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2" r:id="rId7"/>
    <p:sldId id="260" r:id="rId8"/>
    <p:sldId id="284" r:id="rId9"/>
    <p:sldId id="263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0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482C0E-5B29-4191-9E99-77079154018C}" type="doc">
      <dgm:prSet loTypeId="urn:microsoft.com/office/officeart/2005/8/layout/hProcess11#2" loCatId="process" qsTypeId="urn:microsoft.com/office/officeart/2005/8/quickstyle/simple1#1" qsCatId="simple" csTypeId="urn:microsoft.com/office/officeart/2005/8/colors/accent1_2#2" csCatId="accent1" phldr="1"/>
      <dgm:spPr/>
      <dgm:t>
        <a:bodyPr/>
        <a:lstStyle/>
        <a:p>
          <a:endParaRPr lang="zh-CN" altLang="en-US"/>
        </a:p>
      </dgm:t>
    </dgm:pt>
    <dgm:pt modelId="{FF30B621-C652-40DF-B7DB-BA1BFB034A5E}">
      <dgm:prSet phldrT="[文本]" custT="1"/>
      <dgm:spPr/>
      <dgm:t>
        <a:bodyPr/>
        <a:lstStyle/>
        <a:p>
          <a:pPr algn="r"/>
          <a:r>
            <a:rPr lang="en-US" altLang="zh-CN" sz="2400" dirty="0">
              <a:solidFill>
                <a:schemeClr val="accent6"/>
              </a:solidFill>
            </a:rPr>
            <a:t>5/4</a:t>
          </a:r>
        </a:p>
        <a:p>
          <a:pPr algn="r"/>
          <a:r>
            <a:rPr lang="zh-CN" altLang="en-US" sz="1600" dirty="0">
              <a:solidFill>
                <a:schemeClr val="accent6"/>
              </a:solidFill>
            </a:rPr>
            <a:t>需求分析</a:t>
          </a:r>
          <a:endParaRPr lang="en-US" altLang="zh-CN" sz="1600" dirty="0">
            <a:solidFill>
              <a:schemeClr val="accent6"/>
            </a:solidFill>
          </a:endParaRPr>
        </a:p>
        <a:p>
          <a:pPr algn="r"/>
          <a:r>
            <a:rPr lang="en-US" altLang="zh-CN" sz="1200" dirty="0">
              <a:solidFill>
                <a:schemeClr val="accent6"/>
              </a:solidFill>
            </a:rPr>
            <a:t>1</a:t>
          </a:r>
          <a:r>
            <a:rPr lang="zh-CN" altLang="en-US" sz="1200" dirty="0">
              <a:solidFill>
                <a:schemeClr val="accent6"/>
              </a:solidFill>
            </a:rPr>
            <a:t>*</a:t>
          </a:r>
          <a:r>
            <a:rPr lang="en-US" altLang="zh-CN" sz="1200" dirty="0">
              <a:solidFill>
                <a:schemeClr val="accent6"/>
              </a:solidFill>
            </a:rPr>
            <a:t>3=3</a:t>
          </a:r>
          <a:r>
            <a:rPr lang="zh-CN" altLang="en-US" sz="1200" dirty="0">
              <a:solidFill>
                <a:schemeClr val="accent6"/>
              </a:solidFill>
            </a:rPr>
            <a:t>人天</a:t>
          </a:r>
        </a:p>
      </dgm:t>
    </dgm:pt>
    <dgm:pt modelId="{E65D0A11-F19E-4860-8AF0-3AA071487FED}" cxnId="{D7C70D6A-6DB3-4F00-B591-885EE84B842A}" type="parTrans">
      <dgm:prSet/>
      <dgm:spPr/>
      <dgm:t>
        <a:bodyPr/>
        <a:lstStyle/>
        <a:p>
          <a:endParaRPr lang="zh-CN" altLang="en-US"/>
        </a:p>
      </dgm:t>
    </dgm:pt>
    <dgm:pt modelId="{0E0DD2B4-4D2C-4F1B-8D95-4AF2C75514FD}" cxnId="{D7C70D6A-6DB3-4F00-B591-885EE84B842A}" type="sibTrans">
      <dgm:prSet/>
      <dgm:spPr/>
      <dgm:t>
        <a:bodyPr/>
        <a:lstStyle/>
        <a:p>
          <a:endParaRPr lang="zh-CN" altLang="en-US"/>
        </a:p>
      </dgm:t>
    </dgm:pt>
    <dgm:pt modelId="{08E85F8A-54DC-47BB-80F0-CC5A73BB6C4F}">
      <dgm:prSet phldrT="[文本]" custT="1"/>
      <dgm:spPr/>
      <dgm:t>
        <a:bodyPr/>
        <a:lstStyle/>
        <a:p>
          <a:pPr algn="l"/>
          <a:r>
            <a:rPr lang="en-US" altLang="zh-CN" sz="3200" dirty="0"/>
            <a:t>5/9</a:t>
          </a:r>
        </a:p>
        <a:p>
          <a:pPr algn="l"/>
          <a:r>
            <a:rPr lang="zh-CN" altLang="en-US" sz="1900" dirty="0"/>
            <a:t>预研</a:t>
          </a:r>
          <a:endParaRPr lang="en-US" altLang="zh-CN" sz="1900" dirty="0"/>
        </a:p>
        <a:p>
          <a:pPr algn="l"/>
          <a:r>
            <a:rPr lang="en-US" altLang="zh-CN" sz="1200" dirty="0"/>
            <a:t>0.5*4+1</a:t>
          </a:r>
          <a:r>
            <a:rPr lang="zh-CN" altLang="en-US" sz="1200" dirty="0"/>
            <a:t>*</a:t>
          </a:r>
          <a:r>
            <a:rPr lang="en-US" altLang="zh-CN" sz="1200" dirty="0"/>
            <a:t>4=6</a:t>
          </a:r>
          <a:r>
            <a:rPr lang="zh-CN" altLang="en-US" sz="1200" dirty="0"/>
            <a:t>人天</a:t>
          </a:r>
          <a:endParaRPr lang="en-US" altLang="zh-CN" sz="1200" dirty="0"/>
        </a:p>
        <a:p>
          <a:pPr algn="ctr"/>
          <a:endParaRPr lang="zh-CN" altLang="en-US" sz="1900" dirty="0"/>
        </a:p>
      </dgm:t>
    </dgm:pt>
    <dgm:pt modelId="{0C13574E-27C1-4804-B186-0334C384C00F}" cxnId="{C6C3562E-FA02-4F71-9327-D16DFAE812CA}" type="parTrans">
      <dgm:prSet/>
      <dgm:spPr/>
      <dgm:t>
        <a:bodyPr/>
        <a:lstStyle/>
        <a:p>
          <a:endParaRPr lang="zh-CN" altLang="en-US"/>
        </a:p>
      </dgm:t>
    </dgm:pt>
    <dgm:pt modelId="{FD5ACDD7-7ACF-4C2B-B222-0AF76F4989D6}" cxnId="{C6C3562E-FA02-4F71-9327-D16DFAE812CA}" type="sibTrans">
      <dgm:prSet/>
      <dgm:spPr/>
      <dgm:t>
        <a:bodyPr/>
        <a:lstStyle/>
        <a:p>
          <a:endParaRPr lang="zh-CN" altLang="en-US"/>
        </a:p>
      </dgm:t>
    </dgm:pt>
    <dgm:pt modelId="{235FCF1C-2BC1-44B6-BAFE-7EBE61229033}">
      <dgm:prSet phldrT="[文本]" custT="1"/>
      <dgm:spPr/>
      <dgm:t>
        <a:bodyPr/>
        <a:lstStyle/>
        <a:p>
          <a:pPr algn="l"/>
          <a:r>
            <a:rPr lang="en-US" altLang="zh-CN" sz="2700" dirty="0"/>
            <a:t>5/15</a:t>
          </a:r>
        </a:p>
        <a:p>
          <a:pPr algn="l"/>
          <a:r>
            <a:rPr lang="zh-CN" altLang="en-US" sz="1200" dirty="0"/>
            <a:t>系统及接口设计</a:t>
          </a:r>
          <a:endParaRPr lang="en-US" altLang="zh-CN" sz="1200" dirty="0"/>
        </a:p>
        <a:p>
          <a:pPr algn="l"/>
          <a:r>
            <a:rPr lang="en-US" altLang="zh-CN" sz="1200" dirty="0"/>
            <a:t>0.5*4+1*4=6</a:t>
          </a:r>
          <a:r>
            <a:rPr lang="zh-CN" altLang="en-US" sz="1200" dirty="0"/>
            <a:t>人天</a:t>
          </a:r>
        </a:p>
      </dgm:t>
    </dgm:pt>
    <dgm:pt modelId="{E0F4A3A9-FC0C-485F-B8B5-5B4867D51C56}" cxnId="{1E82211D-3C18-4FAB-B295-421DCEA3C6E6}" type="parTrans">
      <dgm:prSet/>
      <dgm:spPr/>
      <dgm:t>
        <a:bodyPr/>
        <a:lstStyle/>
        <a:p>
          <a:endParaRPr lang="zh-CN" altLang="en-US"/>
        </a:p>
      </dgm:t>
    </dgm:pt>
    <dgm:pt modelId="{65A1BBB2-B47F-4B25-8C84-16AC4D4636AE}" cxnId="{1E82211D-3C18-4FAB-B295-421DCEA3C6E6}" type="sibTrans">
      <dgm:prSet/>
      <dgm:spPr/>
      <dgm:t>
        <a:bodyPr/>
        <a:lstStyle/>
        <a:p>
          <a:endParaRPr lang="zh-CN" altLang="en-US"/>
        </a:p>
      </dgm:t>
    </dgm:pt>
    <dgm:pt modelId="{B7E81786-B353-4CB8-A461-EF044AADCAB0}">
      <dgm:prSet custT="1"/>
      <dgm:spPr/>
      <dgm:t>
        <a:bodyPr/>
        <a:lstStyle/>
        <a:p>
          <a:pPr algn="l"/>
          <a:r>
            <a:rPr lang="en-US" altLang="zh-CN" sz="2100" dirty="0"/>
            <a:t>5/22</a:t>
          </a:r>
        </a:p>
        <a:p>
          <a:pPr algn="l"/>
          <a:r>
            <a:rPr lang="en-US" altLang="zh-CN" sz="2100" dirty="0"/>
            <a:t>V0.1</a:t>
          </a:r>
        </a:p>
        <a:p>
          <a:pPr algn="l"/>
          <a:r>
            <a:rPr lang="en-US" altLang="zh-CN" sz="1600" dirty="0"/>
            <a:t>3*6=18</a:t>
          </a:r>
          <a:r>
            <a:rPr lang="zh-CN" altLang="en-US" sz="1600" dirty="0"/>
            <a:t>人天</a:t>
          </a:r>
        </a:p>
      </dgm:t>
    </dgm:pt>
    <dgm:pt modelId="{414BF030-6808-4139-B2C7-608D04396765}" cxnId="{CCF32299-A85D-4246-A872-EFEB8A8DDF7F}" type="parTrans">
      <dgm:prSet/>
      <dgm:spPr/>
      <dgm:t>
        <a:bodyPr/>
        <a:lstStyle/>
        <a:p>
          <a:endParaRPr lang="zh-CN" altLang="en-US"/>
        </a:p>
      </dgm:t>
    </dgm:pt>
    <dgm:pt modelId="{60FC18E4-848D-4506-B7AD-90D6CB6E1068}" cxnId="{CCF32299-A85D-4246-A872-EFEB8A8DDF7F}" type="sibTrans">
      <dgm:prSet/>
      <dgm:spPr/>
      <dgm:t>
        <a:bodyPr/>
        <a:lstStyle/>
        <a:p>
          <a:endParaRPr lang="zh-CN" altLang="en-US"/>
        </a:p>
      </dgm:t>
    </dgm:pt>
    <dgm:pt modelId="{1D64B578-563D-4F4B-BC8B-DA3AECEC8F0F}">
      <dgm:prSet custT="1"/>
      <dgm:spPr/>
      <dgm:t>
        <a:bodyPr/>
        <a:lstStyle/>
        <a:p>
          <a:pPr algn="l"/>
          <a:r>
            <a:rPr lang="en-US" altLang="zh-CN" sz="2100" dirty="0"/>
            <a:t>5/29</a:t>
          </a:r>
        </a:p>
        <a:p>
          <a:pPr algn="l"/>
          <a:r>
            <a:rPr lang="en-US" altLang="zh-CN" sz="2100" dirty="0"/>
            <a:t>V0.2</a:t>
          </a:r>
        </a:p>
        <a:p>
          <a:pPr algn="l"/>
          <a:r>
            <a:rPr lang="en-US" altLang="zh-CN" sz="1600" dirty="0"/>
            <a:t>3*5=15</a:t>
          </a:r>
          <a:r>
            <a:rPr lang="zh-CN" altLang="en-US" sz="1600" dirty="0"/>
            <a:t>人天</a:t>
          </a:r>
        </a:p>
      </dgm:t>
    </dgm:pt>
    <dgm:pt modelId="{E8D49250-8CF7-4EA8-BD79-F301EA112E35}" cxnId="{EADBCDB9-5459-48A3-A2B2-227ABB7F5A57}" type="parTrans">
      <dgm:prSet/>
      <dgm:spPr/>
      <dgm:t>
        <a:bodyPr/>
        <a:lstStyle/>
        <a:p>
          <a:endParaRPr lang="zh-CN" altLang="en-US"/>
        </a:p>
      </dgm:t>
    </dgm:pt>
    <dgm:pt modelId="{52B87439-78CE-4864-8992-B7916F8BFF52}" cxnId="{EADBCDB9-5459-48A3-A2B2-227ABB7F5A57}" type="sibTrans">
      <dgm:prSet/>
      <dgm:spPr/>
      <dgm:t>
        <a:bodyPr/>
        <a:lstStyle/>
        <a:p>
          <a:endParaRPr lang="zh-CN" altLang="en-US"/>
        </a:p>
      </dgm:t>
    </dgm:pt>
    <dgm:pt modelId="{6D35DBA8-1056-4EA8-A6C5-89C718BBED18}">
      <dgm:prSet custT="1"/>
      <dgm:spPr/>
      <dgm:t>
        <a:bodyPr/>
        <a:lstStyle/>
        <a:p>
          <a:pPr algn="l"/>
          <a:r>
            <a:rPr lang="en-US" altLang="zh-CN" sz="2100" dirty="0"/>
            <a:t>6/5</a:t>
          </a:r>
        </a:p>
        <a:p>
          <a:pPr algn="l"/>
          <a:r>
            <a:rPr lang="en-US" altLang="zh-CN" sz="2100" dirty="0"/>
            <a:t>V0.3</a:t>
          </a:r>
        </a:p>
        <a:p>
          <a:pPr algn="l"/>
          <a:r>
            <a:rPr lang="en-US" altLang="zh-CN" sz="1600" dirty="0"/>
            <a:t>2*6=12</a:t>
          </a:r>
          <a:r>
            <a:rPr lang="zh-CN" altLang="en-US" sz="1600" dirty="0"/>
            <a:t>人天</a:t>
          </a:r>
        </a:p>
      </dgm:t>
    </dgm:pt>
    <dgm:pt modelId="{A980F69A-73AB-4DBF-A0D0-F17B50792375}" cxnId="{C8DBECF6-294D-4006-A687-BE31FABFA66F}" type="parTrans">
      <dgm:prSet/>
      <dgm:spPr/>
      <dgm:t>
        <a:bodyPr/>
        <a:lstStyle/>
        <a:p>
          <a:endParaRPr lang="zh-CN" altLang="en-US"/>
        </a:p>
      </dgm:t>
    </dgm:pt>
    <dgm:pt modelId="{9C0C31DD-1B2E-40C7-BC89-EEBB643AA262}" cxnId="{C8DBECF6-294D-4006-A687-BE31FABFA66F}" type="sibTrans">
      <dgm:prSet/>
      <dgm:spPr/>
      <dgm:t>
        <a:bodyPr/>
        <a:lstStyle/>
        <a:p>
          <a:endParaRPr lang="zh-CN" altLang="en-US"/>
        </a:p>
      </dgm:t>
    </dgm:pt>
    <dgm:pt modelId="{ADD53B7A-475C-4556-A6BA-F82A54C35B9A}">
      <dgm:prSet custT="1"/>
      <dgm:spPr/>
      <dgm:t>
        <a:bodyPr/>
        <a:lstStyle/>
        <a:p>
          <a:pPr algn="l"/>
          <a:r>
            <a:rPr lang="en-US" altLang="zh-CN" sz="2100" dirty="0"/>
            <a:t>6/12</a:t>
          </a:r>
        </a:p>
        <a:p>
          <a:pPr algn="l"/>
          <a:r>
            <a:rPr lang="en-US" altLang="zh-CN" sz="2100" dirty="0"/>
            <a:t>V0.4</a:t>
          </a:r>
        </a:p>
        <a:p>
          <a:pPr algn="l"/>
          <a:r>
            <a:rPr lang="en-US" altLang="zh-CN" sz="1600" dirty="0"/>
            <a:t>2*5=10</a:t>
          </a:r>
          <a:r>
            <a:rPr lang="zh-CN" altLang="en-US" sz="1600" dirty="0"/>
            <a:t>人天</a:t>
          </a:r>
        </a:p>
      </dgm:t>
    </dgm:pt>
    <dgm:pt modelId="{58B63BB9-493C-48F1-ADB9-CA6A3620BCCB}" cxnId="{317E4CE4-D67D-4936-9C08-48C450DDB266}" type="parTrans">
      <dgm:prSet/>
      <dgm:spPr/>
      <dgm:t>
        <a:bodyPr/>
        <a:lstStyle/>
        <a:p>
          <a:endParaRPr lang="zh-CN" altLang="en-US"/>
        </a:p>
      </dgm:t>
    </dgm:pt>
    <dgm:pt modelId="{C86B9E0B-3E13-4379-85C9-BFFA1AC2AB98}" cxnId="{317E4CE4-D67D-4936-9C08-48C450DDB266}" type="sibTrans">
      <dgm:prSet/>
      <dgm:spPr/>
      <dgm:t>
        <a:bodyPr/>
        <a:lstStyle/>
        <a:p>
          <a:endParaRPr lang="zh-CN" altLang="en-US"/>
        </a:p>
      </dgm:t>
    </dgm:pt>
    <dgm:pt modelId="{54A22B7C-8F18-42AA-9950-E6E016E6B1EA}">
      <dgm:prSet custT="1"/>
      <dgm:spPr/>
      <dgm:t>
        <a:bodyPr/>
        <a:lstStyle/>
        <a:p>
          <a:pPr algn="l"/>
          <a:r>
            <a:rPr lang="en-US" altLang="zh-CN" sz="2100" dirty="0"/>
            <a:t>6/20</a:t>
          </a:r>
        </a:p>
        <a:p>
          <a:pPr algn="l"/>
          <a:r>
            <a:rPr lang="en-US" altLang="zh-CN" sz="2100" dirty="0"/>
            <a:t>V1.0</a:t>
          </a:r>
          <a:r>
            <a:rPr lang="zh-CN" altLang="en-US" sz="2100" dirty="0"/>
            <a:t>单机版</a:t>
          </a:r>
          <a:endParaRPr lang="en-US" altLang="zh-CN" sz="2100" dirty="0"/>
        </a:p>
        <a:p>
          <a:pPr algn="l"/>
          <a:r>
            <a:rPr lang="en-US" altLang="zh-CN" sz="1600" dirty="0"/>
            <a:t>2*6=12</a:t>
          </a:r>
          <a:r>
            <a:rPr lang="zh-CN" altLang="en-US" sz="1600" dirty="0"/>
            <a:t>人天</a:t>
          </a:r>
        </a:p>
      </dgm:t>
    </dgm:pt>
    <dgm:pt modelId="{60782480-D3F9-4CE0-AB29-39FBC4375C5C}" cxnId="{98DEFCB8-2E4B-4AF1-AC8F-6A5301CE30BB}" type="parTrans">
      <dgm:prSet/>
      <dgm:spPr/>
      <dgm:t>
        <a:bodyPr/>
        <a:lstStyle/>
        <a:p>
          <a:endParaRPr lang="zh-CN" altLang="en-US"/>
        </a:p>
      </dgm:t>
    </dgm:pt>
    <dgm:pt modelId="{1C496035-7646-470B-BD4C-CAF8CF0959CF}" cxnId="{98DEFCB8-2E4B-4AF1-AC8F-6A5301CE30BB}" type="sibTrans">
      <dgm:prSet/>
      <dgm:spPr/>
      <dgm:t>
        <a:bodyPr/>
        <a:lstStyle/>
        <a:p>
          <a:endParaRPr lang="zh-CN" altLang="en-US"/>
        </a:p>
      </dgm:t>
    </dgm:pt>
    <dgm:pt modelId="{50CB8D36-FF9E-4A82-B281-C1F410AFD344}" type="pres">
      <dgm:prSet presAssocID="{65482C0E-5B29-4191-9E99-77079154018C}" presName="Name0" presStyleCnt="0">
        <dgm:presLayoutVars>
          <dgm:dir/>
          <dgm:resizeHandles val="exact"/>
        </dgm:presLayoutVars>
      </dgm:prSet>
      <dgm:spPr/>
    </dgm:pt>
    <dgm:pt modelId="{C7A78E03-F22B-416F-97B2-AEE35BFB594F}" type="pres">
      <dgm:prSet presAssocID="{65482C0E-5B29-4191-9E99-77079154018C}" presName="arrow" presStyleLbl="bgShp" presStyleIdx="0" presStyleCnt="1" custScaleY="73486"/>
      <dgm:spPr/>
    </dgm:pt>
    <dgm:pt modelId="{993A788C-85E9-4FE3-B859-840F6D3D3B28}" type="pres">
      <dgm:prSet presAssocID="{65482C0E-5B29-4191-9E99-77079154018C}" presName="points" presStyleCnt="0"/>
      <dgm:spPr/>
    </dgm:pt>
    <dgm:pt modelId="{FB5528BF-9A67-4C05-A239-0E09DAA7B3E3}" type="pres">
      <dgm:prSet presAssocID="{FF30B621-C652-40DF-B7DB-BA1BFB034A5E}" presName="compositeA" presStyleCnt="0"/>
      <dgm:spPr/>
    </dgm:pt>
    <dgm:pt modelId="{F7693AC1-9EDF-4E74-AD5D-9C8FA1482410}" type="pres">
      <dgm:prSet presAssocID="{FF30B621-C652-40DF-B7DB-BA1BFB034A5E}" presName="textA" presStyleLbl="revTx" presStyleIdx="0" presStyleCnt="8" custScaleX="144160">
        <dgm:presLayoutVars>
          <dgm:bulletEnabled val="1"/>
        </dgm:presLayoutVars>
      </dgm:prSet>
      <dgm:spPr/>
    </dgm:pt>
    <dgm:pt modelId="{2A2A7829-5702-4B01-BD22-7C4ABD245AD8}" type="pres">
      <dgm:prSet presAssocID="{FF30B621-C652-40DF-B7DB-BA1BFB034A5E}" presName="circleA" presStyleLbl="node1" presStyleIdx="0" presStyleCnt="8"/>
      <dgm:spPr>
        <a:solidFill>
          <a:schemeClr val="accent6"/>
        </a:solidFill>
      </dgm:spPr>
    </dgm:pt>
    <dgm:pt modelId="{899DD70C-544C-4647-A295-DBC3074858FC}" type="pres">
      <dgm:prSet presAssocID="{FF30B621-C652-40DF-B7DB-BA1BFB034A5E}" presName="spaceA" presStyleCnt="0"/>
      <dgm:spPr/>
    </dgm:pt>
    <dgm:pt modelId="{C27A88E8-5517-4B5C-84FC-C2B61C5F57AC}" type="pres">
      <dgm:prSet presAssocID="{0E0DD2B4-4D2C-4F1B-8D95-4AF2C75514FD}" presName="space" presStyleCnt="0"/>
      <dgm:spPr/>
    </dgm:pt>
    <dgm:pt modelId="{1805E568-CAE8-4E6B-B317-C82F215B1374}" type="pres">
      <dgm:prSet presAssocID="{08E85F8A-54DC-47BB-80F0-CC5A73BB6C4F}" presName="compositeB" presStyleCnt="0"/>
      <dgm:spPr/>
    </dgm:pt>
    <dgm:pt modelId="{0A17769F-0EF6-45E7-86C5-4F344E20967E}" type="pres">
      <dgm:prSet presAssocID="{08E85F8A-54DC-47BB-80F0-CC5A73BB6C4F}" presName="textB" presStyleLbl="revTx" presStyleIdx="1" presStyleCnt="8">
        <dgm:presLayoutVars>
          <dgm:bulletEnabled val="1"/>
        </dgm:presLayoutVars>
      </dgm:prSet>
      <dgm:spPr/>
    </dgm:pt>
    <dgm:pt modelId="{8A2B7C9A-C413-428A-B6E2-221B3DC3B24D}" type="pres">
      <dgm:prSet presAssocID="{08E85F8A-54DC-47BB-80F0-CC5A73BB6C4F}" presName="circleB" presStyleLbl="node1" presStyleIdx="1" presStyleCnt="8"/>
      <dgm:spPr/>
    </dgm:pt>
    <dgm:pt modelId="{546A54AD-A263-4243-8E26-5CA0CBBFC6D1}" type="pres">
      <dgm:prSet presAssocID="{08E85F8A-54DC-47BB-80F0-CC5A73BB6C4F}" presName="spaceB" presStyleCnt="0"/>
      <dgm:spPr/>
    </dgm:pt>
    <dgm:pt modelId="{FB82C45D-2478-4A9A-8D48-928D06F61F3B}" type="pres">
      <dgm:prSet presAssocID="{FD5ACDD7-7ACF-4C2B-B222-0AF76F4989D6}" presName="space" presStyleCnt="0"/>
      <dgm:spPr/>
    </dgm:pt>
    <dgm:pt modelId="{DF05032E-6CC4-492B-90F3-52F675B085A8}" type="pres">
      <dgm:prSet presAssocID="{235FCF1C-2BC1-44B6-BAFE-7EBE61229033}" presName="compositeA" presStyleCnt="0"/>
      <dgm:spPr/>
    </dgm:pt>
    <dgm:pt modelId="{747D29EB-E979-4F68-9F89-4BBCAF95AA54}" type="pres">
      <dgm:prSet presAssocID="{235FCF1C-2BC1-44B6-BAFE-7EBE61229033}" presName="textA" presStyleLbl="revTx" presStyleIdx="2" presStyleCnt="8">
        <dgm:presLayoutVars>
          <dgm:bulletEnabled val="1"/>
        </dgm:presLayoutVars>
      </dgm:prSet>
      <dgm:spPr/>
    </dgm:pt>
    <dgm:pt modelId="{86EBD012-C81C-4751-A9FE-3213B5A94772}" type="pres">
      <dgm:prSet presAssocID="{235FCF1C-2BC1-44B6-BAFE-7EBE61229033}" presName="circleA" presStyleLbl="node1" presStyleIdx="2" presStyleCnt="8"/>
      <dgm:spPr/>
    </dgm:pt>
    <dgm:pt modelId="{9B08BC40-B722-4EE1-BF7B-2D1C4F591E54}" type="pres">
      <dgm:prSet presAssocID="{235FCF1C-2BC1-44B6-BAFE-7EBE61229033}" presName="spaceA" presStyleCnt="0"/>
      <dgm:spPr/>
    </dgm:pt>
    <dgm:pt modelId="{FCB127E9-B730-4A09-9941-9B5DFCFC5EA8}" type="pres">
      <dgm:prSet presAssocID="{65A1BBB2-B47F-4B25-8C84-16AC4D4636AE}" presName="space" presStyleCnt="0"/>
      <dgm:spPr/>
    </dgm:pt>
    <dgm:pt modelId="{F4DF349D-DECF-4BF5-B22F-38538937DD06}" type="pres">
      <dgm:prSet presAssocID="{B7E81786-B353-4CB8-A461-EF044AADCAB0}" presName="compositeB" presStyleCnt="0"/>
      <dgm:spPr/>
    </dgm:pt>
    <dgm:pt modelId="{B191DE96-84C3-4A9A-A97D-E3AC08FE8A8C}" type="pres">
      <dgm:prSet presAssocID="{B7E81786-B353-4CB8-A461-EF044AADCAB0}" presName="textB" presStyleLbl="revTx" presStyleIdx="3" presStyleCnt="8">
        <dgm:presLayoutVars>
          <dgm:bulletEnabled val="1"/>
        </dgm:presLayoutVars>
      </dgm:prSet>
      <dgm:spPr/>
    </dgm:pt>
    <dgm:pt modelId="{9976203B-2520-4F3F-96C6-7DE074AB6462}" type="pres">
      <dgm:prSet presAssocID="{B7E81786-B353-4CB8-A461-EF044AADCAB0}" presName="circleB" presStyleLbl="node1" presStyleIdx="3" presStyleCnt="8"/>
      <dgm:spPr/>
    </dgm:pt>
    <dgm:pt modelId="{EB61A5B8-E8D7-49BE-8A0F-4845ADF6192C}" type="pres">
      <dgm:prSet presAssocID="{B7E81786-B353-4CB8-A461-EF044AADCAB0}" presName="spaceB" presStyleCnt="0"/>
      <dgm:spPr/>
    </dgm:pt>
    <dgm:pt modelId="{619D670E-A1DC-42C7-B516-EEA7F89DE92B}" type="pres">
      <dgm:prSet presAssocID="{60FC18E4-848D-4506-B7AD-90D6CB6E1068}" presName="space" presStyleCnt="0"/>
      <dgm:spPr/>
    </dgm:pt>
    <dgm:pt modelId="{3D4DA61B-799C-4A03-AF2B-54F72D6C26E8}" type="pres">
      <dgm:prSet presAssocID="{1D64B578-563D-4F4B-BC8B-DA3AECEC8F0F}" presName="compositeA" presStyleCnt="0"/>
      <dgm:spPr/>
    </dgm:pt>
    <dgm:pt modelId="{624705FE-457D-4962-8ACE-9B1A34152F8D}" type="pres">
      <dgm:prSet presAssocID="{1D64B578-563D-4F4B-BC8B-DA3AECEC8F0F}" presName="textA" presStyleLbl="revTx" presStyleIdx="4" presStyleCnt="8">
        <dgm:presLayoutVars>
          <dgm:bulletEnabled val="1"/>
        </dgm:presLayoutVars>
      </dgm:prSet>
      <dgm:spPr/>
    </dgm:pt>
    <dgm:pt modelId="{CF4BFEC2-9582-4B19-B2C8-87F58E2F82EC}" type="pres">
      <dgm:prSet presAssocID="{1D64B578-563D-4F4B-BC8B-DA3AECEC8F0F}" presName="circleA" presStyleLbl="node1" presStyleIdx="4" presStyleCnt="8"/>
      <dgm:spPr/>
    </dgm:pt>
    <dgm:pt modelId="{1ED85A87-5538-432A-932A-1892299EB373}" type="pres">
      <dgm:prSet presAssocID="{1D64B578-563D-4F4B-BC8B-DA3AECEC8F0F}" presName="spaceA" presStyleCnt="0"/>
      <dgm:spPr/>
    </dgm:pt>
    <dgm:pt modelId="{79E52317-84D8-48A8-B5B8-C83C3F486E5F}" type="pres">
      <dgm:prSet presAssocID="{52B87439-78CE-4864-8992-B7916F8BFF52}" presName="space" presStyleCnt="0"/>
      <dgm:spPr/>
    </dgm:pt>
    <dgm:pt modelId="{3E5DC1A2-3F00-4981-8225-04B858283F8C}" type="pres">
      <dgm:prSet presAssocID="{6D35DBA8-1056-4EA8-A6C5-89C718BBED18}" presName="compositeB" presStyleCnt="0"/>
      <dgm:spPr/>
    </dgm:pt>
    <dgm:pt modelId="{4EFF7BC3-351F-4184-90E5-B9699ECAC31B}" type="pres">
      <dgm:prSet presAssocID="{6D35DBA8-1056-4EA8-A6C5-89C718BBED18}" presName="textB" presStyleLbl="revTx" presStyleIdx="5" presStyleCnt="8">
        <dgm:presLayoutVars>
          <dgm:bulletEnabled val="1"/>
        </dgm:presLayoutVars>
      </dgm:prSet>
      <dgm:spPr/>
    </dgm:pt>
    <dgm:pt modelId="{7C151593-9E3F-4387-889B-9F5C5E3CD5F9}" type="pres">
      <dgm:prSet presAssocID="{6D35DBA8-1056-4EA8-A6C5-89C718BBED18}" presName="circleB" presStyleLbl="node1" presStyleIdx="5" presStyleCnt="8"/>
      <dgm:spPr/>
    </dgm:pt>
    <dgm:pt modelId="{DA53AF73-92FE-418C-9ADA-E18875FA4853}" type="pres">
      <dgm:prSet presAssocID="{6D35DBA8-1056-4EA8-A6C5-89C718BBED18}" presName="spaceB" presStyleCnt="0"/>
      <dgm:spPr/>
    </dgm:pt>
    <dgm:pt modelId="{109C3266-4945-4849-B0F9-47CF12800981}" type="pres">
      <dgm:prSet presAssocID="{9C0C31DD-1B2E-40C7-BC89-EEBB643AA262}" presName="space" presStyleCnt="0"/>
      <dgm:spPr/>
    </dgm:pt>
    <dgm:pt modelId="{AAAA193B-24B7-4797-BD5E-B1B682EB8F22}" type="pres">
      <dgm:prSet presAssocID="{ADD53B7A-475C-4556-A6BA-F82A54C35B9A}" presName="compositeA" presStyleCnt="0"/>
      <dgm:spPr/>
    </dgm:pt>
    <dgm:pt modelId="{223E0816-3286-4AD9-AC61-84B77785B803}" type="pres">
      <dgm:prSet presAssocID="{ADD53B7A-475C-4556-A6BA-F82A54C35B9A}" presName="textA" presStyleLbl="revTx" presStyleIdx="6" presStyleCnt="8">
        <dgm:presLayoutVars>
          <dgm:bulletEnabled val="1"/>
        </dgm:presLayoutVars>
      </dgm:prSet>
      <dgm:spPr/>
    </dgm:pt>
    <dgm:pt modelId="{02DA83B8-2A0F-45A2-8CAD-70C996E7481E}" type="pres">
      <dgm:prSet presAssocID="{ADD53B7A-475C-4556-A6BA-F82A54C35B9A}" presName="circleA" presStyleLbl="node1" presStyleIdx="6" presStyleCnt="8"/>
      <dgm:spPr/>
    </dgm:pt>
    <dgm:pt modelId="{505DDF5A-36E9-4A22-BC3B-41E9EC4E088E}" type="pres">
      <dgm:prSet presAssocID="{ADD53B7A-475C-4556-A6BA-F82A54C35B9A}" presName="spaceA" presStyleCnt="0"/>
      <dgm:spPr/>
    </dgm:pt>
    <dgm:pt modelId="{A8AD26A2-7C38-47A4-B14C-0EC3CB3EB1F7}" type="pres">
      <dgm:prSet presAssocID="{C86B9E0B-3E13-4379-85C9-BFFA1AC2AB98}" presName="space" presStyleCnt="0"/>
      <dgm:spPr/>
    </dgm:pt>
    <dgm:pt modelId="{6FC53746-030B-490E-9BCD-8975E035F0CB}" type="pres">
      <dgm:prSet presAssocID="{54A22B7C-8F18-42AA-9950-E6E016E6B1EA}" presName="compositeB" presStyleCnt="0"/>
      <dgm:spPr/>
    </dgm:pt>
    <dgm:pt modelId="{4F8CF5D5-66BB-4187-8EA7-FC10A60EC282}" type="pres">
      <dgm:prSet presAssocID="{54A22B7C-8F18-42AA-9950-E6E016E6B1EA}" presName="textB" presStyleLbl="revTx" presStyleIdx="7" presStyleCnt="8">
        <dgm:presLayoutVars>
          <dgm:bulletEnabled val="1"/>
        </dgm:presLayoutVars>
      </dgm:prSet>
      <dgm:spPr/>
    </dgm:pt>
    <dgm:pt modelId="{DB6CCD7C-0414-40BE-B836-1BE60EA987F9}" type="pres">
      <dgm:prSet presAssocID="{54A22B7C-8F18-42AA-9950-E6E016E6B1EA}" presName="circleB" presStyleLbl="node1" presStyleIdx="7" presStyleCnt="8"/>
      <dgm:spPr/>
    </dgm:pt>
    <dgm:pt modelId="{4471D1FF-28B8-43FB-A172-04FFB7BB5798}" type="pres">
      <dgm:prSet presAssocID="{54A22B7C-8F18-42AA-9950-E6E016E6B1EA}" presName="spaceB" presStyleCnt="0"/>
      <dgm:spPr/>
    </dgm:pt>
  </dgm:ptLst>
  <dgm:cxnLst>
    <dgm:cxn modelId="{3246C418-04BE-411B-AA54-95D02A1A332B}" type="presOf" srcId="{235FCF1C-2BC1-44B6-BAFE-7EBE61229033}" destId="{747D29EB-E979-4F68-9F89-4BBCAF95AA54}" srcOrd="0" destOrd="0" presId="urn:microsoft.com/office/officeart/2005/8/layout/hProcess11#2"/>
    <dgm:cxn modelId="{1E82211D-3C18-4FAB-B295-421DCEA3C6E6}" srcId="{65482C0E-5B29-4191-9E99-77079154018C}" destId="{235FCF1C-2BC1-44B6-BAFE-7EBE61229033}" srcOrd="2" destOrd="0" parTransId="{E0F4A3A9-FC0C-485F-B8B5-5B4867D51C56}" sibTransId="{65A1BBB2-B47F-4B25-8C84-16AC4D4636AE}"/>
    <dgm:cxn modelId="{C6C3562E-FA02-4F71-9327-D16DFAE812CA}" srcId="{65482C0E-5B29-4191-9E99-77079154018C}" destId="{08E85F8A-54DC-47BB-80F0-CC5A73BB6C4F}" srcOrd="1" destOrd="0" parTransId="{0C13574E-27C1-4804-B186-0334C384C00F}" sibTransId="{FD5ACDD7-7ACF-4C2B-B222-0AF76F4989D6}"/>
    <dgm:cxn modelId="{4F44CF3E-486C-4062-9D90-8451308B7E6E}" type="presOf" srcId="{6D35DBA8-1056-4EA8-A6C5-89C718BBED18}" destId="{4EFF7BC3-351F-4184-90E5-B9699ECAC31B}" srcOrd="0" destOrd="0" presId="urn:microsoft.com/office/officeart/2005/8/layout/hProcess11#2"/>
    <dgm:cxn modelId="{D7C70D6A-6DB3-4F00-B591-885EE84B842A}" srcId="{65482C0E-5B29-4191-9E99-77079154018C}" destId="{FF30B621-C652-40DF-B7DB-BA1BFB034A5E}" srcOrd="0" destOrd="0" parTransId="{E65D0A11-F19E-4860-8AF0-3AA071487FED}" sibTransId="{0E0DD2B4-4D2C-4F1B-8D95-4AF2C75514FD}"/>
    <dgm:cxn modelId="{AEE0D950-A310-4F23-8529-665EE13366D6}" type="presOf" srcId="{54A22B7C-8F18-42AA-9950-E6E016E6B1EA}" destId="{4F8CF5D5-66BB-4187-8EA7-FC10A60EC282}" srcOrd="0" destOrd="0" presId="urn:microsoft.com/office/officeart/2005/8/layout/hProcess11#2"/>
    <dgm:cxn modelId="{F0B9DC7B-5350-4766-B4D2-B7FF9641E761}" type="presOf" srcId="{ADD53B7A-475C-4556-A6BA-F82A54C35B9A}" destId="{223E0816-3286-4AD9-AC61-84B77785B803}" srcOrd="0" destOrd="0" presId="urn:microsoft.com/office/officeart/2005/8/layout/hProcess11#2"/>
    <dgm:cxn modelId="{9EC8ED85-4371-4DEF-8431-5E7B13010C7C}" type="presOf" srcId="{1D64B578-563D-4F4B-BC8B-DA3AECEC8F0F}" destId="{624705FE-457D-4962-8ACE-9B1A34152F8D}" srcOrd="0" destOrd="0" presId="urn:microsoft.com/office/officeart/2005/8/layout/hProcess11#2"/>
    <dgm:cxn modelId="{BB13268F-B7EA-4FFA-9FE5-7A854231A91B}" type="presOf" srcId="{08E85F8A-54DC-47BB-80F0-CC5A73BB6C4F}" destId="{0A17769F-0EF6-45E7-86C5-4F344E20967E}" srcOrd="0" destOrd="0" presId="urn:microsoft.com/office/officeart/2005/8/layout/hProcess11#2"/>
    <dgm:cxn modelId="{1EA5E492-4E9B-4E9C-83E8-21C6BD45CE88}" type="presOf" srcId="{65482C0E-5B29-4191-9E99-77079154018C}" destId="{50CB8D36-FF9E-4A82-B281-C1F410AFD344}" srcOrd="0" destOrd="0" presId="urn:microsoft.com/office/officeart/2005/8/layout/hProcess11#2"/>
    <dgm:cxn modelId="{96647496-E1D0-40A4-B706-6EF1236D214B}" type="presOf" srcId="{B7E81786-B353-4CB8-A461-EF044AADCAB0}" destId="{B191DE96-84C3-4A9A-A97D-E3AC08FE8A8C}" srcOrd="0" destOrd="0" presId="urn:microsoft.com/office/officeart/2005/8/layout/hProcess11#2"/>
    <dgm:cxn modelId="{CCF32299-A85D-4246-A872-EFEB8A8DDF7F}" srcId="{65482C0E-5B29-4191-9E99-77079154018C}" destId="{B7E81786-B353-4CB8-A461-EF044AADCAB0}" srcOrd="3" destOrd="0" parTransId="{414BF030-6808-4139-B2C7-608D04396765}" sibTransId="{60FC18E4-848D-4506-B7AD-90D6CB6E1068}"/>
    <dgm:cxn modelId="{98DEFCB8-2E4B-4AF1-AC8F-6A5301CE30BB}" srcId="{65482C0E-5B29-4191-9E99-77079154018C}" destId="{54A22B7C-8F18-42AA-9950-E6E016E6B1EA}" srcOrd="7" destOrd="0" parTransId="{60782480-D3F9-4CE0-AB29-39FBC4375C5C}" sibTransId="{1C496035-7646-470B-BD4C-CAF8CF0959CF}"/>
    <dgm:cxn modelId="{EADBCDB9-5459-48A3-A2B2-227ABB7F5A57}" srcId="{65482C0E-5B29-4191-9E99-77079154018C}" destId="{1D64B578-563D-4F4B-BC8B-DA3AECEC8F0F}" srcOrd="4" destOrd="0" parTransId="{E8D49250-8CF7-4EA8-BD79-F301EA112E35}" sibTransId="{52B87439-78CE-4864-8992-B7916F8BFF52}"/>
    <dgm:cxn modelId="{317E4CE4-D67D-4936-9C08-48C450DDB266}" srcId="{65482C0E-5B29-4191-9E99-77079154018C}" destId="{ADD53B7A-475C-4556-A6BA-F82A54C35B9A}" srcOrd="6" destOrd="0" parTransId="{58B63BB9-493C-48F1-ADB9-CA6A3620BCCB}" sibTransId="{C86B9E0B-3E13-4379-85C9-BFFA1AC2AB98}"/>
    <dgm:cxn modelId="{C8DBECF6-294D-4006-A687-BE31FABFA66F}" srcId="{65482C0E-5B29-4191-9E99-77079154018C}" destId="{6D35DBA8-1056-4EA8-A6C5-89C718BBED18}" srcOrd="5" destOrd="0" parTransId="{A980F69A-73AB-4DBF-A0D0-F17B50792375}" sibTransId="{9C0C31DD-1B2E-40C7-BC89-EEBB643AA262}"/>
    <dgm:cxn modelId="{08C554FC-5EA5-4CDD-9793-072650EB86C6}" type="presOf" srcId="{FF30B621-C652-40DF-B7DB-BA1BFB034A5E}" destId="{F7693AC1-9EDF-4E74-AD5D-9C8FA1482410}" srcOrd="0" destOrd="0" presId="urn:microsoft.com/office/officeart/2005/8/layout/hProcess11#2"/>
    <dgm:cxn modelId="{B358F14B-9251-4985-B907-9056FECA0F32}" type="presParOf" srcId="{50CB8D36-FF9E-4A82-B281-C1F410AFD344}" destId="{C7A78E03-F22B-416F-97B2-AEE35BFB594F}" srcOrd="0" destOrd="0" presId="urn:microsoft.com/office/officeart/2005/8/layout/hProcess11#2"/>
    <dgm:cxn modelId="{0C644F51-CDDB-4235-AF10-FC6CD9CBE977}" type="presParOf" srcId="{50CB8D36-FF9E-4A82-B281-C1F410AFD344}" destId="{993A788C-85E9-4FE3-B859-840F6D3D3B28}" srcOrd="1" destOrd="0" presId="urn:microsoft.com/office/officeart/2005/8/layout/hProcess11#2"/>
    <dgm:cxn modelId="{22C78B5E-5A5B-4ABA-825A-B3D0E15AF102}" type="presParOf" srcId="{993A788C-85E9-4FE3-B859-840F6D3D3B28}" destId="{FB5528BF-9A67-4C05-A239-0E09DAA7B3E3}" srcOrd="0" destOrd="0" presId="urn:microsoft.com/office/officeart/2005/8/layout/hProcess11#2"/>
    <dgm:cxn modelId="{49987E6A-4086-43F9-9BF4-D82A2BA32490}" type="presParOf" srcId="{FB5528BF-9A67-4C05-A239-0E09DAA7B3E3}" destId="{F7693AC1-9EDF-4E74-AD5D-9C8FA1482410}" srcOrd="0" destOrd="0" presId="urn:microsoft.com/office/officeart/2005/8/layout/hProcess11#2"/>
    <dgm:cxn modelId="{A24941DB-E9F8-449F-B455-58EAB241AD97}" type="presParOf" srcId="{FB5528BF-9A67-4C05-A239-0E09DAA7B3E3}" destId="{2A2A7829-5702-4B01-BD22-7C4ABD245AD8}" srcOrd="1" destOrd="0" presId="urn:microsoft.com/office/officeart/2005/8/layout/hProcess11#2"/>
    <dgm:cxn modelId="{012C7CF4-A21A-4E7B-A6E7-48ED71BEC281}" type="presParOf" srcId="{FB5528BF-9A67-4C05-A239-0E09DAA7B3E3}" destId="{899DD70C-544C-4647-A295-DBC3074858FC}" srcOrd="2" destOrd="0" presId="urn:microsoft.com/office/officeart/2005/8/layout/hProcess11#2"/>
    <dgm:cxn modelId="{F85D57CC-02B9-422E-A369-EF43F8F19DD4}" type="presParOf" srcId="{993A788C-85E9-4FE3-B859-840F6D3D3B28}" destId="{C27A88E8-5517-4B5C-84FC-C2B61C5F57AC}" srcOrd="1" destOrd="0" presId="urn:microsoft.com/office/officeart/2005/8/layout/hProcess11#2"/>
    <dgm:cxn modelId="{5AED507A-DD6A-4BB5-9E4E-D51ACFD812E4}" type="presParOf" srcId="{993A788C-85E9-4FE3-B859-840F6D3D3B28}" destId="{1805E568-CAE8-4E6B-B317-C82F215B1374}" srcOrd="2" destOrd="0" presId="urn:microsoft.com/office/officeart/2005/8/layout/hProcess11#2"/>
    <dgm:cxn modelId="{304F6CE5-A8E2-497B-BCFD-C435159DA2C5}" type="presParOf" srcId="{1805E568-CAE8-4E6B-B317-C82F215B1374}" destId="{0A17769F-0EF6-45E7-86C5-4F344E20967E}" srcOrd="0" destOrd="0" presId="urn:microsoft.com/office/officeart/2005/8/layout/hProcess11#2"/>
    <dgm:cxn modelId="{F54505C6-045C-459D-B34E-8695B5DA83D9}" type="presParOf" srcId="{1805E568-CAE8-4E6B-B317-C82F215B1374}" destId="{8A2B7C9A-C413-428A-B6E2-221B3DC3B24D}" srcOrd="1" destOrd="0" presId="urn:microsoft.com/office/officeart/2005/8/layout/hProcess11#2"/>
    <dgm:cxn modelId="{D1DCE368-BAFB-43D6-B516-DBDBC077326B}" type="presParOf" srcId="{1805E568-CAE8-4E6B-B317-C82F215B1374}" destId="{546A54AD-A263-4243-8E26-5CA0CBBFC6D1}" srcOrd="2" destOrd="0" presId="urn:microsoft.com/office/officeart/2005/8/layout/hProcess11#2"/>
    <dgm:cxn modelId="{D3F000AD-B9D3-4899-B6DA-68FB7D9CBA39}" type="presParOf" srcId="{993A788C-85E9-4FE3-B859-840F6D3D3B28}" destId="{FB82C45D-2478-4A9A-8D48-928D06F61F3B}" srcOrd="3" destOrd="0" presId="urn:microsoft.com/office/officeart/2005/8/layout/hProcess11#2"/>
    <dgm:cxn modelId="{A902D1E3-B05D-4031-AF1C-B8DA5C5A02EE}" type="presParOf" srcId="{993A788C-85E9-4FE3-B859-840F6D3D3B28}" destId="{DF05032E-6CC4-492B-90F3-52F675B085A8}" srcOrd="4" destOrd="0" presId="urn:microsoft.com/office/officeart/2005/8/layout/hProcess11#2"/>
    <dgm:cxn modelId="{E7A0ED95-BFB1-4539-989B-AB3537AABB2A}" type="presParOf" srcId="{DF05032E-6CC4-492B-90F3-52F675B085A8}" destId="{747D29EB-E979-4F68-9F89-4BBCAF95AA54}" srcOrd="0" destOrd="0" presId="urn:microsoft.com/office/officeart/2005/8/layout/hProcess11#2"/>
    <dgm:cxn modelId="{6E6C5C34-BF83-4608-92B6-342323567723}" type="presParOf" srcId="{DF05032E-6CC4-492B-90F3-52F675B085A8}" destId="{86EBD012-C81C-4751-A9FE-3213B5A94772}" srcOrd="1" destOrd="0" presId="urn:microsoft.com/office/officeart/2005/8/layout/hProcess11#2"/>
    <dgm:cxn modelId="{000F86FB-D732-42B3-A9E0-078A0B6D0FA9}" type="presParOf" srcId="{DF05032E-6CC4-492B-90F3-52F675B085A8}" destId="{9B08BC40-B722-4EE1-BF7B-2D1C4F591E54}" srcOrd="2" destOrd="0" presId="urn:microsoft.com/office/officeart/2005/8/layout/hProcess11#2"/>
    <dgm:cxn modelId="{0AD51FF3-7663-4361-A59F-10BCDE93E5A7}" type="presParOf" srcId="{993A788C-85E9-4FE3-B859-840F6D3D3B28}" destId="{FCB127E9-B730-4A09-9941-9B5DFCFC5EA8}" srcOrd="5" destOrd="0" presId="urn:microsoft.com/office/officeart/2005/8/layout/hProcess11#2"/>
    <dgm:cxn modelId="{28432E7E-EB6E-4194-A422-19B77DB697F9}" type="presParOf" srcId="{993A788C-85E9-4FE3-B859-840F6D3D3B28}" destId="{F4DF349D-DECF-4BF5-B22F-38538937DD06}" srcOrd="6" destOrd="0" presId="urn:microsoft.com/office/officeart/2005/8/layout/hProcess11#2"/>
    <dgm:cxn modelId="{BA70E4D7-2447-4FAA-ADAA-61F693F4EA2B}" type="presParOf" srcId="{F4DF349D-DECF-4BF5-B22F-38538937DD06}" destId="{B191DE96-84C3-4A9A-A97D-E3AC08FE8A8C}" srcOrd="0" destOrd="0" presId="urn:microsoft.com/office/officeart/2005/8/layout/hProcess11#2"/>
    <dgm:cxn modelId="{A78104A5-D5DF-4045-ADB4-333C90A2A0C4}" type="presParOf" srcId="{F4DF349D-DECF-4BF5-B22F-38538937DD06}" destId="{9976203B-2520-4F3F-96C6-7DE074AB6462}" srcOrd="1" destOrd="0" presId="urn:microsoft.com/office/officeart/2005/8/layout/hProcess11#2"/>
    <dgm:cxn modelId="{74410F40-3DD4-4B97-AA69-C47480683B78}" type="presParOf" srcId="{F4DF349D-DECF-4BF5-B22F-38538937DD06}" destId="{EB61A5B8-E8D7-49BE-8A0F-4845ADF6192C}" srcOrd="2" destOrd="0" presId="urn:microsoft.com/office/officeart/2005/8/layout/hProcess11#2"/>
    <dgm:cxn modelId="{6622CCB3-AE3E-4CFD-9799-8F6BD7768EE0}" type="presParOf" srcId="{993A788C-85E9-4FE3-B859-840F6D3D3B28}" destId="{619D670E-A1DC-42C7-B516-EEA7F89DE92B}" srcOrd="7" destOrd="0" presId="urn:microsoft.com/office/officeart/2005/8/layout/hProcess11#2"/>
    <dgm:cxn modelId="{24C1F86F-B428-4033-9754-F477561C1F3E}" type="presParOf" srcId="{993A788C-85E9-4FE3-B859-840F6D3D3B28}" destId="{3D4DA61B-799C-4A03-AF2B-54F72D6C26E8}" srcOrd="8" destOrd="0" presId="urn:microsoft.com/office/officeart/2005/8/layout/hProcess11#2"/>
    <dgm:cxn modelId="{5653F298-3352-4C77-BB8E-373A3F74D54B}" type="presParOf" srcId="{3D4DA61B-799C-4A03-AF2B-54F72D6C26E8}" destId="{624705FE-457D-4962-8ACE-9B1A34152F8D}" srcOrd="0" destOrd="0" presId="urn:microsoft.com/office/officeart/2005/8/layout/hProcess11#2"/>
    <dgm:cxn modelId="{B0988263-67AD-4140-BE10-9D28AF192C08}" type="presParOf" srcId="{3D4DA61B-799C-4A03-AF2B-54F72D6C26E8}" destId="{CF4BFEC2-9582-4B19-B2C8-87F58E2F82EC}" srcOrd="1" destOrd="0" presId="urn:microsoft.com/office/officeart/2005/8/layout/hProcess11#2"/>
    <dgm:cxn modelId="{F477E478-4C47-4F01-9001-2A5ACA012C87}" type="presParOf" srcId="{3D4DA61B-799C-4A03-AF2B-54F72D6C26E8}" destId="{1ED85A87-5538-432A-932A-1892299EB373}" srcOrd="2" destOrd="0" presId="urn:microsoft.com/office/officeart/2005/8/layout/hProcess11#2"/>
    <dgm:cxn modelId="{59F0BEAF-FE6A-4778-B661-AF0E910472A7}" type="presParOf" srcId="{993A788C-85E9-4FE3-B859-840F6D3D3B28}" destId="{79E52317-84D8-48A8-B5B8-C83C3F486E5F}" srcOrd="9" destOrd="0" presId="urn:microsoft.com/office/officeart/2005/8/layout/hProcess11#2"/>
    <dgm:cxn modelId="{07809580-9AEC-4491-B19F-FD962C987ED1}" type="presParOf" srcId="{993A788C-85E9-4FE3-B859-840F6D3D3B28}" destId="{3E5DC1A2-3F00-4981-8225-04B858283F8C}" srcOrd="10" destOrd="0" presId="urn:microsoft.com/office/officeart/2005/8/layout/hProcess11#2"/>
    <dgm:cxn modelId="{A526D3A9-E24E-4456-AD5E-41E622F4B200}" type="presParOf" srcId="{3E5DC1A2-3F00-4981-8225-04B858283F8C}" destId="{4EFF7BC3-351F-4184-90E5-B9699ECAC31B}" srcOrd="0" destOrd="0" presId="urn:microsoft.com/office/officeart/2005/8/layout/hProcess11#2"/>
    <dgm:cxn modelId="{B572ECEE-F234-4A71-9AD7-AF2D919FC10E}" type="presParOf" srcId="{3E5DC1A2-3F00-4981-8225-04B858283F8C}" destId="{7C151593-9E3F-4387-889B-9F5C5E3CD5F9}" srcOrd="1" destOrd="0" presId="urn:microsoft.com/office/officeart/2005/8/layout/hProcess11#2"/>
    <dgm:cxn modelId="{C7B37B0F-79CD-4B01-920B-3336C43A2DC8}" type="presParOf" srcId="{3E5DC1A2-3F00-4981-8225-04B858283F8C}" destId="{DA53AF73-92FE-418C-9ADA-E18875FA4853}" srcOrd="2" destOrd="0" presId="urn:microsoft.com/office/officeart/2005/8/layout/hProcess11#2"/>
    <dgm:cxn modelId="{E9667EB7-17AD-4AD7-BAFB-3042341213DC}" type="presParOf" srcId="{993A788C-85E9-4FE3-B859-840F6D3D3B28}" destId="{109C3266-4945-4849-B0F9-47CF12800981}" srcOrd="11" destOrd="0" presId="urn:microsoft.com/office/officeart/2005/8/layout/hProcess11#2"/>
    <dgm:cxn modelId="{A98811A7-657B-49BE-ACD9-792F3095CFAA}" type="presParOf" srcId="{993A788C-85E9-4FE3-B859-840F6D3D3B28}" destId="{AAAA193B-24B7-4797-BD5E-B1B682EB8F22}" srcOrd="12" destOrd="0" presId="urn:microsoft.com/office/officeart/2005/8/layout/hProcess11#2"/>
    <dgm:cxn modelId="{EAF07B74-3E12-4507-8BA5-A3FCF4C13C10}" type="presParOf" srcId="{AAAA193B-24B7-4797-BD5E-B1B682EB8F22}" destId="{223E0816-3286-4AD9-AC61-84B77785B803}" srcOrd="0" destOrd="0" presId="urn:microsoft.com/office/officeart/2005/8/layout/hProcess11#2"/>
    <dgm:cxn modelId="{664A9570-A85E-4BDA-8E0A-AE553929DB6B}" type="presParOf" srcId="{AAAA193B-24B7-4797-BD5E-B1B682EB8F22}" destId="{02DA83B8-2A0F-45A2-8CAD-70C996E7481E}" srcOrd="1" destOrd="0" presId="urn:microsoft.com/office/officeart/2005/8/layout/hProcess11#2"/>
    <dgm:cxn modelId="{B761B60E-2C85-4314-B000-0C1205F0BA1D}" type="presParOf" srcId="{AAAA193B-24B7-4797-BD5E-B1B682EB8F22}" destId="{505DDF5A-36E9-4A22-BC3B-41E9EC4E088E}" srcOrd="2" destOrd="0" presId="urn:microsoft.com/office/officeart/2005/8/layout/hProcess11#2"/>
    <dgm:cxn modelId="{8DCE45D9-2A6A-43A8-BC3D-3095110CC4F3}" type="presParOf" srcId="{993A788C-85E9-4FE3-B859-840F6D3D3B28}" destId="{A8AD26A2-7C38-47A4-B14C-0EC3CB3EB1F7}" srcOrd="13" destOrd="0" presId="urn:microsoft.com/office/officeart/2005/8/layout/hProcess11#2"/>
    <dgm:cxn modelId="{5F7E2EF4-BA3D-47FF-800F-EB133C98F64D}" type="presParOf" srcId="{993A788C-85E9-4FE3-B859-840F6D3D3B28}" destId="{6FC53746-030B-490E-9BCD-8975E035F0CB}" srcOrd="14" destOrd="0" presId="urn:microsoft.com/office/officeart/2005/8/layout/hProcess11#2"/>
    <dgm:cxn modelId="{1F852497-6B6C-48AA-9082-8E394F7DC18C}" type="presParOf" srcId="{6FC53746-030B-490E-9BCD-8975E035F0CB}" destId="{4F8CF5D5-66BB-4187-8EA7-FC10A60EC282}" srcOrd="0" destOrd="0" presId="urn:microsoft.com/office/officeart/2005/8/layout/hProcess11#2"/>
    <dgm:cxn modelId="{4E8323EB-1E42-4786-A374-1094EC648748}" type="presParOf" srcId="{6FC53746-030B-490E-9BCD-8975E035F0CB}" destId="{DB6CCD7C-0414-40BE-B836-1BE60EA987F9}" srcOrd="1" destOrd="0" presId="urn:microsoft.com/office/officeart/2005/8/layout/hProcess11#2"/>
    <dgm:cxn modelId="{FEF0DFC7-DBF3-4BD1-8F31-18318E40583B}" type="presParOf" srcId="{6FC53746-030B-490E-9BCD-8975E035F0CB}" destId="{4471D1FF-28B8-43FB-A172-04FFB7BB5798}" srcOrd="2" destOrd="0" presId="urn:microsoft.com/office/officeart/2005/8/layout/hProcess11#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A78E03-F22B-416F-97B2-AEE35BFB594F}">
      <dsp:nvSpPr>
        <dsp:cNvPr id="0" name=""/>
        <dsp:cNvSpPr/>
      </dsp:nvSpPr>
      <dsp:spPr>
        <a:xfrm>
          <a:off x="0" y="1536144"/>
          <a:ext cx="10515600" cy="1279049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693AC1-9EDF-4E74-AD5D-9C8FA1482410}">
      <dsp:nvSpPr>
        <dsp:cNvPr id="0" name=""/>
        <dsp:cNvSpPr/>
      </dsp:nvSpPr>
      <dsp:spPr>
        <a:xfrm>
          <a:off x="4055" y="0"/>
          <a:ext cx="1550533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>
              <a:solidFill>
                <a:schemeClr val="accent6"/>
              </a:solidFill>
            </a:rPr>
            <a:t>5/4</a:t>
          </a:r>
        </a:p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chemeClr val="accent6"/>
              </a:solidFill>
            </a:rPr>
            <a:t>需求分析</a:t>
          </a:r>
          <a:endParaRPr lang="en-US" altLang="zh-CN" sz="1600" kern="1200" dirty="0">
            <a:solidFill>
              <a:schemeClr val="accent6"/>
            </a:solidFill>
          </a:endParaRPr>
        </a:p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schemeClr val="accent6"/>
              </a:solidFill>
            </a:rPr>
            <a:t>1</a:t>
          </a:r>
          <a:r>
            <a:rPr lang="zh-CN" altLang="en-US" sz="1200" kern="1200" dirty="0">
              <a:solidFill>
                <a:schemeClr val="accent6"/>
              </a:solidFill>
            </a:rPr>
            <a:t>*</a:t>
          </a:r>
          <a:r>
            <a:rPr lang="en-US" altLang="zh-CN" sz="1200" kern="1200" dirty="0">
              <a:solidFill>
                <a:schemeClr val="accent6"/>
              </a:solidFill>
            </a:rPr>
            <a:t>3=3</a:t>
          </a:r>
          <a:r>
            <a:rPr lang="zh-CN" altLang="en-US" sz="1200" kern="1200" dirty="0">
              <a:solidFill>
                <a:schemeClr val="accent6"/>
              </a:solidFill>
            </a:rPr>
            <a:t>人天</a:t>
          </a:r>
        </a:p>
      </dsp:txBody>
      <dsp:txXfrm>
        <a:off x="4055" y="0"/>
        <a:ext cx="1550533" cy="1740535"/>
      </dsp:txXfrm>
    </dsp:sp>
    <dsp:sp modelId="{2A2A7829-5702-4B01-BD22-7C4ABD245AD8}">
      <dsp:nvSpPr>
        <dsp:cNvPr id="0" name=""/>
        <dsp:cNvSpPr/>
      </dsp:nvSpPr>
      <dsp:spPr>
        <a:xfrm>
          <a:off x="561754" y="1958102"/>
          <a:ext cx="435133" cy="435133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17769F-0EF6-45E7-86C5-4F344E20967E}">
      <dsp:nvSpPr>
        <dsp:cNvPr id="0" name=""/>
        <dsp:cNvSpPr/>
      </dsp:nvSpPr>
      <dsp:spPr>
        <a:xfrm>
          <a:off x="1608366" y="2610802"/>
          <a:ext cx="107556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/>
            <a:t>5/9</a:t>
          </a:r>
        </a:p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预研</a:t>
          </a:r>
          <a:endParaRPr lang="en-US" altLang="zh-CN" sz="1900" kern="1200" dirty="0"/>
        </a:p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0.5*4+1</a:t>
          </a:r>
          <a:r>
            <a:rPr lang="zh-CN" altLang="en-US" sz="1200" kern="1200" dirty="0"/>
            <a:t>*</a:t>
          </a:r>
          <a:r>
            <a:rPr lang="en-US" altLang="zh-CN" sz="1200" kern="1200" dirty="0"/>
            <a:t>4=6</a:t>
          </a:r>
          <a:r>
            <a:rPr lang="zh-CN" altLang="en-US" sz="1200" kern="1200" dirty="0"/>
            <a:t>人天</a:t>
          </a:r>
          <a:endParaRPr lang="en-US" altLang="zh-CN" sz="1200" kern="1200" dirty="0"/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900" kern="1200" dirty="0"/>
        </a:p>
      </dsp:txBody>
      <dsp:txXfrm>
        <a:off x="1608366" y="2610802"/>
        <a:ext cx="1075564" cy="1740535"/>
      </dsp:txXfrm>
    </dsp:sp>
    <dsp:sp modelId="{8A2B7C9A-C413-428A-B6E2-221B3DC3B24D}">
      <dsp:nvSpPr>
        <dsp:cNvPr id="0" name=""/>
        <dsp:cNvSpPr/>
      </dsp:nvSpPr>
      <dsp:spPr>
        <a:xfrm>
          <a:off x="1928581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7D29EB-E979-4F68-9F89-4BBCAF95AA54}">
      <dsp:nvSpPr>
        <dsp:cNvPr id="0" name=""/>
        <dsp:cNvSpPr/>
      </dsp:nvSpPr>
      <dsp:spPr>
        <a:xfrm>
          <a:off x="2737709" y="0"/>
          <a:ext cx="107556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b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 dirty="0"/>
            <a:t>5/15</a:t>
          </a:r>
        </a:p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系统及接口设计</a:t>
          </a:r>
          <a:endParaRPr lang="en-US" altLang="zh-CN" sz="1200" kern="1200" dirty="0"/>
        </a:p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0.5*4+1*4=6</a:t>
          </a:r>
          <a:r>
            <a:rPr lang="zh-CN" altLang="en-US" sz="1200" kern="1200" dirty="0"/>
            <a:t>人天</a:t>
          </a:r>
        </a:p>
      </dsp:txBody>
      <dsp:txXfrm>
        <a:off x="2737709" y="0"/>
        <a:ext cx="1075564" cy="1740535"/>
      </dsp:txXfrm>
    </dsp:sp>
    <dsp:sp modelId="{86EBD012-C81C-4751-A9FE-3213B5A94772}">
      <dsp:nvSpPr>
        <dsp:cNvPr id="0" name=""/>
        <dsp:cNvSpPr/>
      </dsp:nvSpPr>
      <dsp:spPr>
        <a:xfrm>
          <a:off x="3057924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91DE96-84C3-4A9A-A97D-E3AC08FE8A8C}">
      <dsp:nvSpPr>
        <dsp:cNvPr id="0" name=""/>
        <dsp:cNvSpPr/>
      </dsp:nvSpPr>
      <dsp:spPr>
        <a:xfrm>
          <a:off x="3867051" y="2610802"/>
          <a:ext cx="107556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5/22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V0.1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3*6=18</a:t>
          </a:r>
          <a:r>
            <a:rPr lang="zh-CN" altLang="en-US" sz="1600" kern="1200" dirty="0"/>
            <a:t>人天</a:t>
          </a:r>
        </a:p>
      </dsp:txBody>
      <dsp:txXfrm>
        <a:off x="3867051" y="2610802"/>
        <a:ext cx="1075564" cy="1740535"/>
      </dsp:txXfrm>
    </dsp:sp>
    <dsp:sp modelId="{9976203B-2520-4F3F-96C6-7DE074AB6462}">
      <dsp:nvSpPr>
        <dsp:cNvPr id="0" name=""/>
        <dsp:cNvSpPr/>
      </dsp:nvSpPr>
      <dsp:spPr>
        <a:xfrm>
          <a:off x="4187266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4705FE-457D-4962-8ACE-9B1A34152F8D}">
      <dsp:nvSpPr>
        <dsp:cNvPr id="0" name=""/>
        <dsp:cNvSpPr/>
      </dsp:nvSpPr>
      <dsp:spPr>
        <a:xfrm>
          <a:off x="4996393" y="0"/>
          <a:ext cx="107556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b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5/29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V0.2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3*5=15</a:t>
          </a:r>
          <a:r>
            <a:rPr lang="zh-CN" altLang="en-US" sz="1600" kern="1200" dirty="0"/>
            <a:t>人天</a:t>
          </a:r>
        </a:p>
      </dsp:txBody>
      <dsp:txXfrm>
        <a:off x="4996393" y="0"/>
        <a:ext cx="1075564" cy="1740535"/>
      </dsp:txXfrm>
    </dsp:sp>
    <dsp:sp modelId="{CF4BFEC2-9582-4B19-B2C8-87F58E2F82EC}">
      <dsp:nvSpPr>
        <dsp:cNvPr id="0" name=""/>
        <dsp:cNvSpPr/>
      </dsp:nvSpPr>
      <dsp:spPr>
        <a:xfrm>
          <a:off x="5316608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FF7BC3-351F-4184-90E5-B9699ECAC31B}">
      <dsp:nvSpPr>
        <dsp:cNvPr id="0" name=""/>
        <dsp:cNvSpPr/>
      </dsp:nvSpPr>
      <dsp:spPr>
        <a:xfrm>
          <a:off x="6125735" y="2610802"/>
          <a:ext cx="107556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6/5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V0.3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2*6=12</a:t>
          </a:r>
          <a:r>
            <a:rPr lang="zh-CN" altLang="en-US" sz="1600" kern="1200" dirty="0"/>
            <a:t>人天</a:t>
          </a:r>
        </a:p>
      </dsp:txBody>
      <dsp:txXfrm>
        <a:off x="6125735" y="2610802"/>
        <a:ext cx="1075564" cy="1740535"/>
      </dsp:txXfrm>
    </dsp:sp>
    <dsp:sp modelId="{7C151593-9E3F-4387-889B-9F5C5E3CD5F9}">
      <dsp:nvSpPr>
        <dsp:cNvPr id="0" name=""/>
        <dsp:cNvSpPr/>
      </dsp:nvSpPr>
      <dsp:spPr>
        <a:xfrm>
          <a:off x="6445951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3E0816-3286-4AD9-AC61-84B77785B803}">
      <dsp:nvSpPr>
        <dsp:cNvPr id="0" name=""/>
        <dsp:cNvSpPr/>
      </dsp:nvSpPr>
      <dsp:spPr>
        <a:xfrm>
          <a:off x="7255078" y="0"/>
          <a:ext cx="107556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b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6/12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V0.4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2*5=10</a:t>
          </a:r>
          <a:r>
            <a:rPr lang="zh-CN" altLang="en-US" sz="1600" kern="1200" dirty="0"/>
            <a:t>人天</a:t>
          </a:r>
        </a:p>
      </dsp:txBody>
      <dsp:txXfrm>
        <a:off x="7255078" y="0"/>
        <a:ext cx="1075564" cy="1740535"/>
      </dsp:txXfrm>
    </dsp:sp>
    <dsp:sp modelId="{02DA83B8-2A0F-45A2-8CAD-70C996E7481E}">
      <dsp:nvSpPr>
        <dsp:cNvPr id="0" name=""/>
        <dsp:cNvSpPr/>
      </dsp:nvSpPr>
      <dsp:spPr>
        <a:xfrm>
          <a:off x="7575293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8CF5D5-66BB-4187-8EA7-FC10A60EC282}">
      <dsp:nvSpPr>
        <dsp:cNvPr id="0" name=""/>
        <dsp:cNvSpPr/>
      </dsp:nvSpPr>
      <dsp:spPr>
        <a:xfrm>
          <a:off x="8384420" y="2610802"/>
          <a:ext cx="107556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6/20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V1.0</a:t>
          </a:r>
          <a:r>
            <a:rPr lang="zh-CN" altLang="en-US" sz="2100" kern="1200" dirty="0"/>
            <a:t>单机版</a:t>
          </a:r>
          <a:endParaRPr lang="en-US" altLang="zh-CN" sz="2100" kern="1200" dirty="0"/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2*6=12</a:t>
          </a:r>
          <a:r>
            <a:rPr lang="zh-CN" altLang="en-US" sz="1600" kern="1200" dirty="0"/>
            <a:t>人天</a:t>
          </a:r>
        </a:p>
      </dsp:txBody>
      <dsp:txXfrm>
        <a:off x="8384420" y="2610802"/>
        <a:ext cx="1075564" cy="1740535"/>
      </dsp:txXfrm>
    </dsp:sp>
    <dsp:sp modelId="{DB6CCD7C-0414-40BE-B836-1BE60EA987F9}">
      <dsp:nvSpPr>
        <dsp:cNvPr id="0" name=""/>
        <dsp:cNvSpPr/>
      </dsp:nvSpPr>
      <dsp:spPr>
        <a:xfrm>
          <a:off x="8704635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#2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type="notchedRightArrow" r:blip="" rot="180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HorzCh" val="ctr"/>
                  <dgm:param type="txAnchorVertCh" val="b"/>
                  <dgm:param type="txAnchorVert" val="b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HorzCh" val="ctr"/>
                  <dgm:param type="txAnchorVertCh" val="t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BW</a:t>
            </a:r>
            <a:r>
              <a:rPr lang="zh-CN" altLang="en-US"/>
              <a:t>矿机集中管理平台 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/>
              <a:t>为无人值守矿场提供完整解决方案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84785"/>
            <a:ext cx="10515600" cy="1182370"/>
          </a:xfrm>
        </p:spPr>
        <p:txBody>
          <a:bodyPr/>
          <a:lstStyle/>
          <a:p>
            <a:r>
              <a:rPr lang="zh-CN" altLang="en-US"/>
              <a:t>整体：总数据</a:t>
            </a:r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838200" y="1084580"/>
          <a:ext cx="10515600" cy="550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7510"/>
                <a:gridCol w="3415665"/>
                <a:gridCol w="5432425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数据名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单位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描述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平台版本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平台网络状态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static/DHCP, IP, Netmask, Gateway, DNS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平台状态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正常， 异常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总实时算力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MHS/GHS/THS/PHS</a:t>
                      </a:r>
                      <a:r>
                        <a:rPr lang="zh-CN" altLang="en-US" sz="1800">
                          <a:sym typeface="+mn-ea"/>
                        </a:rPr>
                        <a:t>自动切换单位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每</a:t>
                      </a:r>
                      <a:r>
                        <a:rPr lang="en-US" altLang="zh-CN" sz="1800">
                          <a:sym typeface="+mn-ea"/>
                        </a:rPr>
                        <a:t>5</a:t>
                      </a:r>
                      <a:r>
                        <a:rPr lang="zh-CN" altLang="en-US" sz="1800">
                          <a:sym typeface="+mn-ea"/>
                        </a:rPr>
                        <a:t>分钟算力（待确认）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总平均算力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MHS/GHS/THS/PHS</a:t>
                      </a:r>
                      <a:r>
                        <a:rPr lang="zh-CN" altLang="en-US" sz="1800">
                          <a:sym typeface="+mn-ea"/>
                        </a:rPr>
                        <a:t>自动切换单位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每</a:t>
                      </a:r>
                      <a:r>
                        <a:rPr lang="en-US" altLang="zh-CN"/>
                        <a:t>15</a:t>
                      </a:r>
                      <a:r>
                        <a:rPr lang="zh-CN" altLang="en-US"/>
                        <a:t>分钟算力（待确认）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总历史算力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根据时间轴呈现历史算力曲线，</a:t>
                      </a:r>
                      <a:r>
                        <a:rPr lang="en-US" altLang="zh-CN" sz="1800">
                          <a:sym typeface="+mn-ea"/>
                        </a:rPr>
                        <a:t>MHS/GHS/THS/PHS</a:t>
                      </a:r>
                      <a:r>
                        <a:rPr lang="zh-CN" altLang="en-US"/>
                        <a:t>自动切换单位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按天（</a:t>
                      </a:r>
                      <a:r>
                        <a:rPr lang="en-US" altLang="zh-CN"/>
                        <a:t>1</a:t>
                      </a:r>
                      <a:r>
                        <a:rPr lang="zh-CN" altLang="en-US"/>
                        <a:t>小时为单位），周（每</a:t>
                      </a:r>
                      <a:r>
                        <a:rPr lang="en-US" altLang="zh-CN"/>
                        <a:t>6</a:t>
                      </a:r>
                      <a:r>
                        <a:rPr lang="zh-CN" altLang="en-US"/>
                        <a:t>小时为单位），月（</a:t>
                      </a:r>
                      <a:r>
                        <a:rPr lang="en-US" altLang="zh-CN"/>
                        <a:t>1</a:t>
                      </a:r>
                      <a:r>
                        <a:rPr lang="zh-CN" altLang="en-US"/>
                        <a:t>天为单位），季（每</a:t>
                      </a:r>
                      <a:r>
                        <a:rPr lang="en-US" altLang="zh-CN"/>
                        <a:t>3</a:t>
                      </a:r>
                      <a:r>
                        <a:rPr lang="zh-CN" altLang="en-US"/>
                        <a:t>天为单位），半年（每周为单位）</a:t>
                      </a:r>
                      <a:r>
                        <a:rPr lang="en-US" altLang="zh-CN"/>
                        <a:t>,</a:t>
                      </a:r>
                      <a:r>
                        <a:rPr lang="zh-CN" altLang="en-US"/>
                        <a:t>年（每</a:t>
                      </a:r>
                      <a:r>
                        <a:rPr lang="en-US" altLang="zh-CN"/>
                        <a:t>15</a:t>
                      </a:r>
                      <a:r>
                        <a:rPr lang="zh-CN" altLang="en-US"/>
                        <a:t>天为单位）统计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总矿机数量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台数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已注册总矿机数量（未删除的）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在线</a:t>
                      </a:r>
                      <a:r>
                        <a:rPr lang="zh-CN" altLang="en-US" sz="1800">
                          <a:sym typeface="+mn-ea"/>
                        </a:rPr>
                        <a:t>正常工作</a:t>
                      </a:r>
                      <a:r>
                        <a:rPr lang="zh-CN" altLang="en-US"/>
                        <a:t>矿机数量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台数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当前在线正常工作矿机数量（有响应的）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异常工作矿机数量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台数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当前在线异常工作矿机数量（</a:t>
                      </a:r>
                      <a:r>
                        <a:rPr lang="en-US" altLang="zh-CN" sz="1800">
                          <a:sym typeface="+mn-ea"/>
                        </a:rPr>
                        <a:t>1.</a:t>
                      </a:r>
                      <a:r>
                        <a:rPr lang="zh-CN" altLang="en-US" sz="1800">
                          <a:sym typeface="+mn-ea"/>
                        </a:rPr>
                        <a:t>无响应的，</a:t>
                      </a:r>
                      <a:r>
                        <a:rPr lang="en-US" altLang="zh-CN" sz="1800">
                          <a:sym typeface="+mn-ea"/>
                        </a:rPr>
                        <a:t>2.</a:t>
                      </a:r>
                      <a:r>
                        <a:rPr lang="zh-CN" altLang="en-US" sz="1800">
                          <a:sym typeface="+mn-ea"/>
                        </a:rPr>
                        <a:t>无算力的）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矿场温湿度</a:t>
                      </a:r>
                      <a:endParaRPr lang="zh-CN" altLang="en-US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bg1">
                              <a:lumMod val="5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℃，</a:t>
                      </a:r>
                      <a:r>
                        <a:rPr lang="en-US" altLang="zh-CN">
                          <a:solidFill>
                            <a:schemeClr val="bg1">
                              <a:lumMod val="5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%</a:t>
                      </a:r>
                      <a:endParaRPr lang="en-US" altLang="zh-CN">
                        <a:solidFill>
                          <a:schemeClr val="bg1">
                            <a:lumMod val="5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根据接入传感器数量平均， </a:t>
                      </a:r>
                      <a:r>
                        <a:rPr lang="en-US" altLang="zh-CN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v1.0</a:t>
                      </a:r>
                      <a:r>
                        <a:rPr lang="zh-CN" alt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暂不支持</a:t>
                      </a:r>
                      <a:r>
                        <a:rPr lang="en-US" altLang="zh-CN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</a:t>
                      </a:r>
                      <a:endParaRPr lang="zh-CN" altLang="en-US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整体：单机数据（一）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/>
        </p:nvGraphicFramePr>
        <p:xfrm>
          <a:off x="1026795" y="1416050"/>
          <a:ext cx="10327005" cy="527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2760"/>
                <a:gridCol w="3366135"/>
                <a:gridCol w="5198110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数据名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单位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描述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单机实时算力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MHS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每</a:t>
                      </a:r>
                      <a:r>
                        <a:rPr lang="en-US" altLang="zh-CN" sz="1800">
                          <a:sym typeface="+mn-ea"/>
                        </a:rPr>
                        <a:t>5</a:t>
                      </a:r>
                      <a:r>
                        <a:rPr lang="zh-CN" altLang="en-US" sz="1800">
                          <a:sym typeface="+mn-ea"/>
                        </a:rPr>
                        <a:t>分钟算力（待确认）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单机平均算力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MHS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每</a:t>
                      </a:r>
                      <a:r>
                        <a:rPr lang="en-US" altLang="zh-CN" sz="1800">
                          <a:sym typeface="+mn-ea"/>
                        </a:rPr>
                        <a:t>15</a:t>
                      </a:r>
                      <a:r>
                        <a:rPr lang="zh-CN" altLang="en-US" sz="1800">
                          <a:sym typeface="+mn-ea"/>
                        </a:rPr>
                        <a:t>分钟算力（待确认）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单机历史算力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MHS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根据时间轴呈现历史算力曲线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按天（</a:t>
                      </a:r>
                      <a:r>
                        <a:rPr lang="en-US" altLang="zh-CN" sz="1800">
                          <a:sym typeface="+mn-ea"/>
                        </a:rPr>
                        <a:t>1</a:t>
                      </a:r>
                      <a:r>
                        <a:rPr lang="zh-CN" altLang="en-US" sz="1800">
                          <a:sym typeface="+mn-ea"/>
                        </a:rPr>
                        <a:t>小时为单位），周（每</a:t>
                      </a:r>
                      <a:r>
                        <a:rPr lang="en-US" altLang="zh-CN" sz="1800">
                          <a:sym typeface="+mn-ea"/>
                        </a:rPr>
                        <a:t>6</a:t>
                      </a:r>
                      <a:r>
                        <a:rPr lang="zh-CN" altLang="en-US" sz="1800">
                          <a:sym typeface="+mn-ea"/>
                        </a:rPr>
                        <a:t>小时为单位），月（</a:t>
                      </a:r>
                      <a:r>
                        <a:rPr lang="en-US" altLang="zh-CN" sz="1800">
                          <a:sym typeface="+mn-ea"/>
                        </a:rPr>
                        <a:t>1</a:t>
                      </a:r>
                      <a:r>
                        <a:rPr lang="zh-CN" altLang="en-US" sz="1800">
                          <a:sym typeface="+mn-ea"/>
                        </a:rPr>
                        <a:t>天为单位），季（每</a:t>
                      </a:r>
                      <a:r>
                        <a:rPr lang="en-US" altLang="zh-CN" sz="1800">
                          <a:sym typeface="+mn-ea"/>
                        </a:rPr>
                        <a:t>3</a:t>
                      </a:r>
                      <a:r>
                        <a:rPr lang="zh-CN" altLang="en-US" sz="1800">
                          <a:sym typeface="+mn-ea"/>
                        </a:rPr>
                        <a:t>天为单位），半年（每周为单位）</a:t>
                      </a:r>
                      <a:r>
                        <a:rPr lang="en-US" altLang="zh-CN" sz="1800">
                          <a:sym typeface="+mn-ea"/>
                        </a:rPr>
                        <a:t>,</a:t>
                      </a:r>
                      <a:r>
                        <a:rPr lang="zh-CN" altLang="en-US" sz="1800">
                          <a:sym typeface="+mn-ea"/>
                        </a:rPr>
                        <a:t>年（每</a:t>
                      </a:r>
                      <a:r>
                        <a:rPr lang="en-US" altLang="zh-CN" sz="1800">
                          <a:sym typeface="+mn-ea"/>
                        </a:rPr>
                        <a:t>15</a:t>
                      </a:r>
                      <a:r>
                        <a:rPr lang="zh-CN" altLang="en-US" sz="1800">
                          <a:sym typeface="+mn-ea"/>
                        </a:rPr>
                        <a:t>天为单位）统计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单机</a:t>
                      </a:r>
                      <a:r>
                        <a:rPr lang="zh-CN" altLang="en-US"/>
                        <a:t>当前温度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℃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单机</a:t>
                      </a:r>
                      <a:r>
                        <a:rPr lang="zh-CN" altLang="en-US"/>
                        <a:t>温度历史曲线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℃</a:t>
                      </a:r>
                      <a:endParaRPr lang="zh-CN" altLang="en-US" sz="180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根据时间轴呈现历史温度曲线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单机</a:t>
                      </a:r>
                      <a:r>
                        <a:rPr lang="zh-CN" altLang="en-US"/>
                        <a:t>当前状态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正常，算力低，</a:t>
                      </a:r>
                      <a:r>
                        <a:rPr lang="en-US" altLang="zh-CN"/>
                        <a:t>IP</a:t>
                      </a:r>
                      <a:r>
                        <a:rPr lang="zh-CN" altLang="en-US"/>
                        <a:t>地址占用，无算力，离线，故障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单机</a:t>
                      </a:r>
                      <a:r>
                        <a:rPr lang="zh-CN" altLang="en-US"/>
                        <a:t>当前算力板数量及算力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0~4</a:t>
                      </a:r>
                      <a:r>
                        <a:rPr lang="zh-CN" altLang="en-US"/>
                        <a:t>块，每块算力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单机</a:t>
                      </a:r>
                      <a:r>
                        <a:rPr lang="zh-CN" altLang="en-US"/>
                        <a:t>当前风扇状态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个数，转速，正常，故障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整体：单机数据（二）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/>
        </p:nvGraphicFramePr>
        <p:xfrm>
          <a:off x="1049655" y="1314450"/>
          <a:ext cx="10304145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820"/>
                <a:gridCol w="2644775"/>
                <a:gridCol w="5162550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数据名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单位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描述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单机型号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L21, BW6000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单机</a:t>
                      </a:r>
                      <a:r>
                        <a:rPr lang="zh-CN" altLang="en-US"/>
                        <a:t>版本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硬件</a:t>
                      </a:r>
                      <a:r>
                        <a:rPr lang="en-US" altLang="zh-CN"/>
                        <a:t>+</a:t>
                      </a:r>
                      <a:r>
                        <a:rPr lang="zh-CN" altLang="en-US"/>
                        <a:t>固件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矿机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单机</a:t>
                      </a:r>
                      <a:r>
                        <a:rPr lang="zh-CN" altLang="en-US"/>
                        <a:t>算力板频率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MHz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r>
                        <a:rPr lang="zh-CN" altLang="en-US"/>
                        <a:t>个算力板频率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单机本次持续</a:t>
                      </a:r>
                      <a:r>
                        <a:rPr lang="zh-CN" altLang="en-US" sz="1800">
                          <a:sym typeface="+mn-ea"/>
                        </a:rPr>
                        <a:t>运行</a:t>
                      </a:r>
                      <a:r>
                        <a:rPr lang="zh-CN" altLang="en-US"/>
                        <a:t>时间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天：时：分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单机网络状况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static/DHCP, IP, Netmask, Gateway, DNS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单机</a:t>
                      </a:r>
                      <a:r>
                        <a:rPr lang="zh-CN" altLang="en-US"/>
                        <a:t>矿池</a:t>
                      </a:r>
                      <a:r>
                        <a:rPr lang="en-US" altLang="zh-CN"/>
                        <a:t>1</a:t>
                      </a:r>
                      <a:r>
                        <a:rPr lang="zh-CN" altLang="en-US"/>
                        <a:t>及状态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连接正常，异常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矿池</a:t>
                      </a:r>
                      <a:r>
                        <a:rPr lang="en-US" altLang="zh-CN"/>
                        <a:t>1</a:t>
                      </a:r>
                      <a:r>
                        <a:rPr lang="zh-CN" altLang="en-US"/>
                        <a:t>地址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单机</a:t>
                      </a:r>
                      <a:r>
                        <a:rPr lang="zh-CN" altLang="en-US"/>
                        <a:t>矿工</a:t>
                      </a:r>
                      <a:r>
                        <a:rPr lang="en-US" altLang="zh-CN"/>
                        <a:t>1</a:t>
                      </a:r>
                      <a:r>
                        <a:rPr lang="zh-CN" altLang="en-US"/>
                        <a:t>地址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单机矿池</a:t>
                      </a:r>
                      <a:r>
                        <a:rPr lang="en-US" altLang="zh-CN" sz="1800">
                          <a:sym typeface="+mn-ea"/>
                        </a:rPr>
                        <a:t>2</a:t>
                      </a:r>
                      <a:r>
                        <a:rPr lang="zh-CN" altLang="en-US" sz="1800">
                          <a:sym typeface="+mn-ea"/>
                        </a:rPr>
                        <a:t>及状态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连接正常，异常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矿池</a:t>
                      </a:r>
                      <a:r>
                        <a:rPr lang="en-US" altLang="zh-CN" sz="1800">
                          <a:sym typeface="+mn-ea"/>
                        </a:rPr>
                        <a:t>2</a:t>
                      </a:r>
                      <a:r>
                        <a:rPr lang="zh-CN" altLang="en-US" sz="1800">
                          <a:sym typeface="+mn-ea"/>
                        </a:rPr>
                        <a:t>地址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单机</a:t>
                      </a:r>
                      <a:r>
                        <a:rPr lang="zh-CN" altLang="en-US"/>
                        <a:t>矿工</a:t>
                      </a:r>
                      <a:r>
                        <a:rPr lang="en-US" altLang="zh-CN"/>
                        <a:t>2</a:t>
                      </a:r>
                      <a:r>
                        <a:rPr lang="zh-CN" altLang="en-US"/>
                        <a:t>地址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单机</a:t>
                      </a:r>
                      <a:r>
                        <a:rPr lang="zh-CN" altLang="en-US"/>
                        <a:t>矿池</a:t>
                      </a:r>
                      <a:r>
                        <a:rPr lang="en-US" altLang="zh-CN"/>
                        <a:t>3</a:t>
                      </a:r>
                      <a:r>
                        <a:rPr lang="zh-CN" altLang="en-US"/>
                        <a:t>及状态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连接正常，异常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矿池</a:t>
                      </a:r>
                      <a:r>
                        <a:rPr lang="en-US" altLang="zh-CN" sz="1800">
                          <a:sym typeface="+mn-ea"/>
                        </a:rPr>
                        <a:t>3</a:t>
                      </a:r>
                      <a:r>
                        <a:rPr lang="zh-CN" altLang="en-US" sz="1800">
                          <a:sym typeface="+mn-ea"/>
                        </a:rPr>
                        <a:t>地址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单机</a:t>
                      </a:r>
                      <a:r>
                        <a:rPr lang="zh-CN" altLang="en-US"/>
                        <a:t>矿工</a:t>
                      </a:r>
                      <a:r>
                        <a:rPr lang="en-US" altLang="zh-CN"/>
                        <a:t>3</a:t>
                      </a:r>
                      <a:r>
                        <a:rPr lang="zh-CN" altLang="en-US"/>
                        <a:t>地址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矿工</a:t>
                      </a:r>
                      <a:r>
                        <a:rPr lang="en-US" altLang="zh-CN" sz="1800">
                          <a:sym typeface="+mn-ea"/>
                        </a:rPr>
                        <a:t>1</a:t>
                      </a:r>
                      <a:r>
                        <a:rPr lang="zh-CN" altLang="en-US" sz="1800">
                          <a:sym typeface="+mn-ea"/>
                        </a:rPr>
                        <a:t>地址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单机矿工位置编号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放置位置编号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哪一个架子哪一层第几个编号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整体：单机数据（三）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/>
        </p:nvGraphicFramePr>
        <p:xfrm>
          <a:off x="1060450" y="1348740"/>
          <a:ext cx="1029462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1540"/>
                <a:gridCol w="3431540"/>
                <a:gridCol w="3431540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数据名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hash</a:t>
                      </a:r>
                      <a:r>
                        <a:rPr lang="zh-CN" altLang="en-US"/>
                        <a:t>结果接受数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矿池接受结果个数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hash</a:t>
                      </a:r>
                      <a:r>
                        <a:rPr lang="zh-CN" altLang="en-US" sz="1800">
                          <a:sym typeface="+mn-ea"/>
                        </a:rPr>
                        <a:t>结果</a:t>
                      </a:r>
                      <a:r>
                        <a:rPr lang="zh-CN" altLang="en-US"/>
                        <a:t>拒绝数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矿池拒绝结果个数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整体</a:t>
            </a:r>
            <a:r>
              <a:rPr lang="en-US" altLang="zh-CN"/>
              <a:t>: </a:t>
            </a:r>
            <a:r>
              <a:rPr lang="zh-CN" altLang="en-US"/>
              <a:t>对矿机控制</a:t>
            </a:r>
            <a:r>
              <a:rPr lang="en-US" altLang="zh-CN"/>
              <a:t>/</a:t>
            </a:r>
            <a:r>
              <a:rPr lang="zh-CN" altLang="en-US"/>
              <a:t>配置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5880"/>
            <a:ext cx="10515600" cy="5084445"/>
          </a:xfrm>
        </p:spPr>
        <p:txBody>
          <a:bodyPr>
            <a:normAutofit lnSpcReduction="10000"/>
          </a:bodyPr>
          <a:lstStyle/>
          <a:p>
            <a:r>
              <a:rPr lang="zh-CN" altLang="en-US" sz="2400"/>
              <a:t>批量</a:t>
            </a:r>
            <a:r>
              <a:rPr lang="en-US" altLang="zh-CN" sz="2400"/>
              <a:t>/</a:t>
            </a:r>
            <a:r>
              <a:rPr lang="zh-CN" altLang="en-US" sz="2400"/>
              <a:t>单机控制关机，重启</a:t>
            </a:r>
            <a:endParaRPr lang="zh-CN" altLang="en-US" sz="2400"/>
          </a:p>
          <a:p>
            <a:r>
              <a:rPr lang="zh-CN" altLang="en-US" sz="2400"/>
              <a:t>批量</a:t>
            </a:r>
            <a:r>
              <a:rPr lang="en-US" altLang="zh-CN" sz="2400"/>
              <a:t>/</a:t>
            </a:r>
            <a:r>
              <a:rPr lang="zh-CN" altLang="en-US" sz="2400"/>
              <a:t>单机选择固件并发起固件升级过程</a:t>
            </a:r>
            <a:endParaRPr lang="zh-CN" altLang="en-US" sz="2400"/>
          </a:p>
          <a:p>
            <a:r>
              <a:rPr lang="zh-CN" altLang="en-US" sz="2400"/>
              <a:t>批量</a:t>
            </a:r>
            <a:r>
              <a:rPr lang="en-US" altLang="zh-CN" sz="2400"/>
              <a:t>/</a:t>
            </a:r>
            <a:r>
              <a:rPr lang="zh-CN" altLang="en-US" sz="2400"/>
              <a:t>单机配置</a:t>
            </a:r>
            <a:r>
              <a:rPr lang="en-US" altLang="zh-CN" sz="2400"/>
              <a:t>IP(static/dhcp,ip,netmask,gateway,dns)</a:t>
            </a:r>
            <a:endParaRPr lang="en-US" altLang="zh-CN" sz="2400"/>
          </a:p>
          <a:p>
            <a:r>
              <a:rPr lang="zh-CN" altLang="en-US" sz="2400"/>
              <a:t>批量</a:t>
            </a:r>
            <a:r>
              <a:rPr lang="en-US" altLang="zh-CN" sz="2400"/>
              <a:t>/</a:t>
            </a:r>
            <a:r>
              <a:rPr lang="zh-CN" altLang="en-US" sz="2400"/>
              <a:t>单机配置或删除矿池，矿工</a:t>
            </a:r>
            <a:endParaRPr lang="zh-CN" altLang="en-US" sz="2400"/>
          </a:p>
          <a:p>
            <a:r>
              <a:rPr lang="zh-CN" altLang="en-US" sz="2400"/>
              <a:t>扫描指定网段矿机并自动加入</a:t>
            </a:r>
            <a:endParaRPr lang="zh-CN" altLang="en-US" sz="2400"/>
          </a:p>
          <a:p>
            <a:r>
              <a:rPr lang="zh-CN" altLang="en-US" sz="2400"/>
              <a:t>批量</a:t>
            </a:r>
            <a:r>
              <a:rPr lang="en-US" altLang="zh-CN" sz="2400"/>
              <a:t>/</a:t>
            </a:r>
            <a:r>
              <a:rPr lang="zh-CN" altLang="en-US" sz="2400"/>
              <a:t>单个删除矿机</a:t>
            </a:r>
            <a:endParaRPr lang="zh-CN" altLang="en-US" sz="2400"/>
          </a:p>
          <a:p>
            <a:r>
              <a:rPr lang="zh-CN" altLang="en-US" sz="2400"/>
              <a:t>批量</a:t>
            </a:r>
            <a:r>
              <a:rPr lang="en-US" altLang="zh-CN" sz="2400"/>
              <a:t>/</a:t>
            </a:r>
            <a:r>
              <a:rPr lang="zh-CN" altLang="en-US" sz="2400"/>
              <a:t>单个配置上报周期（分钟）</a:t>
            </a:r>
            <a:endParaRPr lang="zh-CN" altLang="en-US" sz="2400"/>
          </a:p>
          <a:p>
            <a:r>
              <a:rPr lang="zh-CN" altLang="en-US" sz="2400"/>
              <a:t>批量</a:t>
            </a:r>
            <a:r>
              <a:rPr lang="en-US" altLang="zh-CN" sz="2400"/>
              <a:t>/</a:t>
            </a:r>
            <a:r>
              <a:rPr lang="zh-CN" altLang="en-US" sz="2400"/>
              <a:t>单个配置告警门限及项目</a:t>
            </a:r>
            <a:r>
              <a:rPr lang="en-US" altLang="zh-CN" sz="2400"/>
              <a:t>(</a:t>
            </a:r>
            <a:r>
              <a:rPr lang="zh-CN" altLang="en-US" sz="2400"/>
              <a:t>算力低</a:t>
            </a:r>
            <a:r>
              <a:rPr lang="en-US" altLang="zh-CN" sz="2400"/>
              <a:t>/</a:t>
            </a:r>
            <a:r>
              <a:rPr lang="zh-CN" altLang="en-US" sz="2400"/>
              <a:t>温度门限，哪些告警项</a:t>
            </a:r>
            <a:r>
              <a:rPr lang="en-US" altLang="zh-CN" sz="2400"/>
              <a:t>(</a:t>
            </a:r>
            <a:r>
              <a:rPr lang="zh-CN" altLang="en-US" sz="2400"/>
              <a:t>矿机离线，风扇温度高等</a:t>
            </a:r>
            <a:r>
              <a:rPr lang="en-US" altLang="zh-CN" sz="2400"/>
              <a:t>))</a:t>
            </a:r>
            <a:endParaRPr lang="zh-CN" altLang="en-US" sz="2400"/>
          </a:p>
          <a:p>
            <a:r>
              <a:rPr lang="zh-CN" altLang="en-US" sz="2400"/>
              <a:t>批量</a:t>
            </a:r>
            <a:r>
              <a:rPr lang="en-US" altLang="zh-CN" sz="2400"/>
              <a:t>/</a:t>
            </a:r>
            <a:r>
              <a:rPr lang="zh-CN" altLang="en-US" sz="2400"/>
              <a:t>单个配置算力板频率</a:t>
            </a:r>
            <a:endParaRPr lang="zh-CN" altLang="en-US" sz="2400"/>
          </a:p>
          <a:p>
            <a:r>
              <a:rPr lang="zh-CN" altLang="en-US" sz="2400"/>
              <a:t>批量</a:t>
            </a:r>
            <a:r>
              <a:rPr lang="en-US" altLang="zh-CN" sz="2400"/>
              <a:t>/</a:t>
            </a:r>
            <a:r>
              <a:rPr lang="zh-CN" altLang="en-US" sz="2400"/>
              <a:t>单个备份及恢复矿机配置</a:t>
            </a:r>
            <a:endParaRPr lang="zh-CN" altLang="en-US" sz="2400"/>
          </a:p>
          <a:p>
            <a:r>
              <a:rPr lang="zh-CN" altLang="en-US" sz="2400"/>
              <a:t>批量</a:t>
            </a:r>
            <a:r>
              <a:rPr lang="en-US" altLang="zh-CN" sz="2400"/>
              <a:t>/</a:t>
            </a:r>
            <a:r>
              <a:rPr lang="zh-CN" altLang="en-US" sz="2400"/>
              <a:t>单个配置矿机位置</a:t>
            </a:r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整体：平台配置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SMTP</a:t>
            </a:r>
            <a:r>
              <a:rPr lang="zh-CN" altLang="en-US"/>
              <a:t>账号</a:t>
            </a:r>
            <a:endParaRPr lang="zh-CN" altLang="en-US"/>
          </a:p>
          <a:p>
            <a:r>
              <a:rPr lang="zh-CN" altLang="en-US"/>
              <a:t>备份磁盘位置</a:t>
            </a:r>
            <a:endParaRPr lang="zh-CN" altLang="en-US"/>
          </a:p>
          <a:p>
            <a:r>
              <a:rPr lang="zh-CN" altLang="en-US"/>
              <a:t>平台账号（查询账号，管理员账号）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整体：上报及告警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矿机须按设定周期上报单机数据列出的数据（使用</a:t>
            </a:r>
            <a:r>
              <a:rPr lang="en-US" altLang="zh-CN" dirty="0" err="1"/>
              <a:t>mqtt</a:t>
            </a:r>
            <a:r>
              <a:rPr lang="zh-CN" altLang="en-US" dirty="0"/>
              <a:t>协议），配置数据及固定数据（如版本）只在第一次加入时，主动查询及有变化时才上报</a:t>
            </a:r>
            <a:endParaRPr lang="zh-CN" altLang="en-US" dirty="0"/>
          </a:p>
          <a:p>
            <a:r>
              <a:rPr lang="zh-CN" altLang="en-US" dirty="0"/>
              <a:t>矿机有</a:t>
            </a:r>
            <a:r>
              <a:rPr lang="en-US" altLang="zh-CN" dirty="0" err="1"/>
              <a:t>ip</a:t>
            </a:r>
            <a:r>
              <a:rPr lang="zh-CN" altLang="en-US" dirty="0"/>
              <a:t>按钮发出广播消息能实现找矿机</a:t>
            </a:r>
            <a:r>
              <a:rPr lang="en-US" altLang="zh-CN" dirty="0"/>
              <a:t>IP</a:t>
            </a:r>
            <a:r>
              <a:rPr lang="zh-CN" altLang="en-US" dirty="0"/>
              <a:t>功能（暂使用</a:t>
            </a:r>
            <a:r>
              <a:rPr lang="en-US" altLang="zh-CN" dirty="0"/>
              <a:t>SSDP M-Search</a:t>
            </a:r>
            <a:r>
              <a:rPr lang="zh-CN" altLang="en-US" dirty="0"/>
              <a:t>协议）</a:t>
            </a:r>
            <a:endParaRPr lang="zh-CN" altLang="en-US" dirty="0"/>
          </a:p>
          <a:p>
            <a:r>
              <a:rPr lang="zh-CN" altLang="en-US" dirty="0"/>
              <a:t>矿机出现异常情况须实时上报告警（使用</a:t>
            </a:r>
            <a:r>
              <a:rPr lang="en-US" altLang="zh-CN" dirty="0" err="1"/>
              <a:t>mqtt</a:t>
            </a:r>
            <a:r>
              <a:rPr lang="en-US" altLang="zh-CN" dirty="0"/>
              <a:t> publish QoS 1</a:t>
            </a:r>
            <a:r>
              <a:rPr lang="zh-CN" altLang="en-US" dirty="0"/>
              <a:t>消息），平台须优先处理告警消息</a:t>
            </a:r>
            <a:endParaRPr lang="zh-CN" altLang="en-US" dirty="0"/>
          </a:p>
          <a:p>
            <a:r>
              <a:rPr lang="zh-CN" altLang="en-US" dirty="0"/>
              <a:t>告警信息</a:t>
            </a:r>
            <a:r>
              <a:rPr lang="en-US" altLang="zh-CN" dirty="0"/>
              <a:t>: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156446" y="5313181"/>
          <a:ext cx="991855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3790"/>
                <a:gridCol w="2555486"/>
                <a:gridCol w="2479638"/>
                <a:gridCol w="2479638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总算力低于设定门限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矿机风扇异常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矿池未连接上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矿机离线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环境温度过高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矿机温度过高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算力板异常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硬盘异常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TBD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TBD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TBD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TBD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整体：图表输出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矿场当前状态图，包含矿场总数据</a:t>
            </a:r>
            <a:endParaRPr lang="en-US" altLang="zh-CN" dirty="0"/>
          </a:p>
          <a:p>
            <a:r>
              <a:rPr lang="zh-CN" altLang="en-US" dirty="0"/>
              <a:t>总算力统计曲线图 （分别已天</a:t>
            </a:r>
            <a:r>
              <a:rPr lang="en-US" altLang="zh-CN" dirty="0"/>
              <a:t>/</a:t>
            </a:r>
            <a:r>
              <a:rPr lang="zh-CN" altLang="en-US" dirty="0"/>
              <a:t>周</a:t>
            </a:r>
            <a:r>
              <a:rPr lang="en-US" altLang="zh-CN" dirty="0"/>
              <a:t>/</a:t>
            </a:r>
            <a:r>
              <a:rPr lang="zh-CN" altLang="en-US" dirty="0"/>
              <a:t>月</a:t>
            </a:r>
            <a:r>
              <a:rPr lang="en-US" altLang="zh-CN" dirty="0"/>
              <a:t>/</a:t>
            </a:r>
            <a:r>
              <a:rPr lang="zh-CN" altLang="en-US" dirty="0"/>
              <a:t>季</a:t>
            </a:r>
            <a:r>
              <a:rPr lang="en-US" altLang="zh-CN" dirty="0"/>
              <a:t>/</a:t>
            </a:r>
            <a:r>
              <a:rPr lang="zh-CN" altLang="en-US" dirty="0"/>
              <a:t>半年</a:t>
            </a:r>
            <a:r>
              <a:rPr lang="en-US" altLang="zh-CN" dirty="0"/>
              <a:t>/</a:t>
            </a:r>
            <a:r>
              <a:rPr lang="zh-CN" altLang="en-US" dirty="0"/>
              <a:t>年为时间段）</a:t>
            </a:r>
            <a:endParaRPr lang="en-US" altLang="zh-CN" dirty="0"/>
          </a:p>
          <a:p>
            <a:r>
              <a:rPr lang="zh-CN" altLang="en-US" dirty="0"/>
              <a:t>单机算力统计曲线图（分别已天</a:t>
            </a:r>
            <a:r>
              <a:rPr lang="en-US" altLang="zh-CN" dirty="0"/>
              <a:t>/</a:t>
            </a:r>
            <a:r>
              <a:rPr lang="zh-CN" altLang="en-US" dirty="0"/>
              <a:t>周</a:t>
            </a:r>
            <a:r>
              <a:rPr lang="en-US" altLang="zh-CN" dirty="0"/>
              <a:t>/</a:t>
            </a:r>
            <a:r>
              <a:rPr lang="zh-CN" altLang="en-US" dirty="0"/>
              <a:t>月</a:t>
            </a:r>
            <a:r>
              <a:rPr lang="en-US" altLang="zh-CN" dirty="0"/>
              <a:t>/</a:t>
            </a:r>
            <a:r>
              <a:rPr lang="zh-CN" altLang="en-US" dirty="0"/>
              <a:t>季</a:t>
            </a:r>
            <a:r>
              <a:rPr lang="en-US" altLang="zh-CN" dirty="0"/>
              <a:t>/</a:t>
            </a:r>
            <a:r>
              <a:rPr lang="zh-CN" altLang="en-US" dirty="0"/>
              <a:t>半年</a:t>
            </a:r>
            <a:r>
              <a:rPr lang="en-US" altLang="zh-CN" dirty="0"/>
              <a:t>/</a:t>
            </a:r>
            <a:r>
              <a:rPr lang="zh-CN" altLang="en-US" dirty="0"/>
              <a:t>年为时间段）</a:t>
            </a:r>
            <a:endParaRPr lang="en-US" altLang="zh-CN" dirty="0"/>
          </a:p>
          <a:p>
            <a:r>
              <a:rPr lang="zh-CN" altLang="en-US" dirty="0"/>
              <a:t>告警矿机列表（矿机型号，</a:t>
            </a:r>
            <a:r>
              <a:rPr lang="en-US" altLang="zh-CN" dirty="0"/>
              <a:t>IP</a:t>
            </a:r>
            <a:r>
              <a:rPr lang="zh-CN" altLang="en-US" dirty="0"/>
              <a:t>地址，状态，安放位置，平均算力，告警信息）</a:t>
            </a:r>
            <a:endParaRPr lang="en-US" altLang="zh-CN" dirty="0"/>
          </a:p>
          <a:p>
            <a:r>
              <a:rPr lang="zh-CN" altLang="en-US" dirty="0"/>
              <a:t>矿机列表（序号，矿机型号，</a:t>
            </a:r>
            <a:r>
              <a:rPr lang="en-US" altLang="zh-CN" dirty="0"/>
              <a:t>IP</a:t>
            </a:r>
            <a:r>
              <a:rPr lang="zh-CN" altLang="en-US" dirty="0"/>
              <a:t>地址，状态，安放位置，平均算力）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前端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838199" y="1273089"/>
          <a:ext cx="10515600" cy="449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851"/>
                <a:gridCol w="8667749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页面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内容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矿场状态主页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呈现总数据项及曲线图表，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矿机搜索栏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tab</a:t>
                      </a:r>
                      <a:r>
                        <a:rPr lang="zh-CN" altLang="en-US" dirty="0"/>
                        <a:t>列表（告警矿机列表（型号，</a:t>
                      </a:r>
                      <a:r>
                        <a:rPr lang="en-US" altLang="zh-CN" dirty="0"/>
                        <a:t>IP</a:t>
                      </a:r>
                      <a:r>
                        <a:rPr lang="zh-CN" altLang="en-US" dirty="0"/>
                        <a:t>地址，状态，位置）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矿机列表（型号，</a:t>
                      </a:r>
                      <a:r>
                        <a:rPr lang="en-US" altLang="zh-CN" dirty="0"/>
                        <a:t>IP</a:t>
                      </a:r>
                      <a:r>
                        <a:rPr lang="zh-CN" altLang="en-US" dirty="0"/>
                        <a:t>地址，状态，位置）），平台版本，登录</a:t>
                      </a:r>
                      <a:r>
                        <a:rPr lang="en-US" altLang="zh-CN" dirty="0"/>
                        <a:t>,  </a:t>
                      </a:r>
                      <a:r>
                        <a:rPr lang="zh-CN" altLang="en-US" dirty="0"/>
                        <a:t>图表导出按钮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单矿机状态页面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由主页点击矿机或导航栏进入，呈现单机数据及曲线图表，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有配置，升级，控制按钮，图表导出按钮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批量配置页面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从导航栏或矿机状态进入，呈现矿机搜索栏，矿机列表，</a:t>
                      </a:r>
                      <a:endParaRPr lang="en-US" altLang="zh-CN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配置项目，应用按钮及应用结果指示框，备份及恢复按钮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批量升级页面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从导航栏或矿机状态进入，呈现矿机搜索栏，矿机列表，升级固件列表及选择按钮，升级按钮及升级进度及结果指示框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批量控制页面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从导航栏或矿机状态进入，呈现矿机搜索栏，矿机列表，重启和关机按钮及控制结果指示框，添加（扫描）和删除矿机按钮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平台配置页面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分</a:t>
                      </a:r>
                      <a:r>
                        <a:rPr lang="en-US" altLang="zh-CN" dirty="0"/>
                        <a:t>TAB</a:t>
                      </a:r>
                      <a:r>
                        <a:rPr lang="zh-CN" altLang="en-US" dirty="0"/>
                        <a:t>配置</a:t>
                      </a:r>
                      <a:r>
                        <a:rPr lang="en-US" altLang="zh-CN" dirty="0"/>
                        <a:t>SMT</a:t>
                      </a:r>
                      <a:r>
                        <a:rPr lang="zh-CN" altLang="en-US" dirty="0"/>
                        <a:t>账号，备份磁盘位置，查询账号及管理员账号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838199" y="5974773"/>
            <a:ext cx="5355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兼容</a:t>
            </a:r>
            <a:r>
              <a:rPr lang="en-US" altLang="zh-CN" dirty="0"/>
              <a:t>PC</a:t>
            </a:r>
            <a:r>
              <a:rPr lang="zh-CN" altLang="en-US" dirty="0"/>
              <a:t>浏览器和移动浏览器（</a:t>
            </a:r>
            <a:r>
              <a:rPr lang="en-US" altLang="zh-CN" dirty="0"/>
              <a:t>vue.js</a:t>
            </a:r>
            <a:r>
              <a:rPr lang="zh-CN" altLang="en-US" dirty="0"/>
              <a:t>前端设计框架）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后台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838199" y="1374293"/>
          <a:ext cx="10515598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4824"/>
                <a:gridCol w="7950774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需求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数据库，数据持久化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(MySQL)</a:t>
                      </a:r>
                      <a:r>
                        <a:rPr lang="zh-CN" altLang="en-US" dirty="0"/>
                        <a:t>表</a:t>
                      </a:r>
                      <a:r>
                        <a:rPr lang="en-US" altLang="zh-CN" dirty="0"/>
                        <a:t>: </a:t>
                      </a:r>
                      <a:r>
                        <a:rPr lang="zh-CN" altLang="en-US" dirty="0"/>
                        <a:t>总数据，单台矿机数据， 矿机配置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数据库配置</a:t>
                      </a:r>
                      <a:endParaRPr lang="en-US" altLang="zh-C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矿机数据接收</a:t>
                      </a:r>
                      <a:endParaRPr lang="zh-CN" altLang="en-US" dirty="0"/>
                    </a:p>
                    <a:p>
                      <a:r>
                        <a:rPr lang="zh-CN" altLang="en-US" dirty="0"/>
                        <a:t>及下发服务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MQTT </a:t>
                      </a:r>
                      <a:r>
                        <a:rPr lang="en-US" altLang="zh-CN" dirty="0" err="1"/>
                        <a:t>Mosca</a:t>
                      </a:r>
                      <a:r>
                        <a:rPr lang="en-US" altLang="zh-CN" dirty="0"/>
                        <a:t> (Node.js)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运行时及框架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Node.js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koa2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传感及数据接收服务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待定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前端接口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数据查询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矿机配置及控制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下载服务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用于固件升级（</a:t>
                      </a:r>
                      <a:r>
                        <a:rPr lang="en-US" altLang="zh-CN" dirty="0"/>
                        <a:t>HTTP</a:t>
                      </a:r>
                      <a:r>
                        <a:rPr lang="zh-CN" altLang="en-US" dirty="0"/>
                        <a:t>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日志服务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待定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消息对列服务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RabbitMQ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备份服务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待定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当今矿场面临的问题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/>
              <a:t>全网算力增长和币种增多导致矿机数量不断增多</a:t>
            </a:r>
            <a:endParaRPr lang="zh-CN" altLang="en-US"/>
          </a:p>
          <a:p>
            <a:r>
              <a:rPr lang="zh-CN" altLang="en-US"/>
              <a:t>工作时间较长矿机逐渐老化，故障增多</a:t>
            </a:r>
            <a:endParaRPr lang="zh-CN" altLang="en-US"/>
          </a:p>
          <a:p>
            <a:r>
              <a:rPr lang="zh-CN" altLang="en-US"/>
              <a:t>矿机不能支持远程实时控制</a:t>
            </a:r>
            <a:r>
              <a:rPr lang="en-US" altLang="zh-CN"/>
              <a:t>(</a:t>
            </a:r>
            <a:r>
              <a:rPr lang="zh-CN" altLang="en-US"/>
              <a:t>重启，配置等</a:t>
            </a:r>
            <a:r>
              <a:rPr lang="en-US" altLang="zh-CN"/>
              <a:t>)</a:t>
            </a:r>
            <a:endParaRPr lang="en-US" altLang="zh-CN"/>
          </a:p>
          <a:p>
            <a:r>
              <a:rPr lang="zh-CN" altLang="en-US"/>
              <a:t>矿机不能远程实时上报故障</a:t>
            </a:r>
            <a:endParaRPr lang="zh-CN" altLang="en-US"/>
          </a:p>
          <a:p>
            <a:r>
              <a:rPr lang="zh-CN" altLang="en-US">
                <a:sym typeface="+mn-ea"/>
              </a:rPr>
              <a:t>不能实时定位</a:t>
            </a:r>
            <a:r>
              <a:rPr lang="zh-CN" altLang="en-US"/>
              <a:t>故障矿机位置</a:t>
            </a:r>
            <a:endParaRPr lang="zh-CN" altLang="en-US"/>
          </a:p>
          <a:p>
            <a:r>
              <a:rPr lang="zh-CN" altLang="en-US"/>
              <a:t>不能在任何地点任何时间查看矿场</a:t>
            </a:r>
            <a:r>
              <a:rPr lang="zh-CN" altLang="en-US"/>
              <a:t>矿机状态</a:t>
            </a:r>
            <a:endParaRPr lang="zh-CN" altLang="en-US"/>
          </a:p>
          <a:p>
            <a:r>
              <a:rPr lang="zh-CN" altLang="en-US"/>
              <a:t>矿机固件升级过程不友好</a:t>
            </a:r>
            <a:endParaRPr lang="zh-CN" altLang="en-US"/>
          </a:p>
          <a:p>
            <a:r>
              <a:rPr lang="zh-CN" altLang="en-US"/>
              <a:t>矿机工作的数据</a:t>
            </a:r>
            <a:r>
              <a:rPr lang="zh-CN" altLang="en-US">
                <a:sym typeface="+mn-ea"/>
              </a:rPr>
              <a:t>统计</a:t>
            </a:r>
            <a:r>
              <a:rPr lang="zh-CN" altLang="en-US"/>
              <a:t>欠缺</a:t>
            </a:r>
            <a:endParaRPr lang="zh-CN" altLang="en-US"/>
          </a:p>
          <a:p>
            <a:r>
              <a:rPr lang="zh-CN" altLang="en-US"/>
              <a:t>未与环境</a:t>
            </a:r>
            <a:r>
              <a:rPr lang="en-US" altLang="zh-CN"/>
              <a:t>(</a:t>
            </a:r>
            <a:r>
              <a:rPr lang="zh-CN" altLang="en-US"/>
              <a:t>温湿度等</a:t>
            </a:r>
            <a:r>
              <a:rPr lang="en-US" altLang="zh-CN"/>
              <a:t>)</a:t>
            </a:r>
            <a:r>
              <a:rPr lang="zh-CN" altLang="en-US"/>
              <a:t>配合达到提高算力</a:t>
            </a:r>
            <a:r>
              <a:rPr lang="en-US" altLang="zh-CN"/>
              <a:t>,</a:t>
            </a:r>
            <a:r>
              <a:rPr lang="zh-CN" altLang="en-US"/>
              <a:t>节省能源，延长矿机寿命</a:t>
            </a:r>
            <a:endParaRPr lang="zh-CN" altLang="en-US"/>
          </a:p>
          <a:p>
            <a:r>
              <a:rPr lang="zh-CN" altLang="en-US"/>
              <a:t>矿场需要专人不间断值守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矿机端需求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协议栈（</a:t>
            </a:r>
            <a:r>
              <a:rPr lang="en-US" altLang="zh-CN" dirty="0"/>
              <a:t>JSON</a:t>
            </a:r>
            <a:r>
              <a:rPr lang="zh-CN" altLang="en-US" dirty="0"/>
              <a:t>库，</a:t>
            </a:r>
            <a:r>
              <a:rPr lang="en-US" altLang="zh-CN" dirty="0"/>
              <a:t>MQTT </a:t>
            </a:r>
            <a:r>
              <a:rPr lang="zh-CN" altLang="en-US" dirty="0"/>
              <a:t>库及</a:t>
            </a:r>
            <a:r>
              <a:rPr lang="en-US" altLang="zh-CN" dirty="0"/>
              <a:t>client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状态及告警上报服务</a:t>
            </a:r>
            <a:endParaRPr lang="en-US" altLang="zh-CN" dirty="0"/>
          </a:p>
          <a:p>
            <a:r>
              <a:rPr lang="zh-CN" altLang="en-US" dirty="0"/>
              <a:t>固件远程升级服务</a:t>
            </a:r>
            <a:endParaRPr lang="en-US" altLang="zh-CN" dirty="0"/>
          </a:p>
          <a:p>
            <a:r>
              <a:rPr lang="zh-CN" altLang="en-US" dirty="0"/>
              <a:t>矿机远程配置服务</a:t>
            </a:r>
            <a:endParaRPr lang="en-US" altLang="zh-CN" dirty="0"/>
          </a:p>
          <a:p>
            <a:r>
              <a:rPr lang="zh-CN" altLang="en-US" dirty="0"/>
              <a:t>矿机远程控制服务</a:t>
            </a:r>
            <a:endParaRPr lang="en-US" altLang="zh-CN" dirty="0"/>
          </a:p>
          <a:p>
            <a:r>
              <a:rPr lang="en-US" altLang="zh-CN" dirty="0" err="1"/>
              <a:t>cgminer</a:t>
            </a:r>
            <a:r>
              <a:rPr lang="zh-CN" altLang="en-US" dirty="0"/>
              <a:t>访问适配器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用户侧需求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PC </a:t>
            </a:r>
            <a:r>
              <a:rPr lang="zh-CN" altLang="en-US" dirty="0"/>
              <a:t>运行要求</a:t>
            </a:r>
            <a:r>
              <a:rPr lang="en-US" altLang="zh-CN" dirty="0"/>
              <a:t>(</a:t>
            </a:r>
            <a:r>
              <a:rPr lang="zh-CN" altLang="en-US" dirty="0"/>
              <a:t>推荐配置</a:t>
            </a:r>
            <a:r>
              <a:rPr lang="en-US" altLang="zh-CN" dirty="0"/>
              <a:t>)</a:t>
            </a:r>
            <a:endParaRPr lang="en-US" altLang="zh-CN" dirty="0"/>
          </a:p>
          <a:p>
            <a:pPr lvl="1"/>
            <a:r>
              <a:rPr lang="en-US" altLang="zh-CN" dirty="0"/>
              <a:t>Intel i5</a:t>
            </a:r>
            <a:r>
              <a:rPr lang="zh-CN" altLang="en-US" dirty="0"/>
              <a:t>第</a:t>
            </a:r>
            <a:r>
              <a:rPr lang="en-US" altLang="zh-CN" dirty="0"/>
              <a:t>7</a:t>
            </a:r>
            <a:r>
              <a:rPr lang="zh-CN" altLang="en-US" dirty="0"/>
              <a:t>代及以上</a:t>
            </a:r>
            <a:endParaRPr lang="en-US" altLang="zh-CN" dirty="0"/>
          </a:p>
          <a:p>
            <a:pPr lvl="1"/>
            <a:r>
              <a:rPr lang="zh-CN" altLang="en-US" dirty="0"/>
              <a:t>内存</a:t>
            </a:r>
            <a:r>
              <a:rPr lang="en-US" altLang="zh-CN" dirty="0"/>
              <a:t>8G</a:t>
            </a:r>
            <a:r>
              <a:rPr lang="zh-CN" altLang="en-US" dirty="0"/>
              <a:t>及以上</a:t>
            </a:r>
            <a:endParaRPr lang="en-US" altLang="zh-CN" dirty="0"/>
          </a:p>
          <a:p>
            <a:pPr lvl="1"/>
            <a:r>
              <a:rPr lang="zh-CN" altLang="en-US" dirty="0"/>
              <a:t>企业级双硬盘</a:t>
            </a:r>
            <a:r>
              <a:rPr lang="en-US" altLang="zh-CN" dirty="0"/>
              <a:t>1TB</a:t>
            </a:r>
            <a:r>
              <a:rPr lang="zh-CN" altLang="en-US" dirty="0"/>
              <a:t>及以上</a:t>
            </a:r>
            <a:r>
              <a:rPr lang="en-US" altLang="zh-CN" dirty="0"/>
              <a:t>(</a:t>
            </a:r>
            <a:r>
              <a:rPr lang="zh-CN" altLang="en-US" dirty="0"/>
              <a:t>主板须支持</a:t>
            </a:r>
            <a:r>
              <a:rPr lang="en-US" altLang="zh-CN" dirty="0"/>
              <a:t> RAID1)</a:t>
            </a:r>
            <a:endParaRPr lang="en-US" altLang="zh-CN" dirty="0"/>
          </a:p>
          <a:p>
            <a:pPr lvl="1"/>
            <a:r>
              <a:rPr lang="en-US" altLang="zh-CN" dirty="0"/>
              <a:t>1Gbps</a:t>
            </a:r>
            <a:r>
              <a:rPr lang="zh-CN" altLang="en-US" dirty="0"/>
              <a:t>以太网</a:t>
            </a:r>
            <a:endParaRPr lang="en-US" altLang="zh-CN" dirty="0"/>
          </a:p>
          <a:p>
            <a:pPr lvl="1"/>
            <a:r>
              <a:rPr lang="en-US" altLang="zh-CN" dirty="0"/>
              <a:t>Window 10</a:t>
            </a:r>
            <a:r>
              <a:rPr lang="zh-CN" altLang="en-US" dirty="0"/>
              <a:t>或</a:t>
            </a:r>
            <a:r>
              <a:rPr lang="en-US" altLang="zh-CN" dirty="0"/>
              <a:t>ubuntu 16.04</a:t>
            </a:r>
            <a:r>
              <a:rPr lang="zh-CN" altLang="en-US" dirty="0"/>
              <a:t>服务器版</a:t>
            </a:r>
            <a:endParaRPr lang="en-US" altLang="zh-CN" dirty="0"/>
          </a:p>
          <a:p>
            <a:r>
              <a:rPr lang="zh-CN" altLang="en-US" dirty="0"/>
              <a:t>温湿度度传感器（待定）</a:t>
            </a:r>
            <a:endParaRPr lang="en-US" altLang="zh-CN" dirty="0"/>
          </a:p>
          <a:p>
            <a:r>
              <a:rPr lang="zh-CN" altLang="en-US" dirty="0"/>
              <a:t>矿机位置卡或标签</a:t>
            </a:r>
            <a:endParaRPr lang="en-US" altLang="zh-CN" dirty="0"/>
          </a:p>
          <a:p>
            <a:r>
              <a:rPr lang="en-US" altLang="zh-CN" dirty="0"/>
              <a:t>DDNS</a:t>
            </a:r>
            <a:r>
              <a:rPr lang="zh-CN" altLang="en-US" dirty="0"/>
              <a:t>要求</a:t>
            </a:r>
            <a:endParaRPr lang="en-US" altLang="zh-CN" dirty="0"/>
          </a:p>
          <a:p>
            <a:pPr lvl="1"/>
            <a:r>
              <a:rPr lang="zh-CN" altLang="en-US" dirty="0"/>
              <a:t>花生壳（专业版及以上）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讨论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把集中管理矿机需求集成进矿池？</a:t>
            </a:r>
            <a:endParaRPr lang="en-US" altLang="zh-CN" dirty="0"/>
          </a:p>
          <a:p>
            <a:r>
              <a:rPr lang="zh-CN" altLang="en-US" dirty="0"/>
              <a:t>扩展</a:t>
            </a:r>
            <a:r>
              <a:rPr lang="en-US" altLang="zh-CN" dirty="0"/>
              <a:t>stratum</a:t>
            </a:r>
            <a:r>
              <a:rPr lang="zh-CN" altLang="en-US" dirty="0"/>
              <a:t>协议以传输矿机数据？</a:t>
            </a:r>
            <a:r>
              <a:rPr lang="en-US" altLang="zh-CN" dirty="0"/>
              <a:t>JSON</a:t>
            </a:r>
            <a:r>
              <a:rPr lang="zh-CN" altLang="en-US" dirty="0"/>
              <a:t>格式，控制及配置扩展？</a:t>
            </a:r>
            <a:endParaRPr lang="zh-CN" altLang="en-US" dirty="0"/>
          </a:p>
          <a:p>
            <a:r>
              <a:rPr lang="zh-CN" altLang="en-US" dirty="0"/>
              <a:t>其它如固件升级功能是否适合集成进矿池？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BW</a:t>
            </a:r>
            <a:r>
              <a:rPr lang="zh-CN" altLang="en-US"/>
              <a:t>矿机集中管理平台目标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一个运行在</a:t>
            </a:r>
            <a:r>
              <a:rPr lang="en-US" altLang="zh-CN"/>
              <a:t>PC</a:t>
            </a:r>
            <a:r>
              <a:rPr lang="zh-CN" altLang="en-US"/>
              <a:t>的平台软件管理矿场所有</a:t>
            </a:r>
            <a:r>
              <a:rPr lang="en-US" altLang="zh-CN"/>
              <a:t>BW</a:t>
            </a:r>
            <a:r>
              <a:rPr lang="zh-CN" altLang="en-US"/>
              <a:t>矿机</a:t>
            </a:r>
            <a:endParaRPr lang="zh-CN" altLang="en-US"/>
          </a:p>
          <a:p>
            <a:r>
              <a:rPr lang="zh-CN" altLang="en-US"/>
              <a:t>用户也可以使用即时通信软件如微信等实时查看矿场矿机状态</a:t>
            </a:r>
            <a:endParaRPr lang="zh-CN" altLang="en-US"/>
          </a:p>
          <a:p>
            <a:r>
              <a:rPr lang="zh-CN" altLang="en-US"/>
              <a:t>矿场和矿机出现报警及故障实时上报给用户及时处理</a:t>
            </a:r>
            <a:endParaRPr lang="zh-CN" altLang="en-US"/>
          </a:p>
          <a:p>
            <a:r>
              <a:rPr lang="zh-CN" altLang="en-US"/>
              <a:t>用户能快速定位故障矿机位置</a:t>
            </a:r>
            <a:endParaRPr lang="zh-CN" altLang="en-US"/>
          </a:p>
          <a:p>
            <a:r>
              <a:rPr lang="zh-CN" altLang="en-US"/>
              <a:t>用户可远程批量控制矿机重启，配置操作</a:t>
            </a:r>
            <a:endParaRPr lang="zh-CN" altLang="en-US"/>
          </a:p>
          <a:p>
            <a:r>
              <a:rPr lang="zh-CN" altLang="en-US"/>
              <a:t>用户可远程部署矿机升级</a:t>
            </a:r>
            <a:endParaRPr lang="zh-CN" altLang="en-US"/>
          </a:p>
          <a:p>
            <a:r>
              <a:rPr lang="zh-CN" altLang="en-US"/>
              <a:t>用户可实时查看矿机当前统计数据和历史统计数据</a:t>
            </a:r>
            <a:r>
              <a:rPr lang="en-US" altLang="zh-CN"/>
              <a:t>,</a:t>
            </a:r>
            <a:r>
              <a:rPr lang="zh-CN" altLang="en-US"/>
              <a:t>如本地算力等</a:t>
            </a:r>
            <a:endParaRPr lang="zh-CN" altLang="en-US"/>
          </a:p>
          <a:p>
            <a:r>
              <a:rPr lang="zh-CN" altLang="en-US"/>
              <a:t>接入温湿度传感器，警报器和其它设备等实现矿场实时监测</a:t>
            </a:r>
            <a:endParaRPr lang="zh-CN" altLang="en-US"/>
          </a:p>
          <a:p>
            <a:r>
              <a:rPr lang="zh-CN" altLang="en-US"/>
              <a:t>用户配置事件触发规则达到无人值守目标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平台示意图</a:t>
            </a:r>
            <a:endParaRPr lang="zh-CN" altLang="en-US"/>
          </a:p>
        </p:txBody>
      </p:sp>
      <p:sp>
        <p:nvSpPr>
          <p:cNvPr id="9" name="立方体 8"/>
          <p:cNvSpPr/>
          <p:nvPr/>
        </p:nvSpPr>
        <p:spPr>
          <a:xfrm>
            <a:off x="1614805" y="1623060"/>
            <a:ext cx="1028065" cy="47244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矿机</a:t>
            </a:r>
            <a:endParaRPr lang="zh-CN" altLang="en-US"/>
          </a:p>
        </p:txBody>
      </p:sp>
      <p:sp>
        <p:nvSpPr>
          <p:cNvPr id="12" name="立方体 11"/>
          <p:cNvSpPr/>
          <p:nvPr/>
        </p:nvSpPr>
        <p:spPr>
          <a:xfrm>
            <a:off x="1741805" y="1750060"/>
            <a:ext cx="1028065" cy="47244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矿机</a:t>
            </a:r>
            <a:endParaRPr lang="zh-CN" altLang="en-US"/>
          </a:p>
        </p:txBody>
      </p:sp>
      <p:sp>
        <p:nvSpPr>
          <p:cNvPr id="13" name="立方体 12"/>
          <p:cNvSpPr/>
          <p:nvPr/>
        </p:nvSpPr>
        <p:spPr>
          <a:xfrm>
            <a:off x="1868805" y="1877060"/>
            <a:ext cx="1028065" cy="47244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矿机</a:t>
            </a:r>
            <a:endParaRPr lang="zh-CN" altLang="en-US"/>
          </a:p>
        </p:txBody>
      </p:sp>
      <p:sp>
        <p:nvSpPr>
          <p:cNvPr id="14" name="立方体 13"/>
          <p:cNvSpPr/>
          <p:nvPr/>
        </p:nvSpPr>
        <p:spPr>
          <a:xfrm>
            <a:off x="1995805" y="2004060"/>
            <a:ext cx="1028065" cy="47244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矿机</a:t>
            </a:r>
            <a:endParaRPr lang="zh-CN" altLang="en-US"/>
          </a:p>
        </p:txBody>
      </p:sp>
      <p:sp>
        <p:nvSpPr>
          <p:cNvPr id="15" name="立方体 14"/>
          <p:cNvSpPr/>
          <p:nvPr/>
        </p:nvSpPr>
        <p:spPr>
          <a:xfrm>
            <a:off x="2122805" y="2131060"/>
            <a:ext cx="1028065" cy="47244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矿机</a:t>
            </a:r>
            <a:endParaRPr lang="zh-CN" altLang="en-US"/>
          </a:p>
        </p:txBody>
      </p:sp>
      <p:sp>
        <p:nvSpPr>
          <p:cNvPr id="17" name="立方体 16"/>
          <p:cNvSpPr/>
          <p:nvPr/>
        </p:nvSpPr>
        <p:spPr>
          <a:xfrm>
            <a:off x="1614805" y="2658110"/>
            <a:ext cx="1028065" cy="47244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矿机</a:t>
            </a:r>
            <a:endParaRPr lang="zh-CN" altLang="en-US"/>
          </a:p>
        </p:txBody>
      </p:sp>
      <p:sp>
        <p:nvSpPr>
          <p:cNvPr id="18" name="立方体 17"/>
          <p:cNvSpPr/>
          <p:nvPr/>
        </p:nvSpPr>
        <p:spPr>
          <a:xfrm>
            <a:off x="1741805" y="2785110"/>
            <a:ext cx="1028065" cy="47244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矿机</a:t>
            </a:r>
            <a:endParaRPr lang="zh-CN" altLang="en-US"/>
          </a:p>
        </p:txBody>
      </p:sp>
      <p:sp>
        <p:nvSpPr>
          <p:cNvPr id="19" name="立方体 18"/>
          <p:cNvSpPr/>
          <p:nvPr/>
        </p:nvSpPr>
        <p:spPr>
          <a:xfrm>
            <a:off x="1868805" y="2912110"/>
            <a:ext cx="1028065" cy="47244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矿机</a:t>
            </a:r>
            <a:endParaRPr lang="zh-CN" altLang="en-US"/>
          </a:p>
        </p:txBody>
      </p:sp>
      <p:sp>
        <p:nvSpPr>
          <p:cNvPr id="20" name="立方体 19"/>
          <p:cNvSpPr/>
          <p:nvPr/>
        </p:nvSpPr>
        <p:spPr>
          <a:xfrm>
            <a:off x="1995805" y="3039110"/>
            <a:ext cx="1028065" cy="47244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矿机</a:t>
            </a:r>
            <a:endParaRPr lang="zh-CN" altLang="en-US"/>
          </a:p>
        </p:txBody>
      </p:sp>
      <p:sp>
        <p:nvSpPr>
          <p:cNvPr id="21" name="立方体 20"/>
          <p:cNvSpPr/>
          <p:nvPr/>
        </p:nvSpPr>
        <p:spPr>
          <a:xfrm>
            <a:off x="2122805" y="3166110"/>
            <a:ext cx="1028065" cy="47244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矿机</a:t>
            </a:r>
            <a:endParaRPr lang="zh-CN" altLang="en-US"/>
          </a:p>
        </p:txBody>
      </p:sp>
      <p:sp>
        <p:nvSpPr>
          <p:cNvPr id="22" name="立方体 21"/>
          <p:cNvSpPr/>
          <p:nvPr/>
        </p:nvSpPr>
        <p:spPr>
          <a:xfrm>
            <a:off x="1614805" y="5153660"/>
            <a:ext cx="1028065" cy="47244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矿机</a:t>
            </a:r>
            <a:endParaRPr lang="zh-CN" altLang="en-US"/>
          </a:p>
        </p:txBody>
      </p:sp>
      <p:sp>
        <p:nvSpPr>
          <p:cNvPr id="23" name="立方体 22"/>
          <p:cNvSpPr/>
          <p:nvPr/>
        </p:nvSpPr>
        <p:spPr>
          <a:xfrm>
            <a:off x="1741805" y="5280660"/>
            <a:ext cx="1028065" cy="47244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矿机</a:t>
            </a:r>
            <a:endParaRPr lang="zh-CN" altLang="en-US"/>
          </a:p>
        </p:txBody>
      </p:sp>
      <p:sp>
        <p:nvSpPr>
          <p:cNvPr id="24" name="立方体 23"/>
          <p:cNvSpPr/>
          <p:nvPr/>
        </p:nvSpPr>
        <p:spPr>
          <a:xfrm>
            <a:off x="1868805" y="5407660"/>
            <a:ext cx="1028065" cy="47244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矿机</a:t>
            </a:r>
            <a:endParaRPr lang="zh-CN" altLang="en-US"/>
          </a:p>
        </p:txBody>
      </p:sp>
      <p:sp>
        <p:nvSpPr>
          <p:cNvPr id="25" name="立方体 24"/>
          <p:cNvSpPr/>
          <p:nvPr/>
        </p:nvSpPr>
        <p:spPr>
          <a:xfrm>
            <a:off x="1995805" y="5534660"/>
            <a:ext cx="1028065" cy="47244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矿机</a:t>
            </a:r>
            <a:endParaRPr lang="zh-CN" altLang="en-US"/>
          </a:p>
        </p:txBody>
      </p:sp>
      <p:sp>
        <p:nvSpPr>
          <p:cNvPr id="26" name="立方体 25"/>
          <p:cNvSpPr/>
          <p:nvPr/>
        </p:nvSpPr>
        <p:spPr>
          <a:xfrm>
            <a:off x="2122805" y="5661660"/>
            <a:ext cx="1028065" cy="47244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矿机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2108200" y="4376420"/>
            <a:ext cx="3562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28" name=" 28"/>
          <p:cNvSpPr/>
          <p:nvPr/>
        </p:nvSpPr>
        <p:spPr>
          <a:xfrm>
            <a:off x="3594100" y="1945640"/>
            <a:ext cx="1089660" cy="228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FFFFFF"/>
                </a:solidFill>
              </a:rPr>
              <a:t>交换机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9" name=" 28"/>
          <p:cNvSpPr/>
          <p:nvPr/>
        </p:nvSpPr>
        <p:spPr>
          <a:xfrm>
            <a:off x="3594100" y="2810510"/>
            <a:ext cx="1089660" cy="228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FFFFFF"/>
                </a:solidFill>
              </a:rPr>
              <a:t>交换机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0" name=" 28"/>
          <p:cNvSpPr/>
          <p:nvPr/>
        </p:nvSpPr>
        <p:spPr>
          <a:xfrm>
            <a:off x="3625850" y="5534660"/>
            <a:ext cx="1089660" cy="228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FFFFFF"/>
                </a:solidFill>
              </a:rPr>
              <a:t>交换机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835400" y="4376420"/>
            <a:ext cx="3562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141" name=" 141"/>
          <p:cNvSpPr/>
          <p:nvPr/>
        </p:nvSpPr>
        <p:spPr>
          <a:xfrm>
            <a:off x="3203575" y="2004060"/>
            <a:ext cx="390525" cy="14097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2" name=" 141"/>
          <p:cNvSpPr/>
          <p:nvPr/>
        </p:nvSpPr>
        <p:spPr>
          <a:xfrm>
            <a:off x="3203575" y="2898140"/>
            <a:ext cx="390525" cy="14097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" name=" 141"/>
          <p:cNvSpPr/>
          <p:nvPr/>
        </p:nvSpPr>
        <p:spPr>
          <a:xfrm>
            <a:off x="3235325" y="5573395"/>
            <a:ext cx="390525" cy="14097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5" name=" 28"/>
          <p:cNvSpPr/>
          <p:nvPr/>
        </p:nvSpPr>
        <p:spPr>
          <a:xfrm>
            <a:off x="5101590" y="3746500"/>
            <a:ext cx="1089660" cy="228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FFFFFF"/>
                </a:solidFill>
              </a:rPr>
              <a:t>路由器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050" name=" 2050"/>
          <p:cNvSpPr/>
          <p:nvPr/>
        </p:nvSpPr>
        <p:spPr bwMode="auto">
          <a:xfrm>
            <a:off x="4751705" y="2095500"/>
            <a:ext cx="300355" cy="3530600"/>
          </a:xfrm>
          <a:custGeom>
            <a:avLst/>
            <a:gdLst>
              <a:gd name="T0" fmla="*/ 2147483646 w 41"/>
              <a:gd name="T1" fmla="*/ 2147483646 h 281"/>
              <a:gd name="T2" fmla="*/ 2147483646 w 41"/>
              <a:gd name="T3" fmla="*/ 2147483646 h 281"/>
              <a:gd name="T4" fmla="*/ 0 w 41"/>
              <a:gd name="T5" fmla="*/ 0 h 281"/>
              <a:gd name="T6" fmla="*/ 2147483646 w 41"/>
              <a:gd name="T7" fmla="*/ 2147483646 h 281"/>
              <a:gd name="T8" fmla="*/ 2147483646 w 41"/>
              <a:gd name="T9" fmla="*/ 2147483646 h 281"/>
              <a:gd name="T10" fmla="*/ 2147483646 w 41"/>
              <a:gd name="T11" fmla="*/ 2147483646 h 281"/>
              <a:gd name="T12" fmla="*/ 2147483646 w 41"/>
              <a:gd name="T13" fmla="*/ 2147483646 h 281"/>
              <a:gd name="T14" fmla="*/ 2147483646 w 41"/>
              <a:gd name="T15" fmla="*/ 2147483646 h 281"/>
              <a:gd name="T16" fmla="*/ 2147483646 w 41"/>
              <a:gd name="T17" fmla="*/ 2147483646 h 281"/>
              <a:gd name="T18" fmla="*/ 2147483646 w 41"/>
              <a:gd name="T19" fmla="*/ 2147483646 h 281"/>
              <a:gd name="T20" fmla="*/ 2147483646 w 41"/>
              <a:gd name="T21" fmla="*/ 2147483646 h 281"/>
              <a:gd name="T22" fmla="*/ 2147483646 w 41"/>
              <a:gd name="T23" fmla="*/ 2147483646 h 281"/>
              <a:gd name="T24" fmla="*/ 2147483646 w 41"/>
              <a:gd name="T25" fmla="*/ 2147483646 h 281"/>
              <a:gd name="T26" fmla="*/ 0 w 41"/>
              <a:gd name="T27" fmla="*/ 2147483646 h 281"/>
              <a:gd name="T28" fmla="*/ 2147483646 w 41"/>
              <a:gd name="T29" fmla="*/ 2147483646 h 281"/>
              <a:gd name="T30" fmla="*/ 2147483646 w 41"/>
              <a:gd name="T31" fmla="*/ 2147483646 h 281"/>
              <a:gd name="T32" fmla="*/ 2147483646 w 41"/>
              <a:gd name="T33" fmla="*/ 2147483646 h 281"/>
              <a:gd name="T34" fmla="*/ 2147483646 w 41"/>
              <a:gd name="T35" fmla="*/ 2147483646 h 281"/>
              <a:gd name="T36" fmla="*/ 2147483646 w 41"/>
              <a:gd name="T37" fmla="*/ 2147483646 h 281"/>
              <a:gd name="T38" fmla="*/ 2147483646 w 41"/>
              <a:gd name="T39" fmla="*/ 2147483646 h 281"/>
              <a:gd name="T40" fmla="*/ 2147483646 w 41"/>
              <a:gd name="T41" fmla="*/ 2147483646 h 281"/>
              <a:gd name="T42" fmla="*/ 2147483646 w 41"/>
              <a:gd name="T43" fmla="*/ 2147483646 h 28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1" h="281">
                <a:moveTo>
                  <a:pt x="15" y="41"/>
                </a:moveTo>
                <a:cubicBezTo>
                  <a:pt x="15" y="29"/>
                  <a:pt x="13" y="19"/>
                  <a:pt x="11" y="13"/>
                </a:cubicBezTo>
                <a:cubicBezTo>
                  <a:pt x="9" y="7"/>
                  <a:pt x="5" y="2"/>
                  <a:pt x="0" y="0"/>
                </a:cubicBezTo>
                <a:cubicBezTo>
                  <a:pt x="10" y="0"/>
                  <a:pt x="17" y="3"/>
                  <a:pt x="21" y="9"/>
                </a:cubicBezTo>
                <a:cubicBezTo>
                  <a:pt x="25" y="14"/>
                  <a:pt x="27" y="27"/>
                  <a:pt x="27" y="45"/>
                </a:cubicBezTo>
                <a:cubicBezTo>
                  <a:pt x="27" y="103"/>
                  <a:pt x="27" y="103"/>
                  <a:pt x="27" y="103"/>
                </a:cubicBezTo>
                <a:cubicBezTo>
                  <a:pt x="27" y="114"/>
                  <a:pt x="28" y="122"/>
                  <a:pt x="30" y="128"/>
                </a:cubicBezTo>
                <a:cubicBezTo>
                  <a:pt x="32" y="134"/>
                  <a:pt x="35" y="138"/>
                  <a:pt x="41" y="141"/>
                </a:cubicBezTo>
                <a:cubicBezTo>
                  <a:pt x="35" y="143"/>
                  <a:pt x="31" y="147"/>
                  <a:pt x="30" y="153"/>
                </a:cubicBezTo>
                <a:cubicBezTo>
                  <a:pt x="28" y="158"/>
                  <a:pt x="27" y="167"/>
                  <a:pt x="27" y="179"/>
                </a:cubicBezTo>
                <a:cubicBezTo>
                  <a:pt x="27" y="232"/>
                  <a:pt x="27" y="232"/>
                  <a:pt x="27" y="232"/>
                </a:cubicBezTo>
                <a:cubicBezTo>
                  <a:pt x="27" y="245"/>
                  <a:pt x="26" y="255"/>
                  <a:pt x="25" y="262"/>
                </a:cubicBezTo>
                <a:cubicBezTo>
                  <a:pt x="23" y="269"/>
                  <a:pt x="20" y="274"/>
                  <a:pt x="16" y="277"/>
                </a:cubicBezTo>
                <a:cubicBezTo>
                  <a:pt x="12" y="279"/>
                  <a:pt x="7" y="281"/>
                  <a:pt x="0" y="281"/>
                </a:cubicBezTo>
                <a:cubicBezTo>
                  <a:pt x="5" y="279"/>
                  <a:pt x="9" y="274"/>
                  <a:pt x="11" y="268"/>
                </a:cubicBezTo>
                <a:cubicBezTo>
                  <a:pt x="13" y="261"/>
                  <a:pt x="15" y="252"/>
                  <a:pt x="15" y="240"/>
                </a:cubicBezTo>
                <a:cubicBezTo>
                  <a:pt x="15" y="186"/>
                  <a:pt x="15" y="186"/>
                  <a:pt x="15" y="186"/>
                </a:cubicBezTo>
                <a:cubicBezTo>
                  <a:pt x="15" y="172"/>
                  <a:pt x="15" y="162"/>
                  <a:pt x="17" y="155"/>
                </a:cubicBezTo>
                <a:cubicBezTo>
                  <a:pt x="19" y="148"/>
                  <a:pt x="23" y="144"/>
                  <a:pt x="29" y="141"/>
                </a:cubicBezTo>
                <a:cubicBezTo>
                  <a:pt x="23" y="138"/>
                  <a:pt x="19" y="133"/>
                  <a:pt x="17" y="127"/>
                </a:cubicBezTo>
                <a:cubicBezTo>
                  <a:pt x="15" y="121"/>
                  <a:pt x="15" y="111"/>
                  <a:pt x="15" y="98"/>
                </a:cubicBezTo>
                <a:lnTo>
                  <a:pt x="15" y="4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6" name="显示器"/>
          <p:cNvSpPr/>
          <p:nvPr/>
        </p:nvSpPr>
        <p:spPr bwMode="auto">
          <a:xfrm>
            <a:off x="6892290" y="3403600"/>
            <a:ext cx="914400" cy="914400"/>
          </a:xfrm>
          <a:custGeom>
            <a:avLst/>
            <a:gdLst>
              <a:gd name="T0" fmla="*/ 576551976 w 5778"/>
              <a:gd name="T1" fmla="*/ 0 h 5471"/>
              <a:gd name="T2" fmla="*/ 587313346 w 5778"/>
              <a:gd name="T3" fmla="*/ 1630345 h 5471"/>
              <a:gd name="T4" fmla="*/ 597313772 w 5778"/>
              <a:gd name="T5" fmla="*/ 5326145 h 5471"/>
              <a:gd name="T6" fmla="*/ 606227510 w 5778"/>
              <a:gd name="T7" fmla="*/ 10761067 h 5471"/>
              <a:gd name="T8" fmla="*/ 613836301 w 5778"/>
              <a:gd name="T9" fmla="*/ 17717886 h 5471"/>
              <a:gd name="T10" fmla="*/ 620141132 w 5778"/>
              <a:gd name="T11" fmla="*/ 26087495 h 5471"/>
              <a:gd name="T12" fmla="*/ 624815273 w 5778"/>
              <a:gd name="T13" fmla="*/ 35544220 h 5471"/>
              <a:gd name="T14" fmla="*/ 627424180 w 5778"/>
              <a:gd name="T15" fmla="*/ 45979283 h 5471"/>
              <a:gd name="T16" fmla="*/ 628076324 w 5778"/>
              <a:gd name="T17" fmla="*/ 382291463 h 5471"/>
              <a:gd name="T18" fmla="*/ 627424180 w 5778"/>
              <a:gd name="T19" fmla="*/ 390552294 h 5471"/>
              <a:gd name="T20" fmla="*/ 624815273 w 5778"/>
              <a:gd name="T21" fmla="*/ 400987358 h 5471"/>
              <a:gd name="T22" fmla="*/ 620141132 w 5778"/>
              <a:gd name="T23" fmla="*/ 410444083 h 5471"/>
              <a:gd name="T24" fmla="*/ 613836301 w 5778"/>
              <a:gd name="T25" fmla="*/ 418814021 h 5471"/>
              <a:gd name="T26" fmla="*/ 606227510 w 5778"/>
              <a:gd name="T27" fmla="*/ 425770511 h 5471"/>
              <a:gd name="T28" fmla="*/ 597313772 w 5778"/>
              <a:gd name="T29" fmla="*/ 431205433 h 5471"/>
              <a:gd name="T30" fmla="*/ 587313346 w 5778"/>
              <a:gd name="T31" fmla="*/ 434901233 h 5471"/>
              <a:gd name="T32" fmla="*/ 576551976 w 5778"/>
              <a:gd name="T33" fmla="*/ 436531907 h 5471"/>
              <a:gd name="T34" fmla="*/ 51633149 w 5778"/>
              <a:gd name="T35" fmla="*/ 436531907 h 5471"/>
              <a:gd name="T36" fmla="*/ 40871778 w 5778"/>
              <a:gd name="T37" fmla="*/ 434901233 h 5471"/>
              <a:gd name="T38" fmla="*/ 30871023 w 5778"/>
              <a:gd name="T39" fmla="*/ 431205433 h 5471"/>
              <a:gd name="T40" fmla="*/ 21957614 w 5778"/>
              <a:gd name="T41" fmla="*/ 425770511 h 5471"/>
              <a:gd name="T42" fmla="*/ 14131223 w 5778"/>
              <a:gd name="T43" fmla="*/ 418814021 h 5471"/>
              <a:gd name="T44" fmla="*/ 7826391 w 5778"/>
              <a:gd name="T45" fmla="*/ 410444083 h 5471"/>
              <a:gd name="T46" fmla="*/ 3369852 w 5778"/>
              <a:gd name="T47" fmla="*/ 400987358 h 5471"/>
              <a:gd name="T48" fmla="*/ 652144 w 5778"/>
              <a:gd name="T49" fmla="*/ 390552294 h 5471"/>
              <a:gd name="T50" fmla="*/ 0 w 5778"/>
              <a:gd name="T51" fmla="*/ 54240444 h 5471"/>
              <a:gd name="T52" fmla="*/ 652144 w 5778"/>
              <a:gd name="T53" fmla="*/ 45979283 h 5471"/>
              <a:gd name="T54" fmla="*/ 3369852 w 5778"/>
              <a:gd name="T55" fmla="*/ 35544220 h 5471"/>
              <a:gd name="T56" fmla="*/ 7826391 w 5778"/>
              <a:gd name="T57" fmla="*/ 26087495 h 5471"/>
              <a:gd name="T58" fmla="*/ 14131223 w 5778"/>
              <a:gd name="T59" fmla="*/ 17717886 h 5471"/>
              <a:gd name="T60" fmla="*/ 21957614 w 5778"/>
              <a:gd name="T61" fmla="*/ 10761067 h 5471"/>
              <a:gd name="T62" fmla="*/ 30871023 w 5778"/>
              <a:gd name="T63" fmla="*/ 5326145 h 5471"/>
              <a:gd name="T64" fmla="*/ 40871778 w 5778"/>
              <a:gd name="T65" fmla="*/ 1630345 h 5471"/>
              <a:gd name="T66" fmla="*/ 51633149 w 5778"/>
              <a:gd name="T67" fmla="*/ 0 h 5471"/>
              <a:gd name="T68" fmla="*/ 154355774 w 5778"/>
              <a:gd name="T69" fmla="*/ 556643094 h 5471"/>
              <a:gd name="T70" fmla="*/ 206749868 w 5778"/>
              <a:gd name="T71" fmla="*/ 548382263 h 5471"/>
              <a:gd name="T72" fmla="*/ 259143962 w 5778"/>
              <a:gd name="T73" fmla="*/ 543273344 h 5471"/>
              <a:gd name="T74" fmla="*/ 384150602 w 5778"/>
              <a:gd name="T75" fmla="*/ 543925679 h 5471"/>
              <a:gd name="T76" fmla="*/ 434370662 w 5778"/>
              <a:gd name="T77" fmla="*/ 549034269 h 5471"/>
              <a:gd name="T78" fmla="*/ 484699193 w 5778"/>
              <a:gd name="T79" fmla="*/ 556643094 h 5471"/>
              <a:gd name="T80" fmla="*/ 154355774 w 5778"/>
              <a:gd name="T81" fmla="*/ 556643094 h 5471"/>
              <a:gd name="T82" fmla="*/ 577856264 w 5778"/>
              <a:gd name="T83" fmla="*/ 339681647 h 5471"/>
              <a:gd name="T84" fmla="*/ 524049081 w 5778"/>
              <a:gd name="T85" fmla="*/ 365117135 h 5471"/>
              <a:gd name="T86" fmla="*/ 517309707 w 5778"/>
              <a:gd name="T87" fmla="*/ 366203922 h 5471"/>
              <a:gd name="T88" fmla="*/ 509700587 w 5778"/>
              <a:gd name="T89" fmla="*/ 370334502 h 5471"/>
              <a:gd name="T90" fmla="*/ 504156700 w 5778"/>
              <a:gd name="T91" fmla="*/ 376965318 h 5471"/>
              <a:gd name="T92" fmla="*/ 501548123 w 5778"/>
              <a:gd name="T93" fmla="*/ 385334927 h 5471"/>
              <a:gd name="T94" fmla="*/ 501874195 w 5778"/>
              <a:gd name="T95" fmla="*/ 392182969 h 5471"/>
              <a:gd name="T96" fmla="*/ 505243718 w 5778"/>
              <a:gd name="T97" fmla="*/ 400226574 h 5471"/>
              <a:gd name="T98" fmla="*/ 511439748 w 5778"/>
              <a:gd name="T99" fmla="*/ 406422280 h 5471"/>
              <a:gd name="T100" fmla="*/ 519483741 w 5778"/>
              <a:gd name="T101" fmla="*/ 409792077 h 5471"/>
              <a:gd name="T102" fmla="*/ 526331916 w 5778"/>
              <a:gd name="T103" fmla="*/ 410009302 h 5471"/>
              <a:gd name="T104" fmla="*/ 534701981 w 5778"/>
              <a:gd name="T105" fmla="*/ 407509396 h 5471"/>
              <a:gd name="T106" fmla="*/ 541441355 w 5778"/>
              <a:gd name="T107" fmla="*/ 402074474 h 5471"/>
              <a:gd name="T108" fmla="*/ 545572152 w 5778"/>
              <a:gd name="T109" fmla="*/ 394465649 h 5471"/>
              <a:gd name="T110" fmla="*/ 546659169 w 5778"/>
              <a:gd name="T111" fmla="*/ 387617608 h 5471"/>
              <a:gd name="T112" fmla="*/ 544811207 w 5778"/>
              <a:gd name="T113" fmla="*/ 378921666 h 5471"/>
              <a:gd name="T114" fmla="*/ 539919465 w 5778"/>
              <a:gd name="T115" fmla="*/ 371747622 h 5471"/>
              <a:gd name="T116" fmla="*/ 532854019 w 5778"/>
              <a:gd name="T117" fmla="*/ 366965035 h 5471"/>
              <a:gd name="T118" fmla="*/ 524049081 w 5778"/>
              <a:gd name="T119" fmla="*/ 365117135 h 5471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5778" h="5471">
                <a:moveTo>
                  <a:pt x="500" y="0"/>
                </a:moveTo>
                <a:lnTo>
                  <a:pt x="5278" y="0"/>
                </a:lnTo>
                <a:lnTo>
                  <a:pt x="5304" y="0"/>
                </a:lnTo>
                <a:lnTo>
                  <a:pt x="5328" y="2"/>
                </a:lnTo>
                <a:lnTo>
                  <a:pt x="5354" y="5"/>
                </a:lnTo>
                <a:lnTo>
                  <a:pt x="5379" y="10"/>
                </a:lnTo>
                <a:lnTo>
                  <a:pt x="5403" y="15"/>
                </a:lnTo>
                <a:lnTo>
                  <a:pt x="5427" y="22"/>
                </a:lnTo>
                <a:lnTo>
                  <a:pt x="5450" y="30"/>
                </a:lnTo>
                <a:lnTo>
                  <a:pt x="5472" y="39"/>
                </a:lnTo>
                <a:lnTo>
                  <a:pt x="5495" y="49"/>
                </a:lnTo>
                <a:lnTo>
                  <a:pt x="5516" y="60"/>
                </a:lnTo>
                <a:lnTo>
                  <a:pt x="5537" y="72"/>
                </a:lnTo>
                <a:lnTo>
                  <a:pt x="5557" y="85"/>
                </a:lnTo>
                <a:lnTo>
                  <a:pt x="5577" y="99"/>
                </a:lnTo>
                <a:lnTo>
                  <a:pt x="5596" y="113"/>
                </a:lnTo>
                <a:lnTo>
                  <a:pt x="5614" y="130"/>
                </a:lnTo>
                <a:lnTo>
                  <a:pt x="5631" y="146"/>
                </a:lnTo>
                <a:lnTo>
                  <a:pt x="5647" y="163"/>
                </a:lnTo>
                <a:lnTo>
                  <a:pt x="5663" y="181"/>
                </a:lnTo>
                <a:lnTo>
                  <a:pt x="5679" y="200"/>
                </a:lnTo>
                <a:lnTo>
                  <a:pt x="5692" y="220"/>
                </a:lnTo>
                <a:lnTo>
                  <a:pt x="5705" y="240"/>
                </a:lnTo>
                <a:lnTo>
                  <a:pt x="5718" y="261"/>
                </a:lnTo>
                <a:lnTo>
                  <a:pt x="5729" y="283"/>
                </a:lnTo>
                <a:lnTo>
                  <a:pt x="5739" y="305"/>
                </a:lnTo>
                <a:lnTo>
                  <a:pt x="5748" y="327"/>
                </a:lnTo>
                <a:lnTo>
                  <a:pt x="5755" y="351"/>
                </a:lnTo>
                <a:lnTo>
                  <a:pt x="5762" y="374"/>
                </a:lnTo>
                <a:lnTo>
                  <a:pt x="5768" y="399"/>
                </a:lnTo>
                <a:lnTo>
                  <a:pt x="5772" y="423"/>
                </a:lnTo>
                <a:lnTo>
                  <a:pt x="5775" y="448"/>
                </a:lnTo>
                <a:lnTo>
                  <a:pt x="5778" y="473"/>
                </a:lnTo>
                <a:lnTo>
                  <a:pt x="5778" y="499"/>
                </a:lnTo>
                <a:lnTo>
                  <a:pt x="5778" y="3517"/>
                </a:lnTo>
                <a:lnTo>
                  <a:pt x="5778" y="3543"/>
                </a:lnTo>
                <a:lnTo>
                  <a:pt x="5775" y="3568"/>
                </a:lnTo>
                <a:lnTo>
                  <a:pt x="5772" y="3593"/>
                </a:lnTo>
                <a:lnTo>
                  <a:pt x="5768" y="3617"/>
                </a:lnTo>
                <a:lnTo>
                  <a:pt x="5762" y="3642"/>
                </a:lnTo>
                <a:lnTo>
                  <a:pt x="5755" y="3665"/>
                </a:lnTo>
                <a:lnTo>
                  <a:pt x="5748" y="3689"/>
                </a:lnTo>
                <a:lnTo>
                  <a:pt x="5739" y="3711"/>
                </a:lnTo>
                <a:lnTo>
                  <a:pt x="5729" y="3733"/>
                </a:lnTo>
                <a:lnTo>
                  <a:pt x="5718" y="3754"/>
                </a:lnTo>
                <a:lnTo>
                  <a:pt x="5705" y="3776"/>
                </a:lnTo>
                <a:lnTo>
                  <a:pt x="5692" y="3796"/>
                </a:lnTo>
                <a:lnTo>
                  <a:pt x="5679" y="3816"/>
                </a:lnTo>
                <a:lnTo>
                  <a:pt x="5663" y="3835"/>
                </a:lnTo>
                <a:lnTo>
                  <a:pt x="5647" y="3853"/>
                </a:lnTo>
                <a:lnTo>
                  <a:pt x="5631" y="3870"/>
                </a:lnTo>
                <a:lnTo>
                  <a:pt x="5614" y="3887"/>
                </a:lnTo>
                <a:lnTo>
                  <a:pt x="5596" y="3903"/>
                </a:lnTo>
                <a:lnTo>
                  <a:pt x="5577" y="3917"/>
                </a:lnTo>
                <a:lnTo>
                  <a:pt x="5557" y="3932"/>
                </a:lnTo>
                <a:lnTo>
                  <a:pt x="5537" y="3944"/>
                </a:lnTo>
                <a:lnTo>
                  <a:pt x="5516" y="3956"/>
                </a:lnTo>
                <a:lnTo>
                  <a:pt x="5495" y="3967"/>
                </a:lnTo>
                <a:lnTo>
                  <a:pt x="5472" y="3977"/>
                </a:lnTo>
                <a:lnTo>
                  <a:pt x="5450" y="3986"/>
                </a:lnTo>
                <a:lnTo>
                  <a:pt x="5427" y="3994"/>
                </a:lnTo>
                <a:lnTo>
                  <a:pt x="5403" y="4001"/>
                </a:lnTo>
                <a:lnTo>
                  <a:pt x="5379" y="4006"/>
                </a:lnTo>
                <a:lnTo>
                  <a:pt x="5354" y="4011"/>
                </a:lnTo>
                <a:lnTo>
                  <a:pt x="5328" y="4014"/>
                </a:lnTo>
                <a:lnTo>
                  <a:pt x="5304" y="4016"/>
                </a:lnTo>
                <a:lnTo>
                  <a:pt x="5278" y="4016"/>
                </a:lnTo>
                <a:lnTo>
                  <a:pt x="500" y="4016"/>
                </a:lnTo>
                <a:lnTo>
                  <a:pt x="475" y="4016"/>
                </a:lnTo>
                <a:lnTo>
                  <a:pt x="449" y="4014"/>
                </a:lnTo>
                <a:lnTo>
                  <a:pt x="425" y="4011"/>
                </a:lnTo>
                <a:lnTo>
                  <a:pt x="400" y="4006"/>
                </a:lnTo>
                <a:lnTo>
                  <a:pt x="376" y="4001"/>
                </a:lnTo>
                <a:lnTo>
                  <a:pt x="352" y="3994"/>
                </a:lnTo>
                <a:lnTo>
                  <a:pt x="329" y="3986"/>
                </a:lnTo>
                <a:lnTo>
                  <a:pt x="305" y="3977"/>
                </a:lnTo>
                <a:lnTo>
                  <a:pt x="284" y="3967"/>
                </a:lnTo>
                <a:lnTo>
                  <a:pt x="262" y="3956"/>
                </a:lnTo>
                <a:lnTo>
                  <a:pt x="242" y="3944"/>
                </a:lnTo>
                <a:lnTo>
                  <a:pt x="221" y="3932"/>
                </a:lnTo>
                <a:lnTo>
                  <a:pt x="202" y="3917"/>
                </a:lnTo>
                <a:lnTo>
                  <a:pt x="183" y="3903"/>
                </a:lnTo>
                <a:lnTo>
                  <a:pt x="165" y="3887"/>
                </a:lnTo>
                <a:lnTo>
                  <a:pt x="147" y="3870"/>
                </a:lnTo>
                <a:lnTo>
                  <a:pt x="130" y="3853"/>
                </a:lnTo>
                <a:lnTo>
                  <a:pt x="115" y="3835"/>
                </a:lnTo>
                <a:lnTo>
                  <a:pt x="100" y="3816"/>
                </a:lnTo>
                <a:lnTo>
                  <a:pt x="86" y="3796"/>
                </a:lnTo>
                <a:lnTo>
                  <a:pt x="72" y="3776"/>
                </a:lnTo>
                <a:lnTo>
                  <a:pt x="61" y="3754"/>
                </a:lnTo>
                <a:lnTo>
                  <a:pt x="50" y="3733"/>
                </a:lnTo>
                <a:lnTo>
                  <a:pt x="40" y="3711"/>
                </a:lnTo>
                <a:lnTo>
                  <a:pt x="31" y="3689"/>
                </a:lnTo>
                <a:lnTo>
                  <a:pt x="22" y="3665"/>
                </a:lnTo>
                <a:lnTo>
                  <a:pt x="16" y="3642"/>
                </a:lnTo>
                <a:lnTo>
                  <a:pt x="10" y="3617"/>
                </a:lnTo>
                <a:lnTo>
                  <a:pt x="6" y="3593"/>
                </a:lnTo>
                <a:lnTo>
                  <a:pt x="3" y="3568"/>
                </a:lnTo>
                <a:lnTo>
                  <a:pt x="1" y="3543"/>
                </a:lnTo>
                <a:lnTo>
                  <a:pt x="0" y="3517"/>
                </a:lnTo>
                <a:lnTo>
                  <a:pt x="0" y="499"/>
                </a:lnTo>
                <a:lnTo>
                  <a:pt x="1" y="473"/>
                </a:lnTo>
                <a:lnTo>
                  <a:pt x="3" y="448"/>
                </a:lnTo>
                <a:lnTo>
                  <a:pt x="6" y="423"/>
                </a:lnTo>
                <a:lnTo>
                  <a:pt x="10" y="399"/>
                </a:lnTo>
                <a:lnTo>
                  <a:pt x="16" y="374"/>
                </a:lnTo>
                <a:lnTo>
                  <a:pt x="22" y="351"/>
                </a:lnTo>
                <a:lnTo>
                  <a:pt x="31" y="327"/>
                </a:lnTo>
                <a:lnTo>
                  <a:pt x="40" y="305"/>
                </a:lnTo>
                <a:lnTo>
                  <a:pt x="50" y="283"/>
                </a:lnTo>
                <a:lnTo>
                  <a:pt x="61" y="261"/>
                </a:lnTo>
                <a:lnTo>
                  <a:pt x="72" y="240"/>
                </a:lnTo>
                <a:lnTo>
                  <a:pt x="86" y="220"/>
                </a:lnTo>
                <a:lnTo>
                  <a:pt x="100" y="200"/>
                </a:lnTo>
                <a:lnTo>
                  <a:pt x="115" y="181"/>
                </a:lnTo>
                <a:lnTo>
                  <a:pt x="130" y="163"/>
                </a:lnTo>
                <a:lnTo>
                  <a:pt x="147" y="146"/>
                </a:lnTo>
                <a:lnTo>
                  <a:pt x="165" y="130"/>
                </a:lnTo>
                <a:lnTo>
                  <a:pt x="183" y="113"/>
                </a:lnTo>
                <a:lnTo>
                  <a:pt x="202" y="99"/>
                </a:lnTo>
                <a:lnTo>
                  <a:pt x="221" y="85"/>
                </a:lnTo>
                <a:lnTo>
                  <a:pt x="242" y="72"/>
                </a:lnTo>
                <a:lnTo>
                  <a:pt x="262" y="60"/>
                </a:lnTo>
                <a:lnTo>
                  <a:pt x="284" y="49"/>
                </a:lnTo>
                <a:lnTo>
                  <a:pt x="305" y="39"/>
                </a:lnTo>
                <a:lnTo>
                  <a:pt x="329" y="30"/>
                </a:lnTo>
                <a:lnTo>
                  <a:pt x="352" y="22"/>
                </a:lnTo>
                <a:lnTo>
                  <a:pt x="376" y="15"/>
                </a:lnTo>
                <a:lnTo>
                  <a:pt x="400" y="10"/>
                </a:lnTo>
                <a:lnTo>
                  <a:pt x="425" y="5"/>
                </a:lnTo>
                <a:lnTo>
                  <a:pt x="449" y="2"/>
                </a:lnTo>
                <a:lnTo>
                  <a:pt x="475" y="0"/>
                </a:lnTo>
                <a:lnTo>
                  <a:pt x="500" y="0"/>
                </a:lnTo>
                <a:close/>
                <a:moveTo>
                  <a:pt x="1420" y="5121"/>
                </a:moveTo>
                <a:lnTo>
                  <a:pt x="1420" y="5121"/>
                </a:lnTo>
                <a:lnTo>
                  <a:pt x="1541" y="5100"/>
                </a:lnTo>
                <a:lnTo>
                  <a:pt x="1661" y="5080"/>
                </a:lnTo>
                <a:lnTo>
                  <a:pt x="1781" y="5061"/>
                </a:lnTo>
                <a:lnTo>
                  <a:pt x="1902" y="5045"/>
                </a:lnTo>
                <a:lnTo>
                  <a:pt x="2022" y="5031"/>
                </a:lnTo>
                <a:lnTo>
                  <a:pt x="2144" y="5018"/>
                </a:lnTo>
                <a:lnTo>
                  <a:pt x="2264" y="5007"/>
                </a:lnTo>
                <a:lnTo>
                  <a:pt x="2384" y="4998"/>
                </a:lnTo>
                <a:lnTo>
                  <a:pt x="2384" y="4304"/>
                </a:lnTo>
                <a:lnTo>
                  <a:pt x="3534" y="4304"/>
                </a:lnTo>
                <a:lnTo>
                  <a:pt x="3534" y="5004"/>
                </a:lnTo>
                <a:lnTo>
                  <a:pt x="3650" y="5014"/>
                </a:lnTo>
                <a:lnTo>
                  <a:pt x="3766" y="5025"/>
                </a:lnTo>
                <a:lnTo>
                  <a:pt x="3880" y="5037"/>
                </a:lnTo>
                <a:lnTo>
                  <a:pt x="3996" y="5051"/>
                </a:lnTo>
                <a:lnTo>
                  <a:pt x="4112" y="5066"/>
                </a:lnTo>
                <a:lnTo>
                  <a:pt x="4227" y="5083"/>
                </a:lnTo>
                <a:lnTo>
                  <a:pt x="4343" y="5102"/>
                </a:lnTo>
                <a:lnTo>
                  <a:pt x="4459" y="5121"/>
                </a:lnTo>
                <a:lnTo>
                  <a:pt x="4459" y="5471"/>
                </a:lnTo>
                <a:lnTo>
                  <a:pt x="1420" y="5471"/>
                </a:lnTo>
                <a:lnTo>
                  <a:pt x="1420" y="5121"/>
                </a:lnTo>
                <a:close/>
                <a:moveTo>
                  <a:pt x="443" y="467"/>
                </a:moveTo>
                <a:lnTo>
                  <a:pt x="443" y="3125"/>
                </a:lnTo>
                <a:lnTo>
                  <a:pt x="5316" y="3125"/>
                </a:lnTo>
                <a:lnTo>
                  <a:pt x="5316" y="467"/>
                </a:lnTo>
                <a:lnTo>
                  <a:pt x="443" y="467"/>
                </a:lnTo>
                <a:close/>
                <a:moveTo>
                  <a:pt x="4821" y="3359"/>
                </a:moveTo>
                <a:lnTo>
                  <a:pt x="4821" y="3359"/>
                </a:lnTo>
                <a:lnTo>
                  <a:pt x="4800" y="3360"/>
                </a:lnTo>
                <a:lnTo>
                  <a:pt x="4779" y="3363"/>
                </a:lnTo>
                <a:lnTo>
                  <a:pt x="4759" y="3369"/>
                </a:lnTo>
                <a:lnTo>
                  <a:pt x="4740" y="3376"/>
                </a:lnTo>
                <a:lnTo>
                  <a:pt x="4722" y="3384"/>
                </a:lnTo>
                <a:lnTo>
                  <a:pt x="4705" y="3394"/>
                </a:lnTo>
                <a:lnTo>
                  <a:pt x="4689" y="3407"/>
                </a:lnTo>
                <a:lnTo>
                  <a:pt x="4674" y="3420"/>
                </a:lnTo>
                <a:lnTo>
                  <a:pt x="4661" y="3435"/>
                </a:lnTo>
                <a:lnTo>
                  <a:pt x="4648" y="3450"/>
                </a:lnTo>
                <a:lnTo>
                  <a:pt x="4638" y="3468"/>
                </a:lnTo>
                <a:lnTo>
                  <a:pt x="4630" y="3486"/>
                </a:lnTo>
                <a:lnTo>
                  <a:pt x="4623" y="3505"/>
                </a:lnTo>
                <a:lnTo>
                  <a:pt x="4617" y="3525"/>
                </a:lnTo>
                <a:lnTo>
                  <a:pt x="4614" y="3545"/>
                </a:lnTo>
                <a:lnTo>
                  <a:pt x="4613" y="3566"/>
                </a:lnTo>
                <a:lnTo>
                  <a:pt x="4614" y="3587"/>
                </a:lnTo>
                <a:lnTo>
                  <a:pt x="4617" y="3608"/>
                </a:lnTo>
                <a:lnTo>
                  <a:pt x="4623" y="3629"/>
                </a:lnTo>
                <a:lnTo>
                  <a:pt x="4630" y="3647"/>
                </a:lnTo>
                <a:lnTo>
                  <a:pt x="4638" y="3665"/>
                </a:lnTo>
                <a:lnTo>
                  <a:pt x="4648" y="3682"/>
                </a:lnTo>
                <a:lnTo>
                  <a:pt x="4661" y="3699"/>
                </a:lnTo>
                <a:lnTo>
                  <a:pt x="4674" y="3713"/>
                </a:lnTo>
                <a:lnTo>
                  <a:pt x="4689" y="3727"/>
                </a:lnTo>
                <a:lnTo>
                  <a:pt x="4705" y="3739"/>
                </a:lnTo>
                <a:lnTo>
                  <a:pt x="4722" y="3749"/>
                </a:lnTo>
                <a:lnTo>
                  <a:pt x="4740" y="3758"/>
                </a:lnTo>
                <a:lnTo>
                  <a:pt x="4759" y="3765"/>
                </a:lnTo>
                <a:lnTo>
                  <a:pt x="4779" y="3770"/>
                </a:lnTo>
                <a:lnTo>
                  <a:pt x="4800" y="3772"/>
                </a:lnTo>
                <a:lnTo>
                  <a:pt x="4821" y="3773"/>
                </a:lnTo>
                <a:lnTo>
                  <a:pt x="4842" y="3772"/>
                </a:lnTo>
                <a:lnTo>
                  <a:pt x="4863" y="3770"/>
                </a:lnTo>
                <a:lnTo>
                  <a:pt x="4883" y="3765"/>
                </a:lnTo>
                <a:lnTo>
                  <a:pt x="4902" y="3758"/>
                </a:lnTo>
                <a:lnTo>
                  <a:pt x="4919" y="3749"/>
                </a:lnTo>
                <a:lnTo>
                  <a:pt x="4937" y="3739"/>
                </a:lnTo>
                <a:lnTo>
                  <a:pt x="4953" y="3727"/>
                </a:lnTo>
                <a:lnTo>
                  <a:pt x="4967" y="3713"/>
                </a:lnTo>
                <a:lnTo>
                  <a:pt x="4981" y="3699"/>
                </a:lnTo>
                <a:lnTo>
                  <a:pt x="4993" y="3682"/>
                </a:lnTo>
                <a:lnTo>
                  <a:pt x="5003" y="3665"/>
                </a:lnTo>
                <a:lnTo>
                  <a:pt x="5012" y="3647"/>
                </a:lnTo>
                <a:lnTo>
                  <a:pt x="5019" y="3629"/>
                </a:lnTo>
                <a:lnTo>
                  <a:pt x="5024" y="3608"/>
                </a:lnTo>
                <a:lnTo>
                  <a:pt x="5027" y="3587"/>
                </a:lnTo>
                <a:lnTo>
                  <a:pt x="5029" y="3566"/>
                </a:lnTo>
                <a:lnTo>
                  <a:pt x="5027" y="3545"/>
                </a:lnTo>
                <a:lnTo>
                  <a:pt x="5024" y="3525"/>
                </a:lnTo>
                <a:lnTo>
                  <a:pt x="5019" y="3505"/>
                </a:lnTo>
                <a:lnTo>
                  <a:pt x="5012" y="3486"/>
                </a:lnTo>
                <a:lnTo>
                  <a:pt x="5003" y="3468"/>
                </a:lnTo>
                <a:lnTo>
                  <a:pt x="4993" y="3450"/>
                </a:lnTo>
                <a:lnTo>
                  <a:pt x="4981" y="3435"/>
                </a:lnTo>
                <a:lnTo>
                  <a:pt x="4967" y="3420"/>
                </a:lnTo>
                <a:lnTo>
                  <a:pt x="4953" y="3407"/>
                </a:lnTo>
                <a:lnTo>
                  <a:pt x="4937" y="3394"/>
                </a:lnTo>
                <a:lnTo>
                  <a:pt x="4919" y="3384"/>
                </a:lnTo>
                <a:lnTo>
                  <a:pt x="4902" y="3376"/>
                </a:lnTo>
                <a:lnTo>
                  <a:pt x="4883" y="3369"/>
                </a:lnTo>
                <a:lnTo>
                  <a:pt x="4863" y="3363"/>
                </a:lnTo>
                <a:lnTo>
                  <a:pt x="4842" y="3360"/>
                </a:lnTo>
                <a:lnTo>
                  <a:pt x="4821" y="33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61200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6713855" y="3039110"/>
            <a:ext cx="1794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集中管理服务</a:t>
            </a:r>
            <a:r>
              <a:rPr lang="en-US" altLang="zh-CN"/>
              <a:t>PC</a:t>
            </a:r>
            <a:endParaRPr lang="en-US" altLang="zh-CN"/>
          </a:p>
        </p:txBody>
      </p:sp>
      <p:sp>
        <p:nvSpPr>
          <p:cNvPr id="39" name="云"/>
          <p:cNvSpPr/>
          <p:nvPr/>
        </p:nvSpPr>
        <p:spPr bwMode="auto">
          <a:xfrm>
            <a:off x="6713855" y="1554480"/>
            <a:ext cx="1217930" cy="795020"/>
          </a:xfrm>
          <a:custGeom>
            <a:avLst/>
            <a:gdLst>
              <a:gd name="T0" fmla="*/ 2147483646 w 5345"/>
              <a:gd name="T1" fmla="*/ 2147483646 h 2936"/>
              <a:gd name="T2" fmla="*/ 2147483646 w 5345"/>
              <a:gd name="T3" fmla="*/ 2147483646 h 2936"/>
              <a:gd name="T4" fmla="*/ 2147483646 w 5345"/>
              <a:gd name="T5" fmla="*/ 2147483646 h 2936"/>
              <a:gd name="T6" fmla="*/ 2147483646 w 5345"/>
              <a:gd name="T7" fmla="*/ 2147483646 h 2936"/>
              <a:gd name="T8" fmla="*/ 2147483646 w 5345"/>
              <a:gd name="T9" fmla="*/ 2147483646 h 2936"/>
              <a:gd name="T10" fmla="*/ 2147483646 w 5345"/>
              <a:gd name="T11" fmla="*/ 2147483646 h 2936"/>
              <a:gd name="T12" fmla="*/ 2147483646 w 5345"/>
              <a:gd name="T13" fmla="*/ 2147483646 h 2936"/>
              <a:gd name="T14" fmla="*/ 2147483646 w 5345"/>
              <a:gd name="T15" fmla="*/ 2147483646 h 2936"/>
              <a:gd name="T16" fmla="*/ 2147483646 w 5345"/>
              <a:gd name="T17" fmla="*/ 2147483646 h 2936"/>
              <a:gd name="T18" fmla="*/ 2147483646 w 5345"/>
              <a:gd name="T19" fmla="*/ 2147483646 h 2936"/>
              <a:gd name="T20" fmla="*/ 2147483646 w 5345"/>
              <a:gd name="T21" fmla="*/ 2147483646 h 2936"/>
              <a:gd name="T22" fmla="*/ 2147483646 w 5345"/>
              <a:gd name="T23" fmla="*/ 2147483646 h 2936"/>
              <a:gd name="T24" fmla="*/ 2147483646 w 5345"/>
              <a:gd name="T25" fmla="*/ 2147483646 h 2936"/>
              <a:gd name="T26" fmla="*/ 2147483646 w 5345"/>
              <a:gd name="T27" fmla="*/ 2147483646 h 2936"/>
              <a:gd name="T28" fmla="*/ 2147483646 w 5345"/>
              <a:gd name="T29" fmla="*/ 2147483646 h 2936"/>
              <a:gd name="T30" fmla="*/ 2147483646 w 5345"/>
              <a:gd name="T31" fmla="*/ 772639970 h 2936"/>
              <a:gd name="T32" fmla="*/ 2147483646 w 5345"/>
              <a:gd name="T33" fmla="*/ 0 h 2936"/>
              <a:gd name="T34" fmla="*/ 2147483646 w 5345"/>
              <a:gd name="T35" fmla="*/ 363587807 h 2936"/>
              <a:gd name="T36" fmla="*/ 2147483646 w 5345"/>
              <a:gd name="T37" fmla="*/ 2147483646 h 2936"/>
              <a:gd name="T38" fmla="*/ 2147483646 w 5345"/>
              <a:gd name="T39" fmla="*/ 2147483646 h 2936"/>
              <a:gd name="T40" fmla="*/ 2147483646 w 5345"/>
              <a:gd name="T41" fmla="*/ 2147483646 h 2936"/>
              <a:gd name="T42" fmla="*/ 2147483646 w 5345"/>
              <a:gd name="T43" fmla="*/ 2147483646 h 2936"/>
              <a:gd name="T44" fmla="*/ 2147483646 w 5345"/>
              <a:gd name="T45" fmla="*/ 2147483646 h 2936"/>
              <a:gd name="T46" fmla="*/ 2147483646 w 5345"/>
              <a:gd name="T47" fmla="*/ 2147483646 h 2936"/>
              <a:gd name="T48" fmla="*/ 2147483646 w 5345"/>
              <a:gd name="T49" fmla="*/ 2147483646 h 2936"/>
              <a:gd name="T50" fmla="*/ 2147483646 w 5345"/>
              <a:gd name="T51" fmla="*/ 2147483646 h 2936"/>
              <a:gd name="T52" fmla="*/ 2147483646 w 5345"/>
              <a:gd name="T53" fmla="*/ 2147483646 h 2936"/>
              <a:gd name="T54" fmla="*/ 2147483646 w 5345"/>
              <a:gd name="T55" fmla="*/ 2147483646 h 2936"/>
              <a:gd name="T56" fmla="*/ 2147483646 w 5345"/>
              <a:gd name="T57" fmla="*/ 2147483646 h 2936"/>
              <a:gd name="T58" fmla="*/ 2147483646 w 5345"/>
              <a:gd name="T59" fmla="*/ 2147483646 h 2936"/>
              <a:gd name="T60" fmla="*/ 2147483646 w 5345"/>
              <a:gd name="T61" fmla="*/ 2147483646 h 2936"/>
              <a:gd name="T62" fmla="*/ 452722804 w 5345"/>
              <a:gd name="T63" fmla="*/ 2147483646 h 2936"/>
              <a:gd name="T64" fmla="*/ 90570008 w 5345"/>
              <a:gd name="T65" fmla="*/ 2147483646 h 2936"/>
              <a:gd name="T66" fmla="*/ 1629877726 w 5345"/>
              <a:gd name="T67" fmla="*/ 2147483646 h 2936"/>
              <a:gd name="T68" fmla="*/ 2147483646 w 5345"/>
              <a:gd name="T69" fmla="*/ 2147483646 h 2936"/>
              <a:gd name="T70" fmla="*/ 2147483646 w 5345"/>
              <a:gd name="T71" fmla="*/ 2147483646 h 2936"/>
              <a:gd name="T72" fmla="*/ 2147483646 w 5345"/>
              <a:gd name="T73" fmla="*/ 2147483646 h 2936"/>
              <a:gd name="T74" fmla="*/ 2147483646 w 5345"/>
              <a:gd name="T75" fmla="*/ 2147483646 h 2936"/>
              <a:gd name="T76" fmla="*/ 2147483646 w 5345"/>
              <a:gd name="T77" fmla="*/ 2147483646 h 2936"/>
              <a:gd name="T78" fmla="*/ 2147483646 w 5345"/>
              <a:gd name="T79" fmla="*/ 2147483646 h 2936"/>
              <a:gd name="T80" fmla="*/ 2147483646 w 5345"/>
              <a:gd name="T81" fmla="*/ 2147483646 h 2936"/>
              <a:gd name="T82" fmla="*/ 2147483646 w 5345"/>
              <a:gd name="T83" fmla="*/ 2147483646 h 2936"/>
              <a:gd name="T84" fmla="*/ 2147483646 w 5345"/>
              <a:gd name="T85" fmla="*/ 2147483646 h 2936"/>
              <a:gd name="T86" fmla="*/ 2147483646 w 5345"/>
              <a:gd name="T87" fmla="*/ 2147483646 h 2936"/>
              <a:gd name="T88" fmla="*/ 2147483646 w 5345"/>
              <a:gd name="T89" fmla="*/ 2147483646 h 2936"/>
              <a:gd name="T90" fmla="*/ 2147483646 w 5345"/>
              <a:gd name="T91" fmla="*/ 2147483646 h 2936"/>
              <a:gd name="T92" fmla="*/ 2147483646 w 5345"/>
              <a:gd name="T93" fmla="*/ 2147483646 h 2936"/>
              <a:gd name="T94" fmla="*/ 2147483646 w 5345"/>
              <a:gd name="T95" fmla="*/ 2147483646 h 2936"/>
              <a:gd name="T96" fmla="*/ 2147483646 w 5345"/>
              <a:gd name="T97" fmla="*/ 2147483646 h 2936"/>
              <a:gd name="T98" fmla="*/ 2147483646 w 5345"/>
              <a:gd name="T99" fmla="*/ 2147483646 h 2936"/>
              <a:gd name="T100" fmla="*/ 2147483646 w 5345"/>
              <a:gd name="T101" fmla="*/ 2147483646 h 2936"/>
              <a:gd name="T102" fmla="*/ 2147483646 w 5345"/>
              <a:gd name="T103" fmla="*/ 2147483646 h 2936"/>
              <a:gd name="T104" fmla="*/ 2147483646 w 5345"/>
              <a:gd name="T105" fmla="*/ 2147483646 h 29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5345" h="2936">
                <a:moveTo>
                  <a:pt x="4729" y="1661"/>
                </a:moveTo>
                <a:lnTo>
                  <a:pt x="4729" y="1661"/>
                </a:lnTo>
                <a:lnTo>
                  <a:pt x="4723" y="1609"/>
                </a:lnTo>
                <a:lnTo>
                  <a:pt x="4716" y="1558"/>
                </a:lnTo>
                <a:lnTo>
                  <a:pt x="4706" y="1507"/>
                </a:lnTo>
                <a:lnTo>
                  <a:pt x="4693" y="1458"/>
                </a:lnTo>
                <a:lnTo>
                  <a:pt x="4679" y="1409"/>
                </a:lnTo>
                <a:lnTo>
                  <a:pt x="4663" y="1361"/>
                </a:lnTo>
                <a:lnTo>
                  <a:pt x="4644" y="1314"/>
                </a:lnTo>
                <a:lnTo>
                  <a:pt x="4622" y="1268"/>
                </a:lnTo>
                <a:lnTo>
                  <a:pt x="4600" y="1223"/>
                </a:lnTo>
                <a:lnTo>
                  <a:pt x="4575" y="1181"/>
                </a:lnTo>
                <a:lnTo>
                  <a:pt x="4548" y="1138"/>
                </a:lnTo>
                <a:lnTo>
                  <a:pt x="4519" y="1098"/>
                </a:lnTo>
                <a:lnTo>
                  <a:pt x="4489" y="1059"/>
                </a:lnTo>
                <a:lnTo>
                  <a:pt x="4457" y="1021"/>
                </a:lnTo>
                <a:lnTo>
                  <a:pt x="4422" y="984"/>
                </a:lnTo>
                <a:lnTo>
                  <a:pt x="4387" y="950"/>
                </a:lnTo>
                <a:lnTo>
                  <a:pt x="4350" y="917"/>
                </a:lnTo>
                <a:lnTo>
                  <a:pt x="4312" y="886"/>
                </a:lnTo>
                <a:lnTo>
                  <a:pt x="4272" y="856"/>
                </a:lnTo>
                <a:lnTo>
                  <a:pt x="4230" y="828"/>
                </a:lnTo>
                <a:lnTo>
                  <a:pt x="4188" y="802"/>
                </a:lnTo>
                <a:lnTo>
                  <a:pt x="4144" y="778"/>
                </a:lnTo>
                <a:lnTo>
                  <a:pt x="4099" y="757"/>
                </a:lnTo>
                <a:lnTo>
                  <a:pt x="4053" y="737"/>
                </a:lnTo>
                <a:lnTo>
                  <a:pt x="4005" y="719"/>
                </a:lnTo>
                <a:lnTo>
                  <a:pt x="3957" y="703"/>
                </a:lnTo>
                <a:lnTo>
                  <a:pt x="3907" y="689"/>
                </a:lnTo>
                <a:lnTo>
                  <a:pt x="3857" y="679"/>
                </a:lnTo>
                <a:lnTo>
                  <a:pt x="3806" y="670"/>
                </a:lnTo>
                <a:lnTo>
                  <a:pt x="3754" y="663"/>
                </a:lnTo>
                <a:lnTo>
                  <a:pt x="3701" y="660"/>
                </a:lnTo>
                <a:lnTo>
                  <a:pt x="3648" y="658"/>
                </a:lnTo>
                <a:lnTo>
                  <a:pt x="3608" y="660"/>
                </a:lnTo>
                <a:lnTo>
                  <a:pt x="3566" y="661"/>
                </a:lnTo>
                <a:lnTo>
                  <a:pt x="3526" y="665"/>
                </a:lnTo>
                <a:lnTo>
                  <a:pt x="3486" y="670"/>
                </a:lnTo>
                <a:lnTo>
                  <a:pt x="3446" y="677"/>
                </a:lnTo>
                <a:lnTo>
                  <a:pt x="3407" y="686"/>
                </a:lnTo>
                <a:lnTo>
                  <a:pt x="3368" y="695"/>
                </a:lnTo>
                <a:lnTo>
                  <a:pt x="3330" y="706"/>
                </a:lnTo>
                <a:lnTo>
                  <a:pt x="3294" y="718"/>
                </a:lnTo>
                <a:lnTo>
                  <a:pt x="3257" y="732"/>
                </a:lnTo>
                <a:lnTo>
                  <a:pt x="3220" y="746"/>
                </a:lnTo>
                <a:lnTo>
                  <a:pt x="3185" y="763"/>
                </a:lnTo>
                <a:lnTo>
                  <a:pt x="3150" y="779"/>
                </a:lnTo>
                <a:lnTo>
                  <a:pt x="3116" y="798"/>
                </a:lnTo>
                <a:lnTo>
                  <a:pt x="3083" y="817"/>
                </a:lnTo>
                <a:lnTo>
                  <a:pt x="3050" y="838"/>
                </a:lnTo>
                <a:lnTo>
                  <a:pt x="3038" y="793"/>
                </a:lnTo>
                <a:lnTo>
                  <a:pt x="3024" y="750"/>
                </a:lnTo>
                <a:lnTo>
                  <a:pt x="3007" y="707"/>
                </a:lnTo>
                <a:lnTo>
                  <a:pt x="2989" y="664"/>
                </a:lnTo>
                <a:lnTo>
                  <a:pt x="2970" y="623"/>
                </a:lnTo>
                <a:lnTo>
                  <a:pt x="2949" y="583"/>
                </a:lnTo>
                <a:lnTo>
                  <a:pt x="2927" y="542"/>
                </a:lnTo>
                <a:lnTo>
                  <a:pt x="2903" y="504"/>
                </a:lnTo>
                <a:lnTo>
                  <a:pt x="2877" y="467"/>
                </a:lnTo>
                <a:lnTo>
                  <a:pt x="2850" y="430"/>
                </a:lnTo>
                <a:lnTo>
                  <a:pt x="2821" y="396"/>
                </a:lnTo>
                <a:lnTo>
                  <a:pt x="2792" y="361"/>
                </a:lnTo>
                <a:lnTo>
                  <a:pt x="2761" y="329"/>
                </a:lnTo>
                <a:lnTo>
                  <a:pt x="2728" y="297"/>
                </a:lnTo>
                <a:lnTo>
                  <a:pt x="2694" y="268"/>
                </a:lnTo>
                <a:lnTo>
                  <a:pt x="2659" y="238"/>
                </a:lnTo>
                <a:lnTo>
                  <a:pt x="2623" y="211"/>
                </a:lnTo>
                <a:lnTo>
                  <a:pt x="2586" y="185"/>
                </a:lnTo>
                <a:lnTo>
                  <a:pt x="2548" y="161"/>
                </a:lnTo>
                <a:lnTo>
                  <a:pt x="2509" y="139"/>
                </a:lnTo>
                <a:lnTo>
                  <a:pt x="2468" y="117"/>
                </a:lnTo>
                <a:lnTo>
                  <a:pt x="2427" y="97"/>
                </a:lnTo>
                <a:lnTo>
                  <a:pt x="2384" y="79"/>
                </a:lnTo>
                <a:lnTo>
                  <a:pt x="2342" y="63"/>
                </a:lnTo>
                <a:lnTo>
                  <a:pt x="2298" y="49"/>
                </a:lnTo>
                <a:lnTo>
                  <a:pt x="2253" y="36"/>
                </a:lnTo>
                <a:lnTo>
                  <a:pt x="2208" y="25"/>
                </a:lnTo>
                <a:lnTo>
                  <a:pt x="2162" y="17"/>
                </a:lnTo>
                <a:lnTo>
                  <a:pt x="2114" y="9"/>
                </a:lnTo>
                <a:lnTo>
                  <a:pt x="2067" y="4"/>
                </a:lnTo>
                <a:lnTo>
                  <a:pt x="2019" y="1"/>
                </a:lnTo>
                <a:lnTo>
                  <a:pt x="1971" y="0"/>
                </a:lnTo>
                <a:lnTo>
                  <a:pt x="1941" y="0"/>
                </a:lnTo>
                <a:lnTo>
                  <a:pt x="1913" y="1"/>
                </a:lnTo>
                <a:lnTo>
                  <a:pt x="1884" y="4"/>
                </a:lnTo>
                <a:lnTo>
                  <a:pt x="1856" y="6"/>
                </a:lnTo>
                <a:lnTo>
                  <a:pt x="1829" y="8"/>
                </a:lnTo>
                <a:lnTo>
                  <a:pt x="1800" y="13"/>
                </a:lnTo>
                <a:lnTo>
                  <a:pt x="1746" y="23"/>
                </a:lnTo>
                <a:lnTo>
                  <a:pt x="1691" y="34"/>
                </a:lnTo>
                <a:lnTo>
                  <a:pt x="1638" y="50"/>
                </a:lnTo>
                <a:lnTo>
                  <a:pt x="1587" y="68"/>
                </a:lnTo>
                <a:lnTo>
                  <a:pt x="1536" y="88"/>
                </a:lnTo>
                <a:lnTo>
                  <a:pt x="1487" y="110"/>
                </a:lnTo>
                <a:lnTo>
                  <a:pt x="1438" y="135"/>
                </a:lnTo>
                <a:lnTo>
                  <a:pt x="1392" y="161"/>
                </a:lnTo>
                <a:lnTo>
                  <a:pt x="1347" y="191"/>
                </a:lnTo>
                <a:lnTo>
                  <a:pt x="1303" y="221"/>
                </a:lnTo>
                <a:lnTo>
                  <a:pt x="1260" y="255"/>
                </a:lnTo>
                <a:lnTo>
                  <a:pt x="1220" y="290"/>
                </a:lnTo>
                <a:lnTo>
                  <a:pt x="1181" y="327"/>
                </a:lnTo>
                <a:lnTo>
                  <a:pt x="1144" y="366"/>
                </a:lnTo>
                <a:lnTo>
                  <a:pt x="1109" y="406"/>
                </a:lnTo>
                <a:lnTo>
                  <a:pt x="1076" y="448"/>
                </a:lnTo>
                <a:lnTo>
                  <a:pt x="1045" y="491"/>
                </a:lnTo>
                <a:lnTo>
                  <a:pt x="1016" y="538"/>
                </a:lnTo>
                <a:lnTo>
                  <a:pt x="989" y="584"/>
                </a:lnTo>
                <a:lnTo>
                  <a:pt x="964" y="632"/>
                </a:lnTo>
                <a:lnTo>
                  <a:pt x="942" y="681"/>
                </a:lnTo>
                <a:lnTo>
                  <a:pt x="922" y="732"/>
                </a:lnTo>
                <a:lnTo>
                  <a:pt x="905" y="784"/>
                </a:lnTo>
                <a:lnTo>
                  <a:pt x="890" y="837"/>
                </a:lnTo>
                <a:lnTo>
                  <a:pt x="877" y="890"/>
                </a:lnTo>
                <a:lnTo>
                  <a:pt x="867" y="946"/>
                </a:lnTo>
                <a:lnTo>
                  <a:pt x="864" y="973"/>
                </a:lnTo>
                <a:lnTo>
                  <a:pt x="860" y="1002"/>
                </a:lnTo>
                <a:lnTo>
                  <a:pt x="858" y="1030"/>
                </a:lnTo>
                <a:lnTo>
                  <a:pt x="855" y="1059"/>
                </a:lnTo>
                <a:lnTo>
                  <a:pt x="855" y="1087"/>
                </a:lnTo>
                <a:lnTo>
                  <a:pt x="854" y="1115"/>
                </a:lnTo>
                <a:lnTo>
                  <a:pt x="855" y="1150"/>
                </a:lnTo>
                <a:lnTo>
                  <a:pt x="857" y="1183"/>
                </a:lnTo>
                <a:lnTo>
                  <a:pt x="860" y="1216"/>
                </a:lnTo>
                <a:lnTo>
                  <a:pt x="864" y="1250"/>
                </a:lnTo>
                <a:lnTo>
                  <a:pt x="845" y="1249"/>
                </a:lnTo>
                <a:lnTo>
                  <a:pt x="801" y="1250"/>
                </a:lnTo>
                <a:lnTo>
                  <a:pt x="758" y="1253"/>
                </a:lnTo>
                <a:lnTo>
                  <a:pt x="716" y="1259"/>
                </a:lnTo>
                <a:lnTo>
                  <a:pt x="674" y="1266"/>
                </a:lnTo>
                <a:lnTo>
                  <a:pt x="633" y="1275"/>
                </a:lnTo>
                <a:lnTo>
                  <a:pt x="594" y="1287"/>
                </a:lnTo>
                <a:lnTo>
                  <a:pt x="555" y="1300"/>
                </a:lnTo>
                <a:lnTo>
                  <a:pt x="515" y="1316"/>
                </a:lnTo>
                <a:lnTo>
                  <a:pt x="479" y="1332"/>
                </a:lnTo>
                <a:lnTo>
                  <a:pt x="442" y="1351"/>
                </a:lnTo>
                <a:lnTo>
                  <a:pt x="407" y="1371"/>
                </a:lnTo>
                <a:lnTo>
                  <a:pt x="372" y="1393"/>
                </a:lnTo>
                <a:lnTo>
                  <a:pt x="339" y="1416"/>
                </a:lnTo>
                <a:lnTo>
                  <a:pt x="307" y="1441"/>
                </a:lnTo>
                <a:lnTo>
                  <a:pt x="277" y="1468"/>
                </a:lnTo>
                <a:lnTo>
                  <a:pt x="248" y="1496"/>
                </a:lnTo>
                <a:lnTo>
                  <a:pt x="219" y="1525"/>
                </a:lnTo>
                <a:lnTo>
                  <a:pt x="193" y="1556"/>
                </a:lnTo>
                <a:lnTo>
                  <a:pt x="169" y="1588"/>
                </a:lnTo>
                <a:lnTo>
                  <a:pt x="145" y="1621"/>
                </a:lnTo>
                <a:lnTo>
                  <a:pt x="122" y="1655"/>
                </a:lnTo>
                <a:lnTo>
                  <a:pt x="102" y="1690"/>
                </a:lnTo>
                <a:lnTo>
                  <a:pt x="83" y="1726"/>
                </a:lnTo>
                <a:lnTo>
                  <a:pt x="67" y="1764"/>
                </a:lnTo>
                <a:lnTo>
                  <a:pt x="51" y="1802"/>
                </a:lnTo>
                <a:lnTo>
                  <a:pt x="38" y="1841"/>
                </a:lnTo>
                <a:lnTo>
                  <a:pt x="28" y="1882"/>
                </a:lnTo>
                <a:lnTo>
                  <a:pt x="18" y="1923"/>
                </a:lnTo>
                <a:lnTo>
                  <a:pt x="10" y="1965"/>
                </a:lnTo>
                <a:lnTo>
                  <a:pt x="5" y="2006"/>
                </a:lnTo>
                <a:lnTo>
                  <a:pt x="2" y="2049"/>
                </a:lnTo>
                <a:lnTo>
                  <a:pt x="0" y="2092"/>
                </a:lnTo>
                <a:lnTo>
                  <a:pt x="2" y="2135"/>
                </a:lnTo>
                <a:lnTo>
                  <a:pt x="5" y="2176"/>
                </a:lnTo>
                <a:lnTo>
                  <a:pt x="10" y="2217"/>
                </a:lnTo>
                <a:lnTo>
                  <a:pt x="17" y="2257"/>
                </a:lnTo>
                <a:lnTo>
                  <a:pt x="25" y="2297"/>
                </a:lnTo>
                <a:lnTo>
                  <a:pt x="36" y="2336"/>
                </a:lnTo>
                <a:lnTo>
                  <a:pt x="49" y="2374"/>
                </a:lnTo>
                <a:lnTo>
                  <a:pt x="63" y="2411"/>
                </a:lnTo>
                <a:lnTo>
                  <a:pt x="79" y="2448"/>
                </a:lnTo>
                <a:lnTo>
                  <a:pt x="96" y="2483"/>
                </a:lnTo>
                <a:lnTo>
                  <a:pt x="115" y="2517"/>
                </a:lnTo>
                <a:lnTo>
                  <a:pt x="137" y="2552"/>
                </a:lnTo>
                <a:lnTo>
                  <a:pt x="159" y="2584"/>
                </a:lnTo>
                <a:lnTo>
                  <a:pt x="183" y="2615"/>
                </a:lnTo>
                <a:lnTo>
                  <a:pt x="208" y="2645"/>
                </a:lnTo>
                <a:lnTo>
                  <a:pt x="234" y="2674"/>
                </a:lnTo>
                <a:lnTo>
                  <a:pt x="262" y="2702"/>
                </a:lnTo>
                <a:lnTo>
                  <a:pt x="290" y="2728"/>
                </a:lnTo>
                <a:lnTo>
                  <a:pt x="321" y="2753"/>
                </a:lnTo>
                <a:lnTo>
                  <a:pt x="352" y="2777"/>
                </a:lnTo>
                <a:lnTo>
                  <a:pt x="385" y="2799"/>
                </a:lnTo>
                <a:lnTo>
                  <a:pt x="418" y="2819"/>
                </a:lnTo>
                <a:lnTo>
                  <a:pt x="453" y="2840"/>
                </a:lnTo>
                <a:lnTo>
                  <a:pt x="488" y="2856"/>
                </a:lnTo>
                <a:lnTo>
                  <a:pt x="525" y="2873"/>
                </a:lnTo>
                <a:lnTo>
                  <a:pt x="563" y="2887"/>
                </a:lnTo>
                <a:lnTo>
                  <a:pt x="601" y="2899"/>
                </a:lnTo>
                <a:lnTo>
                  <a:pt x="640" y="2909"/>
                </a:lnTo>
                <a:lnTo>
                  <a:pt x="679" y="2919"/>
                </a:lnTo>
                <a:lnTo>
                  <a:pt x="719" y="2926"/>
                </a:lnTo>
                <a:lnTo>
                  <a:pt x="761" y="2931"/>
                </a:lnTo>
                <a:lnTo>
                  <a:pt x="802" y="2934"/>
                </a:lnTo>
                <a:lnTo>
                  <a:pt x="802" y="2936"/>
                </a:lnTo>
                <a:lnTo>
                  <a:pt x="4682" y="2936"/>
                </a:lnTo>
                <a:lnTo>
                  <a:pt x="4682" y="2933"/>
                </a:lnTo>
                <a:lnTo>
                  <a:pt x="4693" y="2934"/>
                </a:lnTo>
                <a:lnTo>
                  <a:pt x="4706" y="2936"/>
                </a:lnTo>
                <a:lnTo>
                  <a:pt x="4740" y="2936"/>
                </a:lnTo>
                <a:lnTo>
                  <a:pt x="4772" y="2933"/>
                </a:lnTo>
                <a:lnTo>
                  <a:pt x="4804" y="2928"/>
                </a:lnTo>
                <a:lnTo>
                  <a:pt x="4836" y="2922"/>
                </a:lnTo>
                <a:lnTo>
                  <a:pt x="4866" y="2915"/>
                </a:lnTo>
                <a:lnTo>
                  <a:pt x="4896" y="2907"/>
                </a:lnTo>
                <a:lnTo>
                  <a:pt x="4926" y="2898"/>
                </a:lnTo>
                <a:lnTo>
                  <a:pt x="4955" y="2886"/>
                </a:lnTo>
                <a:lnTo>
                  <a:pt x="4984" y="2873"/>
                </a:lnTo>
                <a:lnTo>
                  <a:pt x="5011" y="2859"/>
                </a:lnTo>
                <a:lnTo>
                  <a:pt x="5038" y="2843"/>
                </a:lnTo>
                <a:lnTo>
                  <a:pt x="5063" y="2827"/>
                </a:lnTo>
                <a:lnTo>
                  <a:pt x="5089" y="2809"/>
                </a:lnTo>
                <a:lnTo>
                  <a:pt x="5113" y="2790"/>
                </a:lnTo>
                <a:lnTo>
                  <a:pt x="5135" y="2770"/>
                </a:lnTo>
                <a:lnTo>
                  <a:pt x="5158" y="2748"/>
                </a:lnTo>
                <a:lnTo>
                  <a:pt x="5179" y="2727"/>
                </a:lnTo>
                <a:lnTo>
                  <a:pt x="5199" y="2703"/>
                </a:lnTo>
                <a:lnTo>
                  <a:pt x="5218" y="2680"/>
                </a:lnTo>
                <a:lnTo>
                  <a:pt x="5236" y="2655"/>
                </a:lnTo>
                <a:lnTo>
                  <a:pt x="5252" y="2629"/>
                </a:lnTo>
                <a:lnTo>
                  <a:pt x="5268" y="2602"/>
                </a:lnTo>
                <a:lnTo>
                  <a:pt x="5282" y="2574"/>
                </a:lnTo>
                <a:lnTo>
                  <a:pt x="5295" y="2546"/>
                </a:lnTo>
                <a:lnTo>
                  <a:pt x="5306" y="2517"/>
                </a:lnTo>
                <a:lnTo>
                  <a:pt x="5316" y="2488"/>
                </a:lnTo>
                <a:lnTo>
                  <a:pt x="5325" y="2457"/>
                </a:lnTo>
                <a:lnTo>
                  <a:pt x="5332" y="2426"/>
                </a:lnTo>
                <a:lnTo>
                  <a:pt x="5338" y="2394"/>
                </a:lnTo>
                <a:lnTo>
                  <a:pt x="5341" y="2362"/>
                </a:lnTo>
                <a:lnTo>
                  <a:pt x="5344" y="2330"/>
                </a:lnTo>
                <a:lnTo>
                  <a:pt x="5345" y="2297"/>
                </a:lnTo>
                <a:lnTo>
                  <a:pt x="5344" y="2265"/>
                </a:lnTo>
                <a:lnTo>
                  <a:pt x="5341" y="2233"/>
                </a:lnTo>
                <a:lnTo>
                  <a:pt x="5338" y="2203"/>
                </a:lnTo>
                <a:lnTo>
                  <a:pt x="5333" y="2172"/>
                </a:lnTo>
                <a:lnTo>
                  <a:pt x="5326" y="2141"/>
                </a:lnTo>
                <a:lnTo>
                  <a:pt x="5318" y="2111"/>
                </a:lnTo>
                <a:lnTo>
                  <a:pt x="5308" y="2083"/>
                </a:lnTo>
                <a:lnTo>
                  <a:pt x="5296" y="2054"/>
                </a:lnTo>
                <a:lnTo>
                  <a:pt x="5284" y="2026"/>
                </a:lnTo>
                <a:lnTo>
                  <a:pt x="5271" y="2000"/>
                </a:lnTo>
                <a:lnTo>
                  <a:pt x="5256" y="1974"/>
                </a:lnTo>
                <a:lnTo>
                  <a:pt x="5241" y="1948"/>
                </a:lnTo>
                <a:lnTo>
                  <a:pt x="5223" y="1923"/>
                </a:lnTo>
                <a:lnTo>
                  <a:pt x="5205" y="1899"/>
                </a:lnTo>
                <a:lnTo>
                  <a:pt x="5185" y="1877"/>
                </a:lnTo>
                <a:lnTo>
                  <a:pt x="5165" y="1854"/>
                </a:lnTo>
                <a:lnTo>
                  <a:pt x="5143" y="1834"/>
                </a:lnTo>
                <a:lnTo>
                  <a:pt x="5121" y="1814"/>
                </a:lnTo>
                <a:lnTo>
                  <a:pt x="5098" y="1795"/>
                </a:lnTo>
                <a:lnTo>
                  <a:pt x="5074" y="1777"/>
                </a:lnTo>
                <a:lnTo>
                  <a:pt x="5049" y="1761"/>
                </a:lnTo>
                <a:lnTo>
                  <a:pt x="5023" y="1745"/>
                </a:lnTo>
                <a:lnTo>
                  <a:pt x="4997" y="1731"/>
                </a:lnTo>
                <a:lnTo>
                  <a:pt x="4969" y="1717"/>
                </a:lnTo>
                <a:lnTo>
                  <a:pt x="4941" y="1706"/>
                </a:lnTo>
                <a:lnTo>
                  <a:pt x="4913" y="1696"/>
                </a:lnTo>
                <a:lnTo>
                  <a:pt x="4883" y="1686"/>
                </a:lnTo>
                <a:lnTo>
                  <a:pt x="4853" y="1678"/>
                </a:lnTo>
                <a:lnTo>
                  <a:pt x="4823" y="1672"/>
                </a:lnTo>
                <a:lnTo>
                  <a:pt x="4792" y="1667"/>
                </a:lnTo>
                <a:lnTo>
                  <a:pt x="4761" y="1664"/>
                </a:lnTo>
                <a:lnTo>
                  <a:pt x="4729" y="166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>
                <a:solidFill>
                  <a:srgbClr val="FFFFFF"/>
                </a:solidFill>
              </a:rPr>
              <a:t>矿场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3" name=" 43"/>
          <p:cNvSpPr/>
          <p:nvPr/>
        </p:nvSpPr>
        <p:spPr bwMode="auto">
          <a:xfrm>
            <a:off x="9156700" y="2719070"/>
            <a:ext cx="530225" cy="928370"/>
          </a:xfrm>
          <a:custGeom>
            <a:avLst/>
            <a:gdLst>
              <a:gd name="T0" fmla="*/ 134485 w 2938"/>
              <a:gd name="T1" fmla="*/ 2420 h 5511"/>
              <a:gd name="T2" fmla="*/ 89887 w 2938"/>
              <a:gd name="T3" fmla="*/ 15901 h 5511"/>
              <a:gd name="T4" fmla="*/ 51858 w 2938"/>
              <a:gd name="T5" fmla="*/ 41481 h 5511"/>
              <a:gd name="T6" fmla="*/ 22817 w 2938"/>
              <a:gd name="T7" fmla="*/ 77085 h 5511"/>
              <a:gd name="T8" fmla="*/ 4840 w 2938"/>
              <a:gd name="T9" fmla="*/ 119257 h 5511"/>
              <a:gd name="T10" fmla="*/ 0 w 2938"/>
              <a:gd name="T11" fmla="*/ 1746336 h 5511"/>
              <a:gd name="T12" fmla="*/ 4840 w 2938"/>
              <a:gd name="T13" fmla="*/ 1786089 h 5511"/>
              <a:gd name="T14" fmla="*/ 22817 w 2938"/>
              <a:gd name="T15" fmla="*/ 1828606 h 5511"/>
              <a:gd name="T16" fmla="*/ 51858 w 2938"/>
              <a:gd name="T17" fmla="*/ 1863865 h 5511"/>
              <a:gd name="T18" fmla="*/ 89887 w 2938"/>
              <a:gd name="T19" fmla="*/ 1889445 h 5511"/>
              <a:gd name="T20" fmla="*/ 134485 w 2938"/>
              <a:gd name="T21" fmla="*/ 1903272 h 5511"/>
              <a:gd name="T22" fmla="*/ 864989 w 2938"/>
              <a:gd name="T23" fmla="*/ 1905000 h 5511"/>
              <a:gd name="T24" fmla="*/ 911316 w 2938"/>
              <a:gd name="T25" fmla="*/ 1895667 h 5511"/>
              <a:gd name="T26" fmla="*/ 952111 w 2938"/>
              <a:gd name="T27" fmla="*/ 1873544 h 5511"/>
              <a:gd name="T28" fmla="*/ 984263 w 2938"/>
              <a:gd name="T29" fmla="*/ 1841396 h 5511"/>
              <a:gd name="T30" fmla="*/ 1006043 w 2938"/>
              <a:gd name="T31" fmla="*/ 1800953 h 5511"/>
              <a:gd name="T32" fmla="*/ 1015377 w 2938"/>
              <a:gd name="T33" fmla="*/ 1754633 h 5511"/>
              <a:gd name="T34" fmla="*/ 1013994 w 2938"/>
              <a:gd name="T35" fmla="*/ 134812 h 5511"/>
              <a:gd name="T36" fmla="*/ 999820 w 2938"/>
              <a:gd name="T37" fmla="*/ 90220 h 5511"/>
              <a:gd name="T38" fmla="*/ 974237 w 2938"/>
              <a:gd name="T39" fmla="*/ 52542 h 5511"/>
              <a:gd name="T40" fmla="*/ 938973 w 2938"/>
              <a:gd name="T41" fmla="*/ 23160 h 5511"/>
              <a:gd name="T42" fmla="*/ 896450 w 2938"/>
              <a:gd name="T43" fmla="*/ 5531 h 5511"/>
              <a:gd name="T44" fmla="*/ 412789 w 2938"/>
              <a:gd name="T45" fmla="*/ 127553 h 5511"/>
              <a:gd name="T46" fmla="*/ 615380 w 2938"/>
              <a:gd name="T47" fmla="*/ 129973 h 5511"/>
              <a:gd name="T48" fmla="*/ 629209 w 2938"/>
              <a:gd name="T49" fmla="*/ 141034 h 5511"/>
              <a:gd name="T50" fmla="*/ 635086 w 2938"/>
              <a:gd name="T51" fmla="*/ 159009 h 5511"/>
              <a:gd name="T52" fmla="*/ 630938 w 2938"/>
              <a:gd name="T53" fmla="*/ 174219 h 5511"/>
              <a:gd name="T54" fmla="*/ 618146 w 2938"/>
              <a:gd name="T55" fmla="*/ 187009 h 5511"/>
              <a:gd name="T56" fmla="*/ 412789 w 2938"/>
              <a:gd name="T57" fmla="*/ 190811 h 5511"/>
              <a:gd name="T58" fmla="*/ 397577 w 2938"/>
              <a:gd name="T59" fmla="*/ 187009 h 5511"/>
              <a:gd name="T60" fmla="*/ 384440 w 2938"/>
              <a:gd name="T61" fmla="*/ 174219 h 5511"/>
              <a:gd name="T62" fmla="*/ 380637 w 2938"/>
              <a:gd name="T63" fmla="*/ 159009 h 5511"/>
              <a:gd name="T64" fmla="*/ 386168 w 2938"/>
              <a:gd name="T65" fmla="*/ 141034 h 5511"/>
              <a:gd name="T66" fmla="*/ 400343 w 2938"/>
              <a:gd name="T67" fmla="*/ 129973 h 5511"/>
              <a:gd name="T68" fmla="*/ 507516 w 2938"/>
              <a:gd name="T69" fmla="*/ 1841742 h 5511"/>
              <a:gd name="T70" fmla="*/ 479513 w 2938"/>
              <a:gd name="T71" fmla="*/ 1837594 h 5511"/>
              <a:gd name="T72" fmla="*/ 454275 w 2938"/>
              <a:gd name="T73" fmla="*/ 1825495 h 5511"/>
              <a:gd name="T74" fmla="*/ 434223 w 2938"/>
              <a:gd name="T75" fmla="*/ 1806829 h 5511"/>
              <a:gd name="T76" fmla="*/ 420049 w 2938"/>
              <a:gd name="T77" fmla="*/ 1783323 h 5511"/>
              <a:gd name="T78" fmla="*/ 413134 w 2938"/>
              <a:gd name="T79" fmla="*/ 1756015 h 5511"/>
              <a:gd name="T80" fmla="*/ 413826 w 2938"/>
              <a:gd name="T81" fmla="*/ 1731818 h 5511"/>
              <a:gd name="T82" fmla="*/ 422123 w 2938"/>
              <a:gd name="T83" fmla="*/ 1704856 h 5511"/>
              <a:gd name="T84" fmla="*/ 437335 w 2938"/>
              <a:gd name="T85" fmla="*/ 1682387 h 5511"/>
              <a:gd name="T86" fmla="*/ 458078 w 2938"/>
              <a:gd name="T87" fmla="*/ 1665103 h 5511"/>
              <a:gd name="T88" fmla="*/ 483661 w 2938"/>
              <a:gd name="T89" fmla="*/ 1654042 h 5511"/>
              <a:gd name="T90" fmla="*/ 507516 w 2938"/>
              <a:gd name="T91" fmla="*/ 1651277 h 5511"/>
              <a:gd name="T92" fmla="*/ 536210 w 2938"/>
              <a:gd name="T93" fmla="*/ 1655425 h 5511"/>
              <a:gd name="T94" fmla="*/ 561102 w 2938"/>
              <a:gd name="T95" fmla="*/ 1667523 h 5511"/>
              <a:gd name="T96" fmla="*/ 581154 w 2938"/>
              <a:gd name="T97" fmla="*/ 1685498 h 5511"/>
              <a:gd name="T98" fmla="*/ 595674 w 2938"/>
              <a:gd name="T99" fmla="*/ 1709349 h 5511"/>
              <a:gd name="T100" fmla="*/ 602589 w 2938"/>
              <a:gd name="T101" fmla="*/ 1737003 h 5511"/>
              <a:gd name="T102" fmla="*/ 601897 w 2938"/>
              <a:gd name="T103" fmla="*/ 1761200 h 5511"/>
              <a:gd name="T104" fmla="*/ 593600 w 2938"/>
              <a:gd name="T105" fmla="*/ 1787817 h 5511"/>
              <a:gd name="T106" fmla="*/ 578388 w 2938"/>
              <a:gd name="T107" fmla="*/ 1810631 h 5511"/>
              <a:gd name="T108" fmla="*/ 556954 w 2938"/>
              <a:gd name="T109" fmla="*/ 1827915 h 5511"/>
              <a:gd name="T110" fmla="*/ 531370 w 2938"/>
              <a:gd name="T111" fmla="*/ 1838631 h 5511"/>
              <a:gd name="T112" fmla="*/ 952456 w 2938"/>
              <a:gd name="T113" fmla="*/ 1587673 h 5511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938" h="5511">
                <a:moveTo>
                  <a:pt x="2479" y="0"/>
                </a:moveTo>
                <a:lnTo>
                  <a:pt x="458" y="0"/>
                </a:lnTo>
                <a:lnTo>
                  <a:pt x="435" y="1"/>
                </a:lnTo>
                <a:lnTo>
                  <a:pt x="412" y="3"/>
                </a:lnTo>
                <a:lnTo>
                  <a:pt x="389" y="7"/>
                </a:lnTo>
                <a:lnTo>
                  <a:pt x="366" y="11"/>
                </a:lnTo>
                <a:lnTo>
                  <a:pt x="345" y="16"/>
                </a:lnTo>
                <a:lnTo>
                  <a:pt x="322" y="22"/>
                </a:lnTo>
                <a:lnTo>
                  <a:pt x="301" y="29"/>
                </a:lnTo>
                <a:lnTo>
                  <a:pt x="281" y="37"/>
                </a:lnTo>
                <a:lnTo>
                  <a:pt x="260" y="46"/>
                </a:lnTo>
                <a:lnTo>
                  <a:pt x="240" y="56"/>
                </a:lnTo>
                <a:lnTo>
                  <a:pt x="221" y="67"/>
                </a:lnTo>
                <a:lnTo>
                  <a:pt x="203" y="80"/>
                </a:lnTo>
                <a:lnTo>
                  <a:pt x="184" y="93"/>
                </a:lnTo>
                <a:lnTo>
                  <a:pt x="167" y="106"/>
                </a:lnTo>
                <a:lnTo>
                  <a:pt x="150" y="120"/>
                </a:lnTo>
                <a:lnTo>
                  <a:pt x="135" y="135"/>
                </a:lnTo>
                <a:lnTo>
                  <a:pt x="119" y="152"/>
                </a:lnTo>
                <a:lnTo>
                  <a:pt x="104" y="169"/>
                </a:lnTo>
                <a:lnTo>
                  <a:pt x="91" y="186"/>
                </a:lnTo>
                <a:lnTo>
                  <a:pt x="78" y="203"/>
                </a:lnTo>
                <a:lnTo>
                  <a:pt x="66" y="223"/>
                </a:lnTo>
                <a:lnTo>
                  <a:pt x="55" y="242"/>
                </a:lnTo>
                <a:lnTo>
                  <a:pt x="45" y="261"/>
                </a:lnTo>
                <a:lnTo>
                  <a:pt x="35" y="281"/>
                </a:lnTo>
                <a:lnTo>
                  <a:pt x="27" y="303"/>
                </a:lnTo>
                <a:lnTo>
                  <a:pt x="20" y="324"/>
                </a:lnTo>
                <a:lnTo>
                  <a:pt x="14" y="345"/>
                </a:lnTo>
                <a:lnTo>
                  <a:pt x="9" y="368"/>
                </a:lnTo>
                <a:lnTo>
                  <a:pt x="5" y="390"/>
                </a:lnTo>
                <a:lnTo>
                  <a:pt x="2" y="413"/>
                </a:lnTo>
                <a:lnTo>
                  <a:pt x="0" y="437"/>
                </a:lnTo>
                <a:lnTo>
                  <a:pt x="0" y="460"/>
                </a:lnTo>
                <a:lnTo>
                  <a:pt x="0" y="5052"/>
                </a:lnTo>
                <a:lnTo>
                  <a:pt x="0" y="5076"/>
                </a:lnTo>
                <a:lnTo>
                  <a:pt x="2" y="5099"/>
                </a:lnTo>
                <a:lnTo>
                  <a:pt x="5" y="5122"/>
                </a:lnTo>
                <a:lnTo>
                  <a:pt x="9" y="5144"/>
                </a:lnTo>
                <a:lnTo>
                  <a:pt x="14" y="5167"/>
                </a:lnTo>
                <a:lnTo>
                  <a:pt x="20" y="5189"/>
                </a:lnTo>
                <a:lnTo>
                  <a:pt x="27" y="5210"/>
                </a:lnTo>
                <a:lnTo>
                  <a:pt x="35" y="5230"/>
                </a:lnTo>
                <a:lnTo>
                  <a:pt x="45" y="5251"/>
                </a:lnTo>
                <a:lnTo>
                  <a:pt x="55" y="5271"/>
                </a:lnTo>
                <a:lnTo>
                  <a:pt x="66" y="5290"/>
                </a:lnTo>
                <a:lnTo>
                  <a:pt x="78" y="5309"/>
                </a:lnTo>
                <a:lnTo>
                  <a:pt x="91" y="5327"/>
                </a:lnTo>
                <a:lnTo>
                  <a:pt x="104" y="5344"/>
                </a:lnTo>
                <a:lnTo>
                  <a:pt x="119" y="5360"/>
                </a:lnTo>
                <a:lnTo>
                  <a:pt x="135" y="5377"/>
                </a:lnTo>
                <a:lnTo>
                  <a:pt x="150" y="5392"/>
                </a:lnTo>
                <a:lnTo>
                  <a:pt x="167" y="5406"/>
                </a:lnTo>
                <a:lnTo>
                  <a:pt x="184" y="5420"/>
                </a:lnTo>
                <a:lnTo>
                  <a:pt x="203" y="5433"/>
                </a:lnTo>
                <a:lnTo>
                  <a:pt x="221" y="5445"/>
                </a:lnTo>
                <a:lnTo>
                  <a:pt x="240" y="5456"/>
                </a:lnTo>
                <a:lnTo>
                  <a:pt x="260" y="5466"/>
                </a:lnTo>
                <a:lnTo>
                  <a:pt x="281" y="5475"/>
                </a:lnTo>
                <a:lnTo>
                  <a:pt x="301" y="5484"/>
                </a:lnTo>
                <a:lnTo>
                  <a:pt x="322" y="5491"/>
                </a:lnTo>
                <a:lnTo>
                  <a:pt x="345" y="5497"/>
                </a:lnTo>
                <a:lnTo>
                  <a:pt x="366" y="5502"/>
                </a:lnTo>
                <a:lnTo>
                  <a:pt x="389" y="5506"/>
                </a:lnTo>
                <a:lnTo>
                  <a:pt x="412" y="5509"/>
                </a:lnTo>
                <a:lnTo>
                  <a:pt x="435" y="5511"/>
                </a:lnTo>
                <a:lnTo>
                  <a:pt x="458" y="5511"/>
                </a:lnTo>
                <a:lnTo>
                  <a:pt x="2479" y="5511"/>
                </a:lnTo>
                <a:lnTo>
                  <a:pt x="2502" y="5511"/>
                </a:lnTo>
                <a:lnTo>
                  <a:pt x="2525" y="5509"/>
                </a:lnTo>
                <a:lnTo>
                  <a:pt x="2549" y="5506"/>
                </a:lnTo>
                <a:lnTo>
                  <a:pt x="2571" y="5502"/>
                </a:lnTo>
                <a:lnTo>
                  <a:pt x="2593" y="5497"/>
                </a:lnTo>
                <a:lnTo>
                  <a:pt x="2615" y="5491"/>
                </a:lnTo>
                <a:lnTo>
                  <a:pt x="2636" y="5484"/>
                </a:lnTo>
                <a:lnTo>
                  <a:pt x="2657" y="5475"/>
                </a:lnTo>
                <a:lnTo>
                  <a:pt x="2677" y="5466"/>
                </a:lnTo>
                <a:lnTo>
                  <a:pt x="2698" y="5456"/>
                </a:lnTo>
                <a:lnTo>
                  <a:pt x="2716" y="5445"/>
                </a:lnTo>
                <a:lnTo>
                  <a:pt x="2735" y="5433"/>
                </a:lnTo>
                <a:lnTo>
                  <a:pt x="2754" y="5420"/>
                </a:lnTo>
                <a:lnTo>
                  <a:pt x="2771" y="5406"/>
                </a:lnTo>
                <a:lnTo>
                  <a:pt x="2787" y="5392"/>
                </a:lnTo>
                <a:lnTo>
                  <a:pt x="2803" y="5377"/>
                </a:lnTo>
                <a:lnTo>
                  <a:pt x="2818" y="5360"/>
                </a:lnTo>
                <a:lnTo>
                  <a:pt x="2833" y="5344"/>
                </a:lnTo>
                <a:lnTo>
                  <a:pt x="2847" y="5327"/>
                </a:lnTo>
                <a:lnTo>
                  <a:pt x="2859" y="5309"/>
                </a:lnTo>
                <a:lnTo>
                  <a:pt x="2871" y="5290"/>
                </a:lnTo>
                <a:lnTo>
                  <a:pt x="2882" y="5271"/>
                </a:lnTo>
                <a:lnTo>
                  <a:pt x="2892" y="5251"/>
                </a:lnTo>
                <a:lnTo>
                  <a:pt x="2902" y="5230"/>
                </a:lnTo>
                <a:lnTo>
                  <a:pt x="2910" y="5210"/>
                </a:lnTo>
                <a:lnTo>
                  <a:pt x="2918" y="5189"/>
                </a:lnTo>
                <a:lnTo>
                  <a:pt x="2924" y="5167"/>
                </a:lnTo>
                <a:lnTo>
                  <a:pt x="2929" y="5144"/>
                </a:lnTo>
                <a:lnTo>
                  <a:pt x="2933" y="5122"/>
                </a:lnTo>
                <a:lnTo>
                  <a:pt x="2936" y="5099"/>
                </a:lnTo>
                <a:lnTo>
                  <a:pt x="2937" y="5076"/>
                </a:lnTo>
                <a:lnTo>
                  <a:pt x="2938" y="5052"/>
                </a:lnTo>
                <a:lnTo>
                  <a:pt x="2938" y="460"/>
                </a:lnTo>
                <a:lnTo>
                  <a:pt x="2937" y="437"/>
                </a:lnTo>
                <a:lnTo>
                  <a:pt x="2936" y="413"/>
                </a:lnTo>
                <a:lnTo>
                  <a:pt x="2933" y="390"/>
                </a:lnTo>
                <a:lnTo>
                  <a:pt x="2929" y="368"/>
                </a:lnTo>
                <a:lnTo>
                  <a:pt x="2924" y="345"/>
                </a:lnTo>
                <a:lnTo>
                  <a:pt x="2918" y="324"/>
                </a:lnTo>
                <a:lnTo>
                  <a:pt x="2910" y="303"/>
                </a:lnTo>
                <a:lnTo>
                  <a:pt x="2902" y="281"/>
                </a:lnTo>
                <a:lnTo>
                  <a:pt x="2892" y="261"/>
                </a:lnTo>
                <a:lnTo>
                  <a:pt x="2882" y="242"/>
                </a:lnTo>
                <a:lnTo>
                  <a:pt x="2871" y="223"/>
                </a:lnTo>
                <a:lnTo>
                  <a:pt x="2859" y="203"/>
                </a:lnTo>
                <a:lnTo>
                  <a:pt x="2847" y="186"/>
                </a:lnTo>
                <a:lnTo>
                  <a:pt x="2833" y="169"/>
                </a:lnTo>
                <a:lnTo>
                  <a:pt x="2818" y="152"/>
                </a:lnTo>
                <a:lnTo>
                  <a:pt x="2803" y="135"/>
                </a:lnTo>
                <a:lnTo>
                  <a:pt x="2787" y="120"/>
                </a:lnTo>
                <a:lnTo>
                  <a:pt x="2771" y="106"/>
                </a:lnTo>
                <a:lnTo>
                  <a:pt x="2754" y="93"/>
                </a:lnTo>
                <a:lnTo>
                  <a:pt x="2735" y="80"/>
                </a:lnTo>
                <a:lnTo>
                  <a:pt x="2716" y="67"/>
                </a:lnTo>
                <a:lnTo>
                  <a:pt x="2698" y="56"/>
                </a:lnTo>
                <a:lnTo>
                  <a:pt x="2677" y="46"/>
                </a:lnTo>
                <a:lnTo>
                  <a:pt x="2657" y="37"/>
                </a:lnTo>
                <a:lnTo>
                  <a:pt x="2636" y="29"/>
                </a:lnTo>
                <a:lnTo>
                  <a:pt x="2615" y="22"/>
                </a:lnTo>
                <a:lnTo>
                  <a:pt x="2593" y="16"/>
                </a:lnTo>
                <a:lnTo>
                  <a:pt x="2571" y="11"/>
                </a:lnTo>
                <a:lnTo>
                  <a:pt x="2549" y="7"/>
                </a:lnTo>
                <a:lnTo>
                  <a:pt x="2525" y="3"/>
                </a:lnTo>
                <a:lnTo>
                  <a:pt x="2502" y="1"/>
                </a:lnTo>
                <a:lnTo>
                  <a:pt x="2479" y="0"/>
                </a:lnTo>
                <a:close/>
                <a:moveTo>
                  <a:pt x="1194" y="369"/>
                </a:moveTo>
                <a:lnTo>
                  <a:pt x="1744" y="369"/>
                </a:lnTo>
                <a:lnTo>
                  <a:pt x="1753" y="369"/>
                </a:lnTo>
                <a:lnTo>
                  <a:pt x="1763" y="370"/>
                </a:lnTo>
                <a:lnTo>
                  <a:pt x="1772" y="373"/>
                </a:lnTo>
                <a:lnTo>
                  <a:pt x="1780" y="376"/>
                </a:lnTo>
                <a:lnTo>
                  <a:pt x="1788" y="379"/>
                </a:lnTo>
                <a:lnTo>
                  <a:pt x="1796" y="384"/>
                </a:lnTo>
                <a:lnTo>
                  <a:pt x="1803" y="389"/>
                </a:lnTo>
                <a:lnTo>
                  <a:pt x="1809" y="395"/>
                </a:lnTo>
                <a:lnTo>
                  <a:pt x="1815" y="401"/>
                </a:lnTo>
                <a:lnTo>
                  <a:pt x="1820" y="408"/>
                </a:lnTo>
                <a:lnTo>
                  <a:pt x="1825" y="416"/>
                </a:lnTo>
                <a:lnTo>
                  <a:pt x="1828" y="424"/>
                </a:lnTo>
                <a:lnTo>
                  <a:pt x="1833" y="433"/>
                </a:lnTo>
                <a:lnTo>
                  <a:pt x="1835" y="442"/>
                </a:lnTo>
                <a:lnTo>
                  <a:pt x="1836" y="451"/>
                </a:lnTo>
                <a:lnTo>
                  <a:pt x="1837" y="460"/>
                </a:lnTo>
                <a:lnTo>
                  <a:pt x="1836" y="469"/>
                </a:lnTo>
                <a:lnTo>
                  <a:pt x="1835" y="478"/>
                </a:lnTo>
                <a:lnTo>
                  <a:pt x="1833" y="487"/>
                </a:lnTo>
                <a:lnTo>
                  <a:pt x="1828" y="495"/>
                </a:lnTo>
                <a:lnTo>
                  <a:pt x="1825" y="504"/>
                </a:lnTo>
                <a:lnTo>
                  <a:pt x="1820" y="512"/>
                </a:lnTo>
                <a:lnTo>
                  <a:pt x="1815" y="519"/>
                </a:lnTo>
                <a:lnTo>
                  <a:pt x="1809" y="525"/>
                </a:lnTo>
                <a:lnTo>
                  <a:pt x="1803" y="531"/>
                </a:lnTo>
                <a:lnTo>
                  <a:pt x="1796" y="536"/>
                </a:lnTo>
                <a:lnTo>
                  <a:pt x="1788" y="541"/>
                </a:lnTo>
                <a:lnTo>
                  <a:pt x="1780" y="545"/>
                </a:lnTo>
                <a:lnTo>
                  <a:pt x="1772" y="548"/>
                </a:lnTo>
                <a:lnTo>
                  <a:pt x="1763" y="550"/>
                </a:lnTo>
                <a:lnTo>
                  <a:pt x="1753" y="551"/>
                </a:lnTo>
                <a:lnTo>
                  <a:pt x="1744" y="552"/>
                </a:lnTo>
                <a:lnTo>
                  <a:pt x="1194" y="552"/>
                </a:lnTo>
                <a:lnTo>
                  <a:pt x="1184" y="551"/>
                </a:lnTo>
                <a:lnTo>
                  <a:pt x="1175" y="550"/>
                </a:lnTo>
                <a:lnTo>
                  <a:pt x="1166" y="548"/>
                </a:lnTo>
                <a:lnTo>
                  <a:pt x="1158" y="545"/>
                </a:lnTo>
                <a:lnTo>
                  <a:pt x="1150" y="541"/>
                </a:lnTo>
                <a:lnTo>
                  <a:pt x="1142" y="536"/>
                </a:lnTo>
                <a:lnTo>
                  <a:pt x="1135" y="531"/>
                </a:lnTo>
                <a:lnTo>
                  <a:pt x="1129" y="525"/>
                </a:lnTo>
                <a:lnTo>
                  <a:pt x="1123" y="519"/>
                </a:lnTo>
                <a:lnTo>
                  <a:pt x="1117" y="512"/>
                </a:lnTo>
                <a:lnTo>
                  <a:pt x="1112" y="504"/>
                </a:lnTo>
                <a:lnTo>
                  <a:pt x="1108" y="495"/>
                </a:lnTo>
                <a:lnTo>
                  <a:pt x="1105" y="487"/>
                </a:lnTo>
                <a:lnTo>
                  <a:pt x="1103" y="478"/>
                </a:lnTo>
                <a:lnTo>
                  <a:pt x="1102" y="469"/>
                </a:lnTo>
                <a:lnTo>
                  <a:pt x="1101" y="460"/>
                </a:lnTo>
                <a:lnTo>
                  <a:pt x="1102" y="451"/>
                </a:lnTo>
                <a:lnTo>
                  <a:pt x="1103" y="442"/>
                </a:lnTo>
                <a:lnTo>
                  <a:pt x="1105" y="433"/>
                </a:lnTo>
                <a:lnTo>
                  <a:pt x="1108" y="424"/>
                </a:lnTo>
                <a:lnTo>
                  <a:pt x="1112" y="416"/>
                </a:lnTo>
                <a:lnTo>
                  <a:pt x="1117" y="408"/>
                </a:lnTo>
                <a:lnTo>
                  <a:pt x="1123" y="401"/>
                </a:lnTo>
                <a:lnTo>
                  <a:pt x="1129" y="395"/>
                </a:lnTo>
                <a:lnTo>
                  <a:pt x="1135" y="389"/>
                </a:lnTo>
                <a:lnTo>
                  <a:pt x="1142" y="384"/>
                </a:lnTo>
                <a:lnTo>
                  <a:pt x="1150" y="379"/>
                </a:lnTo>
                <a:lnTo>
                  <a:pt x="1158" y="376"/>
                </a:lnTo>
                <a:lnTo>
                  <a:pt x="1166" y="373"/>
                </a:lnTo>
                <a:lnTo>
                  <a:pt x="1175" y="370"/>
                </a:lnTo>
                <a:lnTo>
                  <a:pt x="1184" y="369"/>
                </a:lnTo>
                <a:lnTo>
                  <a:pt x="1194" y="369"/>
                </a:lnTo>
                <a:close/>
                <a:moveTo>
                  <a:pt x="1468" y="5328"/>
                </a:moveTo>
                <a:lnTo>
                  <a:pt x="1468" y="5328"/>
                </a:lnTo>
                <a:lnTo>
                  <a:pt x="1454" y="5328"/>
                </a:lnTo>
                <a:lnTo>
                  <a:pt x="1441" y="5327"/>
                </a:lnTo>
                <a:lnTo>
                  <a:pt x="1427" y="5325"/>
                </a:lnTo>
                <a:lnTo>
                  <a:pt x="1414" y="5322"/>
                </a:lnTo>
                <a:lnTo>
                  <a:pt x="1399" y="5319"/>
                </a:lnTo>
                <a:lnTo>
                  <a:pt x="1387" y="5316"/>
                </a:lnTo>
                <a:lnTo>
                  <a:pt x="1374" y="5312"/>
                </a:lnTo>
                <a:lnTo>
                  <a:pt x="1362" y="5307"/>
                </a:lnTo>
                <a:lnTo>
                  <a:pt x="1350" y="5300"/>
                </a:lnTo>
                <a:lnTo>
                  <a:pt x="1338" y="5294"/>
                </a:lnTo>
                <a:lnTo>
                  <a:pt x="1325" y="5288"/>
                </a:lnTo>
                <a:lnTo>
                  <a:pt x="1314" y="5281"/>
                </a:lnTo>
                <a:lnTo>
                  <a:pt x="1304" y="5273"/>
                </a:lnTo>
                <a:lnTo>
                  <a:pt x="1294" y="5265"/>
                </a:lnTo>
                <a:lnTo>
                  <a:pt x="1284" y="5257"/>
                </a:lnTo>
                <a:lnTo>
                  <a:pt x="1274" y="5248"/>
                </a:lnTo>
                <a:lnTo>
                  <a:pt x="1265" y="5238"/>
                </a:lnTo>
                <a:lnTo>
                  <a:pt x="1256" y="5227"/>
                </a:lnTo>
                <a:lnTo>
                  <a:pt x="1248" y="5217"/>
                </a:lnTo>
                <a:lnTo>
                  <a:pt x="1240" y="5206"/>
                </a:lnTo>
                <a:lnTo>
                  <a:pt x="1233" y="5195"/>
                </a:lnTo>
                <a:lnTo>
                  <a:pt x="1227" y="5184"/>
                </a:lnTo>
                <a:lnTo>
                  <a:pt x="1221" y="5172"/>
                </a:lnTo>
                <a:lnTo>
                  <a:pt x="1215" y="5159"/>
                </a:lnTo>
                <a:lnTo>
                  <a:pt x="1210" y="5147"/>
                </a:lnTo>
                <a:lnTo>
                  <a:pt x="1206" y="5134"/>
                </a:lnTo>
                <a:lnTo>
                  <a:pt x="1202" y="5121"/>
                </a:lnTo>
                <a:lnTo>
                  <a:pt x="1199" y="5108"/>
                </a:lnTo>
                <a:lnTo>
                  <a:pt x="1197" y="5095"/>
                </a:lnTo>
                <a:lnTo>
                  <a:pt x="1195" y="5080"/>
                </a:lnTo>
                <a:lnTo>
                  <a:pt x="1194" y="5066"/>
                </a:lnTo>
                <a:lnTo>
                  <a:pt x="1194" y="5052"/>
                </a:lnTo>
                <a:lnTo>
                  <a:pt x="1194" y="5038"/>
                </a:lnTo>
                <a:lnTo>
                  <a:pt x="1195" y="5025"/>
                </a:lnTo>
                <a:lnTo>
                  <a:pt x="1197" y="5010"/>
                </a:lnTo>
                <a:lnTo>
                  <a:pt x="1199" y="4997"/>
                </a:lnTo>
                <a:lnTo>
                  <a:pt x="1202" y="4983"/>
                </a:lnTo>
                <a:lnTo>
                  <a:pt x="1206" y="4970"/>
                </a:lnTo>
                <a:lnTo>
                  <a:pt x="1210" y="4958"/>
                </a:lnTo>
                <a:lnTo>
                  <a:pt x="1215" y="4945"/>
                </a:lnTo>
                <a:lnTo>
                  <a:pt x="1221" y="4932"/>
                </a:lnTo>
                <a:lnTo>
                  <a:pt x="1227" y="4921"/>
                </a:lnTo>
                <a:lnTo>
                  <a:pt x="1233" y="4909"/>
                </a:lnTo>
                <a:lnTo>
                  <a:pt x="1240" y="4898"/>
                </a:lnTo>
                <a:lnTo>
                  <a:pt x="1248" y="4888"/>
                </a:lnTo>
                <a:lnTo>
                  <a:pt x="1256" y="4876"/>
                </a:lnTo>
                <a:lnTo>
                  <a:pt x="1265" y="4867"/>
                </a:lnTo>
                <a:lnTo>
                  <a:pt x="1274" y="4857"/>
                </a:lnTo>
                <a:lnTo>
                  <a:pt x="1284" y="4848"/>
                </a:lnTo>
                <a:lnTo>
                  <a:pt x="1294" y="4840"/>
                </a:lnTo>
                <a:lnTo>
                  <a:pt x="1304" y="4832"/>
                </a:lnTo>
                <a:lnTo>
                  <a:pt x="1314" y="4824"/>
                </a:lnTo>
                <a:lnTo>
                  <a:pt x="1325" y="4817"/>
                </a:lnTo>
                <a:lnTo>
                  <a:pt x="1338" y="4810"/>
                </a:lnTo>
                <a:lnTo>
                  <a:pt x="1350" y="4803"/>
                </a:lnTo>
                <a:lnTo>
                  <a:pt x="1362" y="4798"/>
                </a:lnTo>
                <a:lnTo>
                  <a:pt x="1374" y="4793"/>
                </a:lnTo>
                <a:lnTo>
                  <a:pt x="1387" y="4789"/>
                </a:lnTo>
                <a:lnTo>
                  <a:pt x="1399" y="4785"/>
                </a:lnTo>
                <a:lnTo>
                  <a:pt x="1414" y="4782"/>
                </a:lnTo>
                <a:lnTo>
                  <a:pt x="1427" y="4780"/>
                </a:lnTo>
                <a:lnTo>
                  <a:pt x="1441" y="4778"/>
                </a:lnTo>
                <a:lnTo>
                  <a:pt x="1454" y="4777"/>
                </a:lnTo>
                <a:lnTo>
                  <a:pt x="1468" y="4777"/>
                </a:lnTo>
                <a:lnTo>
                  <a:pt x="1483" y="4777"/>
                </a:lnTo>
                <a:lnTo>
                  <a:pt x="1497" y="4778"/>
                </a:lnTo>
                <a:lnTo>
                  <a:pt x="1511" y="4780"/>
                </a:lnTo>
                <a:lnTo>
                  <a:pt x="1524" y="4782"/>
                </a:lnTo>
                <a:lnTo>
                  <a:pt x="1537" y="4785"/>
                </a:lnTo>
                <a:lnTo>
                  <a:pt x="1551" y="4789"/>
                </a:lnTo>
                <a:lnTo>
                  <a:pt x="1564" y="4793"/>
                </a:lnTo>
                <a:lnTo>
                  <a:pt x="1576" y="4798"/>
                </a:lnTo>
                <a:lnTo>
                  <a:pt x="1588" y="4803"/>
                </a:lnTo>
                <a:lnTo>
                  <a:pt x="1600" y="4810"/>
                </a:lnTo>
                <a:lnTo>
                  <a:pt x="1611" y="4817"/>
                </a:lnTo>
                <a:lnTo>
                  <a:pt x="1623" y="4824"/>
                </a:lnTo>
                <a:lnTo>
                  <a:pt x="1634" y="4832"/>
                </a:lnTo>
                <a:lnTo>
                  <a:pt x="1644" y="4840"/>
                </a:lnTo>
                <a:lnTo>
                  <a:pt x="1654" y="4848"/>
                </a:lnTo>
                <a:lnTo>
                  <a:pt x="1664" y="4857"/>
                </a:lnTo>
                <a:lnTo>
                  <a:pt x="1673" y="4867"/>
                </a:lnTo>
                <a:lnTo>
                  <a:pt x="1681" y="4876"/>
                </a:lnTo>
                <a:lnTo>
                  <a:pt x="1690" y="4888"/>
                </a:lnTo>
                <a:lnTo>
                  <a:pt x="1698" y="4898"/>
                </a:lnTo>
                <a:lnTo>
                  <a:pt x="1705" y="4909"/>
                </a:lnTo>
                <a:lnTo>
                  <a:pt x="1711" y="4921"/>
                </a:lnTo>
                <a:lnTo>
                  <a:pt x="1717" y="4932"/>
                </a:lnTo>
                <a:lnTo>
                  <a:pt x="1723" y="4945"/>
                </a:lnTo>
                <a:lnTo>
                  <a:pt x="1728" y="4958"/>
                </a:lnTo>
                <a:lnTo>
                  <a:pt x="1732" y="4970"/>
                </a:lnTo>
                <a:lnTo>
                  <a:pt x="1736" y="4983"/>
                </a:lnTo>
                <a:lnTo>
                  <a:pt x="1739" y="4997"/>
                </a:lnTo>
                <a:lnTo>
                  <a:pt x="1741" y="5010"/>
                </a:lnTo>
                <a:lnTo>
                  <a:pt x="1743" y="5025"/>
                </a:lnTo>
                <a:lnTo>
                  <a:pt x="1744" y="5038"/>
                </a:lnTo>
                <a:lnTo>
                  <a:pt x="1744" y="5052"/>
                </a:lnTo>
                <a:lnTo>
                  <a:pt x="1744" y="5066"/>
                </a:lnTo>
                <a:lnTo>
                  <a:pt x="1743" y="5080"/>
                </a:lnTo>
                <a:lnTo>
                  <a:pt x="1741" y="5095"/>
                </a:lnTo>
                <a:lnTo>
                  <a:pt x="1739" y="5108"/>
                </a:lnTo>
                <a:lnTo>
                  <a:pt x="1736" y="5121"/>
                </a:lnTo>
                <a:lnTo>
                  <a:pt x="1732" y="5134"/>
                </a:lnTo>
                <a:lnTo>
                  <a:pt x="1728" y="5147"/>
                </a:lnTo>
                <a:lnTo>
                  <a:pt x="1723" y="5159"/>
                </a:lnTo>
                <a:lnTo>
                  <a:pt x="1717" y="5172"/>
                </a:lnTo>
                <a:lnTo>
                  <a:pt x="1711" y="5184"/>
                </a:lnTo>
                <a:lnTo>
                  <a:pt x="1705" y="5195"/>
                </a:lnTo>
                <a:lnTo>
                  <a:pt x="1698" y="5206"/>
                </a:lnTo>
                <a:lnTo>
                  <a:pt x="1690" y="5217"/>
                </a:lnTo>
                <a:lnTo>
                  <a:pt x="1681" y="5227"/>
                </a:lnTo>
                <a:lnTo>
                  <a:pt x="1673" y="5238"/>
                </a:lnTo>
                <a:lnTo>
                  <a:pt x="1664" y="5248"/>
                </a:lnTo>
                <a:lnTo>
                  <a:pt x="1654" y="5257"/>
                </a:lnTo>
                <a:lnTo>
                  <a:pt x="1644" y="5265"/>
                </a:lnTo>
                <a:lnTo>
                  <a:pt x="1634" y="5273"/>
                </a:lnTo>
                <a:lnTo>
                  <a:pt x="1623" y="5281"/>
                </a:lnTo>
                <a:lnTo>
                  <a:pt x="1611" y="5288"/>
                </a:lnTo>
                <a:lnTo>
                  <a:pt x="1600" y="5294"/>
                </a:lnTo>
                <a:lnTo>
                  <a:pt x="1588" y="5300"/>
                </a:lnTo>
                <a:lnTo>
                  <a:pt x="1576" y="5307"/>
                </a:lnTo>
                <a:lnTo>
                  <a:pt x="1564" y="5312"/>
                </a:lnTo>
                <a:lnTo>
                  <a:pt x="1551" y="5316"/>
                </a:lnTo>
                <a:lnTo>
                  <a:pt x="1537" y="5319"/>
                </a:lnTo>
                <a:lnTo>
                  <a:pt x="1524" y="5322"/>
                </a:lnTo>
                <a:lnTo>
                  <a:pt x="1511" y="5325"/>
                </a:lnTo>
                <a:lnTo>
                  <a:pt x="1497" y="5327"/>
                </a:lnTo>
                <a:lnTo>
                  <a:pt x="1483" y="5328"/>
                </a:lnTo>
                <a:lnTo>
                  <a:pt x="1468" y="5328"/>
                </a:lnTo>
                <a:close/>
                <a:moveTo>
                  <a:pt x="2755" y="4593"/>
                </a:moveTo>
                <a:lnTo>
                  <a:pt x="183" y="4593"/>
                </a:lnTo>
                <a:lnTo>
                  <a:pt x="183" y="919"/>
                </a:lnTo>
                <a:lnTo>
                  <a:pt x="2755" y="919"/>
                </a:lnTo>
                <a:lnTo>
                  <a:pt x="2755" y="459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44" name="电脑"/>
          <p:cNvSpPr/>
          <p:nvPr/>
        </p:nvSpPr>
        <p:spPr bwMode="auto">
          <a:xfrm>
            <a:off x="9099550" y="3785870"/>
            <a:ext cx="814070" cy="678180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36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45" name=" 45"/>
          <p:cNvSpPr/>
          <p:nvPr/>
        </p:nvSpPr>
        <p:spPr bwMode="auto">
          <a:xfrm flipH="1">
            <a:off x="8780780" y="3089275"/>
            <a:ext cx="197485" cy="1247775"/>
          </a:xfrm>
          <a:custGeom>
            <a:avLst/>
            <a:gdLst>
              <a:gd name="T0" fmla="*/ 2147483646 w 41"/>
              <a:gd name="T1" fmla="*/ 2147483646 h 281"/>
              <a:gd name="T2" fmla="*/ 2147483646 w 41"/>
              <a:gd name="T3" fmla="*/ 2147483646 h 281"/>
              <a:gd name="T4" fmla="*/ 0 w 41"/>
              <a:gd name="T5" fmla="*/ 0 h 281"/>
              <a:gd name="T6" fmla="*/ 2147483646 w 41"/>
              <a:gd name="T7" fmla="*/ 2147483646 h 281"/>
              <a:gd name="T8" fmla="*/ 2147483646 w 41"/>
              <a:gd name="T9" fmla="*/ 2147483646 h 281"/>
              <a:gd name="T10" fmla="*/ 2147483646 w 41"/>
              <a:gd name="T11" fmla="*/ 2147483646 h 281"/>
              <a:gd name="T12" fmla="*/ 2147483646 w 41"/>
              <a:gd name="T13" fmla="*/ 2147483646 h 281"/>
              <a:gd name="T14" fmla="*/ 2147483646 w 41"/>
              <a:gd name="T15" fmla="*/ 2147483646 h 281"/>
              <a:gd name="T16" fmla="*/ 2147483646 w 41"/>
              <a:gd name="T17" fmla="*/ 2147483646 h 281"/>
              <a:gd name="T18" fmla="*/ 2147483646 w 41"/>
              <a:gd name="T19" fmla="*/ 2147483646 h 281"/>
              <a:gd name="T20" fmla="*/ 2147483646 w 41"/>
              <a:gd name="T21" fmla="*/ 2147483646 h 281"/>
              <a:gd name="T22" fmla="*/ 2147483646 w 41"/>
              <a:gd name="T23" fmla="*/ 2147483646 h 281"/>
              <a:gd name="T24" fmla="*/ 2147483646 w 41"/>
              <a:gd name="T25" fmla="*/ 2147483646 h 281"/>
              <a:gd name="T26" fmla="*/ 0 w 41"/>
              <a:gd name="T27" fmla="*/ 2147483646 h 281"/>
              <a:gd name="T28" fmla="*/ 2147483646 w 41"/>
              <a:gd name="T29" fmla="*/ 2147483646 h 281"/>
              <a:gd name="T30" fmla="*/ 2147483646 w 41"/>
              <a:gd name="T31" fmla="*/ 2147483646 h 281"/>
              <a:gd name="T32" fmla="*/ 2147483646 w 41"/>
              <a:gd name="T33" fmla="*/ 2147483646 h 281"/>
              <a:gd name="T34" fmla="*/ 2147483646 w 41"/>
              <a:gd name="T35" fmla="*/ 2147483646 h 281"/>
              <a:gd name="T36" fmla="*/ 2147483646 w 41"/>
              <a:gd name="T37" fmla="*/ 2147483646 h 281"/>
              <a:gd name="T38" fmla="*/ 2147483646 w 41"/>
              <a:gd name="T39" fmla="*/ 2147483646 h 281"/>
              <a:gd name="T40" fmla="*/ 2147483646 w 41"/>
              <a:gd name="T41" fmla="*/ 2147483646 h 281"/>
              <a:gd name="T42" fmla="*/ 2147483646 w 41"/>
              <a:gd name="T43" fmla="*/ 2147483646 h 28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1" h="281">
                <a:moveTo>
                  <a:pt x="15" y="41"/>
                </a:moveTo>
                <a:cubicBezTo>
                  <a:pt x="15" y="29"/>
                  <a:pt x="13" y="19"/>
                  <a:pt x="11" y="13"/>
                </a:cubicBezTo>
                <a:cubicBezTo>
                  <a:pt x="9" y="7"/>
                  <a:pt x="5" y="2"/>
                  <a:pt x="0" y="0"/>
                </a:cubicBezTo>
                <a:cubicBezTo>
                  <a:pt x="10" y="0"/>
                  <a:pt x="17" y="3"/>
                  <a:pt x="21" y="9"/>
                </a:cubicBezTo>
                <a:cubicBezTo>
                  <a:pt x="25" y="14"/>
                  <a:pt x="27" y="27"/>
                  <a:pt x="27" y="45"/>
                </a:cubicBezTo>
                <a:cubicBezTo>
                  <a:pt x="27" y="103"/>
                  <a:pt x="27" y="103"/>
                  <a:pt x="27" y="103"/>
                </a:cubicBezTo>
                <a:cubicBezTo>
                  <a:pt x="27" y="114"/>
                  <a:pt x="28" y="122"/>
                  <a:pt x="30" y="128"/>
                </a:cubicBezTo>
                <a:cubicBezTo>
                  <a:pt x="32" y="134"/>
                  <a:pt x="35" y="138"/>
                  <a:pt x="41" y="141"/>
                </a:cubicBezTo>
                <a:cubicBezTo>
                  <a:pt x="35" y="143"/>
                  <a:pt x="31" y="147"/>
                  <a:pt x="30" y="153"/>
                </a:cubicBezTo>
                <a:cubicBezTo>
                  <a:pt x="28" y="158"/>
                  <a:pt x="27" y="167"/>
                  <a:pt x="27" y="179"/>
                </a:cubicBezTo>
                <a:cubicBezTo>
                  <a:pt x="27" y="232"/>
                  <a:pt x="27" y="232"/>
                  <a:pt x="27" y="232"/>
                </a:cubicBezTo>
                <a:cubicBezTo>
                  <a:pt x="27" y="245"/>
                  <a:pt x="26" y="255"/>
                  <a:pt x="25" y="262"/>
                </a:cubicBezTo>
                <a:cubicBezTo>
                  <a:pt x="23" y="269"/>
                  <a:pt x="20" y="274"/>
                  <a:pt x="16" y="277"/>
                </a:cubicBezTo>
                <a:cubicBezTo>
                  <a:pt x="12" y="279"/>
                  <a:pt x="7" y="281"/>
                  <a:pt x="0" y="281"/>
                </a:cubicBezTo>
                <a:cubicBezTo>
                  <a:pt x="5" y="279"/>
                  <a:pt x="9" y="274"/>
                  <a:pt x="11" y="268"/>
                </a:cubicBezTo>
                <a:cubicBezTo>
                  <a:pt x="13" y="261"/>
                  <a:pt x="15" y="252"/>
                  <a:pt x="15" y="240"/>
                </a:cubicBezTo>
                <a:cubicBezTo>
                  <a:pt x="15" y="186"/>
                  <a:pt x="15" y="186"/>
                  <a:pt x="15" y="186"/>
                </a:cubicBezTo>
                <a:cubicBezTo>
                  <a:pt x="15" y="172"/>
                  <a:pt x="15" y="162"/>
                  <a:pt x="17" y="155"/>
                </a:cubicBezTo>
                <a:cubicBezTo>
                  <a:pt x="19" y="148"/>
                  <a:pt x="23" y="144"/>
                  <a:pt x="29" y="141"/>
                </a:cubicBezTo>
                <a:cubicBezTo>
                  <a:pt x="23" y="138"/>
                  <a:pt x="19" y="133"/>
                  <a:pt x="17" y="127"/>
                </a:cubicBezTo>
                <a:cubicBezTo>
                  <a:pt x="15" y="121"/>
                  <a:pt x="15" y="111"/>
                  <a:pt x="15" y="98"/>
                </a:cubicBezTo>
                <a:lnTo>
                  <a:pt x="15" y="4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3" name=" 83"/>
          <p:cNvSpPr/>
          <p:nvPr/>
        </p:nvSpPr>
        <p:spPr>
          <a:xfrm>
            <a:off x="6066155" y="2395220"/>
            <a:ext cx="800100" cy="1095375"/>
          </a:xfrm>
          <a:custGeom>
            <a:avLst/>
            <a:gdLst>
              <a:gd name="connsiteX0" fmla="*/ 405946 w 461547"/>
              <a:gd name="connsiteY0" fmla="*/ 0 h 641672"/>
              <a:gd name="connsiteX1" fmla="*/ 461547 w 461547"/>
              <a:gd name="connsiteY1" fmla="*/ 346143 h 641672"/>
              <a:gd name="connsiteX2" fmla="*/ 459596 w 461547"/>
              <a:gd name="connsiteY2" fmla="*/ 345737 h 641672"/>
              <a:gd name="connsiteX3" fmla="*/ 382928 w 461547"/>
              <a:gd name="connsiteY3" fmla="*/ 242787 h 641672"/>
              <a:gd name="connsiteX4" fmla="*/ 381480 w 461547"/>
              <a:gd name="connsiteY4" fmla="*/ 247440 h 641672"/>
              <a:gd name="connsiteX5" fmla="*/ 0 w 461547"/>
              <a:gd name="connsiteY5" fmla="*/ 639491 h 641672"/>
              <a:gd name="connsiteX6" fmla="*/ 329858 w 461547"/>
              <a:gd name="connsiteY6" fmla="*/ 237025 h 641672"/>
              <a:gd name="connsiteX7" fmla="*/ 331034 w 461547"/>
              <a:gd name="connsiteY7" fmla="*/ 231233 h 641672"/>
              <a:gd name="connsiteX8" fmla="*/ 218681 w 461547"/>
              <a:gd name="connsiteY8" fmla="*/ 295540 h 641672"/>
              <a:gd name="connsiteX9" fmla="*/ 216730 w 461547"/>
              <a:gd name="connsiteY9" fmla="*/ 295133 h 641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61547" h="641672">
                <a:moveTo>
                  <a:pt x="405946" y="0"/>
                </a:moveTo>
                <a:lnTo>
                  <a:pt x="461547" y="346143"/>
                </a:lnTo>
                <a:lnTo>
                  <a:pt x="459596" y="345737"/>
                </a:lnTo>
                <a:lnTo>
                  <a:pt x="382928" y="242787"/>
                </a:lnTo>
                <a:lnTo>
                  <a:pt x="381480" y="247440"/>
                </a:lnTo>
                <a:cubicBezTo>
                  <a:pt x="258966" y="618095"/>
                  <a:pt x="24250" y="652446"/>
                  <a:pt x="0" y="639491"/>
                </a:cubicBezTo>
                <a:cubicBezTo>
                  <a:pt x="130520" y="649125"/>
                  <a:pt x="294836" y="390929"/>
                  <a:pt x="329858" y="237025"/>
                </a:cubicBezTo>
                <a:lnTo>
                  <a:pt x="331034" y="231233"/>
                </a:lnTo>
                <a:lnTo>
                  <a:pt x="218681" y="295540"/>
                </a:lnTo>
                <a:lnTo>
                  <a:pt x="216730" y="29513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7" name=" 47"/>
          <p:cNvSpPr/>
          <p:nvPr/>
        </p:nvSpPr>
        <p:spPr>
          <a:xfrm>
            <a:off x="6233160" y="3822700"/>
            <a:ext cx="585470" cy="75565"/>
          </a:xfrm>
          <a:custGeom>
            <a:avLst/>
            <a:gdLst>
              <a:gd name="connsiteX0" fmla="*/ 4381875 w 6516714"/>
              <a:gd name="connsiteY0" fmla="*/ 0 h 2476413"/>
              <a:gd name="connsiteX1" fmla="*/ 6516714 w 6516714"/>
              <a:gd name="connsiteY1" fmla="*/ 1238208 h 2476413"/>
              <a:gd name="connsiteX2" fmla="*/ 4381875 w 6516714"/>
              <a:gd name="connsiteY2" fmla="*/ 2476413 h 2476413"/>
              <a:gd name="connsiteX3" fmla="*/ 4381875 w 6516714"/>
              <a:gd name="connsiteY3" fmla="*/ 2456682 h 2476413"/>
              <a:gd name="connsiteX4" fmla="*/ 4855462 w 6516714"/>
              <a:gd name="connsiteY4" fmla="*/ 1644997 h 2476413"/>
              <a:gd name="connsiteX5" fmla="*/ 0 w 6516714"/>
              <a:gd name="connsiteY5" fmla="*/ 1238206 h 2476413"/>
              <a:gd name="connsiteX6" fmla="*/ 4855461 w 6516714"/>
              <a:gd name="connsiteY6" fmla="*/ 831415 h 2476413"/>
              <a:gd name="connsiteX7" fmla="*/ 4381875 w 6516714"/>
              <a:gd name="connsiteY7" fmla="*/ 19731 h 247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16714" h="2476413">
                <a:moveTo>
                  <a:pt x="4381875" y="0"/>
                </a:moveTo>
                <a:lnTo>
                  <a:pt x="6516714" y="1238208"/>
                </a:lnTo>
                <a:lnTo>
                  <a:pt x="4381875" y="2476413"/>
                </a:lnTo>
                <a:lnTo>
                  <a:pt x="4381875" y="2456682"/>
                </a:lnTo>
                <a:lnTo>
                  <a:pt x="4855462" y="1644997"/>
                </a:lnTo>
                <a:lnTo>
                  <a:pt x="0" y="1238206"/>
                </a:lnTo>
                <a:lnTo>
                  <a:pt x="4855461" y="831415"/>
                </a:lnTo>
                <a:lnTo>
                  <a:pt x="4381875" y="197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8" name=" 48"/>
          <p:cNvSpPr/>
          <p:nvPr/>
        </p:nvSpPr>
        <p:spPr>
          <a:xfrm>
            <a:off x="7827645" y="3657600"/>
            <a:ext cx="881380" cy="75565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9" name="温度计"/>
          <p:cNvSpPr/>
          <p:nvPr/>
        </p:nvSpPr>
        <p:spPr bwMode="auto">
          <a:xfrm>
            <a:off x="5337175" y="5713730"/>
            <a:ext cx="333375" cy="701040"/>
          </a:xfrm>
          <a:custGeom>
            <a:avLst/>
            <a:gdLst>
              <a:gd name="T0" fmla="*/ 272154 w 1139"/>
              <a:gd name="T1" fmla="*/ 1800397 h 3786"/>
              <a:gd name="T2" fmla="*/ 79933 w 1139"/>
              <a:gd name="T3" fmla="*/ 1723359 h 3786"/>
              <a:gd name="T4" fmla="*/ 0 w 1139"/>
              <a:gd name="T5" fmla="*/ 1532192 h 3786"/>
              <a:gd name="T6" fmla="*/ 30927 w 1139"/>
              <a:gd name="T7" fmla="*/ 1403796 h 3786"/>
              <a:gd name="T8" fmla="*/ 119424 w 1139"/>
              <a:gd name="T9" fmla="*/ 1308688 h 3786"/>
              <a:gd name="T10" fmla="*/ 119424 w 1139"/>
              <a:gd name="T11" fmla="*/ 109374 h 3786"/>
              <a:gd name="T12" fmla="*/ 166052 w 1139"/>
              <a:gd name="T13" fmla="*/ 29959 h 3786"/>
              <a:gd name="T14" fmla="*/ 272154 w 1139"/>
              <a:gd name="T15" fmla="*/ 0 h 3786"/>
              <a:gd name="T16" fmla="*/ 377304 w 1139"/>
              <a:gd name="T17" fmla="*/ 28532 h 3786"/>
              <a:gd name="T18" fmla="*/ 422505 w 1139"/>
              <a:gd name="T19" fmla="*/ 106997 h 3786"/>
              <a:gd name="T20" fmla="*/ 422505 w 1139"/>
              <a:gd name="T21" fmla="*/ 1308688 h 3786"/>
              <a:gd name="T22" fmla="*/ 508623 w 1139"/>
              <a:gd name="T23" fmla="*/ 1404747 h 3786"/>
              <a:gd name="T24" fmla="*/ 541929 w 1139"/>
              <a:gd name="T25" fmla="*/ 1532192 h 3786"/>
              <a:gd name="T26" fmla="*/ 463423 w 1139"/>
              <a:gd name="T27" fmla="*/ 1721933 h 3786"/>
              <a:gd name="T28" fmla="*/ 272154 w 1139"/>
              <a:gd name="T29" fmla="*/ 1800397 h 3786"/>
              <a:gd name="T30" fmla="*/ 364458 w 1139"/>
              <a:gd name="T31" fmla="*/ 1325807 h 3786"/>
              <a:gd name="T32" fmla="*/ 364458 w 1139"/>
              <a:gd name="T33" fmla="*/ 108423 h 3786"/>
              <a:gd name="T34" fmla="*/ 340192 w 1139"/>
              <a:gd name="T35" fmla="*/ 75135 h 3786"/>
              <a:gd name="T36" fmla="*/ 272154 w 1139"/>
              <a:gd name="T37" fmla="*/ 58492 h 3786"/>
              <a:gd name="T38" fmla="*/ 203164 w 1139"/>
              <a:gd name="T39" fmla="*/ 75135 h 3786"/>
              <a:gd name="T40" fmla="*/ 177947 w 1139"/>
              <a:gd name="T41" fmla="*/ 106046 h 3786"/>
              <a:gd name="T42" fmla="*/ 177947 w 1139"/>
              <a:gd name="T43" fmla="*/ 1325807 h 3786"/>
              <a:gd name="T44" fmla="*/ 118473 w 1139"/>
              <a:gd name="T45" fmla="*/ 1390005 h 3786"/>
              <a:gd name="T46" fmla="*/ 58523 w 1139"/>
              <a:gd name="T47" fmla="*/ 1532668 h 3786"/>
              <a:gd name="T48" fmla="*/ 120852 w 1139"/>
              <a:gd name="T49" fmla="*/ 1680085 h 3786"/>
              <a:gd name="T50" fmla="*/ 272154 w 1139"/>
              <a:gd name="T51" fmla="*/ 1741905 h 3786"/>
              <a:gd name="T52" fmla="*/ 422505 w 1139"/>
              <a:gd name="T53" fmla="*/ 1681512 h 3786"/>
              <a:gd name="T54" fmla="*/ 483882 w 1139"/>
              <a:gd name="T55" fmla="*/ 1532668 h 3786"/>
              <a:gd name="T56" fmla="*/ 447722 w 1139"/>
              <a:gd name="T57" fmla="*/ 1416160 h 3786"/>
              <a:gd name="T58" fmla="*/ 364458 w 1139"/>
              <a:gd name="T59" fmla="*/ 1325807 h 3786"/>
              <a:gd name="T60" fmla="*/ 269775 w 1139"/>
              <a:gd name="T61" fmla="*/ 1675330 h 3786"/>
              <a:gd name="T62" fmla="*/ 169383 w 1139"/>
              <a:gd name="T63" fmla="*/ 1633482 h 3786"/>
              <a:gd name="T64" fmla="*/ 127988 w 1139"/>
              <a:gd name="T65" fmla="*/ 1532668 h 3786"/>
              <a:gd name="T66" fmla="*/ 152730 w 1139"/>
              <a:gd name="T67" fmla="*/ 1450399 h 3786"/>
              <a:gd name="T68" fmla="*/ 219817 w 1139"/>
              <a:gd name="T69" fmla="*/ 1399516 h 3786"/>
              <a:gd name="T70" fmla="*/ 219817 w 1139"/>
              <a:gd name="T71" fmla="*/ 269632 h 3786"/>
              <a:gd name="T72" fmla="*/ 322588 w 1139"/>
              <a:gd name="T73" fmla="*/ 269632 h 3786"/>
              <a:gd name="T74" fmla="*/ 322588 w 1139"/>
              <a:gd name="T75" fmla="*/ 1399516 h 3786"/>
              <a:gd name="T76" fmla="*/ 414416 w 1139"/>
              <a:gd name="T77" fmla="*/ 1532668 h 3786"/>
              <a:gd name="T78" fmla="*/ 373022 w 1139"/>
              <a:gd name="T79" fmla="*/ 1633482 h 3786"/>
              <a:gd name="T80" fmla="*/ 269775 w 1139"/>
              <a:gd name="T81" fmla="*/ 1675330 h 378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139" h="3786">
                <a:moveTo>
                  <a:pt x="572" y="3786"/>
                </a:moveTo>
                <a:cubicBezTo>
                  <a:pt x="415" y="3786"/>
                  <a:pt x="280" y="3732"/>
                  <a:pt x="168" y="3624"/>
                </a:cubicBezTo>
                <a:cubicBezTo>
                  <a:pt x="56" y="3515"/>
                  <a:pt x="0" y="3381"/>
                  <a:pt x="0" y="3222"/>
                </a:cubicBezTo>
                <a:cubicBezTo>
                  <a:pt x="0" y="3122"/>
                  <a:pt x="22" y="3032"/>
                  <a:pt x="65" y="2952"/>
                </a:cubicBezTo>
                <a:cubicBezTo>
                  <a:pt x="109" y="2872"/>
                  <a:pt x="171" y="2805"/>
                  <a:pt x="251" y="2752"/>
                </a:cubicBezTo>
                <a:cubicBezTo>
                  <a:pt x="251" y="230"/>
                  <a:pt x="251" y="230"/>
                  <a:pt x="251" y="230"/>
                </a:cubicBezTo>
                <a:cubicBezTo>
                  <a:pt x="251" y="160"/>
                  <a:pt x="284" y="104"/>
                  <a:pt x="349" y="63"/>
                </a:cubicBezTo>
                <a:cubicBezTo>
                  <a:pt x="414" y="21"/>
                  <a:pt x="489" y="0"/>
                  <a:pt x="572" y="0"/>
                </a:cubicBezTo>
                <a:cubicBezTo>
                  <a:pt x="656" y="0"/>
                  <a:pt x="729" y="20"/>
                  <a:pt x="793" y="60"/>
                </a:cubicBezTo>
                <a:cubicBezTo>
                  <a:pt x="857" y="100"/>
                  <a:pt x="888" y="155"/>
                  <a:pt x="888" y="225"/>
                </a:cubicBezTo>
                <a:cubicBezTo>
                  <a:pt x="888" y="2752"/>
                  <a:pt x="888" y="2752"/>
                  <a:pt x="888" y="2752"/>
                </a:cubicBezTo>
                <a:cubicBezTo>
                  <a:pt x="962" y="2802"/>
                  <a:pt x="1022" y="2870"/>
                  <a:pt x="1069" y="2954"/>
                </a:cubicBezTo>
                <a:cubicBezTo>
                  <a:pt x="1116" y="3039"/>
                  <a:pt x="1139" y="3128"/>
                  <a:pt x="1139" y="3222"/>
                </a:cubicBezTo>
                <a:cubicBezTo>
                  <a:pt x="1139" y="3378"/>
                  <a:pt x="1084" y="3511"/>
                  <a:pt x="974" y="3621"/>
                </a:cubicBezTo>
                <a:cubicBezTo>
                  <a:pt x="863" y="3731"/>
                  <a:pt x="730" y="3786"/>
                  <a:pt x="572" y="3786"/>
                </a:cubicBezTo>
                <a:close/>
                <a:moveTo>
                  <a:pt x="766" y="2788"/>
                </a:moveTo>
                <a:cubicBezTo>
                  <a:pt x="766" y="228"/>
                  <a:pt x="766" y="228"/>
                  <a:pt x="766" y="228"/>
                </a:cubicBezTo>
                <a:cubicBezTo>
                  <a:pt x="766" y="205"/>
                  <a:pt x="749" y="181"/>
                  <a:pt x="715" y="158"/>
                </a:cubicBezTo>
                <a:cubicBezTo>
                  <a:pt x="681" y="135"/>
                  <a:pt x="633" y="123"/>
                  <a:pt x="572" y="123"/>
                </a:cubicBezTo>
                <a:cubicBezTo>
                  <a:pt x="511" y="123"/>
                  <a:pt x="463" y="135"/>
                  <a:pt x="427" y="158"/>
                </a:cubicBezTo>
                <a:cubicBezTo>
                  <a:pt x="392" y="181"/>
                  <a:pt x="374" y="203"/>
                  <a:pt x="374" y="223"/>
                </a:cubicBezTo>
                <a:cubicBezTo>
                  <a:pt x="374" y="2788"/>
                  <a:pt x="374" y="2788"/>
                  <a:pt x="374" y="2788"/>
                </a:cubicBezTo>
                <a:cubicBezTo>
                  <a:pt x="374" y="2798"/>
                  <a:pt x="332" y="2843"/>
                  <a:pt x="249" y="2923"/>
                </a:cubicBezTo>
                <a:cubicBezTo>
                  <a:pt x="165" y="3003"/>
                  <a:pt x="123" y="3103"/>
                  <a:pt x="123" y="3223"/>
                </a:cubicBezTo>
                <a:cubicBezTo>
                  <a:pt x="123" y="3343"/>
                  <a:pt x="167" y="3447"/>
                  <a:pt x="254" y="3533"/>
                </a:cubicBezTo>
                <a:cubicBezTo>
                  <a:pt x="342" y="3620"/>
                  <a:pt x="448" y="3663"/>
                  <a:pt x="572" y="3663"/>
                </a:cubicBezTo>
                <a:cubicBezTo>
                  <a:pt x="697" y="3663"/>
                  <a:pt x="802" y="3621"/>
                  <a:pt x="888" y="3536"/>
                </a:cubicBezTo>
                <a:cubicBezTo>
                  <a:pt x="974" y="3451"/>
                  <a:pt x="1017" y="3347"/>
                  <a:pt x="1017" y="3223"/>
                </a:cubicBezTo>
                <a:cubicBezTo>
                  <a:pt x="1017" y="3127"/>
                  <a:pt x="992" y="3045"/>
                  <a:pt x="941" y="2978"/>
                </a:cubicBezTo>
                <a:cubicBezTo>
                  <a:pt x="881" y="2915"/>
                  <a:pt x="823" y="2851"/>
                  <a:pt x="766" y="2788"/>
                </a:cubicBezTo>
                <a:close/>
                <a:moveTo>
                  <a:pt x="567" y="3523"/>
                </a:moveTo>
                <a:cubicBezTo>
                  <a:pt x="484" y="3523"/>
                  <a:pt x="414" y="3494"/>
                  <a:pt x="356" y="3435"/>
                </a:cubicBezTo>
                <a:cubicBezTo>
                  <a:pt x="298" y="3377"/>
                  <a:pt x="269" y="3306"/>
                  <a:pt x="269" y="3223"/>
                </a:cubicBezTo>
                <a:cubicBezTo>
                  <a:pt x="269" y="3160"/>
                  <a:pt x="286" y="3102"/>
                  <a:pt x="321" y="3050"/>
                </a:cubicBezTo>
                <a:cubicBezTo>
                  <a:pt x="355" y="2999"/>
                  <a:pt x="402" y="2963"/>
                  <a:pt x="462" y="2943"/>
                </a:cubicBezTo>
                <a:cubicBezTo>
                  <a:pt x="462" y="567"/>
                  <a:pt x="462" y="567"/>
                  <a:pt x="462" y="567"/>
                </a:cubicBezTo>
                <a:cubicBezTo>
                  <a:pt x="678" y="567"/>
                  <a:pt x="678" y="567"/>
                  <a:pt x="678" y="567"/>
                </a:cubicBezTo>
                <a:cubicBezTo>
                  <a:pt x="678" y="2943"/>
                  <a:pt x="678" y="2943"/>
                  <a:pt x="678" y="2943"/>
                </a:cubicBezTo>
                <a:cubicBezTo>
                  <a:pt x="806" y="2990"/>
                  <a:pt x="871" y="3083"/>
                  <a:pt x="871" y="3223"/>
                </a:cubicBezTo>
                <a:cubicBezTo>
                  <a:pt x="871" y="3306"/>
                  <a:pt x="842" y="3377"/>
                  <a:pt x="784" y="3435"/>
                </a:cubicBezTo>
                <a:cubicBezTo>
                  <a:pt x="726" y="3494"/>
                  <a:pt x="654" y="3523"/>
                  <a:pt x="567" y="35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0" name="空调"/>
          <p:cNvSpPr/>
          <p:nvPr/>
        </p:nvSpPr>
        <p:spPr bwMode="auto">
          <a:xfrm>
            <a:off x="5968365" y="5714365"/>
            <a:ext cx="923925" cy="642620"/>
          </a:xfrm>
          <a:custGeom>
            <a:avLst/>
            <a:gdLst>
              <a:gd name="T0" fmla="*/ 482337583 w 7378"/>
              <a:gd name="T1" fmla="*/ 15595509 h 4220"/>
              <a:gd name="T2" fmla="*/ 490004317 w 7378"/>
              <a:gd name="T3" fmla="*/ 51851783 h 4220"/>
              <a:gd name="T4" fmla="*/ 491804488 w 7378"/>
              <a:gd name="T5" fmla="*/ 88174896 h 4220"/>
              <a:gd name="T6" fmla="*/ 487871068 w 7378"/>
              <a:gd name="T7" fmla="*/ 124431171 h 4220"/>
              <a:gd name="T8" fmla="*/ 478737758 w 7378"/>
              <a:gd name="T9" fmla="*/ 160754025 h 4220"/>
              <a:gd name="T10" fmla="*/ 52867236 w 7378"/>
              <a:gd name="T11" fmla="*/ 123498016 h 4220"/>
              <a:gd name="T12" fmla="*/ 11133328 w 7378"/>
              <a:gd name="T13" fmla="*/ 155489028 h 4220"/>
              <a:gd name="T14" fmla="*/ 3000026 w 7378"/>
              <a:gd name="T15" fmla="*/ 119232754 h 4220"/>
              <a:gd name="T16" fmla="*/ 0 w 7378"/>
              <a:gd name="T17" fmla="*/ 82909641 h 4220"/>
              <a:gd name="T18" fmla="*/ 2466585 w 7378"/>
              <a:gd name="T19" fmla="*/ 46653366 h 4220"/>
              <a:gd name="T20" fmla="*/ 10866866 w 7378"/>
              <a:gd name="T21" fmla="*/ 10397092 h 4220"/>
              <a:gd name="T22" fmla="*/ 187401599 w 7378"/>
              <a:gd name="T23" fmla="*/ 249462079 h 4220"/>
              <a:gd name="T24" fmla="*/ 191268403 w 7378"/>
              <a:gd name="T25" fmla="*/ 231867100 h 4220"/>
              <a:gd name="T26" fmla="*/ 190801836 w 7378"/>
              <a:gd name="T27" fmla="*/ 208007388 h 4220"/>
              <a:gd name="T28" fmla="*/ 216468729 w 7378"/>
              <a:gd name="T29" fmla="*/ 201542399 h 4220"/>
              <a:gd name="T30" fmla="*/ 208201938 w 7378"/>
              <a:gd name="T31" fmla="*/ 230467625 h 4220"/>
              <a:gd name="T32" fmla="*/ 195668390 w 7378"/>
              <a:gd name="T33" fmla="*/ 250728393 h 4220"/>
              <a:gd name="T34" fmla="*/ 326869650 w 7378"/>
              <a:gd name="T35" fmla="*/ 260925487 h 4220"/>
              <a:gd name="T36" fmla="*/ 308736002 w 7378"/>
              <a:gd name="T37" fmla="*/ 237998672 h 4220"/>
              <a:gd name="T38" fmla="*/ 307469530 w 7378"/>
              <a:gd name="T39" fmla="*/ 215271856 h 4220"/>
              <a:gd name="T40" fmla="*/ 281869253 w 7378"/>
              <a:gd name="T41" fmla="*/ 196477400 h 4220"/>
              <a:gd name="T42" fmla="*/ 288002537 w 7378"/>
              <a:gd name="T43" fmla="*/ 223202900 h 4220"/>
              <a:gd name="T44" fmla="*/ 299402586 w 7378"/>
              <a:gd name="T45" fmla="*/ 245663137 h 4220"/>
              <a:gd name="T46" fmla="*/ 326869650 w 7378"/>
              <a:gd name="T47" fmla="*/ 281253093 h 4220"/>
              <a:gd name="T48" fmla="*/ 429803941 w 7378"/>
              <a:gd name="T49" fmla="*/ 243863665 h 4220"/>
              <a:gd name="T50" fmla="*/ 427070636 w 7378"/>
              <a:gd name="T51" fmla="*/ 222136584 h 4220"/>
              <a:gd name="T52" fmla="*/ 430203893 w 7378"/>
              <a:gd name="T53" fmla="*/ 196477400 h 4220"/>
              <a:gd name="T54" fmla="*/ 405403778 w 7378"/>
              <a:gd name="T55" fmla="*/ 215138695 h 4220"/>
              <a:gd name="T56" fmla="*/ 415603713 w 7378"/>
              <a:gd name="T57" fmla="*/ 239998142 h 4220"/>
              <a:gd name="T58" fmla="*/ 429070653 w 7378"/>
              <a:gd name="T59" fmla="*/ 271056000 h 4220"/>
              <a:gd name="T60" fmla="*/ 62800450 w 7378"/>
              <a:gd name="T61" fmla="*/ 249462079 h 4220"/>
              <a:gd name="T62" fmla="*/ 66933975 w 7378"/>
              <a:gd name="T63" fmla="*/ 228734734 h 4220"/>
              <a:gd name="T64" fmla="*/ 65667245 w 7378"/>
              <a:gd name="T65" fmla="*/ 204275026 h 4220"/>
              <a:gd name="T66" fmla="*/ 91000802 w 7378"/>
              <a:gd name="T67" fmla="*/ 206274496 h 4220"/>
              <a:gd name="T68" fmla="*/ 82067338 w 7378"/>
              <a:gd name="T69" fmla="*/ 233799990 h 4220"/>
              <a:gd name="T70" fmla="*/ 69067224 w 7378"/>
              <a:gd name="T71" fmla="*/ 252994443 h 4220"/>
              <a:gd name="T72" fmla="*/ 430870566 w 7378"/>
              <a:gd name="T73" fmla="*/ 179682157 h 4220"/>
              <a:gd name="T74" fmla="*/ 393536904 w 7378"/>
              <a:gd name="T75" fmla="*/ 36856270 h 4220"/>
              <a:gd name="T76" fmla="*/ 424537177 w 7378"/>
              <a:gd name="T77" fmla="*/ 36522853 h 4220"/>
              <a:gd name="T78" fmla="*/ 416870443 w 7378"/>
              <a:gd name="T79" fmla="*/ 39055482 h 4220"/>
              <a:gd name="T80" fmla="*/ 410603669 w 7378"/>
              <a:gd name="T81" fmla="*/ 43987578 h 4220"/>
              <a:gd name="T82" fmla="*/ 406403787 w 7378"/>
              <a:gd name="T83" fmla="*/ 50652308 h 4220"/>
              <a:gd name="T84" fmla="*/ 404537001 w 7378"/>
              <a:gd name="T85" fmla="*/ 58649932 h 4220"/>
              <a:gd name="T86" fmla="*/ 405203673 w 7378"/>
              <a:gd name="T87" fmla="*/ 65781239 h 4220"/>
              <a:gd name="T88" fmla="*/ 408537036 w 7378"/>
              <a:gd name="T89" fmla="*/ 73112545 h 4220"/>
              <a:gd name="T90" fmla="*/ 413937032 w 7378"/>
              <a:gd name="T91" fmla="*/ 78777539 h 4220"/>
              <a:gd name="T92" fmla="*/ 421070583 w 7378"/>
              <a:gd name="T93" fmla="*/ 82443063 h 4220"/>
              <a:gd name="T94" fmla="*/ 428070644 w 7378"/>
              <a:gd name="T95" fmla="*/ 83509637 h 4220"/>
              <a:gd name="T96" fmla="*/ 436203946 w 7378"/>
              <a:gd name="T97" fmla="*/ 82109904 h 4220"/>
              <a:gd name="T98" fmla="*/ 443137392 w 7378"/>
              <a:gd name="T99" fmla="*/ 78110963 h 4220"/>
              <a:gd name="T100" fmla="*/ 448337283 w 7378"/>
              <a:gd name="T101" fmla="*/ 72179390 h 4220"/>
              <a:gd name="T102" fmla="*/ 451270694 w 7378"/>
              <a:gd name="T103" fmla="*/ 64648343 h 4220"/>
              <a:gd name="T104" fmla="*/ 451604030 w 7378"/>
              <a:gd name="T105" fmla="*/ 57450198 h 4220"/>
              <a:gd name="T106" fmla="*/ 449404166 w 7378"/>
              <a:gd name="T107" fmla="*/ 49652572 h 4220"/>
              <a:gd name="T108" fmla="*/ 444804074 w 7378"/>
              <a:gd name="T109" fmla="*/ 43121003 h 4220"/>
              <a:gd name="T110" fmla="*/ 438404069 w 7378"/>
              <a:gd name="T111" fmla="*/ 38588904 h 4220"/>
              <a:gd name="T112" fmla="*/ 430537230 w 7378"/>
              <a:gd name="T113" fmla="*/ 36389693 h 4220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7378" h="4220">
                <a:moveTo>
                  <a:pt x="215" y="0"/>
                </a:moveTo>
                <a:lnTo>
                  <a:pt x="215" y="0"/>
                </a:lnTo>
                <a:lnTo>
                  <a:pt x="7155" y="0"/>
                </a:lnTo>
                <a:lnTo>
                  <a:pt x="7183" y="77"/>
                </a:lnTo>
                <a:lnTo>
                  <a:pt x="7210" y="156"/>
                </a:lnTo>
                <a:lnTo>
                  <a:pt x="7235" y="234"/>
                </a:lnTo>
                <a:lnTo>
                  <a:pt x="7256" y="311"/>
                </a:lnTo>
                <a:lnTo>
                  <a:pt x="7278" y="389"/>
                </a:lnTo>
                <a:lnTo>
                  <a:pt x="7296" y="466"/>
                </a:lnTo>
                <a:lnTo>
                  <a:pt x="7312" y="545"/>
                </a:lnTo>
                <a:lnTo>
                  <a:pt x="7327" y="623"/>
                </a:lnTo>
                <a:lnTo>
                  <a:pt x="7340" y="700"/>
                </a:lnTo>
                <a:lnTo>
                  <a:pt x="7350" y="778"/>
                </a:lnTo>
                <a:lnTo>
                  <a:pt x="7360" y="855"/>
                </a:lnTo>
                <a:lnTo>
                  <a:pt x="7368" y="934"/>
                </a:lnTo>
                <a:lnTo>
                  <a:pt x="7373" y="1012"/>
                </a:lnTo>
                <a:lnTo>
                  <a:pt x="7376" y="1089"/>
                </a:lnTo>
                <a:lnTo>
                  <a:pt x="7378" y="1167"/>
                </a:lnTo>
                <a:lnTo>
                  <a:pt x="7378" y="1244"/>
                </a:lnTo>
                <a:lnTo>
                  <a:pt x="7377" y="1323"/>
                </a:lnTo>
                <a:lnTo>
                  <a:pt x="7373" y="1400"/>
                </a:lnTo>
                <a:lnTo>
                  <a:pt x="7369" y="1478"/>
                </a:lnTo>
                <a:lnTo>
                  <a:pt x="7362" y="1556"/>
                </a:lnTo>
                <a:lnTo>
                  <a:pt x="7354" y="1633"/>
                </a:lnTo>
                <a:lnTo>
                  <a:pt x="7343" y="1712"/>
                </a:lnTo>
                <a:lnTo>
                  <a:pt x="7331" y="1789"/>
                </a:lnTo>
                <a:lnTo>
                  <a:pt x="7318" y="1867"/>
                </a:lnTo>
                <a:lnTo>
                  <a:pt x="7303" y="1944"/>
                </a:lnTo>
                <a:lnTo>
                  <a:pt x="7287" y="2023"/>
                </a:lnTo>
                <a:lnTo>
                  <a:pt x="7269" y="2101"/>
                </a:lnTo>
                <a:lnTo>
                  <a:pt x="7249" y="2178"/>
                </a:lnTo>
                <a:lnTo>
                  <a:pt x="7228" y="2256"/>
                </a:lnTo>
                <a:lnTo>
                  <a:pt x="7205" y="2333"/>
                </a:lnTo>
                <a:lnTo>
                  <a:pt x="7181" y="2412"/>
                </a:lnTo>
                <a:lnTo>
                  <a:pt x="7155" y="2489"/>
                </a:lnTo>
                <a:lnTo>
                  <a:pt x="6644" y="2489"/>
                </a:lnTo>
                <a:lnTo>
                  <a:pt x="6644" y="1853"/>
                </a:lnTo>
                <a:lnTo>
                  <a:pt x="793" y="1853"/>
                </a:lnTo>
                <a:lnTo>
                  <a:pt x="793" y="2489"/>
                </a:lnTo>
                <a:lnTo>
                  <a:pt x="215" y="2489"/>
                </a:lnTo>
                <a:lnTo>
                  <a:pt x="191" y="2412"/>
                </a:lnTo>
                <a:lnTo>
                  <a:pt x="167" y="2333"/>
                </a:lnTo>
                <a:lnTo>
                  <a:pt x="146" y="2256"/>
                </a:lnTo>
                <a:lnTo>
                  <a:pt x="125" y="2178"/>
                </a:lnTo>
                <a:lnTo>
                  <a:pt x="106" y="2101"/>
                </a:lnTo>
                <a:lnTo>
                  <a:pt x="89" y="2023"/>
                </a:lnTo>
                <a:lnTo>
                  <a:pt x="73" y="1944"/>
                </a:lnTo>
                <a:lnTo>
                  <a:pt x="58" y="1867"/>
                </a:lnTo>
                <a:lnTo>
                  <a:pt x="45" y="1789"/>
                </a:lnTo>
                <a:lnTo>
                  <a:pt x="34" y="1712"/>
                </a:lnTo>
                <a:lnTo>
                  <a:pt x="25" y="1633"/>
                </a:lnTo>
                <a:lnTo>
                  <a:pt x="16" y="1556"/>
                </a:lnTo>
                <a:lnTo>
                  <a:pt x="10" y="1478"/>
                </a:lnTo>
                <a:lnTo>
                  <a:pt x="4" y="1400"/>
                </a:lnTo>
                <a:lnTo>
                  <a:pt x="1" y="1323"/>
                </a:lnTo>
                <a:lnTo>
                  <a:pt x="0" y="1244"/>
                </a:lnTo>
                <a:lnTo>
                  <a:pt x="0" y="1167"/>
                </a:lnTo>
                <a:lnTo>
                  <a:pt x="2" y="1089"/>
                </a:lnTo>
                <a:lnTo>
                  <a:pt x="5" y="1012"/>
                </a:lnTo>
                <a:lnTo>
                  <a:pt x="11" y="934"/>
                </a:lnTo>
                <a:lnTo>
                  <a:pt x="18" y="855"/>
                </a:lnTo>
                <a:lnTo>
                  <a:pt x="27" y="778"/>
                </a:lnTo>
                <a:lnTo>
                  <a:pt x="37" y="700"/>
                </a:lnTo>
                <a:lnTo>
                  <a:pt x="49" y="623"/>
                </a:lnTo>
                <a:lnTo>
                  <a:pt x="64" y="545"/>
                </a:lnTo>
                <a:lnTo>
                  <a:pt x="80" y="466"/>
                </a:lnTo>
                <a:lnTo>
                  <a:pt x="97" y="389"/>
                </a:lnTo>
                <a:lnTo>
                  <a:pt x="118" y="311"/>
                </a:lnTo>
                <a:lnTo>
                  <a:pt x="139" y="234"/>
                </a:lnTo>
                <a:lnTo>
                  <a:pt x="163" y="156"/>
                </a:lnTo>
                <a:lnTo>
                  <a:pt x="189" y="77"/>
                </a:lnTo>
                <a:lnTo>
                  <a:pt x="215" y="0"/>
                </a:lnTo>
                <a:close/>
                <a:moveTo>
                  <a:pt x="2584" y="4220"/>
                </a:moveTo>
                <a:lnTo>
                  <a:pt x="2584" y="3915"/>
                </a:lnTo>
                <a:lnTo>
                  <a:pt x="2584" y="3611"/>
                </a:lnTo>
                <a:lnTo>
                  <a:pt x="2811" y="3743"/>
                </a:lnTo>
                <a:lnTo>
                  <a:pt x="2825" y="3701"/>
                </a:lnTo>
                <a:lnTo>
                  <a:pt x="2836" y="3659"/>
                </a:lnTo>
                <a:lnTo>
                  <a:pt x="2846" y="3615"/>
                </a:lnTo>
                <a:lnTo>
                  <a:pt x="2855" y="3571"/>
                </a:lnTo>
                <a:lnTo>
                  <a:pt x="2862" y="3525"/>
                </a:lnTo>
                <a:lnTo>
                  <a:pt x="2869" y="3479"/>
                </a:lnTo>
                <a:lnTo>
                  <a:pt x="2873" y="3432"/>
                </a:lnTo>
                <a:lnTo>
                  <a:pt x="2876" y="3383"/>
                </a:lnTo>
                <a:lnTo>
                  <a:pt x="2876" y="3333"/>
                </a:lnTo>
                <a:lnTo>
                  <a:pt x="2876" y="3282"/>
                </a:lnTo>
                <a:lnTo>
                  <a:pt x="2873" y="3230"/>
                </a:lnTo>
                <a:lnTo>
                  <a:pt x="2869" y="3177"/>
                </a:lnTo>
                <a:lnTo>
                  <a:pt x="2862" y="3121"/>
                </a:lnTo>
                <a:lnTo>
                  <a:pt x="2854" y="3065"/>
                </a:lnTo>
                <a:lnTo>
                  <a:pt x="2843" y="3007"/>
                </a:lnTo>
                <a:lnTo>
                  <a:pt x="2830" y="2948"/>
                </a:lnTo>
                <a:lnTo>
                  <a:pt x="3259" y="2948"/>
                </a:lnTo>
                <a:lnTo>
                  <a:pt x="3247" y="3024"/>
                </a:lnTo>
                <a:lnTo>
                  <a:pt x="3234" y="3095"/>
                </a:lnTo>
                <a:lnTo>
                  <a:pt x="3219" y="3164"/>
                </a:lnTo>
                <a:lnTo>
                  <a:pt x="3203" y="3228"/>
                </a:lnTo>
                <a:lnTo>
                  <a:pt x="3186" y="3290"/>
                </a:lnTo>
                <a:lnTo>
                  <a:pt x="3166" y="3349"/>
                </a:lnTo>
                <a:lnTo>
                  <a:pt x="3145" y="3405"/>
                </a:lnTo>
                <a:lnTo>
                  <a:pt x="3123" y="3458"/>
                </a:lnTo>
                <a:lnTo>
                  <a:pt x="3100" y="3508"/>
                </a:lnTo>
                <a:lnTo>
                  <a:pt x="3076" y="3556"/>
                </a:lnTo>
                <a:lnTo>
                  <a:pt x="3050" y="3601"/>
                </a:lnTo>
                <a:lnTo>
                  <a:pt x="3022" y="3644"/>
                </a:lnTo>
                <a:lnTo>
                  <a:pt x="2994" y="3686"/>
                </a:lnTo>
                <a:lnTo>
                  <a:pt x="2965" y="3724"/>
                </a:lnTo>
                <a:lnTo>
                  <a:pt x="2935" y="3762"/>
                </a:lnTo>
                <a:lnTo>
                  <a:pt x="2905" y="3796"/>
                </a:lnTo>
                <a:lnTo>
                  <a:pt x="3110" y="3915"/>
                </a:lnTo>
                <a:lnTo>
                  <a:pt x="2846" y="4067"/>
                </a:lnTo>
                <a:lnTo>
                  <a:pt x="2584" y="4220"/>
                </a:lnTo>
                <a:close/>
                <a:moveTo>
                  <a:pt x="4903" y="4220"/>
                </a:moveTo>
                <a:lnTo>
                  <a:pt x="4903" y="3915"/>
                </a:lnTo>
                <a:lnTo>
                  <a:pt x="4903" y="3611"/>
                </a:lnTo>
                <a:lnTo>
                  <a:pt x="4675" y="3743"/>
                </a:lnTo>
                <a:lnTo>
                  <a:pt x="4662" y="3701"/>
                </a:lnTo>
                <a:lnTo>
                  <a:pt x="4650" y="3659"/>
                </a:lnTo>
                <a:lnTo>
                  <a:pt x="4640" y="3615"/>
                </a:lnTo>
                <a:lnTo>
                  <a:pt x="4631" y="3571"/>
                </a:lnTo>
                <a:lnTo>
                  <a:pt x="4623" y="3525"/>
                </a:lnTo>
                <a:lnTo>
                  <a:pt x="4618" y="3479"/>
                </a:lnTo>
                <a:lnTo>
                  <a:pt x="4613" y="3432"/>
                </a:lnTo>
                <a:lnTo>
                  <a:pt x="4610" y="3383"/>
                </a:lnTo>
                <a:lnTo>
                  <a:pt x="4609" y="3333"/>
                </a:lnTo>
                <a:lnTo>
                  <a:pt x="4610" y="3282"/>
                </a:lnTo>
                <a:lnTo>
                  <a:pt x="4612" y="3230"/>
                </a:lnTo>
                <a:lnTo>
                  <a:pt x="4618" y="3177"/>
                </a:lnTo>
                <a:lnTo>
                  <a:pt x="4624" y="3121"/>
                </a:lnTo>
                <a:lnTo>
                  <a:pt x="4633" y="3065"/>
                </a:lnTo>
                <a:lnTo>
                  <a:pt x="4643" y="3007"/>
                </a:lnTo>
                <a:lnTo>
                  <a:pt x="4656" y="2948"/>
                </a:lnTo>
                <a:lnTo>
                  <a:pt x="4228" y="2948"/>
                </a:lnTo>
                <a:lnTo>
                  <a:pt x="4238" y="3024"/>
                </a:lnTo>
                <a:lnTo>
                  <a:pt x="4251" y="3095"/>
                </a:lnTo>
                <a:lnTo>
                  <a:pt x="4266" y="3164"/>
                </a:lnTo>
                <a:lnTo>
                  <a:pt x="4282" y="3228"/>
                </a:lnTo>
                <a:lnTo>
                  <a:pt x="4300" y="3290"/>
                </a:lnTo>
                <a:lnTo>
                  <a:pt x="4320" y="3349"/>
                </a:lnTo>
                <a:lnTo>
                  <a:pt x="4341" y="3405"/>
                </a:lnTo>
                <a:lnTo>
                  <a:pt x="4363" y="3458"/>
                </a:lnTo>
                <a:lnTo>
                  <a:pt x="4386" y="3508"/>
                </a:lnTo>
                <a:lnTo>
                  <a:pt x="4411" y="3556"/>
                </a:lnTo>
                <a:lnTo>
                  <a:pt x="4437" y="3601"/>
                </a:lnTo>
                <a:lnTo>
                  <a:pt x="4463" y="3644"/>
                </a:lnTo>
                <a:lnTo>
                  <a:pt x="4491" y="3686"/>
                </a:lnTo>
                <a:lnTo>
                  <a:pt x="4520" y="3724"/>
                </a:lnTo>
                <a:lnTo>
                  <a:pt x="4550" y="3762"/>
                </a:lnTo>
                <a:lnTo>
                  <a:pt x="4581" y="3796"/>
                </a:lnTo>
                <a:lnTo>
                  <a:pt x="4376" y="3915"/>
                </a:lnTo>
                <a:lnTo>
                  <a:pt x="4639" y="4067"/>
                </a:lnTo>
                <a:lnTo>
                  <a:pt x="4903" y="4220"/>
                </a:lnTo>
                <a:close/>
                <a:moveTo>
                  <a:pt x="6700" y="4220"/>
                </a:moveTo>
                <a:lnTo>
                  <a:pt x="6700" y="3915"/>
                </a:lnTo>
                <a:lnTo>
                  <a:pt x="6700" y="3611"/>
                </a:lnTo>
                <a:lnTo>
                  <a:pt x="6472" y="3743"/>
                </a:lnTo>
                <a:lnTo>
                  <a:pt x="6459" y="3701"/>
                </a:lnTo>
                <a:lnTo>
                  <a:pt x="6447" y="3659"/>
                </a:lnTo>
                <a:lnTo>
                  <a:pt x="6437" y="3615"/>
                </a:lnTo>
                <a:lnTo>
                  <a:pt x="6428" y="3571"/>
                </a:lnTo>
                <a:lnTo>
                  <a:pt x="6420" y="3525"/>
                </a:lnTo>
                <a:lnTo>
                  <a:pt x="6415" y="3479"/>
                </a:lnTo>
                <a:lnTo>
                  <a:pt x="6411" y="3432"/>
                </a:lnTo>
                <a:lnTo>
                  <a:pt x="6407" y="3383"/>
                </a:lnTo>
                <a:lnTo>
                  <a:pt x="6406" y="3333"/>
                </a:lnTo>
                <a:lnTo>
                  <a:pt x="6407" y="3282"/>
                </a:lnTo>
                <a:lnTo>
                  <a:pt x="6410" y="3230"/>
                </a:lnTo>
                <a:lnTo>
                  <a:pt x="6415" y="3177"/>
                </a:lnTo>
                <a:lnTo>
                  <a:pt x="6421" y="3121"/>
                </a:lnTo>
                <a:lnTo>
                  <a:pt x="6430" y="3065"/>
                </a:lnTo>
                <a:lnTo>
                  <a:pt x="6441" y="3007"/>
                </a:lnTo>
                <a:lnTo>
                  <a:pt x="6453" y="2948"/>
                </a:lnTo>
                <a:lnTo>
                  <a:pt x="6025" y="2948"/>
                </a:lnTo>
                <a:lnTo>
                  <a:pt x="6036" y="3024"/>
                </a:lnTo>
                <a:lnTo>
                  <a:pt x="6049" y="3095"/>
                </a:lnTo>
                <a:lnTo>
                  <a:pt x="6063" y="3164"/>
                </a:lnTo>
                <a:lnTo>
                  <a:pt x="6081" y="3228"/>
                </a:lnTo>
                <a:lnTo>
                  <a:pt x="6098" y="3290"/>
                </a:lnTo>
                <a:lnTo>
                  <a:pt x="6117" y="3349"/>
                </a:lnTo>
                <a:lnTo>
                  <a:pt x="6138" y="3405"/>
                </a:lnTo>
                <a:lnTo>
                  <a:pt x="6160" y="3458"/>
                </a:lnTo>
                <a:lnTo>
                  <a:pt x="6183" y="3508"/>
                </a:lnTo>
                <a:lnTo>
                  <a:pt x="6208" y="3556"/>
                </a:lnTo>
                <a:lnTo>
                  <a:pt x="6234" y="3601"/>
                </a:lnTo>
                <a:lnTo>
                  <a:pt x="6261" y="3644"/>
                </a:lnTo>
                <a:lnTo>
                  <a:pt x="6290" y="3686"/>
                </a:lnTo>
                <a:lnTo>
                  <a:pt x="6318" y="3724"/>
                </a:lnTo>
                <a:lnTo>
                  <a:pt x="6347" y="3762"/>
                </a:lnTo>
                <a:lnTo>
                  <a:pt x="6378" y="3796"/>
                </a:lnTo>
                <a:lnTo>
                  <a:pt x="6173" y="3915"/>
                </a:lnTo>
                <a:lnTo>
                  <a:pt x="6436" y="4067"/>
                </a:lnTo>
                <a:lnTo>
                  <a:pt x="6700" y="4220"/>
                </a:lnTo>
                <a:close/>
                <a:moveTo>
                  <a:pt x="714" y="4220"/>
                </a:moveTo>
                <a:lnTo>
                  <a:pt x="714" y="3915"/>
                </a:lnTo>
                <a:lnTo>
                  <a:pt x="714" y="3611"/>
                </a:lnTo>
                <a:lnTo>
                  <a:pt x="942" y="3743"/>
                </a:lnTo>
                <a:lnTo>
                  <a:pt x="955" y="3701"/>
                </a:lnTo>
                <a:lnTo>
                  <a:pt x="967" y="3658"/>
                </a:lnTo>
                <a:lnTo>
                  <a:pt x="977" y="3615"/>
                </a:lnTo>
                <a:lnTo>
                  <a:pt x="986" y="3570"/>
                </a:lnTo>
                <a:lnTo>
                  <a:pt x="993" y="3525"/>
                </a:lnTo>
                <a:lnTo>
                  <a:pt x="1000" y="3479"/>
                </a:lnTo>
                <a:lnTo>
                  <a:pt x="1004" y="3432"/>
                </a:lnTo>
                <a:lnTo>
                  <a:pt x="1006" y="3383"/>
                </a:lnTo>
                <a:lnTo>
                  <a:pt x="1007" y="3333"/>
                </a:lnTo>
                <a:lnTo>
                  <a:pt x="1007" y="3282"/>
                </a:lnTo>
                <a:lnTo>
                  <a:pt x="1004" y="3230"/>
                </a:lnTo>
                <a:lnTo>
                  <a:pt x="1000" y="3177"/>
                </a:lnTo>
                <a:lnTo>
                  <a:pt x="993" y="3121"/>
                </a:lnTo>
                <a:lnTo>
                  <a:pt x="985" y="3065"/>
                </a:lnTo>
                <a:lnTo>
                  <a:pt x="974" y="3007"/>
                </a:lnTo>
                <a:lnTo>
                  <a:pt x="961" y="2948"/>
                </a:lnTo>
                <a:lnTo>
                  <a:pt x="1390" y="2948"/>
                </a:lnTo>
                <a:lnTo>
                  <a:pt x="1378" y="3024"/>
                </a:lnTo>
                <a:lnTo>
                  <a:pt x="1365" y="3095"/>
                </a:lnTo>
                <a:lnTo>
                  <a:pt x="1350" y="3164"/>
                </a:lnTo>
                <a:lnTo>
                  <a:pt x="1334" y="3228"/>
                </a:lnTo>
                <a:lnTo>
                  <a:pt x="1317" y="3290"/>
                </a:lnTo>
                <a:lnTo>
                  <a:pt x="1297" y="3349"/>
                </a:lnTo>
                <a:lnTo>
                  <a:pt x="1276" y="3405"/>
                </a:lnTo>
                <a:lnTo>
                  <a:pt x="1254" y="3458"/>
                </a:lnTo>
                <a:lnTo>
                  <a:pt x="1231" y="3508"/>
                </a:lnTo>
                <a:lnTo>
                  <a:pt x="1207" y="3556"/>
                </a:lnTo>
                <a:lnTo>
                  <a:pt x="1180" y="3601"/>
                </a:lnTo>
                <a:lnTo>
                  <a:pt x="1153" y="3644"/>
                </a:lnTo>
                <a:lnTo>
                  <a:pt x="1125" y="3686"/>
                </a:lnTo>
                <a:lnTo>
                  <a:pt x="1096" y="3724"/>
                </a:lnTo>
                <a:lnTo>
                  <a:pt x="1066" y="3762"/>
                </a:lnTo>
                <a:lnTo>
                  <a:pt x="1036" y="3796"/>
                </a:lnTo>
                <a:lnTo>
                  <a:pt x="1241" y="3915"/>
                </a:lnTo>
                <a:lnTo>
                  <a:pt x="977" y="4067"/>
                </a:lnTo>
                <a:lnTo>
                  <a:pt x="714" y="4220"/>
                </a:lnTo>
                <a:close/>
                <a:moveTo>
                  <a:pt x="974" y="2267"/>
                </a:moveTo>
                <a:lnTo>
                  <a:pt x="974" y="2696"/>
                </a:lnTo>
                <a:lnTo>
                  <a:pt x="6463" y="2696"/>
                </a:lnTo>
                <a:lnTo>
                  <a:pt x="6463" y="2267"/>
                </a:lnTo>
                <a:lnTo>
                  <a:pt x="974" y="2267"/>
                </a:lnTo>
                <a:close/>
                <a:moveTo>
                  <a:pt x="800" y="553"/>
                </a:moveTo>
                <a:lnTo>
                  <a:pt x="800" y="1269"/>
                </a:lnTo>
                <a:lnTo>
                  <a:pt x="5903" y="1269"/>
                </a:lnTo>
                <a:lnTo>
                  <a:pt x="5903" y="553"/>
                </a:lnTo>
                <a:lnTo>
                  <a:pt x="800" y="553"/>
                </a:lnTo>
                <a:close/>
                <a:moveTo>
                  <a:pt x="6421" y="545"/>
                </a:moveTo>
                <a:lnTo>
                  <a:pt x="6421" y="545"/>
                </a:lnTo>
                <a:lnTo>
                  <a:pt x="6403" y="545"/>
                </a:lnTo>
                <a:lnTo>
                  <a:pt x="6385" y="546"/>
                </a:lnTo>
                <a:lnTo>
                  <a:pt x="6368" y="548"/>
                </a:lnTo>
                <a:lnTo>
                  <a:pt x="6351" y="551"/>
                </a:lnTo>
                <a:lnTo>
                  <a:pt x="6333" y="555"/>
                </a:lnTo>
                <a:lnTo>
                  <a:pt x="6316" y="560"/>
                </a:lnTo>
                <a:lnTo>
                  <a:pt x="6300" y="566"/>
                </a:lnTo>
                <a:lnTo>
                  <a:pt x="6284" y="572"/>
                </a:lnTo>
                <a:lnTo>
                  <a:pt x="6268" y="579"/>
                </a:lnTo>
                <a:lnTo>
                  <a:pt x="6253" y="586"/>
                </a:lnTo>
                <a:lnTo>
                  <a:pt x="6238" y="595"/>
                </a:lnTo>
                <a:lnTo>
                  <a:pt x="6223" y="605"/>
                </a:lnTo>
                <a:lnTo>
                  <a:pt x="6209" y="614"/>
                </a:lnTo>
                <a:lnTo>
                  <a:pt x="6196" y="625"/>
                </a:lnTo>
                <a:lnTo>
                  <a:pt x="6183" y="636"/>
                </a:lnTo>
                <a:lnTo>
                  <a:pt x="6171" y="647"/>
                </a:lnTo>
                <a:lnTo>
                  <a:pt x="6159" y="660"/>
                </a:lnTo>
                <a:lnTo>
                  <a:pt x="6148" y="673"/>
                </a:lnTo>
                <a:lnTo>
                  <a:pt x="6137" y="686"/>
                </a:lnTo>
                <a:lnTo>
                  <a:pt x="6128" y="700"/>
                </a:lnTo>
                <a:lnTo>
                  <a:pt x="6118" y="715"/>
                </a:lnTo>
                <a:lnTo>
                  <a:pt x="6109" y="730"/>
                </a:lnTo>
                <a:lnTo>
                  <a:pt x="6102" y="745"/>
                </a:lnTo>
                <a:lnTo>
                  <a:pt x="6096" y="760"/>
                </a:lnTo>
                <a:lnTo>
                  <a:pt x="6089" y="776"/>
                </a:lnTo>
                <a:lnTo>
                  <a:pt x="6083" y="793"/>
                </a:lnTo>
                <a:lnTo>
                  <a:pt x="6078" y="810"/>
                </a:lnTo>
                <a:lnTo>
                  <a:pt x="6074" y="828"/>
                </a:lnTo>
                <a:lnTo>
                  <a:pt x="6071" y="845"/>
                </a:lnTo>
                <a:lnTo>
                  <a:pt x="6069" y="862"/>
                </a:lnTo>
                <a:lnTo>
                  <a:pt x="6068" y="880"/>
                </a:lnTo>
                <a:lnTo>
                  <a:pt x="6068" y="898"/>
                </a:lnTo>
                <a:lnTo>
                  <a:pt x="6068" y="916"/>
                </a:lnTo>
                <a:lnTo>
                  <a:pt x="6069" y="935"/>
                </a:lnTo>
                <a:lnTo>
                  <a:pt x="6071" y="953"/>
                </a:lnTo>
                <a:lnTo>
                  <a:pt x="6074" y="970"/>
                </a:lnTo>
                <a:lnTo>
                  <a:pt x="6078" y="987"/>
                </a:lnTo>
                <a:lnTo>
                  <a:pt x="6083" y="1003"/>
                </a:lnTo>
                <a:lnTo>
                  <a:pt x="6089" y="1020"/>
                </a:lnTo>
                <a:lnTo>
                  <a:pt x="6096" y="1037"/>
                </a:lnTo>
                <a:lnTo>
                  <a:pt x="6102" y="1053"/>
                </a:lnTo>
                <a:lnTo>
                  <a:pt x="6109" y="1068"/>
                </a:lnTo>
                <a:lnTo>
                  <a:pt x="6118" y="1083"/>
                </a:lnTo>
                <a:lnTo>
                  <a:pt x="6128" y="1097"/>
                </a:lnTo>
                <a:lnTo>
                  <a:pt x="6137" y="1110"/>
                </a:lnTo>
                <a:lnTo>
                  <a:pt x="6148" y="1123"/>
                </a:lnTo>
                <a:lnTo>
                  <a:pt x="6159" y="1136"/>
                </a:lnTo>
                <a:lnTo>
                  <a:pt x="6171" y="1149"/>
                </a:lnTo>
                <a:lnTo>
                  <a:pt x="6183" y="1161"/>
                </a:lnTo>
                <a:lnTo>
                  <a:pt x="6196" y="1172"/>
                </a:lnTo>
                <a:lnTo>
                  <a:pt x="6209" y="1182"/>
                </a:lnTo>
                <a:lnTo>
                  <a:pt x="6223" y="1192"/>
                </a:lnTo>
                <a:lnTo>
                  <a:pt x="6238" y="1202"/>
                </a:lnTo>
                <a:lnTo>
                  <a:pt x="6253" y="1210"/>
                </a:lnTo>
                <a:lnTo>
                  <a:pt x="6268" y="1218"/>
                </a:lnTo>
                <a:lnTo>
                  <a:pt x="6284" y="1225"/>
                </a:lnTo>
                <a:lnTo>
                  <a:pt x="6300" y="1232"/>
                </a:lnTo>
                <a:lnTo>
                  <a:pt x="6316" y="1237"/>
                </a:lnTo>
                <a:lnTo>
                  <a:pt x="6333" y="1241"/>
                </a:lnTo>
                <a:lnTo>
                  <a:pt x="6351" y="1246"/>
                </a:lnTo>
                <a:lnTo>
                  <a:pt x="6368" y="1249"/>
                </a:lnTo>
                <a:lnTo>
                  <a:pt x="6385" y="1251"/>
                </a:lnTo>
                <a:lnTo>
                  <a:pt x="6403" y="1252"/>
                </a:lnTo>
                <a:lnTo>
                  <a:pt x="6421" y="1253"/>
                </a:lnTo>
                <a:lnTo>
                  <a:pt x="6440" y="1252"/>
                </a:lnTo>
                <a:lnTo>
                  <a:pt x="6458" y="1251"/>
                </a:lnTo>
                <a:lnTo>
                  <a:pt x="6476" y="1249"/>
                </a:lnTo>
                <a:lnTo>
                  <a:pt x="6493" y="1246"/>
                </a:lnTo>
                <a:lnTo>
                  <a:pt x="6510" y="1241"/>
                </a:lnTo>
                <a:lnTo>
                  <a:pt x="6527" y="1237"/>
                </a:lnTo>
                <a:lnTo>
                  <a:pt x="6543" y="1232"/>
                </a:lnTo>
                <a:lnTo>
                  <a:pt x="6560" y="1225"/>
                </a:lnTo>
                <a:lnTo>
                  <a:pt x="6576" y="1218"/>
                </a:lnTo>
                <a:lnTo>
                  <a:pt x="6591" y="1210"/>
                </a:lnTo>
                <a:lnTo>
                  <a:pt x="6606" y="1202"/>
                </a:lnTo>
                <a:lnTo>
                  <a:pt x="6620" y="1192"/>
                </a:lnTo>
                <a:lnTo>
                  <a:pt x="6634" y="1182"/>
                </a:lnTo>
                <a:lnTo>
                  <a:pt x="6647" y="1172"/>
                </a:lnTo>
                <a:lnTo>
                  <a:pt x="6660" y="1161"/>
                </a:lnTo>
                <a:lnTo>
                  <a:pt x="6672" y="1149"/>
                </a:lnTo>
                <a:lnTo>
                  <a:pt x="6684" y="1136"/>
                </a:lnTo>
                <a:lnTo>
                  <a:pt x="6696" y="1123"/>
                </a:lnTo>
                <a:lnTo>
                  <a:pt x="6705" y="1110"/>
                </a:lnTo>
                <a:lnTo>
                  <a:pt x="6716" y="1097"/>
                </a:lnTo>
                <a:lnTo>
                  <a:pt x="6725" y="1083"/>
                </a:lnTo>
                <a:lnTo>
                  <a:pt x="6733" y="1068"/>
                </a:lnTo>
                <a:lnTo>
                  <a:pt x="6741" y="1053"/>
                </a:lnTo>
                <a:lnTo>
                  <a:pt x="6748" y="1037"/>
                </a:lnTo>
                <a:lnTo>
                  <a:pt x="6755" y="1020"/>
                </a:lnTo>
                <a:lnTo>
                  <a:pt x="6760" y="1003"/>
                </a:lnTo>
                <a:lnTo>
                  <a:pt x="6765" y="987"/>
                </a:lnTo>
                <a:lnTo>
                  <a:pt x="6769" y="970"/>
                </a:lnTo>
                <a:lnTo>
                  <a:pt x="6772" y="953"/>
                </a:lnTo>
                <a:lnTo>
                  <a:pt x="6774" y="935"/>
                </a:lnTo>
                <a:lnTo>
                  <a:pt x="6776" y="916"/>
                </a:lnTo>
                <a:lnTo>
                  <a:pt x="6776" y="898"/>
                </a:lnTo>
                <a:lnTo>
                  <a:pt x="6776" y="880"/>
                </a:lnTo>
                <a:lnTo>
                  <a:pt x="6774" y="862"/>
                </a:lnTo>
                <a:lnTo>
                  <a:pt x="6772" y="845"/>
                </a:lnTo>
                <a:lnTo>
                  <a:pt x="6769" y="828"/>
                </a:lnTo>
                <a:lnTo>
                  <a:pt x="6765" y="810"/>
                </a:lnTo>
                <a:lnTo>
                  <a:pt x="6760" y="793"/>
                </a:lnTo>
                <a:lnTo>
                  <a:pt x="6755" y="776"/>
                </a:lnTo>
                <a:lnTo>
                  <a:pt x="6748" y="760"/>
                </a:lnTo>
                <a:lnTo>
                  <a:pt x="6741" y="745"/>
                </a:lnTo>
                <a:lnTo>
                  <a:pt x="6733" y="730"/>
                </a:lnTo>
                <a:lnTo>
                  <a:pt x="6725" y="715"/>
                </a:lnTo>
                <a:lnTo>
                  <a:pt x="6716" y="700"/>
                </a:lnTo>
                <a:lnTo>
                  <a:pt x="6705" y="686"/>
                </a:lnTo>
                <a:lnTo>
                  <a:pt x="6696" y="673"/>
                </a:lnTo>
                <a:lnTo>
                  <a:pt x="6684" y="660"/>
                </a:lnTo>
                <a:lnTo>
                  <a:pt x="6672" y="647"/>
                </a:lnTo>
                <a:lnTo>
                  <a:pt x="6660" y="636"/>
                </a:lnTo>
                <a:lnTo>
                  <a:pt x="6647" y="625"/>
                </a:lnTo>
                <a:lnTo>
                  <a:pt x="6634" y="614"/>
                </a:lnTo>
                <a:lnTo>
                  <a:pt x="6620" y="605"/>
                </a:lnTo>
                <a:lnTo>
                  <a:pt x="6606" y="595"/>
                </a:lnTo>
                <a:lnTo>
                  <a:pt x="6591" y="586"/>
                </a:lnTo>
                <a:lnTo>
                  <a:pt x="6576" y="579"/>
                </a:lnTo>
                <a:lnTo>
                  <a:pt x="6560" y="572"/>
                </a:lnTo>
                <a:lnTo>
                  <a:pt x="6543" y="566"/>
                </a:lnTo>
                <a:lnTo>
                  <a:pt x="6527" y="560"/>
                </a:lnTo>
                <a:lnTo>
                  <a:pt x="6510" y="555"/>
                </a:lnTo>
                <a:lnTo>
                  <a:pt x="6493" y="551"/>
                </a:lnTo>
                <a:lnTo>
                  <a:pt x="6476" y="548"/>
                </a:lnTo>
                <a:lnTo>
                  <a:pt x="6458" y="546"/>
                </a:lnTo>
                <a:lnTo>
                  <a:pt x="6440" y="545"/>
                </a:lnTo>
                <a:lnTo>
                  <a:pt x="6421" y="5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1" name="开关"/>
          <p:cNvSpPr/>
          <p:nvPr/>
        </p:nvSpPr>
        <p:spPr>
          <a:xfrm>
            <a:off x="7153910" y="5573395"/>
            <a:ext cx="914400" cy="914400"/>
          </a:xfrm>
          <a:custGeom>
            <a:avLst/>
            <a:gdLst>
              <a:gd name="connsiteX0" fmla="*/ 1325751 w 1920974"/>
              <a:gd name="connsiteY0" fmla="*/ 317924 h 494286"/>
              <a:gd name="connsiteX1" fmla="*/ 1920974 w 1920974"/>
              <a:gd name="connsiteY1" fmla="*/ 317924 h 494286"/>
              <a:gd name="connsiteX2" fmla="*/ 1920974 w 1920974"/>
              <a:gd name="connsiteY2" fmla="*/ 368724 h 494286"/>
              <a:gd name="connsiteX3" fmla="*/ 1325751 w 1920974"/>
              <a:gd name="connsiteY3" fmla="*/ 368724 h 494286"/>
              <a:gd name="connsiteX4" fmla="*/ 605447 w 1920974"/>
              <a:gd name="connsiteY4" fmla="*/ 240749 h 494286"/>
              <a:gd name="connsiteX5" fmla="*/ 502872 w 1920974"/>
              <a:gd name="connsiteY5" fmla="*/ 343324 h 494286"/>
              <a:gd name="connsiteX6" fmla="*/ 605447 w 1920974"/>
              <a:gd name="connsiteY6" fmla="*/ 445899 h 494286"/>
              <a:gd name="connsiteX7" fmla="*/ 708022 w 1920974"/>
              <a:gd name="connsiteY7" fmla="*/ 343324 h 494286"/>
              <a:gd name="connsiteX8" fmla="*/ 605447 w 1920974"/>
              <a:gd name="connsiteY8" fmla="*/ 240749 h 494286"/>
              <a:gd name="connsiteX9" fmla="*/ 1281266 w 1920974"/>
              <a:gd name="connsiteY9" fmla="*/ 0 h 494286"/>
              <a:gd name="connsiteX10" fmla="*/ 1311695 w 1920974"/>
              <a:gd name="connsiteY10" fmla="*/ 65254 h 494286"/>
              <a:gd name="connsiteX11" fmla="*/ 752878 w 1920974"/>
              <a:gd name="connsiteY11" fmla="*/ 325835 h 494286"/>
              <a:gd name="connsiteX12" fmla="*/ 756409 w 1920974"/>
              <a:gd name="connsiteY12" fmla="*/ 343324 h 494286"/>
              <a:gd name="connsiteX13" fmla="*/ 605447 w 1920974"/>
              <a:gd name="connsiteY13" fmla="*/ 494286 h 494286"/>
              <a:gd name="connsiteX14" fmla="*/ 466349 w 1920974"/>
              <a:gd name="connsiteY14" fmla="*/ 402085 h 494286"/>
              <a:gd name="connsiteX15" fmla="*/ 459613 w 1920974"/>
              <a:gd name="connsiteY15" fmla="*/ 368724 h 494286"/>
              <a:gd name="connsiteX16" fmla="*/ 0 w 1920974"/>
              <a:gd name="connsiteY16" fmla="*/ 368724 h 494286"/>
              <a:gd name="connsiteX17" fmla="*/ 0 w 1920974"/>
              <a:gd name="connsiteY17" fmla="*/ 317924 h 494286"/>
              <a:gd name="connsiteX18" fmla="*/ 459613 w 1920974"/>
              <a:gd name="connsiteY18" fmla="*/ 317924 h 494286"/>
              <a:gd name="connsiteX19" fmla="*/ 466349 w 1920974"/>
              <a:gd name="connsiteY19" fmla="*/ 284563 h 494286"/>
              <a:gd name="connsiteX20" fmla="*/ 605447 w 1920974"/>
              <a:gd name="connsiteY20" fmla="*/ 192362 h 494286"/>
              <a:gd name="connsiteX21" fmla="*/ 712194 w 1920974"/>
              <a:gd name="connsiteY21" fmla="*/ 236578 h 494286"/>
              <a:gd name="connsiteX22" fmla="*/ 726959 w 1920974"/>
              <a:gd name="connsiteY22" fmla="*/ 258478 h 494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920974" h="494286">
                <a:moveTo>
                  <a:pt x="1325751" y="317924"/>
                </a:moveTo>
                <a:lnTo>
                  <a:pt x="1920974" y="317924"/>
                </a:lnTo>
                <a:lnTo>
                  <a:pt x="1920974" y="368724"/>
                </a:lnTo>
                <a:lnTo>
                  <a:pt x="1325751" y="368724"/>
                </a:lnTo>
                <a:close/>
                <a:moveTo>
                  <a:pt x="605447" y="240749"/>
                </a:moveTo>
                <a:cubicBezTo>
                  <a:pt x="548796" y="240749"/>
                  <a:pt x="502872" y="286673"/>
                  <a:pt x="502872" y="343324"/>
                </a:cubicBezTo>
                <a:cubicBezTo>
                  <a:pt x="502872" y="399975"/>
                  <a:pt x="548796" y="445899"/>
                  <a:pt x="605447" y="445899"/>
                </a:cubicBezTo>
                <a:cubicBezTo>
                  <a:pt x="662098" y="445899"/>
                  <a:pt x="708022" y="399975"/>
                  <a:pt x="708022" y="343324"/>
                </a:cubicBezTo>
                <a:cubicBezTo>
                  <a:pt x="708022" y="286673"/>
                  <a:pt x="662098" y="240749"/>
                  <a:pt x="605447" y="240749"/>
                </a:cubicBezTo>
                <a:close/>
                <a:moveTo>
                  <a:pt x="1281266" y="0"/>
                </a:moveTo>
                <a:lnTo>
                  <a:pt x="1311695" y="65254"/>
                </a:lnTo>
                <a:lnTo>
                  <a:pt x="752878" y="325835"/>
                </a:lnTo>
                <a:lnTo>
                  <a:pt x="756409" y="343324"/>
                </a:lnTo>
                <a:cubicBezTo>
                  <a:pt x="756409" y="426698"/>
                  <a:pt x="688821" y="494286"/>
                  <a:pt x="605447" y="494286"/>
                </a:cubicBezTo>
                <a:cubicBezTo>
                  <a:pt x="542917" y="494286"/>
                  <a:pt x="489266" y="456268"/>
                  <a:pt x="466349" y="402085"/>
                </a:cubicBezTo>
                <a:lnTo>
                  <a:pt x="459613" y="368724"/>
                </a:lnTo>
                <a:lnTo>
                  <a:pt x="0" y="368724"/>
                </a:lnTo>
                <a:lnTo>
                  <a:pt x="0" y="317924"/>
                </a:lnTo>
                <a:lnTo>
                  <a:pt x="459613" y="317924"/>
                </a:lnTo>
                <a:lnTo>
                  <a:pt x="466349" y="284563"/>
                </a:lnTo>
                <a:cubicBezTo>
                  <a:pt x="489266" y="230380"/>
                  <a:pt x="542917" y="192362"/>
                  <a:pt x="605447" y="192362"/>
                </a:cubicBezTo>
                <a:cubicBezTo>
                  <a:pt x="647134" y="192362"/>
                  <a:pt x="684875" y="209259"/>
                  <a:pt x="712194" y="236578"/>
                </a:cubicBezTo>
                <a:lnTo>
                  <a:pt x="726959" y="25847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5" name=" 165"/>
          <p:cNvSpPr/>
          <p:nvPr/>
        </p:nvSpPr>
        <p:spPr>
          <a:xfrm>
            <a:off x="5897880" y="4853940"/>
            <a:ext cx="1407160" cy="460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FFFFFF"/>
                </a:solidFill>
              </a:rPr>
              <a:t>传感器网关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2" name=" 52"/>
          <p:cNvSpPr/>
          <p:nvPr/>
        </p:nvSpPr>
        <p:spPr bwMode="auto">
          <a:xfrm rot="5400000" flipH="1">
            <a:off x="6414135" y="4696460"/>
            <a:ext cx="222250" cy="1636395"/>
          </a:xfrm>
          <a:custGeom>
            <a:avLst/>
            <a:gdLst>
              <a:gd name="T0" fmla="*/ 2147483646 w 41"/>
              <a:gd name="T1" fmla="*/ 2147483646 h 281"/>
              <a:gd name="T2" fmla="*/ 2147483646 w 41"/>
              <a:gd name="T3" fmla="*/ 2147483646 h 281"/>
              <a:gd name="T4" fmla="*/ 0 w 41"/>
              <a:gd name="T5" fmla="*/ 0 h 281"/>
              <a:gd name="T6" fmla="*/ 2147483646 w 41"/>
              <a:gd name="T7" fmla="*/ 2147483646 h 281"/>
              <a:gd name="T8" fmla="*/ 2147483646 w 41"/>
              <a:gd name="T9" fmla="*/ 2147483646 h 281"/>
              <a:gd name="T10" fmla="*/ 2147483646 w 41"/>
              <a:gd name="T11" fmla="*/ 2147483646 h 281"/>
              <a:gd name="T12" fmla="*/ 2147483646 w 41"/>
              <a:gd name="T13" fmla="*/ 2147483646 h 281"/>
              <a:gd name="T14" fmla="*/ 2147483646 w 41"/>
              <a:gd name="T15" fmla="*/ 2147483646 h 281"/>
              <a:gd name="T16" fmla="*/ 2147483646 w 41"/>
              <a:gd name="T17" fmla="*/ 2147483646 h 281"/>
              <a:gd name="T18" fmla="*/ 2147483646 w 41"/>
              <a:gd name="T19" fmla="*/ 2147483646 h 281"/>
              <a:gd name="T20" fmla="*/ 2147483646 w 41"/>
              <a:gd name="T21" fmla="*/ 2147483646 h 281"/>
              <a:gd name="T22" fmla="*/ 2147483646 w 41"/>
              <a:gd name="T23" fmla="*/ 2147483646 h 281"/>
              <a:gd name="T24" fmla="*/ 2147483646 w 41"/>
              <a:gd name="T25" fmla="*/ 2147483646 h 281"/>
              <a:gd name="T26" fmla="*/ 0 w 41"/>
              <a:gd name="T27" fmla="*/ 2147483646 h 281"/>
              <a:gd name="T28" fmla="*/ 2147483646 w 41"/>
              <a:gd name="T29" fmla="*/ 2147483646 h 281"/>
              <a:gd name="T30" fmla="*/ 2147483646 w 41"/>
              <a:gd name="T31" fmla="*/ 2147483646 h 281"/>
              <a:gd name="T32" fmla="*/ 2147483646 w 41"/>
              <a:gd name="T33" fmla="*/ 2147483646 h 281"/>
              <a:gd name="T34" fmla="*/ 2147483646 w 41"/>
              <a:gd name="T35" fmla="*/ 2147483646 h 281"/>
              <a:gd name="T36" fmla="*/ 2147483646 w 41"/>
              <a:gd name="T37" fmla="*/ 2147483646 h 281"/>
              <a:gd name="T38" fmla="*/ 2147483646 w 41"/>
              <a:gd name="T39" fmla="*/ 2147483646 h 281"/>
              <a:gd name="T40" fmla="*/ 2147483646 w 41"/>
              <a:gd name="T41" fmla="*/ 2147483646 h 281"/>
              <a:gd name="T42" fmla="*/ 2147483646 w 41"/>
              <a:gd name="T43" fmla="*/ 2147483646 h 28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1" h="281">
                <a:moveTo>
                  <a:pt x="15" y="41"/>
                </a:moveTo>
                <a:cubicBezTo>
                  <a:pt x="15" y="29"/>
                  <a:pt x="13" y="19"/>
                  <a:pt x="11" y="13"/>
                </a:cubicBezTo>
                <a:cubicBezTo>
                  <a:pt x="9" y="7"/>
                  <a:pt x="5" y="2"/>
                  <a:pt x="0" y="0"/>
                </a:cubicBezTo>
                <a:cubicBezTo>
                  <a:pt x="10" y="0"/>
                  <a:pt x="17" y="3"/>
                  <a:pt x="21" y="9"/>
                </a:cubicBezTo>
                <a:cubicBezTo>
                  <a:pt x="25" y="14"/>
                  <a:pt x="27" y="27"/>
                  <a:pt x="27" y="45"/>
                </a:cubicBezTo>
                <a:cubicBezTo>
                  <a:pt x="27" y="103"/>
                  <a:pt x="27" y="103"/>
                  <a:pt x="27" y="103"/>
                </a:cubicBezTo>
                <a:cubicBezTo>
                  <a:pt x="27" y="114"/>
                  <a:pt x="28" y="122"/>
                  <a:pt x="30" y="128"/>
                </a:cubicBezTo>
                <a:cubicBezTo>
                  <a:pt x="32" y="134"/>
                  <a:pt x="35" y="138"/>
                  <a:pt x="41" y="141"/>
                </a:cubicBezTo>
                <a:cubicBezTo>
                  <a:pt x="35" y="143"/>
                  <a:pt x="31" y="147"/>
                  <a:pt x="30" y="153"/>
                </a:cubicBezTo>
                <a:cubicBezTo>
                  <a:pt x="28" y="158"/>
                  <a:pt x="27" y="167"/>
                  <a:pt x="27" y="179"/>
                </a:cubicBezTo>
                <a:cubicBezTo>
                  <a:pt x="27" y="232"/>
                  <a:pt x="27" y="232"/>
                  <a:pt x="27" y="232"/>
                </a:cubicBezTo>
                <a:cubicBezTo>
                  <a:pt x="27" y="245"/>
                  <a:pt x="26" y="255"/>
                  <a:pt x="25" y="262"/>
                </a:cubicBezTo>
                <a:cubicBezTo>
                  <a:pt x="23" y="269"/>
                  <a:pt x="20" y="274"/>
                  <a:pt x="16" y="277"/>
                </a:cubicBezTo>
                <a:cubicBezTo>
                  <a:pt x="12" y="279"/>
                  <a:pt x="7" y="281"/>
                  <a:pt x="0" y="281"/>
                </a:cubicBezTo>
                <a:cubicBezTo>
                  <a:pt x="5" y="279"/>
                  <a:pt x="9" y="274"/>
                  <a:pt x="11" y="268"/>
                </a:cubicBezTo>
                <a:cubicBezTo>
                  <a:pt x="13" y="261"/>
                  <a:pt x="15" y="252"/>
                  <a:pt x="15" y="240"/>
                </a:cubicBezTo>
                <a:cubicBezTo>
                  <a:pt x="15" y="186"/>
                  <a:pt x="15" y="186"/>
                  <a:pt x="15" y="186"/>
                </a:cubicBezTo>
                <a:cubicBezTo>
                  <a:pt x="15" y="172"/>
                  <a:pt x="15" y="162"/>
                  <a:pt x="17" y="155"/>
                </a:cubicBezTo>
                <a:cubicBezTo>
                  <a:pt x="19" y="148"/>
                  <a:pt x="23" y="144"/>
                  <a:pt x="29" y="141"/>
                </a:cubicBezTo>
                <a:cubicBezTo>
                  <a:pt x="23" y="138"/>
                  <a:pt x="19" y="133"/>
                  <a:pt x="17" y="127"/>
                </a:cubicBezTo>
                <a:cubicBezTo>
                  <a:pt x="15" y="121"/>
                  <a:pt x="15" y="111"/>
                  <a:pt x="15" y="98"/>
                </a:cubicBezTo>
                <a:lnTo>
                  <a:pt x="15" y="4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3" name=" 53"/>
          <p:cNvSpPr/>
          <p:nvPr/>
        </p:nvSpPr>
        <p:spPr>
          <a:xfrm rot="8160000">
            <a:off x="5897880" y="4135755"/>
            <a:ext cx="409575" cy="557530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软件架构 </a:t>
            </a:r>
            <a:endParaRPr lang="en-US" altLang="zh-CN"/>
          </a:p>
        </p:txBody>
      </p:sp>
      <p:sp>
        <p:nvSpPr>
          <p:cNvPr id="167" name=" 167"/>
          <p:cNvSpPr/>
          <p:nvPr/>
        </p:nvSpPr>
        <p:spPr>
          <a:xfrm>
            <a:off x="1772920" y="2652395"/>
            <a:ext cx="8047355" cy="46037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HTTP Server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 167"/>
          <p:cNvSpPr/>
          <p:nvPr/>
        </p:nvSpPr>
        <p:spPr>
          <a:xfrm>
            <a:off x="1772920" y="3343275"/>
            <a:ext cx="1620520" cy="46037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FFFFFF"/>
                </a:solidFill>
              </a:rPr>
              <a:t>控制子模块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 167"/>
          <p:cNvSpPr/>
          <p:nvPr/>
        </p:nvSpPr>
        <p:spPr>
          <a:xfrm>
            <a:off x="1772920" y="3968750"/>
            <a:ext cx="1619885" cy="46037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FFFFFF"/>
                </a:solidFill>
              </a:rPr>
              <a:t>告警子模块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 167"/>
          <p:cNvSpPr/>
          <p:nvPr/>
        </p:nvSpPr>
        <p:spPr>
          <a:xfrm>
            <a:off x="1772920" y="4528820"/>
            <a:ext cx="1620520" cy="46037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FFFFFF"/>
                </a:solidFill>
              </a:rPr>
              <a:t>状态子模块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 167"/>
          <p:cNvSpPr/>
          <p:nvPr/>
        </p:nvSpPr>
        <p:spPr>
          <a:xfrm>
            <a:off x="6985000" y="3977005"/>
            <a:ext cx="1664970" cy="46037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FFFFFF"/>
                </a:solidFill>
              </a:rPr>
              <a:t>统计子模块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" name=" 167"/>
          <p:cNvSpPr/>
          <p:nvPr/>
        </p:nvSpPr>
        <p:spPr>
          <a:xfrm>
            <a:off x="1772920" y="1440180"/>
            <a:ext cx="2941320" cy="4603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HTML5 </a:t>
            </a:r>
            <a:r>
              <a:rPr lang="zh-CN" altLang="en-US">
                <a:solidFill>
                  <a:srgbClr val="FFFFFF"/>
                </a:solidFill>
              </a:rPr>
              <a:t>浏览器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 167"/>
          <p:cNvSpPr/>
          <p:nvPr/>
        </p:nvSpPr>
        <p:spPr>
          <a:xfrm>
            <a:off x="5880100" y="1440180"/>
            <a:ext cx="3940175" cy="4603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FFFFFF"/>
                </a:solidFill>
              </a:rPr>
              <a:t>手机</a:t>
            </a:r>
            <a:r>
              <a:rPr lang="zh-CN" altLang="en-US">
                <a:solidFill>
                  <a:srgbClr val="FFFFFF"/>
                </a:solidFill>
                <a:sym typeface="+mn-ea"/>
              </a:rPr>
              <a:t>即时通讯</a:t>
            </a:r>
            <a:r>
              <a:rPr lang="en-US" altLang="zh-CN">
                <a:solidFill>
                  <a:srgbClr val="FFFFFF"/>
                </a:solidFill>
                <a:sym typeface="+mn-ea"/>
              </a:rPr>
              <a:t>WeChat</a:t>
            </a:r>
            <a:r>
              <a:rPr lang="zh-CN" altLang="en-US">
                <a:solidFill>
                  <a:srgbClr val="FFFFFF"/>
                </a:solidFill>
                <a:sym typeface="+mn-ea"/>
              </a:rPr>
              <a:t>等小程序</a:t>
            </a:r>
            <a:endParaRPr lang="zh-CN" altLang="en-US">
              <a:solidFill>
                <a:srgbClr val="FFFFFF"/>
              </a:solidFill>
              <a:sym typeface="+mn-ea"/>
            </a:endParaRPr>
          </a:p>
        </p:txBody>
      </p:sp>
      <p:sp>
        <p:nvSpPr>
          <p:cNvPr id="10" name=" 167"/>
          <p:cNvSpPr/>
          <p:nvPr/>
        </p:nvSpPr>
        <p:spPr>
          <a:xfrm>
            <a:off x="1816100" y="5801360"/>
            <a:ext cx="2061210" cy="46037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FFFFFF"/>
                </a:solidFill>
              </a:rPr>
              <a:t>矿机管理接口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 167"/>
          <p:cNvSpPr/>
          <p:nvPr/>
        </p:nvSpPr>
        <p:spPr>
          <a:xfrm>
            <a:off x="7759065" y="5801360"/>
            <a:ext cx="2061210" cy="46037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FFFFFF"/>
                </a:solidFill>
              </a:rPr>
              <a:t>传感器管理接口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 167"/>
          <p:cNvSpPr/>
          <p:nvPr/>
        </p:nvSpPr>
        <p:spPr>
          <a:xfrm>
            <a:off x="4554855" y="5801360"/>
            <a:ext cx="2061210" cy="46037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FFFFFF"/>
                </a:solidFill>
              </a:rPr>
              <a:t>矿机数据采集接口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05" name=" 205"/>
          <p:cNvSpPr/>
          <p:nvPr/>
        </p:nvSpPr>
        <p:spPr>
          <a:xfrm>
            <a:off x="8821420" y="3408680"/>
            <a:ext cx="998855" cy="2096770"/>
          </a:xfrm>
          <a:prstGeom prst="ca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MySql</a:t>
            </a:r>
            <a:r>
              <a:rPr lang="zh-CN" altLang="en-US">
                <a:solidFill>
                  <a:srgbClr val="FFFFFF"/>
                </a:solidFill>
              </a:rPr>
              <a:t>数据库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 167"/>
          <p:cNvSpPr/>
          <p:nvPr/>
        </p:nvSpPr>
        <p:spPr>
          <a:xfrm>
            <a:off x="1772920" y="5149215"/>
            <a:ext cx="6877050" cy="46037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FFFFFF"/>
                </a:solidFill>
              </a:rPr>
              <a:t>消息分发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 167"/>
          <p:cNvSpPr/>
          <p:nvPr/>
        </p:nvSpPr>
        <p:spPr>
          <a:xfrm>
            <a:off x="6985000" y="4528820"/>
            <a:ext cx="1664970" cy="46037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FFFFFF"/>
                </a:solidFill>
              </a:rPr>
              <a:t>数据子模块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 167"/>
          <p:cNvSpPr/>
          <p:nvPr/>
        </p:nvSpPr>
        <p:spPr>
          <a:xfrm>
            <a:off x="1772920" y="2076450"/>
            <a:ext cx="8047355" cy="46037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Web</a:t>
            </a:r>
            <a:r>
              <a:rPr lang="zh-CN" altLang="en-US">
                <a:solidFill>
                  <a:srgbClr val="FFFFFF"/>
                </a:solidFill>
              </a:rPr>
              <a:t>前端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" name=" 167"/>
          <p:cNvSpPr/>
          <p:nvPr/>
        </p:nvSpPr>
        <p:spPr>
          <a:xfrm>
            <a:off x="6985000" y="3359785"/>
            <a:ext cx="1664970" cy="46037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IFTTT</a:t>
            </a:r>
            <a:r>
              <a:rPr lang="zh-CN" altLang="en-US">
                <a:solidFill>
                  <a:srgbClr val="FFFFFF"/>
                </a:solidFill>
              </a:rPr>
              <a:t>子模块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 167"/>
          <p:cNvSpPr/>
          <p:nvPr/>
        </p:nvSpPr>
        <p:spPr>
          <a:xfrm>
            <a:off x="3488690" y="4528820"/>
            <a:ext cx="1685925" cy="46037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FFFFFF"/>
                </a:solidFill>
              </a:rPr>
              <a:t>环境子模块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8" name=" 167"/>
          <p:cNvSpPr/>
          <p:nvPr/>
        </p:nvSpPr>
        <p:spPr>
          <a:xfrm>
            <a:off x="3488690" y="3343275"/>
            <a:ext cx="1685925" cy="46037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FFFFFF"/>
                </a:solidFill>
              </a:rPr>
              <a:t>配置子模块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" name=" 167"/>
          <p:cNvSpPr/>
          <p:nvPr/>
        </p:nvSpPr>
        <p:spPr>
          <a:xfrm>
            <a:off x="3488690" y="3968750"/>
            <a:ext cx="1685925" cy="46037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FFFFFF"/>
                </a:solidFill>
              </a:rPr>
              <a:t>位置子模块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0" name=" 167"/>
          <p:cNvSpPr/>
          <p:nvPr/>
        </p:nvSpPr>
        <p:spPr>
          <a:xfrm>
            <a:off x="5263515" y="3343275"/>
            <a:ext cx="1664970" cy="46037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FFFFFF"/>
                </a:solidFill>
              </a:rPr>
              <a:t>即时通讯模块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1" name=" 167"/>
          <p:cNvSpPr/>
          <p:nvPr/>
        </p:nvSpPr>
        <p:spPr>
          <a:xfrm>
            <a:off x="5263515" y="3968750"/>
            <a:ext cx="1664970" cy="46037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FFFFFF"/>
                </a:solidFill>
              </a:rPr>
              <a:t>批量升级模块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2" name=" 167"/>
          <p:cNvSpPr/>
          <p:nvPr/>
        </p:nvSpPr>
        <p:spPr>
          <a:xfrm>
            <a:off x="5263515" y="4528820"/>
            <a:ext cx="1664970" cy="46037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FFFFFF"/>
                </a:solidFill>
              </a:rPr>
              <a:t>日志子模块</a:t>
            </a: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功能概览 </a:t>
            </a:r>
            <a:r>
              <a:rPr lang="en-US" altLang="zh-CN"/>
              <a:t>- </a:t>
            </a:r>
            <a:r>
              <a:rPr lang="zh-CN" altLang="en-US"/>
              <a:t>从用户角度看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在</a:t>
            </a:r>
            <a:r>
              <a:rPr lang="en-US" altLang="zh-CN"/>
              <a:t>PC</a:t>
            </a:r>
            <a:r>
              <a:rPr lang="zh-CN" altLang="en-US"/>
              <a:t>上和手机微信上功能完全一样，全图形化操作</a:t>
            </a:r>
            <a:endParaRPr lang="zh-CN" altLang="en-US"/>
          </a:p>
          <a:p>
            <a:r>
              <a:rPr lang="zh-CN" altLang="en-US"/>
              <a:t>实时查看矿场温湿度，矿机工作状态 （正常，下线，故障）</a:t>
            </a:r>
            <a:endParaRPr lang="zh-CN" altLang="en-US"/>
          </a:p>
          <a:p>
            <a:r>
              <a:rPr lang="zh-CN" altLang="en-US"/>
              <a:t>实时控制重启，诊断，关机并获得反馈</a:t>
            </a:r>
            <a:endParaRPr lang="zh-CN" altLang="en-US"/>
          </a:p>
          <a:p>
            <a:r>
              <a:rPr lang="zh-CN" altLang="en-US"/>
              <a:t>实时获得故障上报及故障原因</a:t>
            </a:r>
            <a:endParaRPr lang="zh-CN" altLang="en-US"/>
          </a:p>
          <a:p>
            <a:r>
              <a:rPr lang="zh-CN" altLang="en-US">
                <a:sym typeface="+mn-ea"/>
              </a:rPr>
              <a:t>选定定范围后</a:t>
            </a:r>
            <a:r>
              <a:rPr lang="zh-CN" altLang="en-US"/>
              <a:t>能批量配置矿机</a:t>
            </a:r>
            <a:endParaRPr lang="zh-CN" altLang="en-US"/>
          </a:p>
          <a:p>
            <a:r>
              <a:rPr lang="zh-CN" altLang="en-US"/>
              <a:t>选定范围后能批量升级矿机固件</a:t>
            </a:r>
            <a:endParaRPr lang="zh-CN" altLang="en-US"/>
          </a:p>
          <a:p>
            <a:r>
              <a:rPr lang="zh-CN" altLang="en-US"/>
              <a:t>配置好矿机放置位置后能快速定位故障矿机位置</a:t>
            </a:r>
            <a:endParaRPr lang="zh-CN" altLang="en-US"/>
          </a:p>
          <a:p>
            <a:r>
              <a:rPr lang="zh-CN" altLang="en-US"/>
              <a:t>可获得图形化统计数据及下载报表</a:t>
            </a:r>
            <a:endParaRPr lang="zh-CN" altLang="en-US"/>
          </a:p>
          <a:p>
            <a:r>
              <a:rPr lang="zh-CN" altLang="en-US"/>
              <a:t>发生故障后可根据预设</a:t>
            </a:r>
            <a:r>
              <a:rPr lang="en-US" altLang="zh-CN"/>
              <a:t>IFTTT</a:t>
            </a:r>
            <a:r>
              <a:rPr lang="zh-CN" altLang="en-US"/>
              <a:t>规则触发警报器等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矿机</a:t>
            </a:r>
            <a:r>
              <a:rPr lang="en-US" altLang="zh-CN" dirty="0" err="1"/>
              <a:t>Paas</a:t>
            </a:r>
            <a:r>
              <a:rPr lang="zh-CN" altLang="en-US" dirty="0" err="1"/>
              <a:t>单机版</a:t>
            </a:r>
            <a:r>
              <a:rPr lang="zh-CN" altLang="en-US" dirty="0"/>
              <a:t>开发计划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5" name="箭头: 下 4"/>
          <p:cNvSpPr/>
          <p:nvPr/>
        </p:nvSpPr>
        <p:spPr>
          <a:xfrm>
            <a:off x="838200" y="3213139"/>
            <a:ext cx="264969" cy="458863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59823" y="2909000"/>
            <a:ext cx="688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accent6"/>
                </a:solidFill>
              </a:rPr>
              <a:t>5.2</a:t>
            </a:r>
            <a:r>
              <a:rPr lang="zh-CN" altLang="en-US" sz="1200" dirty="0">
                <a:solidFill>
                  <a:schemeClr val="accent6"/>
                </a:solidFill>
              </a:rPr>
              <a:t>开始</a:t>
            </a:r>
            <a:endParaRPr lang="zh-CN" altLang="en-US" sz="1200" dirty="0">
              <a:solidFill>
                <a:schemeClr val="accent6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4513" y="6433073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灰色</a:t>
            </a:r>
            <a:r>
              <a:rPr lang="zh-CN" altLang="en-US" dirty="0"/>
              <a:t>代表已完成，</a:t>
            </a:r>
            <a:r>
              <a:rPr lang="zh-CN" altLang="en-US" dirty="0">
                <a:solidFill>
                  <a:schemeClr val="accent6"/>
                </a:solidFill>
              </a:rPr>
              <a:t>绿色</a:t>
            </a:r>
            <a:r>
              <a:rPr lang="zh-CN" altLang="en-US" dirty="0"/>
              <a:t>代表正在进行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单机版需求分析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整体</a:t>
            </a:r>
            <a:endParaRPr lang="en-US" altLang="zh-CN" dirty="0"/>
          </a:p>
          <a:p>
            <a:r>
              <a:rPr lang="en-US" altLang="zh-CN" dirty="0"/>
              <a:t>Web</a:t>
            </a:r>
            <a:r>
              <a:rPr lang="zh-CN" altLang="en-US" dirty="0"/>
              <a:t>前端</a:t>
            </a:r>
            <a:endParaRPr lang="en-US" altLang="zh-CN" dirty="0"/>
          </a:p>
          <a:p>
            <a:r>
              <a:rPr lang="zh-CN" altLang="en-US" dirty="0"/>
              <a:t>后台</a:t>
            </a:r>
            <a:endParaRPr lang="en-US" altLang="zh-CN" dirty="0"/>
          </a:p>
          <a:p>
            <a:r>
              <a:rPr lang="zh-CN" altLang="en-US" dirty="0"/>
              <a:t>矿机端</a:t>
            </a:r>
            <a:endParaRPr lang="zh-CN" altLang="en-US" dirty="0"/>
          </a:p>
          <a:p>
            <a:r>
              <a:rPr lang="zh-CN" altLang="en-US" dirty="0"/>
              <a:t>用户侧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整体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用户在本地和远程</a:t>
            </a:r>
            <a:r>
              <a:rPr lang="en-US" altLang="zh-CN" dirty="0"/>
              <a:t>(DDNS,</a:t>
            </a:r>
            <a:r>
              <a:rPr lang="zh-CN" altLang="en-US" dirty="0"/>
              <a:t>花生壳解析服务</a:t>
            </a:r>
            <a:r>
              <a:rPr lang="en-US" altLang="zh-CN" dirty="0"/>
              <a:t>)</a:t>
            </a:r>
            <a:r>
              <a:rPr lang="zh-CN" altLang="en-US" dirty="0"/>
              <a:t>通过</a:t>
            </a:r>
            <a:r>
              <a:rPr lang="en-US" altLang="zh-CN" dirty="0"/>
              <a:t>PC</a:t>
            </a:r>
            <a:r>
              <a:rPr lang="zh-CN" altLang="en-US" dirty="0"/>
              <a:t>浏览器和移动浏览器能实时访问该平台</a:t>
            </a:r>
            <a:endParaRPr lang="zh-CN" altLang="en-US" dirty="0"/>
          </a:p>
          <a:p>
            <a:r>
              <a:rPr lang="zh-CN" altLang="en-US" dirty="0"/>
              <a:t>当发生告警平台应会通过电子邮件（</a:t>
            </a:r>
            <a:r>
              <a:rPr lang="en-US" altLang="zh-CN" dirty="0"/>
              <a:t>smtp</a:t>
            </a:r>
            <a:r>
              <a:rPr lang="zh-CN" altLang="en-US" dirty="0"/>
              <a:t>服务）通知给用户</a:t>
            </a:r>
            <a:endParaRPr lang="zh-CN" altLang="en-US" dirty="0"/>
          </a:p>
          <a:p>
            <a:r>
              <a:rPr lang="zh-CN" altLang="en-US" dirty="0"/>
              <a:t>平台应该能部署在</a:t>
            </a:r>
            <a:r>
              <a:rPr lang="en-US" altLang="zh-CN" dirty="0"/>
              <a:t>windows</a:t>
            </a:r>
            <a:r>
              <a:rPr lang="zh-CN" altLang="en-US" dirty="0"/>
              <a:t>系统（小客户）或</a:t>
            </a:r>
            <a:r>
              <a:rPr lang="en-US" altLang="zh-CN" dirty="0" err="1"/>
              <a:t>linux</a:t>
            </a:r>
            <a:r>
              <a:rPr lang="zh-CN" altLang="en-US" dirty="0"/>
              <a:t>系统上（中大客户）</a:t>
            </a:r>
            <a:endParaRPr lang="zh-CN" altLang="en-US" dirty="0"/>
          </a:p>
          <a:p>
            <a:r>
              <a:rPr lang="zh-CN" altLang="en-US" dirty="0"/>
              <a:t>平台设计最大矿机接入容量暂为</a:t>
            </a:r>
            <a:r>
              <a:rPr lang="en-US" altLang="zh-CN" dirty="0"/>
              <a:t>20000</a:t>
            </a:r>
            <a:r>
              <a:rPr lang="zh-CN" altLang="en-US" dirty="0"/>
              <a:t>台（压力测试后最终确定）</a:t>
            </a:r>
            <a:endParaRPr lang="zh-CN" altLang="en-US" dirty="0"/>
          </a:p>
          <a:p>
            <a:r>
              <a:rPr lang="zh-CN" altLang="en-US" dirty="0"/>
              <a:t>平台数据采用数据库存储（</a:t>
            </a:r>
            <a:r>
              <a:rPr lang="en-US" altLang="zh-CN" dirty="0"/>
              <a:t>MySQL</a:t>
            </a:r>
            <a:r>
              <a:rPr lang="zh-CN" altLang="en-US" dirty="0"/>
              <a:t>）</a:t>
            </a:r>
            <a:r>
              <a:rPr lang="en-US" altLang="zh-CN" dirty="0"/>
              <a:t>,</a:t>
            </a:r>
            <a:r>
              <a:rPr lang="zh-CN" altLang="en-US" dirty="0"/>
              <a:t>平台配置及数据库应有备份机制（</a:t>
            </a:r>
            <a:r>
              <a:rPr lang="en-US" altLang="zh-CN" dirty="0"/>
              <a:t>RAID1</a:t>
            </a:r>
            <a:r>
              <a:rPr lang="zh-CN" altLang="en-US" dirty="0"/>
              <a:t>）和恢复机制</a:t>
            </a:r>
            <a:endParaRPr lang="zh-CN" altLang="en-US" dirty="0"/>
          </a:p>
          <a:p>
            <a:r>
              <a:rPr lang="zh-CN" altLang="en-US" dirty="0"/>
              <a:t>平台能扫描指定</a:t>
            </a:r>
            <a:r>
              <a:rPr lang="en-US" altLang="zh-CN" dirty="0"/>
              <a:t>IP</a:t>
            </a:r>
            <a:r>
              <a:rPr lang="zh-CN" altLang="en-US" dirty="0"/>
              <a:t>网段矿机及监听矿机的</a:t>
            </a:r>
            <a:r>
              <a:rPr lang="en-US" altLang="zh-CN" dirty="0"/>
              <a:t>IP</a:t>
            </a:r>
            <a:r>
              <a:rPr lang="zh-CN" altLang="en-US" dirty="0"/>
              <a:t>广播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用户能实时查询接入的矿机的数据如下：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3416</Words>
  <Application>WPS 演示</Application>
  <PresentationFormat>宽屏</PresentationFormat>
  <Paragraphs>550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Arial</vt:lpstr>
      <vt:lpstr>宋体</vt:lpstr>
      <vt:lpstr>Wingdings</vt:lpstr>
      <vt:lpstr>Calibri</vt:lpstr>
      <vt:lpstr>Calibri Light</vt:lpstr>
      <vt:lpstr>微软雅黑</vt:lpstr>
      <vt:lpstr>Arial Unicode MS</vt:lpstr>
      <vt:lpstr>Office 主题</vt:lpstr>
      <vt:lpstr>BW矿机集中管理平台 </vt:lpstr>
      <vt:lpstr>当今矿场面临的问题 </vt:lpstr>
      <vt:lpstr>BW矿机集中管理平台目标</vt:lpstr>
      <vt:lpstr>平台示意图</vt:lpstr>
      <vt:lpstr>软件架构 </vt:lpstr>
      <vt:lpstr>功能概览 - 从用户角度看</vt:lpstr>
      <vt:lpstr>矿机Paas单机版开发计划</vt:lpstr>
      <vt:lpstr>单机版需求分析</vt:lpstr>
      <vt:lpstr>整体</vt:lpstr>
      <vt:lpstr>整体：总数据</vt:lpstr>
      <vt:lpstr>整体：单机数据（一）</vt:lpstr>
      <vt:lpstr>整体：单机数据（二）</vt:lpstr>
      <vt:lpstr>整体：单机数据（三）</vt:lpstr>
      <vt:lpstr>整体: 对矿机控制/配置</vt:lpstr>
      <vt:lpstr>整体：平台配置</vt:lpstr>
      <vt:lpstr>整体：上报及告警</vt:lpstr>
      <vt:lpstr>整体：图表输出</vt:lpstr>
      <vt:lpstr>Web前端</vt:lpstr>
      <vt:lpstr>后台</vt:lpstr>
      <vt:lpstr>矿机端需求</vt:lpstr>
      <vt:lpstr>用户侧需求</vt:lpstr>
      <vt:lpstr>讨论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BW矿机集中管理平台 </dc:title>
  <dc:creator>tuorui</dc:creator>
  <cp:lastModifiedBy>tuorui</cp:lastModifiedBy>
  <cp:revision>72</cp:revision>
  <dcterms:created xsi:type="dcterms:W3CDTF">2015-05-05T08:02:00Z</dcterms:created>
  <dcterms:modified xsi:type="dcterms:W3CDTF">2018-05-07T09:06:31Z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