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65E03-853E-457E-8A51-EBE033962668}" type="doc">
      <dgm:prSet loTypeId="urn:microsoft.com/office/officeart/2005/8/layout/hList6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DD649FC-B30A-4D05-AFA9-4C623BB692F4}">
      <dgm:prSet phldrT="[文本]" custT="1"/>
      <dgm:spPr/>
      <dgm:t>
        <a:bodyPr/>
        <a:lstStyle/>
        <a:p>
          <a:r>
            <a:rPr lang="en-US" altLang="zh-CN" sz="4000" dirty="0" smtClean="0">
              <a:latin typeface="Microsoft YaHei" charset="0"/>
              <a:ea typeface="Microsoft YaHei" charset="0"/>
              <a:cs typeface="Microsoft YaHei" charset="0"/>
            </a:rPr>
            <a:t>RADOS</a:t>
          </a:r>
          <a:endParaRPr lang="zh-CN" altLang="en-US" sz="40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4F493DB-BF07-41E1-9451-D96A11E7DE8D}" type="parTrans" cxnId="{AA8987F6-7B12-4030-8ADF-D428A287ACE6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BC58F472-F03E-4ABE-A93D-26AA6C228738}" type="sibTrans" cxnId="{AA8987F6-7B12-4030-8ADF-D428A287ACE6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47B783DE-166D-47FC-B591-1C6DB06E79F0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对象存储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7532CCD-053B-4BFE-9CEE-46B3BA13DFED}" type="parTrans" cxnId="{E471710D-EE71-40FF-B5D0-82D3C06C84B6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29556E61-E1EB-46EC-A429-38CB67846145}" type="sibTrans" cxnId="{E471710D-EE71-40FF-B5D0-82D3C06C84B6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88CA98D7-0C8F-4D3D-8919-27BA8BA60B55}">
      <dgm:prSet phldrT="[文本]" custT="1"/>
      <dgm:spPr/>
      <dgm:t>
        <a:bodyPr/>
        <a:lstStyle/>
        <a:p>
          <a:r>
            <a:rPr lang="en-US" altLang="zh-CN" sz="3200" dirty="0" smtClean="0">
              <a:latin typeface="Microsoft YaHei" charset="0"/>
              <a:ea typeface="Microsoft YaHei" charset="0"/>
              <a:cs typeface="Microsoft YaHei" charset="0"/>
            </a:rPr>
            <a:t>CRUSH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87B0D17-7A17-4443-8C51-3796CB20BAA8}" type="parTrans" cxnId="{92E9C388-74EE-418C-9A28-42981661A885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FBBE123E-D5F1-4B85-831B-318AABC33420}" type="sibTrans" cxnId="{92E9C388-74EE-418C-9A28-42981661A885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AA1E1028-0B35-4485-AC0F-381DAF985826}">
      <dgm:prSet phldrT="[文本]" custT="1"/>
      <dgm:spPr/>
      <dgm:t>
        <a:bodyPr/>
        <a:lstStyle/>
        <a:p>
          <a:r>
            <a:rPr lang="en-US" altLang="zh-CN" sz="4000" dirty="0" smtClean="0">
              <a:latin typeface="Microsoft YaHei" charset="0"/>
              <a:ea typeface="Microsoft YaHei" charset="0"/>
              <a:cs typeface="Microsoft YaHei" charset="0"/>
            </a:rPr>
            <a:t>MDS</a:t>
          </a:r>
          <a:endParaRPr lang="zh-CN" altLang="en-US" sz="40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46DFC45-FAAF-4B9C-9823-840E2B2042F0}" type="parTrans" cxnId="{06050DBD-F31B-4336-B9FE-A0B08724CBF1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29BC034B-4052-432C-A5A6-F218DE1313B7}" type="sibTrans" cxnId="{06050DBD-F31B-4336-B9FE-A0B08724CBF1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2319CC61-CB8B-402C-A422-A28084FEED4E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元数据处理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5C1A0AA-3C26-431D-94A1-7F5CFE224A1E}" type="parTrans" cxnId="{9EFCED2F-F7FE-4437-8A42-3C1860D0A2B8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F6F50A20-48D6-49EC-91A3-ADD7023E8158}" type="sibTrans" cxnId="{9EFCED2F-F7FE-4437-8A42-3C1860D0A2B8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469D7569-B6E7-4C48-B515-EF470F7235F4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目录分片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7F696A4-08CC-4175-9691-602D21BE2294}" type="parTrans" cxnId="{989F1893-1564-40AF-8424-FCF0D03FA968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5B2E0E9D-88FE-4065-B3EC-240D12F4A4AB}" type="sibTrans" cxnId="{989F1893-1564-40AF-8424-FCF0D03FA968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3A965560-9D8F-4907-A3FC-172E705B9DEA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冗余、容灾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BA8F242-6941-48B9-A4B5-F347C3153976}" type="parTrans" cxnId="{33538241-31F4-4BC1-B199-6BC4A3F68A04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04A133DD-F4DF-46D6-B6AE-DC7640F14E2F}" type="sibTrans" cxnId="{33538241-31F4-4BC1-B199-6BC4A3F68A04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94BF65E4-E913-4AA0-BBF0-09D76E2B7C01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负载平衡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FABD2A6-A439-466A-8DCB-E1C2BBC1CD77}" type="parTrans" cxnId="{C79419AB-CDFE-4A99-A2E9-EAEC88144E83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7DB605D1-ACFD-4253-B923-49C0060A4345}" type="sibTrans" cxnId="{C79419AB-CDFE-4A99-A2E9-EAEC88144E83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E0354EF4-5554-4CCC-893E-3DCAC26F39E1}">
      <dgm:prSet phldrT="[文本]" custT="1"/>
      <dgm:spPr/>
      <dgm:t>
        <a:bodyPr/>
        <a:lstStyle/>
        <a:p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7DCB1ADC-BB88-4BC4-AA35-848BC8D2515C}" type="parTrans" cxnId="{3F22D4FA-D518-4AC7-8820-8CB5231DCBAF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DDA57CF2-6CE9-47C0-9E04-F8ED694FDEB2}" type="sibTrans" cxnId="{3F22D4FA-D518-4AC7-8820-8CB5231DCBAF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C2F4184B-A490-422E-8490-8E95FCC4ACE2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元数据集群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B5B9BD2-3BFD-4BAF-B8BD-DFE85AF32D15}" type="parTrans" cxnId="{2AC7287C-C759-4BAC-B246-9341ECA0CBA1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1D150A54-D5CC-4607-83D3-57DCEF1EEEA6}" type="sibTrans" cxnId="{2AC7287C-C759-4BAC-B246-9341ECA0CBA1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661FCBA0-0838-48FC-8A68-CD138DD2FBEC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动态子树分区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89CC1AA-6623-4668-A3E4-E6B16DA02BD9}" type="parTrans" cxnId="{9A0AC3D9-ABF9-4438-9C72-FE11E3AC947C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BB013271-75FE-4BBE-B46C-E9ED38E09E2F}" type="sibTrans" cxnId="{9A0AC3D9-ABF9-4438-9C72-FE11E3AC947C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642BD9F4-2009-42F6-9459-1B4C132A4EDC}" type="pres">
      <dgm:prSet presAssocID="{06165E03-853E-457E-8A51-EBE0339626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150E02-2FD5-4718-86BA-20A11C46497D}" type="pres">
      <dgm:prSet presAssocID="{1DD649FC-B30A-4D05-AFA9-4C623BB692F4}" presName="node" presStyleLbl="node1" presStyleIdx="0" presStyleCnt="2" custLinFactNeighborY="-20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7B5BA-9D55-4671-A125-27D0F252BA5A}" type="pres">
      <dgm:prSet presAssocID="{BC58F472-F03E-4ABE-A93D-26AA6C228738}" presName="sibTrans" presStyleCnt="0"/>
      <dgm:spPr/>
      <dgm:t>
        <a:bodyPr/>
        <a:lstStyle/>
        <a:p>
          <a:endParaRPr lang="zh-CN" altLang="en-US"/>
        </a:p>
      </dgm:t>
    </dgm:pt>
    <dgm:pt modelId="{A2EC9865-BDE8-4B19-93BA-078769F4B27E}" type="pres">
      <dgm:prSet presAssocID="{AA1E1028-0B35-4485-AC0F-381DAF98582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EA7CA3-5F6A-DA44-A9C0-08E4AE40A4D9}" type="presOf" srcId="{2319CC61-CB8B-402C-A422-A28084FEED4E}" destId="{A2EC9865-BDE8-4B19-93BA-078769F4B27E}" srcOrd="0" destOrd="1" presId="urn:microsoft.com/office/officeart/2005/8/layout/hList6"/>
    <dgm:cxn modelId="{F662BB6A-0269-C14C-8A60-DF75ACBF4541}" type="presOf" srcId="{94BF65E4-E913-4AA0-BBF0-09D76E2B7C01}" destId="{5A150E02-2FD5-4718-86BA-20A11C46497D}" srcOrd="0" destOrd="4" presId="urn:microsoft.com/office/officeart/2005/8/layout/hList6"/>
    <dgm:cxn modelId="{9EFCED2F-F7FE-4437-8A42-3C1860D0A2B8}" srcId="{AA1E1028-0B35-4485-AC0F-381DAF985826}" destId="{2319CC61-CB8B-402C-A422-A28084FEED4E}" srcOrd="0" destOrd="0" parTransId="{D5C1A0AA-3C26-431D-94A1-7F5CFE224A1E}" sibTransId="{F6F50A20-48D6-49EC-91A3-ADD7023E8158}"/>
    <dgm:cxn modelId="{E471710D-EE71-40FF-B5D0-82D3C06C84B6}" srcId="{1DD649FC-B30A-4D05-AFA9-4C623BB692F4}" destId="{47B783DE-166D-47FC-B591-1C6DB06E79F0}" srcOrd="0" destOrd="0" parTransId="{A7532CCD-053B-4BFE-9CEE-46B3BA13DFED}" sibTransId="{29556E61-E1EB-46EC-A429-38CB67846145}"/>
    <dgm:cxn modelId="{06050DBD-F31B-4336-B9FE-A0B08724CBF1}" srcId="{06165E03-853E-457E-8A51-EBE033962668}" destId="{AA1E1028-0B35-4485-AC0F-381DAF985826}" srcOrd="1" destOrd="0" parTransId="{846DFC45-FAAF-4B9C-9823-840E2B2042F0}" sibTransId="{29BC034B-4052-432C-A5A6-F218DE1313B7}"/>
    <dgm:cxn modelId="{EBC8BBD6-9A93-4448-978B-A920EEBB5A72}" type="presOf" srcId="{1DD649FC-B30A-4D05-AFA9-4C623BB692F4}" destId="{5A150E02-2FD5-4718-86BA-20A11C46497D}" srcOrd="0" destOrd="0" presId="urn:microsoft.com/office/officeart/2005/8/layout/hList6"/>
    <dgm:cxn modelId="{FB1769F5-E019-264C-92BE-8F38CDD93C57}" type="presOf" srcId="{C2F4184B-A490-422E-8490-8E95FCC4ACE2}" destId="{A2EC9865-BDE8-4B19-93BA-078769F4B27E}" srcOrd="0" destOrd="2" presId="urn:microsoft.com/office/officeart/2005/8/layout/hList6"/>
    <dgm:cxn modelId="{9A0AC3D9-ABF9-4438-9C72-FE11E3AC947C}" srcId="{AA1E1028-0B35-4485-AC0F-381DAF985826}" destId="{661FCBA0-0838-48FC-8A68-CD138DD2FBEC}" srcOrd="2" destOrd="0" parTransId="{E89CC1AA-6623-4668-A3E4-E6B16DA02BD9}" sibTransId="{BB013271-75FE-4BBE-B46C-E9ED38E09E2F}"/>
    <dgm:cxn modelId="{75C176F2-C925-084C-9727-9045D4852856}" type="presOf" srcId="{47B783DE-166D-47FC-B591-1C6DB06E79F0}" destId="{5A150E02-2FD5-4718-86BA-20A11C46497D}" srcOrd="0" destOrd="1" presId="urn:microsoft.com/office/officeart/2005/8/layout/hList6"/>
    <dgm:cxn modelId="{E1709472-95DE-1A4F-A7AB-4755CEE915EE}" type="presOf" srcId="{88CA98D7-0C8F-4D3D-8919-27BA8BA60B55}" destId="{5A150E02-2FD5-4718-86BA-20A11C46497D}" srcOrd="0" destOrd="2" presId="urn:microsoft.com/office/officeart/2005/8/layout/hList6"/>
    <dgm:cxn modelId="{3F22D4FA-D518-4AC7-8820-8CB5231DCBAF}" srcId="{AA1E1028-0B35-4485-AC0F-381DAF985826}" destId="{E0354EF4-5554-4CCC-893E-3DCAC26F39E1}" srcOrd="4" destOrd="0" parTransId="{7DCB1ADC-BB88-4BC4-AA35-848BC8D2515C}" sibTransId="{DDA57CF2-6CE9-47C0-9E04-F8ED694FDEB2}"/>
    <dgm:cxn modelId="{77CA76E4-8E2A-CE4F-BE4C-EE4C0A092FA6}" type="presOf" srcId="{661FCBA0-0838-48FC-8A68-CD138DD2FBEC}" destId="{A2EC9865-BDE8-4B19-93BA-078769F4B27E}" srcOrd="0" destOrd="3" presId="urn:microsoft.com/office/officeart/2005/8/layout/hList6"/>
    <dgm:cxn modelId="{4BFA7EDA-37D5-E345-AC89-2EE54143E07F}" type="presOf" srcId="{469D7569-B6E7-4C48-B515-EF470F7235F4}" destId="{A2EC9865-BDE8-4B19-93BA-078769F4B27E}" srcOrd="0" destOrd="4" presId="urn:microsoft.com/office/officeart/2005/8/layout/hList6"/>
    <dgm:cxn modelId="{C79419AB-CDFE-4A99-A2E9-EAEC88144E83}" srcId="{1DD649FC-B30A-4D05-AFA9-4C623BB692F4}" destId="{94BF65E4-E913-4AA0-BBF0-09D76E2B7C01}" srcOrd="3" destOrd="0" parTransId="{2FABD2A6-A439-466A-8DCB-E1C2BBC1CD77}" sibTransId="{7DB605D1-ACFD-4253-B923-49C0060A4345}"/>
    <dgm:cxn modelId="{AA8987F6-7B12-4030-8ADF-D428A287ACE6}" srcId="{06165E03-853E-457E-8A51-EBE033962668}" destId="{1DD649FC-B30A-4D05-AFA9-4C623BB692F4}" srcOrd="0" destOrd="0" parTransId="{54F493DB-BF07-41E1-9451-D96A11E7DE8D}" sibTransId="{BC58F472-F03E-4ABE-A93D-26AA6C228738}"/>
    <dgm:cxn modelId="{B08EE750-0531-7C40-89E4-D237145ACA30}" type="presOf" srcId="{06165E03-853E-457E-8A51-EBE033962668}" destId="{642BD9F4-2009-42F6-9459-1B4C132A4EDC}" srcOrd="0" destOrd="0" presId="urn:microsoft.com/office/officeart/2005/8/layout/hList6"/>
    <dgm:cxn modelId="{92E9C388-74EE-418C-9A28-42981661A885}" srcId="{1DD649FC-B30A-4D05-AFA9-4C623BB692F4}" destId="{88CA98D7-0C8F-4D3D-8919-27BA8BA60B55}" srcOrd="1" destOrd="0" parTransId="{D87B0D17-7A17-4443-8C51-3796CB20BAA8}" sibTransId="{FBBE123E-D5F1-4B85-831B-318AABC33420}"/>
    <dgm:cxn modelId="{33538241-31F4-4BC1-B199-6BC4A3F68A04}" srcId="{1DD649FC-B30A-4D05-AFA9-4C623BB692F4}" destId="{3A965560-9D8F-4907-A3FC-172E705B9DEA}" srcOrd="2" destOrd="0" parTransId="{FBA8F242-6941-48B9-A4B5-F347C3153976}" sibTransId="{04A133DD-F4DF-46D6-B6AE-DC7640F14E2F}"/>
    <dgm:cxn modelId="{2AC7287C-C759-4BAC-B246-9341ECA0CBA1}" srcId="{AA1E1028-0B35-4485-AC0F-381DAF985826}" destId="{C2F4184B-A490-422E-8490-8E95FCC4ACE2}" srcOrd="1" destOrd="0" parTransId="{EB5B9BD2-3BFD-4BAF-B8BD-DFE85AF32D15}" sibTransId="{1D150A54-D5CC-4607-83D3-57DCEF1EEEA6}"/>
    <dgm:cxn modelId="{3D00667B-24FB-8F41-86AA-E645C287B7CA}" type="presOf" srcId="{E0354EF4-5554-4CCC-893E-3DCAC26F39E1}" destId="{A2EC9865-BDE8-4B19-93BA-078769F4B27E}" srcOrd="0" destOrd="5" presId="urn:microsoft.com/office/officeart/2005/8/layout/hList6"/>
    <dgm:cxn modelId="{989F1893-1564-40AF-8424-FCF0D03FA968}" srcId="{AA1E1028-0B35-4485-AC0F-381DAF985826}" destId="{469D7569-B6E7-4C48-B515-EF470F7235F4}" srcOrd="3" destOrd="0" parTransId="{E7F696A4-08CC-4175-9691-602D21BE2294}" sibTransId="{5B2E0E9D-88FE-4065-B3EC-240D12F4A4AB}"/>
    <dgm:cxn modelId="{4BEC94F5-F474-A645-99C6-250DECCEE528}" type="presOf" srcId="{3A965560-9D8F-4907-A3FC-172E705B9DEA}" destId="{5A150E02-2FD5-4718-86BA-20A11C46497D}" srcOrd="0" destOrd="3" presId="urn:microsoft.com/office/officeart/2005/8/layout/hList6"/>
    <dgm:cxn modelId="{157F73E3-60FA-2D47-AEBB-683571FFA975}" type="presOf" srcId="{AA1E1028-0B35-4485-AC0F-381DAF985826}" destId="{A2EC9865-BDE8-4B19-93BA-078769F4B27E}" srcOrd="0" destOrd="0" presId="urn:microsoft.com/office/officeart/2005/8/layout/hList6"/>
    <dgm:cxn modelId="{0E4B522E-C507-E240-868B-7D2137E45B1A}" type="presParOf" srcId="{642BD9F4-2009-42F6-9459-1B4C132A4EDC}" destId="{5A150E02-2FD5-4718-86BA-20A11C46497D}" srcOrd="0" destOrd="0" presId="urn:microsoft.com/office/officeart/2005/8/layout/hList6"/>
    <dgm:cxn modelId="{54B72F6C-75A9-D74E-9AF0-1CCB55FB0AAC}" type="presParOf" srcId="{642BD9F4-2009-42F6-9459-1B4C132A4EDC}" destId="{6067B5BA-9D55-4671-A125-27D0F252BA5A}" srcOrd="1" destOrd="0" presId="urn:microsoft.com/office/officeart/2005/8/layout/hList6"/>
    <dgm:cxn modelId="{5FF53E49-DD69-8E4A-A7C9-B4A9F683526D}" type="presParOf" srcId="{642BD9F4-2009-42F6-9459-1B4C132A4EDC}" destId="{A2EC9865-BDE8-4B19-93BA-078769F4B27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65538-8ADC-4F99-969F-CE7C3AC65E5C}" type="doc">
      <dgm:prSet loTypeId="urn:diagrams.loki3.com/BracketList+Icon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CBB3065-F257-4DC6-959D-906B4035911E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ABE109-AB9D-4F2F-88A3-8E90FDF49605}" type="parTrans" cxnId="{F1AA7234-CE44-40BA-867C-D874F09D70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C01A7-2596-4D54-9541-77B3C704AB41}" type="sibTrans" cxnId="{F1AA7234-CE44-40BA-867C-D874F09D70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CBCB4-A843-4450-B6D6-E290149CDFB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A8883-A36C-434A-9AE6-428D3E0A9EBB}" type="parTrans" cxnId="{82F038E7-35CB-4302-82DD-3B75CC316F5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D139E-A73A-481F-BBBE-43611D89D3CC}" type="sibTrans" cxnId="{82F038E7-35CB-4302-82DD-3B75CC316F5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54728E-7AFC-465A-811E-31C6B3EB78AA}">
      <dgm:prSet phldrT="[文本]" custT="1"/>
      <dgm:spPr/>
      <dgm:t>
        <a:bodyPr/>
        <a:lstStyle/>
        <a:p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data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5EFF27-1618-4904-BFC4-C8FE86D4BBB5}" type="parTrans" cxnId="{4C8ACBEE-AA40-414D-AFDD-7727CD7837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534523-2296-4E57-9AAD-A5632542886C}" type="sibTrans" cxnId="{4C8ACBEE-AA40-414D-AFDD-7727CD7837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B86D58-19E3-4B90-8263-64A6CA52B50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CD4A3-58F8-4456-A76D-44DAAE5CEAA1}" type="parTrans" cxnId="{624C79F8-7CB7-4CA2-BD2B-9935940765B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6E18-0915-4FD6-9FAF-3FA12D7D92FD}" type="sibTrans" cxnId="{624C79F8-7CB7-4CA2-BD2B-9935940765B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567A2-4A09-428F-8169-F998E5F2AF72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ttr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C8C8F0-757D-465B-867C-6715F3629ED4}" type="parTrans" cxnId="{73AED12B-D58F-48F4-B8EA-5E50CDF817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1E60F-F3C5-41D8-A328-53C287F1BF56}" type="sibTrans" cxnId="{73AED12B-D58F-48F4-B8EA-5E50CDF817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8E9DF-1DB6-40C5-92CA-0FEF78C5227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全局唯一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D3659-3D68-4B90-84EF-F5A51E5D8005}" type="parTrans" cxnId="{5A0C742F-49BD-4BA0-BF79-F64F4D127A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E8648D-678E-4B9F-B7DF-50224B5FA7FD}" type="sibTrans" cxnId="{5A0C742F-49BD-4BA0-BF79-F64F4D127A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22A28-DFD9-4BF9-BE02-F2BED9D6400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9E50D-38F5-4A93-865E-464DC6F39936}" type="parTrans" cxnId="{BD50043A-22F4-4F01-9641-47F1C4D0770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DAC425-8B88-4379-9311-1495935814CC}" type="sibTrans" cxnId="{BD50043A-22F4-4F01-9641-47F1C4D0770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8688CB-BB59-4F29-8A6A-38FB2E2CC26D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键值对集合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9C550B-7B63-4DE7-BDA2-20DEC8EC61FF}" type="parTrans" cxnId="{4EADD117-5971-4511-81B8-2364DB5C76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93ACB-99FA-4DC3-ACE8-96A8BACC0950}" type="sibTrans" cxnId="{4EADD117-5971-4511-81B8-2364DB5C76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A96534-6AAF-42E5-B006-CBD2B4A539BC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B3A26-CD21-403F-8D35-FB4E95685965}" type="parTrans" cxnId="{0470FC88-649A-41C1-A0B1-B517F5B97F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73A3BE-38EE-4712-9600-D3A0FE6CEDE8}" type="sibTrans" cxnId="{0470FC88-649A-41C1-A0B1-B517F5B97F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6E0DFB-6BCC-41EE-8BE6-472FD7899282}" type="pres">
      <dgm:prSet presAssocID="{B4365538-8ADC-4F99-969F-CE7C3AC65E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2240A9-059A-401A-97D8-3D3FACD4C73A}" type="pres">
      <dgm:prSet presAssocID="{3CBB3065-F257-4DC6-959D-906B4035911E}" presName="linNode" presStyleCnt="0"/>
      <dgm:spPr/>
    </dgm:pt>
    <dgm:pt modelId="{65AC738B-9377-4FDE-AD75-34F202E86098}" type="pres">
      <dgm:prSet presAssocID="{3CBB3065-F257-4DC6-959D-906B4035911E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2F822-A364-4614-B308-E3D085AA44F3}" type="pres">
      <dgm:prSet presAssocID="{3CBB3065-F257-4DC6-959D-906B4035911E}" presName="bracket" presStyleLbl="parChTrans1D1" presStyleIdx="0" presStyleCnt="3"/>
      <dgm:spPr/>
    </dgm:pt>
    <dgm:pt modelId="{0FE8F627-56A5-4B6C-AE06-500300E72E37}" type="pres">
      <dgm:prSet presAssocID="{3CBB3065-F257-4DC6-959D-906B4035911E}" presName="spH" presStyleCnt="0"/>
      <dgm:spPr/>
    </dgm:pt>
    <dgm:pt modelId="{AADE16DF-C05F-431F-A331-3CCADA6A999A}" type="pres">
      <dgm:prSet presAssocID="{3CBB3065-F257-4DC6-959D-906B4035911E}" presName="desTx" presStyleLbl="node1" presStyleIdx="0" presStyleCnt="3" custLinFactNeighborY="-19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A846F-304F-423A-83EC-C7F4FCCFB263}" type="pres">
      <dgm:prSet presAssocID="{4B7C01A7-2596-4D54-9541-77B3C704AB41}" presName="spV" presStyleCnt="0"/>
      <dgm:spPr/>
    </dgm:pt>
    <dgm:pt modelId="{1C904F97-0EB4-4075-923B-8916433CAF97}" type="pres">
      <dgm:prSet presAssocID="{2854728E-7AFC-465A-811E-31C6B3EB78AA}" presName="linNode" presStyleCnt="0"/>
      <dgm:spPr/>
    </dgm:pt>
    <dgm:pt modelId="{76C231FE-63BD-4250-8947-19410613C694}" type="pres">
      <dgm:prSet presAssocID="{2854728E-7AFC-465A-811E-31C6B3EB78AA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15E3EB-0F2E-463B-80CE-FB8054AE4BE8}" type="pres">
      <dgm:prSet presAssocID="{2854728E-7AFC-465A-811E-31C6B3EB78AA}" presName="bracket" presStyleLbl="parChTrans1D1" presStyleIdx="1" presStyleCnt="3"/>
      <dgm:spPr/>
    </dgm:pt>
    <dgm:pt modelId="{7CE78D7D-3419-478E-91A5-098C2EAF5984}" type="pres">
      <dgm:prSet presAssocID="{2854728E-7AFC-465A-811E-31C6B3EB78AA}" presName="spH" presStyleCnt="0"/>
      <dgm:spPr/>
    </dgm:pt>
    <dgm:pt modelId="{03C298EA-8617-4563-9056-1D92BCE55169}" type="pres">
      <dgm:prSet presAssocID="{2854728E-7AFC-465A-811E-31C6B3EB78AA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9DBC52-9690-44EC-90E3-8584350FA62E}" type="pres">
      <dgm:prSet presAssocID="{A3534523-2296-4E57-9AAD-A5632542886C}" presName="spV" presStyleCnt="0"/>
      <dgm:spPr/>
    </dgm:pt>
    <dgm:pt modelId="{348A0C47-9A65-4D13-A76C-A798C12F3192}" type="pres">
      <dgm:prSet presAssocID="{EEE567A2-4A09-428F-8169-F998E5F2AF72}" presName="linNode" presStyleCnt="0"/>
      <dgm:spPr/>
    </dgm:pt>
    <dgm:pt modelId="{0BCC69B1-ABD4-45CB-AAE7-8B985F5BFBF9}" type="pres">
      <dgm:prSet presAssocID="{EEE567A2-4A09-428F-8169-F998E5F2AF72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7A95D-2B82-4F63-B29F-5D4C8BA3A10B}" type="pres">
      <dgm:prSet presAssocID="{EEE567A2-4A09-428F-8169-F998E5F2AF72}" presName="bracket" presStyleLbl="parChTrans1D1" presStyleIdx="2" presStyleCnt="3"/>
      <dgm:spPr/>
    </dgm:pt>
    <dgm:pt modelId="{57600C1B-FAE8-4488-82B4-9B5C5EC7B01A}" type="pres">
      <dgm:prSet presAssocID="{EEE567A2-4A09-428F-8169-F998E5F2AF72}" presName="spH" presStyleCnt="0"/>
      <dgm:spPr/>
    </dgm:pt>
    <dgm:pt modelId="{51987FDC-CE10-450D-8363-FA676907F47D}" type="pres">
      <dgm:prSet presAssocID="{EEE567A2-4A09-428F-8169-F998E5F2AF72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50043A-22F4-4F01-9641-47F1C4D07705}" srcId="{2854728E-7AFC-465A-811E-31C6B3EB78AA}" destId="{DAD22A28-DFD9-4BF9-BE02-F2BED9D64004}" srcOrd="1" destOrd="0" parTransId="{E3F9E50D-38F5-4A93-865E-464DC6F39936}" sibTransId="{6FDAC425-8B88-4379-9311-1495935814CC}"/>
    <dgm:cxn modelId="{EF00DD37-4BAC-CA4F-B2A1-D1AA49996497}" type="presOf" srcId="{3CBB3065-F257-4DC6-959D-906B4035911E}" destId="{65AC738B-9377-4FDE-AD75-34F202E86098}" srcOrd="0" destOrd="0" presId="urn:diagrams.loki3.com/BracketList+Icon"/>
    <dgm:cxn modelId="{EE670F9B-7C5F-C242-B5C6-94D9E6C34D29}" type="presOf" srcId="{2854728E-7AFC-465A-811E-31C6B3EB78AA}" destId="{76C231FE-63BD-4250-8947-19410613C694}" srcOrd="0" destOrd="0" presId="urn:diagrams.loki3.com/BracketList+Icon"/>
    <dgm:cxn modelId="{720264DC-8372-8E44-94F3-4ECB809D39ED}" type="presOf" srcId="{09E8E9DF-1DB6-40C5-92CA-0FEF78C52277}" destId="{AADE16DF-C05F-431F-A331-3CCADA6A999A}" srcOrd="0" destOrd="1" presId="urn:diagrams.loki3.com/BracketList+Icon"/>
    <dgm:cxn modelId="{EF6551D8-A6D4-044C-AA7B-2E989DDE1D87}" type="presOf" srcId="{332CBCB4-A843-4450-B6D6-E290149CDFBF}" destId="{AADE16DF-C05F-431F-A331-3CCADA6A999A}" srcOrd="0" destOrd="0" presId="urn:diagrams.loki3.com/BracketList+Icon"/>
    <dgm:cxn modelId="{85681F6A-7B68-C74A-8AE5-B3E96AC496E4}" type="presOf" srcId="{E08688CB-BB59-4F29-8A6A-38FB2E2CC26D}" destId="{51987FDC-CE10-450D-8363-FA676907F47D}" srcOrd="0" destOrd="0" presId="urn:diagrams.loki3.com/BracketList+Icon"/>
    <dgm:cxn modelId="{624C79F8-7CB7-4CA2-BD2B-9935940765B9}" srcId="{2854728E-7AFC-465A-811E-31C6B3EB78AA}" destId="{F9B86D58-19E3-4B90-8263-64A6CA52B50E}" srcOrd="0" destOrd="0" parTransId="{1ABCD4A3-58F8-4456-A76D-44DAAE5CEAA1}" sibTransId="{4B876E18-0915-4FD6-9FAF-3FA12D7D92FD}"/>
    <dgm:cxn modelId="{7522D218-EA40-794A-BE7B-F6CD05278C99}" type="presOf" srcId="{B4365538-8ADC-4F99-969F-CE7C3AC65E5C}" destId="{E16E0DFB-6BCC-41EE-8BE6-472FD7899282}" srcOrd="0" destOrd="0" presId="urn:diagrams.loki3.com/BracketList+Icon"/>
    <dgm:cxn modelId="{73AED12B-D58F-48F4-B8EA-5E50CDF81763}" srcId="{B4365538-8ADC-4F99-969F-CE7C3AC65E5C}" destId="{EEE567A2-4A09-428F-8169-F998E5F2AF72}" srcOrd="2" destOrd="0" parTransId="{29C8C8F0-757D-465B-867C-6715F3629ED4}" sibTransId="{63C1E60F-F3C5-41D8-A328-53C287F1BF56}"/>
    <dgm:cxn modelId="{4EADD117-5971-4511-81B8-2364DB5C766F}" srcId="{EEE567A2-4A09-428F-8169-F998E5F2AF72}" destId="{E08688CB-BB59-4F29-8A6A-38FB2E2CC26D}" srcOrd="0" destOrd="0" parTransId="{0A9C550B-7B63-4DE7-BDA2-20DEC8EC61FF}" sibTransId="{DE693ACB-99FA-4DC3-ACE8-96A8BACC0950}"/>
    <dgm:cxn modelId="{0A2EF1F8-EE06-4B40-902A-528552A297F0}" type="presOf" srcId="{F9B86D58-19E3-4B90-8263-64A6CA52B50E}" destId="{03C298EA-8617-4563-9056-1D92BCE55169}" srcOrd="0" destOrd="0" presId="urn:diagrams.loki3.com/BracketList+Icon"/>
    <dgm:cxn modelId="{82F038E7-35CB-4302-82DD-3B75CC316F5C}" srcId="{3CBB3065-F257-4DC6-959D-906B4035911E}" destId="{332CBCB4-A843-4450-B6D6-E290149CDFBF}" srcOrd="0" destOrd="0" parTransId="{D07A8883-A36C-434A-9AE6-428D3E0A9EBB}" sibTransId="{220D139E-A73A-481F-BBBE-43611D89D3CC}"/>
    <dgm:cxn modelId="{F1AA7234-CE44-40BA-867C-D874F09D705F}" srcId="{B4365538-8ADC-4F99-969F-CE7C3AC65E5C}" destId="{3CBB3065-F257-4DC6-959D-906B4035911E}" srcOrd="0" destOrd="0" parTransId="{02ABE109-AB9D-4F2F-88A3-8E90FDF49605}" sibTransId="{4B7C01A7-2596-4D54-9541-77B3C704AB41}"/>
    <dgm:cxn modelId="{4C8ACBEE-AA40-414D-AFDD-7727CD78370F}" srcId="{B4365538-8ADC-4F99-969F-CE7C3AC65E5C}" destId="{2854728E-7AFC-465A-811E-31C6B3EB78AA}" srcOrd="1" destOrd="0" parTransId="{085EFF27-1618-4904-BFC4-C8FE86D4BBB5}" sibTransId="{A3534523-2296-4E57-9AAD-A5632542886C}"/>
    <dgm:cxn modelId="{5A0C742F-49BD-4BA0-BF79-F64F4D127A8C}" srcId="{3CBB3065-F257-4DC6-959D-906B4035911E}" destId="{09E8E9DF-1DB6-40C5-92CA-0FEF78C52277}" srcOrd="1" destOrd="0" parTransId="{604D3659-3D68-4B90-84EF-F5A51E5D8005}" sibTransId="{16E8648D-678E-4B9F-B7DF-50224B5FA7FD}"/>
    <dgm:cxn modelId="{F0FE8A38-FC84-1040-8667-653902508676}" type="presOf" srcId="{DAD22A28-DFD9-4BF9-BE02-F2BED9D64004}" destId="{03C298EA-8617-4563-9056-1D92BCE55169}" srcOrd="0" destOrd="1" presId="urn:diagrams.loki3.com/BracketList+Icon"/>
    <dgm:cxn modelId="{D5973CCF-CAB7-0F47-BF1F-21DC30B17018}" type="presOf" srcId="{EEE567A2-4A09-428F-8169-F998E5F2AF72}" destId="{0BCC69B1-ABD4-45CB-AAE7-8B985F5BFBF9}" srcOrd="0" destOrd="0" presId="urn:diagrams.loki3.com/BracketList+Icon"/>
    <dgm:cxn modelId="{73A4BF7D-9228-4342-B79C-D9BEA50567AF}" type="presOf" srcId="{AEA96534-6AAF-42E5-B006-CBD2B4A539BC}" destId="{51987FDC-CE10-450D-8363-FA676907F47D}" srcOrd="0" destOrd="1" presId="urn:diagrams.loki3.com/BracketList+Icon"/>
    <dgm:cxn modelId="{0470FC88-649A-41C1-A0B1-B517F5B97F49}" srcId="{EEE567A2-4A09-428F-8169-F998E5F2AF72}" destId="{AEA96534-6AAF-42E5-B006-CBD2B4A539BC}" srcOrd="1" destOrd="0" parTransId="{E22B3A26-CD21-403F-8D35-FB4E95685965}" sibTransId="{5273A3BE-38EE-4712-9600-D3A0FE6CEDE8}"/>
    <dgm:cxn modelId="{6469666B-DCE3-0D41-8876-BA11D7973666}" type="presParOf" srcId="{E16E0DFB-6BCC-41EE-8BE6-472FD7899282}" destId="{E22240A9-059A-401A-97D8-3D3FACD4C73A}" srcOrd="0" destOrd="0" presId="urn:diagrams.loki3.com/BracketList+Icon"/>
    <dgm:cxn modelId="{2FD6F76E-DE6C-7744-879B-1FA0D423EE0A}" type="presParOf" srcId="{E22240A9-059A-401A-97D8-3D3FACD4C73A}" destId="{65AC738B-9377-4FDE-AD75-34F202E86098}" srcOrd="0" destOrd="0" presId="urn:diagrams.loki3.com/BracketList+Icon"/>
    <dgm:cxn modelId="{6AB6FDA2-BEBC-9548-B1C9-6017FD7A1F1D}" type="presParOf" srcId="{E22240A9-059A-401A-97D8-3D3FACD4C73A}" destId="{5D22F822-A364-4614-B308-E3D085AA44F3}" srcOrd="1" destOrd="0" presId="urn:diagrams.loki3.com/BracketList+Icon"/>
    <dgm:cxn modelId="{CDCDA52A-EEA2-8340-8146-CA5D8713707D}" type="presParOf" srcId="{E22240A9-059A-401A-97D8-3D3FACD4C73A}" destId="{0FE8F627-56A5-4B6C-AE06-500300E72E37}" srcOrd="2" destOrd="0" presId="urn:diagrams.loki3.com/BracketList+Icon"/>
    <dgm:cxn modelId="{B4B763CD-8315-6E4E-8BD8-66535553CF31}" type="presParOf" srcId="{E22240A9-059A-401A-97D8-3D3FACD4C73A}" destId="{AADE16DF-C05F-431F-A331-3CCADA6A999A}" srcOrd="3" destOrd="0" presId="urn:diagrams.loki3.com/BracketList+Icon"/>
    <dgm:cxn modelId="{3AC8D954-6FD8-A44F-B99D-4EA14476CC20}" type="presParOf" srcId="{E16E0DFB-6BCC-41EE-8BE6-472FD7899282}" destId="{02BA846F-304F-423A-83EC-C7F4FCCFB263}" srcOrd="1" destOrd="0" presId="urn:diagrams.loki3.com/BracketList+Icon"/>
    <dgm:cxn modelId="{59921351-6411-BD4F-AA23-2E2956BCC34F}" type="presParOf" srcId="{E16E0DFB-6BCC-41EE-8BE6-472FD7899282}" destId="{1C904F97-0EB4-4075-923B-8916433CAF97}" srcOrd="2" destOrd="0" presId="urn:diagrams.loki3.com/BracketList+Icon"/>
    <dgm:cxn modelId="{CCBB9BB0-B6BF-8649-93E6-915CE83E1349}" type="presParOf" srcId="{1C904F97-0EB4-4075-923B-8916433CAF97}" destId="{76C231FE-63BD-4250-8947-19410613C694}" srcOrd="0" destOrd="0" presId="urn:diagrams.loki3.com/BracketList+Icon"/>
    <dgm:cxn modelId="{72AC1079-2ADF-F54C-A29D-39B69A6B5002}" type="presParOf" srcId="{1C904F97-0EB4-4075-923B-8916433CAF97}" destId="{0915E3EB-0F2E-463B-80CE-FB8054AE4BE8}" srcOrd="1" destOrd="0" presId="urn:diagrams.loki3.com/BracketList+Icon"/>
    <dgm:cxn modelId="{A1400DCE-BF23-B14C-8675-A68D15563A9B}" type="presParOf" srcId="{1C904F97-0EB4-4075-923B-8916433CAF97}" destId="{7CE78D7D-3419-478E-91A5-098C2EAF5984}" srcOrd="2" destOrd="0" presId="urn:diagrams.loki3.com/BracketList+Icon"/>
    <dgm:cxn modelId="{28921D60-284C-1744-BDDD-048EA2D1CEF8}" type="presParOf" srcId="{1C904F97-0EB4-4075-923B-8916433CAF97}" destId="{03C298EA-8617-4563-9056-1D92BCE55169}" srcOrd="3" destOrd="0" presId="urn:diagrams.loki3.com/BracketList+Icon"/>
    <dgm:cxn modelId="{ABA6AA76-404B-E149-A08A-E24B3FC45E94}" type="presParOf" srcId="{E16E0DFB-6BCC-41EE-8BE6-472FD7899282}" destId="{679DBC52-9690-44EC-90E3-8584350FA62E}" srcOrd="3" destOrd="0" presId="urn:diagrams.loki3.com/BracketList+Icon"/>
    <dgm:cxn modelId="{F91252AC-AFCB-3942-9408-BA2A96F702A6}" type="presParOf" srcId="{E16E0DFB-6BCC-41EE-8BE6-472FD7899282}" destId="{348A0C47-9A65-4D13-A76C-A798C12F3192}" srcOrd="4" destOrd="0" presId="urn:diagrams.loki3.com/BracketList+Icon"/>
    <dgm:cxn modelId="{ABEC5D0C-91B3-9343-AF28-614215CF0C9A}" type="presParOf" srcId="{348A0C47-9A65-4D13-A76C-A798C12F3192}" destId="{0BCC69B1-ABD4-45CB-AAE7-8B985F5BFBF9}" srcOrd="0" destOrd="0" presId="urn:diagrams.loki3.com/BracketList+Icon"/>
    <dgm:cxn modelId="{63ED8438-7B71-8B47-9239-B06EAE4FFD14}" type="presParOf" srcId="{348A0C47-9A65-4D13-A76C-A798C12F3192}" destId="{D437A95D-2B82-4F63-B29F-5D4C8BA3A10B}" srcOrd="1" destOrd="0" presId="urn:diagrams.loki3.com/BracketList+Icon"/>
    <dgm:cxn modelId="{45170770-0946-BD4E-BD93-7808E7FA1694}" type="presParOf" srcId="{348A0C47-9A65-4D13-A76C-A798C12F3192}" destId="{57600C1B-FAE8-4488-82B4-9B5C5EC7B01A}" srcOrd="2" destOrd="0" presId="urn:diagrams.loki3.com/BracketList+Icon"/>
    <dgm:cxn modelId="{CE474357-18E8-EB4A-9FC0-ADDEA427E959}" type="presParOf" srcId="{348A0C47-9A65-4D13-A76C-A798C12F3192}" destId="{51987FDC-CE10-450D-8363-FA676907F47D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65E03-853E-457E-8A51-EBE033962668}" type="doc">
      <dgm:prSet loTypeId="urn:microsoft.com/office/officeart/2005/8/layout/hList6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DD649FC-B30A-4D05-AFA9-4C623BB692F4}">
      <dgm:prSet phldrT="[文本]" custT="1"/>
      <dgm:spPr/>
      <dgm:t>
        <a:bodyPr/>
        <a:lstStyle/>
        <a:p>
          <a:r>
            <a:rPr lang="en-US" altLang="zh-CN" sz="4000" dirty="0" smtClean="0">
              <a:latin typeface="Microsoft YaHei" charset="0"/>
              <a:ea typeface="Microsoft YaHei" charset="0"/>
              <a:cs typeface="Microsoft YaHei" charset="0"/>
            </a:rPr>
            <a:t>RADOS</a:t>
          </a:r>
          <a:endParaRPr lang="zh-CN" altLang="en-US" sz="40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4F493DB-BF07-41E1-9451-D96A11E7DE8D}" type="parTrans" cxnId="{AA8987F6-7B12-4030-8ADF-D428A287ACE6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BC58F472-F03E-4ABE-A93D-26AA6C228738}" type="sibTrans" cxnId="{AA8987F6-7B12-4030-8ADF-D428A287ACE6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47B783DE-166D-47FC-B591-1C6DB06E79F0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对象存储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7532CCD-053B-4BFE-9CEE-46B3BA13DFED}" type="parTrans" cxnId="{E471710D-EE71-40FF-B5D0-82D3C06C84B6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29556E61-E1EB-46EC-A429-38CB67846145}" type="sibTrans" cxnId="{E471710D-EE71-40FF-B5D0-82D3C06C84B6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88CA98D7-0C8F-4D3D-8919-27BA8BA60B55}">
      <dgm:prSet phldrT="[文本]" custT="1"/>
      <dgm:spPr/>
      <dgm:t>
        <a:bodyPr/>
        <a:lstStyle/>
        <a:p>
          <a:r>
            <a:rPr lang="en-US" altLang="zh-CN" sz="3200" dirty="0" smtClean="0">
              <a:latin typeface="Microsoft YaHei" charset="0"/>
              <a:ea typeface="Microsoft YaHei" charset="0"/>
              <a:cs typeface="Microsoft YaHei" charset="0"/>
            </a:rPr>
            <a:t>CRUSH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87B0D17-7A17-4443-8C51-3796CB20BAA8}" type="parTrans" cxnId="{92E9C388-74EE-418C-9A28-42981661A885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FBBE123E-D5F1-4B85-831B-318AABC33420}" type="sibTrans" cxnId="{92E9C388-74EE-418C-9A28-42981661A885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AA1E1028-0B35-4485-AC0F-381DAF985826}">
      <dgm:prSet phldrT="[文本]" custT="1"/>
      <dgm:spPr/>
      <dgm:t>
        <a:bodyPr/>
        <a:lstStyle/>
        <a:p>
          <a:r>
            <a:rPr lang="en-US" altLang="zh-CN" sz="4000" dirty="0" smtClean="0">
              <a:latin typeface="Microsoft YaHei" charset="0"/>
              <a:ea typeface="Microsoft YaHei" charset="0"/>
              <a:cs typeface="Microsoft YaHei" charset="0"/>
            </a:rPr>
            <a:t>MDS</a:t>
          </a:r>
          <a:endParaRPr lang="zh-CN" altLang="en-US" sz="40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46DFC45-FAAF-4B9C-9823-840E2B2042F0}" type="parTrans" cxnId="{06050DBD-F31B-4336-B9FE-A0B08724CBF1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29BC034B-4052-432C-A5A6-F218DE1313B7}" type="sibTrans" cxnId="{06050DBD-F31B-4336-B9FE-A0B08724CBF1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2319CC61-CB8B-402C-A422-A28084FEED4E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元数据处理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5C1A0AA-3C26-431D-94A1-7F5CFE224A1E}" type="parTrans" cxnId="{9EFCED2F-F7FE-4437-8A42-3C1860D0A2B8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F6F50A20-48D6-49EC-91A3-ADD7023E8158}" type="sibTrans" cxnId="{9EFCED2F-F7FE-4437-8A42-3C1860D0A2B8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469D7569-B6E7-4C48-B515-EF470F7235F4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目录分片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7F696A4-08CC-4175-9691-602D21BE2294}" type="parTrans" cxnId="{989F1893-1564-40AF-8424-FCF0D03FA968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5B2E0E9D-88FE-4065-B3EC-240D12F4A4AB}" type="sibTrans" cxnId="{989F1893-1564-40AF-8424-FCF0D03FA968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3A965560-9D8F-4907-A3FC-172E705B9DEA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冗余、容灾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BA8F242-6941-48B9-A4B5-F347C3153976}" type="parTrans" cxnId="{33538241-31F4-4BC1-B199-6BC4A3F68A04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04A133DD-F4DF-46D6-B6AE-DC7640F14E2F}" type="sibTrans" cxnId="{33538241-31F4-4BC1-B199-6BC4A3F68A04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94BF65E4-E913-4AA0-BBF0-09D76E2B7C01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负载平衡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FABD2A6-A439-466A-8DCB-E1C2BBC1CD77}" type="parTrans" cxnId="{C79419AB-CDFE-4A99-A2E9-EAEC88144E83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7DB605D1-ACFD-4253-B923-49C0060A4345}" type="sibTrans" cxnId="{C79419AB-CDFE-4A99-A2E9-EAEC88144E83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E0354EF4-5554-4CCC-893E-3DCAC26F39E1}">
      <dgm:prSet phldrT="[文本]" custT="1"/>
      <dgm:spPr/>
      <dgm:t>
        <a:bodyPr/>
        <a:lstStyle/>
        <a:p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7DCB1ADC-BB88-4BC4-AA35-848BC8D2515C}" type="parTrans" cxnId="{3F22D4FA-D518-4AC7-8820-8CB5231DCBAF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DDA57CF2-6CE9-47C0-9E04-F8ED694FDEB2}" type="sibTrans" cxnId="{3F22D4FA-D518-4AC7-8820-8CB5231DCBAF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C2F4184B-A490-422E-8490-8E95FCC4ACE2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元数据集群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B5B9BD2-3BFD-4BAF-B8BD-DFE85AF32D15}" type="parTrans" cxnId="{2AC7287C-C759-4BAC-B246-9341ECA0CBA1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1D150A54-D5CC-4607-83D3-57DCEF1EEEA6}" type="sibTrans" cxnId="{2AC7287C-C759-4BAC-B246-9341ECA0CBA1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661FCBA0-0838-48FC-8A68-CD138DD2FBEC}">
      <dgm:prSet phldrT="[文本]" custT="1"/>
      <dgm:spPr/>
      <dgm:t>
        <a:bodyPr/>
        <a:lstStyle/>
        <a:p>
          <a:r>
            <a:rPr lang="zh-CN" altLang="en-US" sz="3200" dirty="0" smtClean="0">
              <a:latin typeface="Microsoft YaHei" charset="0"/>
              <a:ea typeface="Microsoft YaHei" charset="0"/>
              <a:cs typeface="Microsoft YaHei" charset="0"/>
            </a:rPr>
            <a:t>动态子树分区</a:t>
          </a:r>
          <a:endParaRPr lang="zh-CN" altLang="en-US" sz="3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89CC1AA-6623-4668-A3E4-E6B16DA02BD9}" type="parTrans" cxnId="{9A0AC3D9-ABF9-4438-9C72-FE11E3AC947C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BB013271-75FE-4BBE-B46C-E9ED38E09E2F}" type="sibTrans" cxnId="{9A0AC3D9-ABF9-4438-9C72-FE11E3AC947C}">
      <dgm:prSet/>
      <dgm:spPr/>
      <dgm:t>
        <a:bodyPr/>
        <a:lstStyle/>
        <a:p>
          <a:endParaRPr lang="zh-CN" altLang="en-US" sz="2800">
            <a:latin typeface="Microsoft YaHei" charset="0"/>
            <a:ea typeface="Microsoft YaHei" charset="0"/>
            <a:cs typeface="Microsoft YaHei" charset="0"/>
          </a:endParaRPr>
        </a:p>
      </dgm:t>
    </dgm:pt>
    <dgm:pt modelId="{642BD9F4-2009-42F6-9459-1B4C132A4EDC}" type="pres">
      <dgm:prSet presAssocID="{06165E03-853E-457E-8A51-EBE0339626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150E02-2FD5-4718-86BA-20A11C46497D}" type="pres">
      <dgm:prSet presAssocID="{1DD649FC-B30A-4D05-AFA9-4C623BB692F4}" presName="node" presStyleLbl="node1" presStyleIdx="0" presStyleCnt="2" custLinFactNeighborY="-20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7B5BA-9D55-4671-A125-27D0F252BA5A}" type="pres">
      <dgm:prSet presAssocID="{BC58F472-F03E-4ABE-A93D-26AA6C228738}" presName="sibTrans" presStyleCnt="0"/>
      <dgm:spPr/>
      <dgm:t>
        <a:bodyPr/>
        <a:lstStyle/>
        <a:p>
          <a:endParaRPr lang="zh-CN" altLang="en-US"/>
        </a:p>
      </dgm:t>
    </dgm:pt>
    <dgm:pt modelId="{A2EC9865-BDE8-4B19-93BA-078769F4B27E}" type="pres">
      <dgm:prSet presAssocID="{AA1E1028-0B35-4485-AC0F-381DAF98582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754418-F92D-1844-B41D-B0596424C98A}" type="presOf" srcId="{E0354EF4-5554-4CCC-893E-3DCAC26F39E1}" destId="{A2EC9865-BDE8-4B19-93BA-078769F4B27E}" srcOrd="0" destOrd="5" presId="urn:microsoft.com/office/officeart/2005/8/layout/hList6"/>
    <dgm:cxn modelId="{17BD378F-4793-8A4E-B1F2-8F7457BB9A1F}" type="presOf" srcId="{2319CC61-CB8B-402C-A422-A28084FEED4E}" destId="{A2EC9865-BDE8-4B19-93BA-078769F4B27E}" srcOrd="0" destOrd="1" presId="urn:microsoft.com/office/officeart/2005/8/layout/hList6"/>
    <dgm:cxn modelId="{9EFCED2F-F7FE-4437-8A42-3C1860D0A2B8}" srcId="{AA1E1028-0B35-4485-AC0F-381DAF985826}" destId="{2319CC61-CB8B-402C-A422-A28084FEED4E}" srcOrd="0" destOrd="0" parTransId="{D5C1A0AA-3C26-431D-94A1-7F5CFE224A1E}" sibTransId="{F6F50A20-48D6-49EC-91A3-ADD7023E8158}"/>
    <dgm:cxn modelId="{E471710D-EE71-40FF-B5D0-82D3C06C84B6}" srcId="{1DD649FC-B30A-4D05-AFA9-4C623BB692F4}" destId="{47B783DE-166D-47FC-B591-1C6DB06E79F0}" srcOrd="0" destOrd="0" parTransId="{A7532CCD-053B-4BFE-9CEE-46B3BA13DFED}" sibTransId="{29556E61-E1EB-46EC-A429-38CB67846145}"/>
    <dgm:cxn modelId="{06050DBD-F31B-4336-B9FE-A0B08724CBF1}" srcId="{06165E03-853E-457E-8A51-EBE033962668}" destId="{AA1E1028-0B35-4485-AC0F-381DAF985826}" srcOrd="1" destOrd="0" parTransId="{846DFC45-FAAF-4B9C-9823-840E2B2042F0}" sibTransId="{29BC034B-4052-432C-A5A6-F218DE1313B7}"/>
    <dgm:cxn modelId="{8620C8E9-6A01-B944-81A2-E4387B24DC72}" type="presOf" srcId="{3A965560-9D8F-4907-A3FC-172E705B9DEA}" destId="{5A150E02-2FD5-4718-86BA-20A11C46497D}" srcOrd="0" destOrd="3" presId="urn:microsoft.com/office/officeart/2005/8/layout/hList6"/>
    <dgm:cxn modelId="{9A0AC3D9-ABF9-4438-9C72-FE11E3AC947C}" srcId="{AA1E1028-0B35-4485-AC0F-381DAF985826}" destId="{661FCBA0-0838-48FC-8A68-CD138DD2FBEC}" srcOrd="2" destOrd="0" parTransId="{E89CC1AA-6623-4668-A3E4-E6B16DA02BD9}" sibTransId="{BB013271-75FE-4BBE-B46C-E9ED38E09E2F}"/>
    <dgm:cxn modelId="{1647A28E-D99A-824C-BF00-505260F7E5B1}" type="presOf" srcId="{469D7569-B6E7-4C48-B515-EF470F7235F4}" destId="{A2EC9865-BDE8-4B19-93BA-078769F4B27E}" srcOrd="0" destOrd="4" presId="urn:microsoft.com/office/officeart/2005/8/layout/hList6"/>
    <dgm:cxn modelId="{3F22D4FA-D518-4AC7-8820-8CB5231DCBAF}" srcId="{AA1E1028-0B35-4485-AC0F-381DAF985826}" destId="{E0354EF4-5554-4CCC-893E-3DCAC26F39E1}" srcOrd="4" destOrd="0" parTransId="{7DCB1ADC-BB88-4BC4-AA35-848BC8D2515C}" sibTransId="{DDA57CF2-6CE9-47C0-9E04-F8ED694FDEB2}"/>
    <dgm:cxn modelId="{658F89E2-E5C4-024A-8A1F-E7029D33E3D6}" type="presOf" srcId="{94BF65E4-E913-4AA0-BBF0-09D76E2B7C01}" destId="{5A150E02-2FD5-4718-86BA-20A11C46497D}" srcOrd="0" destOrd="4" presId="urn:microsoft.com/office/officeart/2005/8/layout/hList6"/>
    <dgm:cxn modelId="{31FA0211-2ED5-724A-8F9B-BBE89172E6B9}" type="presOf" srcId="{47B783DE-166D-47FC-B591-1C6DB06E79F0}" destId="{5A150E02-2FD5-4718-86BA-20A11C46497D}" srcOrd="0" destOrd="1" presId="urn:microsoft.com/office/officeart/2005/8/layout/hList6"/>
    <dgm:cxn modelId="{C79419AB-CDFE-4A99-A2E9-EAEC88144E83}" srcId="{1DD649FC-B30A-4D05-AFA9-4C623BB692F4}" destId="{94BF65E4-E913-4AA0-BBF0-09D76E2B7C01}" srcOrd="3" destOrd="0" parTransId="{2FABD2A6-A439-466A-8DCB-E1C2BBC1CD77}" sibTransId="{7DB605D1-ACFD-4253-B923-49C0060A4345}"/>
    <dgm:cxn modelId="{AA8987F6-7B12-4030-8ADF-D428A287ACE6}" srcId="{06165E03-853E-457E-8A51-EBE033962668}" destId="{1DD649FC-B30A-4D05-AFA9-4C623BB692F4}" srcOrd="0" destOrd="0" parTransId="{54F493DB-BF07-41E1-9451-D96A11E7DE8D}" sibTransId="{BC58F472-F03E-4ABE-A93D-26AA6C228738}"/>
    <dgm:cxn modelId="{92E9C388-74EE-418C-9A28-42981661A885}" srcId="{1DD649FC-B30A-4D05-AFA9-4C623BB692F4}" destId="{88CA98D7-0C8F-4D3D-8919-27BA8BA60B55}" srcOrd="1" destOrd="0" parTransId="{D87B0D17-7A17-4443-8C51-3796CB20BAA8}" sibTransId="{FBBE123E-D5F1-4B85-831B-318AABC33420}"/>
    <dgm:cxn modelId="{33538241-31F4-4BC1-B199-6BC4A3F68A04}" srcId="{1DD649FC-B30A-4D05-AFA9-4C623BB692F4}" destId="{3A965560-9D8F-4907-A3FC-172E705B9DEA}" srcOrd="2" destOrd="0" parTransId="{FBA8F242-6941-48B9-A4B5-F347C3153976}" sibTransId="{04A133DD-F4DF-46D6-B6AE-DC7640F14E2F}"/>
    <dgm:cxn modelId="{6498ADE0-4D0C-FD4A-A47E-6F711BEEBFDD}" type="presOf" srcId="{06165E03-853E-457E-8A51-EBE033962668}" destId="{642BD9F4-2009-42F6-9459-1B4C132A4EDC}" srcOrd="0" destOrd="0" presId="urn:microsoft.com/office/officeart/2005/8/layout/hList6"/>
    <dgm:cxn modelId="{2AC7287C-C759-4BAC-B246-9341ECA0CBA1}" srcId="{AA1E1028-0B35-4485-AC0F-381DAF985826}" destId="{C2F4184B-A490-422E-8490-8E95FCC4ACE2}" srcOrd="1" destOrd="0" parTransId="{EB5B9BD2-3BFD-4BAF-B8BD-DFE85AF32D15}" sibTransId="{1D150A54-D5CC-4607-83D3-57DCEF1EEEA6}"/>
    <dgm:cxn modelId="{A22CDD02-1E84-0B48-B321-7F6B3289D554}" type="presOf" srcId="{661FCBA0-0838-48FC-8A68-CD138DD2FBEC}" destId="{A2EC9865-BDE8-4B19-93BA-078769F4B27E}" srcOrd="0" destOrd="3" presId="urn:microsoft.com/office/officeart/2005/8/layout/hList6"/>
    <dgm:cxn modelId="{53C69C57-42CF-E649-B097-ABDABF3EAE16}" type="presOf" srcId="{AA1E1028-0B35-4485-AC0F-381DAF985826}" destId="{A2EC9865-BDE8-4B19-93BA-078769F4B27E}" srcOrd="0" destOrd="0" presId="urn:microsoft.com/office/officeart/2005/8/layout/hList6"/>
    <dgm:cxn modelId="{54B7A04E-4667-B54C-9F21-F1B2595676B8}" type="presOf" srcId="{C2F4184B-A490-422E-8490-8E95FCC4ACE2}" destId="{A2EC9865-BDE8-4B19-93BA-078769F4B27E}" srcOrd="0" destOrd="2" presId="urn:microsoft.com/office/officeart/2005/8/layout/hList6"/>
    <dgm:cxn modelId="{989F1893-1564-40AF-8424-FCF0D03FA968}" srcId="{AA1E1028-0B35-4485-AC0F-381DAF985826}" destId="{469D7569-B6E7-4C48-B515-EF470F7235F4}" srcOrd="3" destOrd="0" parTransId="{E7F696A4-08CC-4175-9691-602D21BE2294}" sibTransId="{5B2E0E9D-88FE-4065-B3EC-240D12F4A4AB}"/>
    <dgm:cxn modelId="{8961B29F-B471-D749-9884-8B5D591CBDF8}" type="presOf" srcId="{88CA98D7-0C8F-4D3D-8919-27BA8BA60B55}" destId="{5A150E02-2FD5-4718-86BA-20A11C46497D}" srcOrd="0" destOrd="2" presId="urn:microsoft.com/office/officeart/2005/8/layout/hList6"/>
    <dgm:cxn modelId="{175994FC-A423-2545-B7CD-F1E48532E8A4}" type="presOf" srcId="{1DD649FC-B30A-4D05-AFA9-4C623BB692F4}" destId="{5A150E02-2FD5-4718-86BA-20A11C46497D}" srcOrd="0" destOrd="0" presId="urn:microsoft.com/office/officeart/2005/8/layout/hList6"/>
    <dgm:cxn modelId="{720557B5-93E4-6C49-BF2B-C34F4008E4E4}" type="presParOf" srcId="{642BD9F4-2009-42F6-9459-1B4C132A4EDC}" destId="{5A150E02-2FD5-4718-86BA-20A11C46497D}" srcOrd="0" destOrd="0" presId="urn:microsoft.com/office/officeart/2005/8/layout/hList6"/>
    <dgm:cxn modelId="{A2C13380-71CC-0046-95C7-3EC6C877ABFB}" type="presParOf" srcId="{642BD9F4-2009-42F6-9459-1B4C132A4EDC}" destId="{6067B5BA-9D55-4671-A125-27D0F252BA5A}" srcOrd="1" destOrd="0" presId="urn:microsoft.com/office/officeart/2005/8/layout/hList6"/>
    <dgm:cxn modelId="{1FF558BB-57E2-A34F-9AB4-3B9155B0E862}" type="presParOf" srcId="{642BD9F4-2009-42F6-9459-1B4C132A4EDC}" destId="{A2EC9865-BDE8-4B19-93BA-078769F4B27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AEE29-87BC-46B8-9A17-44163F8D1509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3BE3DAF-4FE6-4D33-81D6-2F076C47BAE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特性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B023B25-9C19-4F16-B984-876D818F7C9B}" type="parTrans" cxnId="{74F39C29-F122-4851-881F-D40755727B1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184EC22F-DECF-4332-BC8B-EA48A1069BB1}" type="sibTrans" cxnId="{74F39C29-F122-4851-881F-D40755727B1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82554FD-2A8B-49C5-B80D-D1F3EC0857D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性能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E186D1-E130-4CA0-8CDE-974D14FD3661}" type="parTrans" cxnId="{B77D3692-F943-4AD9-AA4F-434338F1A01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33A66FA-1D0B-42C4-B47C-B7E610B51262}" type="sibTrans" cxnId="{B77D3692-F943-4AD9-AA4F-434338F1A01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62212C6-5E20-466C-8592-49927D99BD1A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问题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2DC28C1-E219-4393-A9E0-879DC7650BA3}" type="parTrans" cxnId="{902547D5-6F10-40E7-ABE1-8560C91ED91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946F8D1-3F5B-4ACF-8B51-663C05D1F6BF}" type="sibTrans" cxnId="{902547D5-6F10-40E7-ABE1-8560C91ED91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6AAE0B6-BBAB-4F58-971E-50FB30A8A502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基础特性：动态伸缩、负载平衡、容灾、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fuse</a:t>
          </a:r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客户端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5467ABA-86F2-4A88-BD69-AF644A61C6BE}" type="parTrans" cxnId="{0BAA44D2-10A1-4458-A859-3046DB24287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C4988A38-355E-44AF-87C0-760E412F16A6}" type="sibTrans" cxnId="{0BAA44D2-10A1-4458-A859-3046DB24287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CF32EEF8-8C9E-4CAC-9088-630CB83F04BA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性能特性：元数据集群、元数据缓存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8A85D72-6EC9-43CB-A464-2E1BF78641F0}" type="parTrans" cxnId="{8C0C0C41-9EE4-410E-9BB8-90EEE9B568B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D94A5C9F-25C3-448B-8587-3F08839BAB35}" type="sibTrans" cxnId="{8C0C0C41-9EE4-410E-9BB8-90EEE9B568B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30B15699-A784-4AE8-8792-9D684D932E1E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功能特性：快照、配额、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ACL(PR)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B5D9A0C6-AC9E-4B80-83C3-C07406514D14}" type="parTrans" cxnId="{EE1B1F87-1772-4710-A55A-616F115D44E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E6329A0-AB73-412D-8207-9633E2E77750}" type="sibTrans" cxnId="{EE1B1F87-1772-4710-A55A-616F115D44E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1B3E5B08-94D6-4ABA-8A67-C98F063DCB76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单</a:t>
          </a:r>
          <a:r>
            <a:rPr lang="en-US" altLang="zh-CN" dirty="0" err="1" smtClean="0">
              <a:latin typeface="Microsoft YaHei" charset="0"/>
              <a:ea typeface="Microsoft YaHei" charset="0"/>
              <a:cs typeface="Microsoft YaHei" charset="0"/>
            </a:rPr>
            <a:t>mds</a:t>
          </a:r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元数据性能：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2000+OPS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8D6DB01-6F12-4282-8ABC-AF34EAB44BCD}" type="parTrans" cxnId="{DE67C6A6-E894-450A-A4B9-473375DD18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DA9128ED-2B1F-44A1-8A6A-199E637B1C63}" type="sibTrans" cxnId="{DE67C6A6-E894-450A-A4B9-473375DD18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BD3BBFB-0454-4CF9-928B-A065B148230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单客户端吞吐量：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1GB/s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A9385E8-6B59-412E-A5D1-FDDDD6B3B5DB}" type="parTrans" cxnId="{70643553-A267-4730-96CB-8BD4CB6B62E9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4B667C2-0257-4D54-81DE-C7F206EFC0DC}" type="sibTrans" cxnId="{70643553-A267-4730-96CB-8BD4CB6B62E9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38B51154-7F35-4686-B973-47BEE408F29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元数据集群模式尚不稳定，未答到生产环境要求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C7AC13C7-EE39-4949-B8C8-B79ABA093764}" type="parTrans" cxnId="{0D62F3D6-E130-4917-9C1F-6760A1F6BE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F8FE3215-227F-48C1-9500-DE519503550B}" type="sibTrans" cxnId="{0D62F3D6-E130-4917-9C1F-6760A1F6BE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C511061-EB33-4DDB-A1CD-4132F037208E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快照的设计过于复杂，未达到生产环境的要求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2F02845-437E-4B32-BA52-3228EA38ADCA}" type="parTrans" cxnId="{A530249D-0EF1-4F4C-8A90-C0F26766AFB8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695A3C1-7CE1-4AD5-99EA-8F91CBB495D0}" type="sibTrans" cxnId="{A530249D-0EF1-4F4C-8A90-C0F26766AFB8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2FFA3CB-85DF-4278-86AF-D64B278E6608}" type="pres">
      <dgm:prSet presAssocID="{995AEE29-87BC-46B8-9A17-44163F8D150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8CA270-A742-44A0-A865-EDCCF644D226}" type="pres">
      <dgm:prSet presAssocID="{13BE3DAF-4FE6-4D33-81D6-2F076C47BAE0}" presName="parentLin" presStyleCnt="0"/>
      <dgm:spPr/>
      <dgm:t>
        <a:bodyPr/>
        <a:lstStyle/>
        <a:p>
          <a:endParaRPr lang="zh-CN" altLang="en-US"/>
        </a:p>
      </dgm:t>
    </dgm:pt>
    <dgm:pt modelId="{38ABCB11-EFE7-403E-BDAB-9A94EA4F46F0}" type="pres">
      <dgm:prSet presAssocID="{13BE3DAF-4FE6-4D33-81D6-2F076C47BAE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0DF57BF-C78C-455A-A3EC-B54A500361D6}" type="pres">
      <dgm:prSet presAssocID="{13BE3DAF-4FE6-4D33-81D6-2F076C47BA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212DC-ABBE-452C-ADE6-12A00846C552}" type="pres">
      <dgm:prSet presAssocID="{13BE3DAF-4FE6-4D33-81D6-2F076C47BAE0}" presName="negativeSpace" presStyleCnt="0"/>
      <dgm:spPr/>
      <dgm:t>
        <a:bodyPr/>
        <a:lstStyle/>
        <a:p>
          <a:endParaRPr lang="zh-CN" altLang="en-US"/>
        </a:p>
      </dgm:t>
    </dgm:pt>
    <dgm:pt modelId="{6F8530DB-1334-43A2-AEBF-FE8EC6F75F4A}" type="pres">
      <dgm:prSet presAssocID="{13BE3DAF-4FE6-4D33-81D6-2F076C47BAE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5CCBE1-A7C9-4E30-927C-372499C0D0DD}" type="pres">
      <dgm:prSet presAssocID="{184EC22F-DECF-4332-BC8B-EA48A1069BB1}" presName="spaceBetweenRectangles" presStyleCnt="0"/>
      <dgm:spPr/>
      <dgm:t>
        <a:bodyPr/>
        <a:lstStyle/>
        <a:p>
          <a:endParaRPr lang="zh-CN" altLang="en-US"/>
        </a:p>
      </dgm:t>
    </dgm:pt>
    <dgm:pt modelId="{19154F3F-1F5E-4471-B3EA-C9582505D80C}" type="pres">
      <dgm:prSet presAssocID="{B82554FD-2A8B-49C5-B80D-D1F3EC0857D1}" presName="parentLin" presStyleCnt="0"/>
      <dgm:spPr/>
      <dgm:t>
        <a:bodyPr/>
        <a:lstStyle/>
        <a:p>
          <a:endParaRPr lang="zh-CN" altLang="en-US"/>
        </a:p>
      </dgm:t>
    </dgm:pt>
    <dgm:pt modelId="{4FA25814-B8FC-430A-89FF-FD3E238B7D72}" type="pres">
      <dgm:prSet presAssocID="{B82554FD-2A8B-49C5-B80D-D1F3EC0857D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D351AF9-1505-4E50-B5E8-997285ACDDDD}" type="pres">
      <dgm:prSet presAssocID="{B82554FD-2A8B-49C5-B80D-D1F3EC0857D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64505C-5FDA-4CD2-A736-1E3E39282C0A}" type="pres">
      <dgm:prSet presAssocID="{B82554FD-2A8B-49C5-B80D-D1F3EC0857D1}" presName="negativeSpace" presStyleCnt="0"/>
      <dgm:spPr/>
      <dgm:t>
        <a:bodyPr/>
        <a:lstStyle/>
        <a:p>
          <a:endParaRPr lang="zh-CN" altLang="en-US"/>
        </a:p>
      </dgm:t>
    </dgm:pt>
    <dgm:pt modelId="{CA91042D-BC9D-4449-ADB5-0A46609C76CC}" type="pres">
      <dgm:prSet presAssocID="{B82554FD-2A8B-49C5-B80D-D1F3EC0857D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F3E454-3919-4D6E-9E03-A2A0016DA3C0}" type="pres">
      <dgm:prSet presAssocID="{533A66FA-1D0B-42C4-B47C-B7E610B51262}" presName="spaceBetweenRectangles" presStyleCnt="0"/>
      <dgm:spPr/>
      <dgm:t>
        <a:bodyPr/>
        <a:lstStyle/>
        <a:p>
          <a:endParaRPr lang="zh-CN" altLang="en-US"/>
        </a:p>
      </dgm:t>
    </dgm:pt>
    <dgm:pt modelId="{D37D6475-6E86-4A2A-BC2A-D351AE21EF3C}" type="pres">
      <dgm:prSet presAssocID="{962212C6-5E20-466C-8592-49927D99BD1A}" presName="parentLin" presStyleCnt="0"/>
      <dgm:spPr/>
      <dgm:t>
        <a:bodyPr/>
        <a:lstStyle/>
        <a:p>
          <a:endParaRPr lang="zh-CN" altLang="en-US"/>
        </a:p>
      </dgm:t>
    </dgm:pt>
    <dgm:pt modelId="{BEFE171E-2667-4374-B2CE-BDD6BB62D2FC}" type="pres">
      <dgm:prSet presAssocID="{962212C6-5E20-466C-8592-49927D99BD1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E644CB0-404A-4BBF-BECD-8FE1EEE55404}" type="pres">
      <dgm:prSet presAssocID="{962212C6-5E20-466C-8592-49927D99BD1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B261A9-8239-43A1-8BD7-4BD8E04C38C6}" type="pres">
      <dgm:prSet presAssocID="{962212C6-5E20-466C-8592-49927D99BD1A}" presName="negativeSpace" presStyleCnt="0"/>
      <dgm:spPr/>
      <dgm:t>
        <a:bodyPr/>
        <a:lstStyle/>
        <a:p>
          <a:endParaRPr lang="zh-CN" altLang="en-US"/>
        </a:p>
      </dgm:t>
    </dgm:pt>
    <dgm:pt modelId="{2CE66CC5-1437-4609-8196-4DCFCC9989AB}" type="pres">
      <dgm:prSet presAssocID="{962212C6-5E20-466C-8592-49927D99BD1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0C0C41-9EE4-410E-9BB8-90EEE9B568B6}" srcId="{13BE3DAF-4FE6-4D33-81D6-2F076C47BAE0}" destId="{CF32EEF8-8C9E-4CAC-9088-630CB83F04BA}" srcOrd="1" destOrd="0" parTransId="{58A85D72-6EC9-43CB-A464-2E1BF78641F0}" sibTransId="{D94A5C9F-25C3-448B-8587-3F08839BAB35}"/>
    <dgm:cxn modelId="{74F39C29-F122-4851-881F-D40755727B13}" srcId="{995AEE29-87BC-46B8-9A17-44163F8D1509}" destId="{13BE3DAF-4FE6-4D33-81D6-2F076C47BAE0}" srcOrd="0" destOrd="0" parTransId="{2B023B25-9C19-4F16-B984-876D818F7C9B}" sibTransId="{184EC22F-DECF-4332-BC8B-EA48A1069BB1}"/>
    <dgm:cxn modelId="{1E5FCB2E-3D6F-6B47-9C91-1A49911C0C27}" type="presOf" srcId="{995AEE29-87BC-46B8-9A17-44163F8D1509}" destId="{A2FFA3CB-85DF-4278-86AF-D64B278E6608}" srcOrd="0" destOrd="0" presId="urn:microsoft.com/office/officeart/2005/8/layout/list1"/>
    <dgm:cxn modelId="{334AB2FD-8A48-8D4D-9813-9D4A02FC3504}" type="presOf" srcId="{13BE3DAF-4FE6-4D33-81D6-2F076C47BAE0}" destId="{40DF57BF-C78C-455A-A3EC-B54A500361D6}" srcOrd="1" destOrd="0" presId="urn:microsoft.com/office/officeart/2005/8/layout/list1"/>
    <dgm:cxn modelId="{902547D5-6F10-40E7-ABE1-8560C91ED910}" srcId="{995AEE29-87BC-46B8-9A17-44163F8D1509}" destId="{962212C6-5E20-466C-8592-49927D99BD1A}" srcOrd="2" destOrd="0" parTransId="{F2DC28C1-E219-4393-A9E0-879DC7650BA3}" sibTransId="{B946F8D1-3F5B-4ACF-8B51-663C05D1F6BF}"/>
    <dgm:cxn modelId="{EE863DE3-6348-B341-91C5-CF7772053F95}" type="presOf" srcId="{30B15699-A784-4AE8-8792-9D684D932E1E}" destId="{6F8530DB-1334-43A2-AEBF-FE8EC6F75F4A}" srcOrd="0" destOrd="2" presId="urn:microsoft.com/office/officeart/2005/8/layout/list1"/>
    <dgm:cxn modelId="{B2E2B2AF-E143-6147-AA36-24165D87BDB5}" type="presOf" srcId="{B82554FD-2A8B-49C5-B80D-D1F3EC0857D1}" destId="{4FA25814-B8FC-430A-89FF-FD3E238B7D72}" srcOrd="0" destOrd="0" presId="urn:microsoft.com/office/officeart/2005/8/layout/list1"/>
    <dgm:cxn modelId="{EE1B1F87-1772-4710-A55A-616F115D44E3}" srcId="{13BE3DAF-4FE6-4D33-81D6-2F076C47BAE0}" destId="{30B15699-A784-4AE8-8792-9D684D932E1E}" srcOrd="2" destOrd="0" parTransId="{B5D9A0C6-AC9E-4B80-83C3-C07406514D14}" sibTransId="{2E6329A0-AB73-412D-8207-9633E2E77750}"/>
    <dgm:cxn modelId="{C18F2C40-FC5F-8949-AEC2-5DA129ECE6BC}" type="presOf" srcId="{B82554FD-2A8B-49C5-B80D-D1F3EC0857D1}" destId="{9D351AF9-1505-4E50-B5E8-997285ACDDDD}" srcOrd="1" destOrd="0" presId="urn:microsoft.com/office/officeart/2005/8/layout/list1"/>
    <dgm:cxn modelId="{0BAA44D2-10A1-4458-A859-3046DB242876}" srcId="{13BE3DAF-4FE6-4D33-81D6-2F076C47BAE0}" destId="{76AAE0B6-BBAB-4F58-971E-50FB30A8A502}" srcOrd="0" destOrd="0" parTransId="{35467ABA-86F2-4A88-BD69-AF644A61C6BE}" sibTransId="{C4988A38-355E-44AF-87C0-760E412F16A6}"/>
    <dgm:cxn modelId="{C25588CF-0F59-F641-84AA-98F74C83E9DF}" type="presOf" srcId="{9BD3BBFB-0454-4CF9-928B-A065B148230C}" destId="{CA91042D-BC9D-4449-ADB5-0A46609C76CC}" srcOrd="0" destOrd="1" presId="urn:microsoft.com/office/officeart/2005/8/layout/list1"/>
    <dgm:cxn modelId="{2A1024B8-34A5-DB4C-B23D-6A08CF69E7BD}" type="presOf" srcId="{76AAE0B6-BBAB-4F58-971E-50FB30A8A502}" destId="{6F8530DB-1334-43A2-AEBF-FE8EC6F75F4A}" srcOrd="0" destOrd="0" presId="urn:microsoft.com/office/officeart/2005/8/layout/list1"/>
    <dgm:cxn modelId="{A636B89C-2461-FD48-A2E9-2F9BA5D6D02B}" type="presOf" srcId="{1B3E5B08-94D6-4ABA-8A67-C98F063DCB76}" destId="{CA91042D-BC9D-4449-ADB5-0A46609C76CC}" srcOrd="0" destOrd="0" presId="urn:microsoft.com/office/officeart/2005/8/layout/list1"/>
    <dgm:cxn modelId="{B77D3692-F943-4AD9-AA4F-434338F1A01D}" srcId="{995AEE29-87BC-46B8-9A17-44163F8D1509}" destId="{B82554FD-2A8B-49C5-B80D-D1F3EC0857D1}" srcOrd="1" destOrd="0" parTransId="{0DE186D1-E130-4CA0-8CDE-974D14FD3661}" sibTransId="{533A66FA-1D0B-42C4-B47C-B7E610B51262}"/>
    <dgm:cxn modelId="{F63D5C60-15B0-904F-B25D-9F1DFB4F4737}" type="presOf" srcId="{CF32EEF8-8C9E-4CAC-9088-630CB83F04BA}" destId="{6F8530DB-1334-43A2-AEBF-FE8EC6F75F4A}" srcOrd="0" destOrd="1" presId="urn:microsoft.com/office/officeart/2005/8/layout/list1"/>
    <dgm:cxn modelId="{66E6BB63-CA88-714D-AFF6-ACBDC962514B}" type="presOf" srcId="{38B51154-7F35-4686-B973-47BEE408F29C}" destId="{2CE66CC5-1437-4609-8196-4DCFCC9989AB}" srcOrd="0" destOrd="0" presId="urn:microsoft.com/office/officeart/2005/8/layout/list1"/>
    <dgm:cxn modelId="{87A8BCF6-44E9-B44C-B074-DF54079C1B2C}" type="presOf" srcId="{EC511061-EB33-4DDB-A1CD-4132F037208E}" destId="{2CE66CC5-1437-4609-8196-4DCFCC9989AB}" srcOrd="0" destOrd="1" presId="urn:microsoft.com/office/officeart/2005/8/layout/list1"/>
    <dgm:cxn modelId="{611E4AF1-5BFB-C14D-8A3D-6AAF793627B2}" type="presOf" srcId="{962212C6-5E20-466C-8592-49927D99BD1A}" destId="{8E644CB0-404A-4BBF-BECD-8FE1EEE55404}" srcOrd="1" destOrd="0" presId="urn:microsoft.com/office/officeart/2005/8/layout/list1"/>
    <dgm:cxn modelId="{1AC6E56D-BB35-9849-B3B6-07E3D616C2CE}" type="presOf" srcId="{962212C6-5E20-466C-8592-49927D99BD1A}" destId="{BEFE171E-2667-4374-B2CE-BDD6BB62D2FC}" srcOrd="0" destOrd="0" presId="urn:microsoft.com/office/officeart/2005/8/layout/list1"/>
    <dgm:cxn modelId="{A530249D-0EF1-4F4C-8A90-C0F26766AFB8}" srcId="{962212C6-5E20-466C-8592-49927D99BD1A}" destId="{EC511061-EB33-4DDB-A1CD-4132F037208E}" srcOrd="1" destOrd="0" parTransId="{22F02845-437E-4B32-BA52-3228EA38ADCA}" sibTransId="{2695A3C1-7CE1-4AD5-99EA-8F91CBB495D0}"/>
    <dgm:cxn modelId="{4A489624-A93D-DC4B-BB76-640E12E7CD82}" type="presOf" srcId="{13BE3DAF-4FE6-4D33-81D6-2F076C47BAE0}" destId="{38ABCB11-EFE7-403E-BDAB-9A94EA4F46F0}" srcOrd="0" destOrd="0" presId="urn:microsoft.com/office/officeart/2005/8/layout/list1"/>
    <dgm:cxn modelId="{0D62F3D6-E130-4917-9C1F-6760A1F6BE46}" srcId="{962212C6-5E20-466C-8592-49927D99BD1A}" destId="{38B51154-7F35-4686-B973-47BEE408F29C}" srcOrd="0" destOrd="0" parTransId="{C7AC13C7-EE39-4949-B8C8-B79ABA093764}" sibTransId="{F8FE3215-227F-48C1-9500-DE519503550B}"/>
    <dgm:cxn modelId="{DE67C6A6-E894-450A-A4B9-473375DD18AB}" srcId="{B82554FD-2A8B-49C5-B80D-D1F3EC0857D1}" destId="{1B3E5B08-94D6-4ABA-8A67-C98F063DCB76}" srcOrd="0" destOrd="0" parTransId="{F8D6DB01-6F12-4282-8ABC-AF34EAB44BCD}" sibTransId="{DA9128ED-2B1F-44A1-8A6A-199E637B1C63}"/>
    <dgm:cxn modelId="{70643553-A267-4730-96CB-8BD4CB6B62E9}" srcId="{B82554FD-2A8B-49C5-B80D-D1F3EC0857D1}" destId="{9BD3BBFB-0454-4CF9-928B-A065B148230C}" srcOrd="1" destOrd="0" parTransId="{5A9385E8-6B59-412E-A5D1-FDDDD6B3B5DB}" sibTransId="{E4B667C2-0257-4D54-81DE-C7F206EFC0DC}"/>
    <dgm:cxn modelId="{79B3EBA4-6787-5C49-B443-189A900A3D97}" type="presParOf" srcId="{A2FFA3CB-85DF-4278-86AF-D64B278E6608}" destId="{EF8CA270-A742-44A0-A865-EDCCF644D226}" srcOrd="0" destOrd="0" presId="urn:microsoft.com/office/officeart/2005/8/layout/list1"/>
    <dgm:cxn modelId="{E27BF0E8-FFB6-D44F-8A63-6E559D3F8BA1}" type="presParOf" srcId="{EF8CA270-A742-44A0-A865-EDCCF644D226}" destId="{38ABCB11-EFE7-403E-BDAB-9A94EA4F46F0}" srcOrd="0" destOrd="0" presId="urn:microsoft.com/office/officeart/2005/8/layout/list1"/>
    <dgm:cxn modelId="{89368D40-5481-8B49-A267-3EB23B275089}" type="presParOf" srcId="{EF8CA270-A742-44A0-A865-EDCCF644D226}" destId="{40DF57BF-C78C-455A-A3EC-B54A500361D6}" srcOrd="1" destOrd="0" presId="urn:microsoft.com/office/officeart/2005/8/layout/list1"/>
    <dgm:cxn modelId="{CBC89779-17E1-CD4C-855C-485515E660D7}" type="presParOf" srcId="{A2FFA3CB-85DF-4278-86AF-D64B278E6608}" destId="{024212DC-ABBE-452C-ADE6-12A00846C552}" srcOrd="1" destOrd="0" presId="urn:microsoft.com/office/officeart/2005/8/layout/list1"/>
    <dgm:cxn modelId="{673B8477-31A6-6A4C-9F3B-002EDC87AF90}" type="presParOf" srcId="{A2FFA3CB-85DF-4278-86AF-D64B278E6608}" destId="{6F8530DB-1334-43A2-AEBF-FE8EC6F75F4A}" srcOrd="2" destOrd="0" presId="urn:microsoft.com/office/officeart/2005/8/layout/list1"/>
    <dgm:cxn modelId="{0F8E87F9-9F4F-174D-BC86-19AEC764FBF3}" type="presParOf" srcId="{A2FFA3CB-85DF-4278-86AF-D64B278E6608}" destId="{7C5CCBE1-A7C9-4E30-927C-372499C0D0DD}" srcOrd="3" destOrd="0" presId="urn:microsoft.com/office/officeart/2005/8/layout/list1"/>
    <dgm:cxn modelId="{EA36D8BB-43C1-9A40-B666-77B160014364}" type="presParOf" srcId="{A2FFA3CB-85DF-4278-86AF-D64B278E6608}" destId="{19154F3F-1F5E-4471-B3EA-C9582505D80C}" srcOrd="4" destOrd="0" presId="urn:microsoft.com/office/officeart/2005/8/layout/list1"/>
    <dgm:cxn modelId="{7358802A-B5F0-B34F-BC93-9DC0C3CF18BA}" type="presParOf" srcId="{19154F3F-1F5E-4471-B3EA-C9582505D80C}" destId="{4FA25814-B8FC-430A-89FF-FD3E238B7D72}" srcOrd="0" destOrd="0" presId="urn:microsoft.com/office/officeart/2005/8/layout/list1"/>
    <dgm:cxn modelId="{E795CE03-9B3E-B242-B94F-8E2A2FA630CD}" type="presParOf" srcId="{19154F3F-1F5E-4471-B3EA-C9582505D80C}" destId="{9D351AF9-1505-4E50-B5E8-997285ACDDDD}" srcOrd="1" destOrd="0" presId="urn:microsoft.com/office/officeart/2005/8/layout/list1"/>
    <dgm:cxn modelId="{C9015F01-2057-BF49-84E5-A2AE1ED10329}" type="presParOf" srcId="{A2FFA3CB-85DF-4278-86AF-D64B278E6608}" destId="{6764505C-5FDA-4CD2-A736-1E3E39282C0A}" srcOrd="5" destOrd="0" presId="urn:microsoft.com/office/officeart/2005/8/layout/list1"/>
    <dgm:cxn modelId="{561827B6-B963-F446-BC4B-EBE6CB0AF1DC}" type="presParOf" srcId="{A2FFA3CB-85DF-4278-86AF-D64B278E6608}" destId="{CA91042D-BC9D-4449-ADB5-0A46609C76CC}" srcOrd="6" destOrd="0" presId="urn:microsoft.com/office/officeart/2005/8/layout/list1"/>
    <dgm:cxn modelId="{F143B609-71FC-B24D-90A0-F1F2F55ADC60}" type="presParOf" srcId="{A2FFA3CB-85DF-4278-86AF-D64B278E6608}" destId="{CAF3E454-3919-4D6E-9E03-A2A0016DA3C0}" srcOrd="7" destOrd="0" presId="urn:microsoft.com/office/officeart/2005/8/layout/list1"/>
    <dgm:cxn modelId="{8AF12675-9F9C-7647-94CD-965C6FDB494D}" type="presParOf" srcId="{A2FFA3CB-85DF-4278-86AF-D64B278E6608}" destId="{D37D6475-6E86-4A2A-BC2A-D351AE21EF3C}" srcOrd="8" destOrd="0" presId="urn:microsoft.com/office/officeart/2005/8/layout/list1"/>
    <dgm:cxn modelId="{B1D09730-D6B9-2946-9C24-0BF7903BA4BC}" type="presParOf" srcId="{D37D6475-6E86-4A2A-BC2A-D351AE21EF3C}" destId="{BEFE171E-2667-4374-B2CE-BDD6BB62D2FC}" srcOrd="0" destOrd="0" presId="urn:microsoft.com/office/officeart/2005/8/layout/list1"/>
    <dgm:cxn modelId="{87C57EF7-CE15-9347-ADCD-2F0A0F0BE19F}" type="presParOf" srcId="{D37D6475-6E86-4A2A-BC2A-D351AE21EF3C}" destId="{8E644CB0-404A-4BBF-BECD-8FE1EEE55404}" srcOrd="1" destOrd="0" presId="urn:microsoft.com/office/officeart/2005/8/layout/list1"/>
    <dgm:cxn modelId="{844F9EF9-29A6-154A-AC75-49304E9F3B79}" type="presParOf" srcId="{A2FFA3CB-85DF-4278-86AF-D64B278E6608}" destId="{A9B261A9-8239-43A1-8BD7-4BD8E04C38C6}" srcOrd="9" destOrd="0" presId="urn:microsoft.com/office/officeart/2005/8/layout/list1"/>
    <dgm:cxn modelId="{1BA26245-C5A0-014D-B24A-8471D12AC657}" type="presParOf" srcId="{A2FFA3CB-85DF-4278-86AF-D64B278E6608}" destId="{2CE66CC5-1437-4609-8196-4DCFCC9989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50E02-2FD5-4718-86BA-20A11C46497D}">
      <dsp:nvSpPr>
        <dsp:cNvPr id="0" name=""/>
        <dsp:cNvSpPr/>
      </dsp:nvSpPr>
      <dsp:spPr>
        <a:xfrm rot="16200000">
          <a:off x="37906" y="-33305"/>
          <a:ext cx="4359336" cy="4425946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Microsoft YaHei" charset="0"/>
              <a:ea typeface="Microsoft YaHei" charset="0"/>
              <a:cs typeface="Microsoft YaHei" charset="0"/>
            </a:rPr>
            <a:t>RADOS</a:t>
          </a:r>
          <a:endParaRPr lang="zh-CN" altLang="en-US" sz="40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对象存储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>
              <a:latin typeface="Microsoft YaHei" charset="0"/>
              <a:ea typeface="Microsoft YaHei" charset="0"/>
              <a:cs typeface="Microsoft YaHei" charset="0"/>
            </a:rPr>
            <a:t>CRUSH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冗余、容灾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负载平衡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 rot="5400000">
        <a:off x="4601" y="871867"/>
        <a:ext cx="4425946" cy="2615602"/>
      </dsp:txXfrm>
    </dsp:sp>
    <dsp:sp modelId="{A2EC9865-BDE8-4B19-93BA-078769F4B27E}">
      <dsp:nvSpPr>
        <dsp:cNvPr id="0" name=""/>
        <dsp:cNvSpPr/>
      </dsp:nvSpPr>
      <dsp:spPr>
        <a:xfrm rot="16200000">
          <a:off x="4795797" y="-33305"/>
          <a:ext cx="4359336" cy="4425946"/>
        </a:xfrm>
        <a:prstGeom prst="flowChartManualOperation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1250266"/>
                <a:satOff val="-16880"/>
                <a:lumOff val="-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Microsoft YaHei" charset="0"/>
              <a:ea typeface="Microsoft YaHei" charset="0"/>
              <a:cs typeface="Microsoft YaHei" charset="0"/>
            </a:rPr>
            <a:t>MDS</a:t>
          </a:r>
          <a:endParaRPr lang="zh-CN" altLang="en-US" sz="40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元数据处理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元数据集群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动态子树分区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目录分片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 rot="5400000">
        <a:off x="4762492" y="871867"/>
        <a:ext cx="4425946" cy="261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C738B-9377-4FDE-AD75-34F202E86098}">
      <dsp:nvSpPr>
        <dsp:cNvPr id="0" name=""/>
        <dsp:cNvSpPr/>
      </dsp:nvSpPr>
      <dsp:spPr>
        <a:xfrm>
          <a:off x="0" y="111444"/>
          <a:ext cx="1442066" cy="50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1444"/>
        <a:ext cx="1442066" cy="503414"/>
      </dsp:txXfrm>
    </dsp:sp>
    <dsp:sp modelId="{5D22F822-A364-4614-B308-E3D085AA44F3}">
      <dsp:nvSpPr>
        <dsp:cNvPr id="0" name=""/>
        <dsp:cNvSpPr/>
      </dsp:nvSpPr>
      <dsp:spPr>
        <a:xfrm>
          <a:off x="1442066" y="1322"/>
          <a:ext cx="288413" cy="72365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E16DF-C05F-431F-A331-3CCADA6A999A}">
      <dsp:nvSpPr>
        <dsp:cNvPr id="0" name=""/>
        <dsp:cNvSpPr/>
      </dsp:nvSpPr>
      <dsp:spPr>
        <a:xfrm>
          <a:off x="1845844" y="0"/>
          <a:ext cx="3922420" cy="7236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全局唯一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44" y="0"/>
        <a:ext cx="3922420" cy="723658"/>
      </dsp:txXfrm>
    </dsp:sp>
    <dsp:sp modelId="{76C231FE-63BD-4250-8947-19410613C694}">
      <dsp:nvSpPr>
        <dsp:cNvPr id="0" name=""/>
        <dsp:cNvSpPr/>
      </dsp:nvSpPr>
      <dsp:spPr>
        <a:xfrm>
          <a:off x="0" y="822266"/>
          <a:ext cx="1442066" cy="56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data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2266"/>
        <a:ext cx="1442066" cy="564806"/>
      </dsp:txXfrm>
    </dsp:sp>
    <dsp:sp modelId="{0915E3EB-0F2E-463B-80CE-FB8054AE4BE8}">
      <dsp:nvSpPr>
        <dsp:cNvPr id="0" name=""/>
        <dsp:cNvSpPr/>
      </dsp:nvSpPr>
      <dsp:spPr>
        <a:xfrm>
          <a:off x="1442066" y="742840"/>
          <a:ext cx="288413" cy="72365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298EA-8617-4563-9056-1D92BCE55169}">
      <dsp:nvSpPr>
        <dsp:cNvPr id="0" name=""/>
        <dsp:cNvSpPr/>
      </dsp:nvSpPr>
      <dsp:spPr>
        <a:xfrm>
          <a:off x="1845844" y="742840"/>
          <a:ext cx="3922420" cy="7236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44" y="742840"/>
        <a:ext cx="3922420" cy="723658"/>
      </dsp:txXfrm>
    </dsp:sp>
    <dsp:sp modelId="{0BCC69B1-ABD4-45CB-AAE7-8B985F5BFBF9}">
      <dsp:nvSpPr>
        <dsp:cNvPr id="0" name=""/>
        <dsp:cNvSpPr/>
      </dsp:nvSpPr>
      <dsp:spPr>
        <a:xfrm>
          <a:off x="0" y="1607910"/>
          <a:ext cx="1442066" cy="56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ttr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7910"/>
        <a:ext cx="1442066" cy="564806"/>
      </dsp:txXfrm>
    </dsp:sp>
    <dsp:sp modelId="{D437A95D-2B82-4F63-B29F-5D4C8BA3A10B}">
      <dsp:nvSpPr>
        <dsp:cNvPr id="0" name=""/>
        <dsp:cNvSpPr/>
      </dsp:nvSpPr>
      <dsp:spPr>
        <a:xfrm>
          <a:off x="1442066" y="1484358"/>
          <a:ext cx="288413" cy="81190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87FDC-CE10-450D-8363-FA676907F47D}">
      <dsp:nvSpPr>
        <dsp:cNvPr id="0" name=""/>
        <dsp:cNvSpPr/>
      </dsp:nvSpPr>
      <dsp:spPr>
        <a:xfrm>
          <a:off x="1845844" y="1484358"/>
          <a:ext cx="3922420" cy="8119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键值对集合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44" y="1484358"/>
        <a:ext cx="3922420" cy="811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50E02-2FD5-4718-86BA-20A11C46497D}">
      <dsp:nvSpPr>
        <dsp:cNvPr id="0" name=""/>
        <dsp:cNvSpPr/>
      </dsp:nvSpPr>
      <dsp:spPr>
        <a:xfrm rot="16200000">
          <a:off x="37906" y="-33305"/>
          <a:ext cx="4359336" cy="4425946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Microsoft YaHei" charset="0"/>
              <a:ea typeface="Microsoft YaHei" charset="0"/>
              <a:cs typeface="Microsoft YaHei" charset="0"/>
            </a:rPr>
            <a:t>RADOS</a:t>
          </a:r>
          <a:endParaRPr lang="zh-CN" altLang="en-US" sz="40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对象存储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>
              <a:latin typeface="Microsoft YaHei" charset="0"/>
              <a:ea typeface="Microsoft YaHei" charset="0"/>
              <a:cs typeface="Microsoft YaHei" charset="0"/>
            </a:rPr>
            <a:t>CRUSH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冗余、容灾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负载平衡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 rot="5400000">
        <a:off x="4601" y="871867"/>
        <a:ext cx="4425946" cy="2615602"/>
      </dsp:txXfrm>
    </dsp:sp>
    <dsp:sp modelId="{A2EC9865-BDE8-4B19-93BA-078769F4B27E}">
      <dsp:nvSpPr>
        <dsp:cNvPr id="0" name=""/>
        <dsp:cNvSpPr/>
      </dsp:nvSpPr>
      <dsp:spPr>
        <a:xfrm rot="16200000">
          <a:off x="4795797" y="-33305"/>
          <a:ext cx="4359336" cy="4425946"/>
        </a:xfrm>
        <a:prstGeom prst="flowChartManualOperation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1250266"/>
                <a:satOff val="-16880"/>
                <a:lumOff val="-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Microsoft YaHei" charset="0"/>
              <a:ea typeface="Microsoft YaHei" charset="0"/>
              <a:cs typeface="Microsoft YaHei" charset="0"/>
            </a:rPr>
            <a:t>MDS</a:t>
          </a:r>
          <a:endParaRPr lang="zh-CN" altLang="en-US" sz="40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元数据处理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元数据集群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动态子树分区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目录分片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 rot="5400000">
        <a:off x="4762492" y="871867"/>
        <a:ext cx="4425946" cy="2615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530DB-1334-43A2-AEBF-FE8EC6F75F4A}">
      <dsp:nvSpPr>
        <dsp:cNvPr id="0" name=""/>
        <dsp:cNvSpPr/>
      </dsp:nvSpPr>
      <dsp:spPr>
        <a:xfrm>
          <a:off x="0" y="350711"/>
          <a:ext cx="10250596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5560" tIns="374904" rIns="7955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基础特性：动态伸缩、负载平衡、容灾、</a:t>
          </a:r>
          <a:r>
            <a:rPr lang="en-US" altLang="zh-CN" sz="1800" kern="1200" dirty="0" smtClean="0">
              <a:latin typeface="Microsoft YaHei" charset="0"/>
              <a:ea typeface="Microsoft YaHei" charset="0"/>
              <a:cs typeface="Microsoft YaHei" charset="0"/>
            </a:rPr>
            <a:t>fuse</a:t>
          </a: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客户端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性能特性：元数据集群、元数据缓存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功能特性：快照、配额、</a:t>
          </a:r>
          <a:r>
            <a:rPr lang="en-US" altLang="zh-CN" sz="1800" kern="1200" dirty="0" smtClean="0">
              <a:latin typeface="Microsoft YaHei" charset="0"/>
              <a:ea typeface="Microsoft YaHei" charset="0"/>
              <a:cs typeface="Microsoft YaHei" charset="0"/>
            </a:rPr>
            <a:t>ACL(PR)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0" y="350711"/>
        <a:ext cx="10250596" cy="1417500"/>
      </dsp:txXfrm>
    </dsp:sp>
    <dsp:sp modelId="{40DF57BF-C78C-455A-A3EC-B54A500361D6}">
      <dsp:nvSpPr>
        <dsp:cNvPr id="0" name=""/>
        <dsp:cNvSpPr/>
      </dsp:nvSpPr>
      <dsp:spPr>
        <a:xfrm>
          <a:off x="512529" y="85031"/>
          <a:ext cx="7175417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214" tIns="0" rIns="27121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特性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38468" y="110970"/>
        <a:ext cx="7123539" cy="479482"/>
      </dsp:txXfrm>
    </dsp:sp>
    <dsp:sp modelId="{CA91042D-BC9D-4449-ADB5-0A46609C76CC}">
      <dsp:nvSpPr>
        <dsp:cNvPr id="0" name=""/>
        <dsp:cNvSpPr/>
      </dsp:nvSpPr>
      <dsp:spPr>
        <a:xfrm>
          <a:off x="0" y="2131091"/>
          <a:ext cx="10250596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5560" tIns="374904" rIns="7955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单</a:t>
          </a:r>
          <a:r>
            <a:rPr lang="en-US" altLang="zh-CN" sz="1800" kern="1200" dirty="0" err="1" smtClean="0">
              <a:latin typeface="Microsoft YaHei" charset="0"/>
              <a:ea typeface="Microsoft YaHei" charset="0"/>
              <a:cs typeface="Microsoft YaHei" charset="0"/>
            </a:rPr>
            <a:t>mds</a:t>
          </a: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元数据性能：</a:t>
          </a:r>
          <a:r>
            <a:rPr lang="en-US" altLang="zh-CN" sz="1800" kern="1200" dirty="0" smtClean="0">
              <a:latin typeface="Microsoft YaHei" charset="0"/>
              <a:ea typeface="Microsoft YaHei" charset="0"/>
              <a:cs typeface="Microsoft YaHei" charset="0"/>
            </a:rPr>
            <a:t>2000+OPS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单客户端吞吐量：</a:t>
          </a:r>
          <a:r>
            <a:rPr lang="en-US" altLang="zh-CN" sz="1800" kern="1200" dirty="0" smtClean="0">
              <a:latin typeface="Microsoft YaHei" charset="0"/>
              <a:ea typeface="Microsoft YaHei" charset="0"/>
              <a:cs typeface="Microsoft YaHei" charset="0"/>
            </a:rPr>
            <a:t>1GB/s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0" y="2131091"/>
        <a:ext cx="10250596" cy="1105650"/>
      </dsp:txXfrm>
    </dsp:sp>
    <dsp:sp modelId="{9D351AF9-1505-4E50-B5E8-997285ACDDDD}">
      <dsp:nvSpPr>
        <dsp:cNvPr id="0" name=""/>
        <dsp:cNvSpPr/>
      </dsp:nvSpPr>
      <dsp:spPr>
        <a:xfrm>
          <a:off x="512529" y="1865411"/>
          <a:ext cx="717541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214" tIns="0" rIns="27121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性能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38468" y="1891350"/>
        <a:ext cx="7123539" cy="479482"/>
      </dsp:txXfrm>
    </dsp:sp>
    <dsp:sp modelId="{2CE66CC5-1437-4609-8196-4DCFCC9989AB}">
      <dsp:nvSpPr>
        <dsp:cNvPr id="0" name=""/>
        <dsp:cNvSpPr/>
      </dsp:nvSpPr>
      <dsp:spPr>
        <a:xfrm>
          <a:off x="0" y="3599621"/>
          <a:ext cx="10250596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5560" tIns="374904" rIns="7955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元数据集群模式尚不稳定，未答到生产环境要求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快照的设计过于复杂，未达到生产环境的要求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0" y="3599621"/>
        <a:ext cx="10250596" cy="1105650"/>
      </dsp:txXfrm>
    </dsp:sp>
    <dsp:sp modelId="{8E644CB0-404A-4BBF-BECD-8FE1EEE55404}">
      <dsp:nvSpPr>
        <dsp:cNvPr id="0" name=""/>
        <dsp:cNvSpPr/>
      </dsp:nvSpPr>
      <dsp:spPr>
        <a:xfrm>
          <a:off x="512529" y="3333941"/>
          <a:ext cx="7175417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214" tIns="0" rIns="27121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" charset="0"/>
              <a:ea typeface="Microsoft YaHei" charset="0"/>
              <a:cs typeface="Microsoft YaHei" charset="0"/>
            </a:rPr>
            <a:t>问题</a:t>
          </a:r>
          <a:endParaRPr lang="zh-CN" altLang="en-US" sz="18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38468" y="3359880"/>
        <a:ext cx="712353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325910"/>
            <a:ext cx="12192000" cy="3532090"/>
          </a:xfrm>
          <a:prstGeom prst="rect">
            <a:avLst/>
          </a:prstGeom>
          <a:solidFill>
            <a:srgbClr val="C41A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1988" y="1512611"/>
            <a:ext cx="10515600" cy="872004"/>
          </a:xfrm>
          <a:prstGeom prst="rect">
            <a:avLst/>
          </a:prstGeom>
        </p:spPr>
        <p:txBody>
          <a:bodyPr anchor="ctr"/>
          <a:lstStyle>
            <a:lvl1pPr algn="ctr">
              <a:defRPr b="1"/>
            </a:lvl1pPr>
          </a:lstStyle>
          <a:p>
            <a:r>
              <a:rPr kumimoji="1" lang="zh-CN" altLang="en-US" smtClean="0"/>
              <a:t>单击此处插入标题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68" y="4276164"/>
            <a:ext cx="3287334" cy="960913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891988" y="2505082"/>
            <a:ext cx="10515600" cy="7207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zh-CN" altLang="en-US" dirty="0" smtClean="0"/>
              <a:t>单击此处插入副标题</a:t>
            </a:r>
            <a:endParaRPr kumimoji="1"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891988" y="5267905"/>
            <a:ext cx="10515600" cy="5790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 smtClean="0"/>
              <a:t>时间 地点 演讲人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61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样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325910"/>
            <a:ext cx="12192000" cy="3532090"/>
          </a:xfrm>
          <a:prstGeom prst="rect">
            <a:avLst/>
          </a:prstGeom>
          <a:solidFill>
            <a:srgbClr val="C41A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68" y="4276164"/>
            <a:ext cx="3287334" cy="96091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730188" y="1739147"/>
            <a:ext cx="873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 smtClean="0">
                <a:latin typeface="Microsoft YaHei" charset="0"/>
                <a:ea typeface="Microsoft YaHei" charset="0"/>
                <a:cs typeface="Microsoft YaHei" charset="0"/>
              </a:rPr>
              <a:t>谢谢</a:t>
            </a:r>
            <a:endParaRPr kumimoji="1" lang="zh-CN" altLang="en-US" sz="7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5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710" y="142717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1710" y="390684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84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0829"/>
            <a:ext cx="10515600" cy="480378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30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38759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38759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60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180859"/>
            <a:ext cx="3932237" cy="10699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180860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250835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483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159542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15954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229518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463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80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4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9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CephFS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RADOS</a:t>
            </a:r>
            <a:r>
              <a:rPr lang="zh-CN" altLang="en-US" smtClean="0"/>
              <a:t>的高性能分布式文件系统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mtClean="0"/>
              <a:t>袁冬 </a:t>
            </a:r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11</a:t>
            </a:r>
            <a:r>
              <a:rPr lang="zh-CN" altLang="en-US" smtClean="0"/>
              <a:t>月 北京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09" y="2837654"/>
            <a:ext cx="8227946" cy="366077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44309" y="1030652"/>
            <a:ext cx="8718013" cy="165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93" dirty="0">
                <a:latin typeface="微软雅黑" pitchFamily="34" charset="-122"/>
                <a:ea typeface="微软雅黑" pitchFamily="34" charset="-122"/>
              </a:rPr>
              <a:t>RADOS</a:t>
            </a:r>
            <a:r>
              <a:rPr lang="zh-CN" altLang="en-US" sz="1693" dirty="0">
                <a:latin typeface="微软雅黑" pitchFamily="34" charset="-122"/>
                <a:ea typeface="微软雅黑" pitchFamily="34" charset="-122"/>
              </a:rPr>
              <a:t>提供了以对象为存储单元的存储服务：</a:t>
            </a:r>
            <a:endParaRPr lang="en-US" altLang="zh-CN" sz="1693" dirty="0">
              <a:latin typeface="微软雅黑" pitchFamily="34" charset="-122"/>
              <a:ea typeface="微软雅黑" pitchFamily="34" charset="-122"/>
            </a:endParaRPr>
          </a:p>
          <a:p>
            <a:pPr marL="362891" indent="-36289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93" dirty="0">
                <a:latin typeface="微软雅黑" pitchFamily="34" charset="-122"/>
                <a:ea typeface="微软雅黑" pitchFamily="34" charset="-122"/>
              </a:rPr>
              <a:t>每个对象具有一个对象名称（</a:t>
            </a:r>
            <a:r>
              <a:rPr lang="en-US" altLang="zh-CN" sz="1693" dirty="0">
                <a:latin typeface="微软雅黑" pitchFamily="34" charset="-122"/>
                <a:ea typeface="微软雅黑" pitchFamily="34" charset="-122"/>
              </a:rPr>
              <a:t>object id</a:t>
            </a:r>
            <a:r>
              <a:rPr lang="zh-CN" altLang="en-US" sz="1693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93" dirty="0">
              <a:latin typeface="微软雅黑" pitchFamily="34" charset="-122"/>
              <a:ea typeface="微软雅黑" pitchFamily="34" charset="-122"/>
            </a:endParaRPr>
          </a:p>
          <a:p>
            <a:pPr marL="362891" indent="-36289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93" dirty="0">
                <a:latin typeface="微软雅黑" pitchFamily="34" charset="-122"/>
                <a:ea typeface="微软雅黑" pitchFamily="34" charset="-122"/>
              </a:rPr>
              <a:t>对象的定位通过对对象名称进行</a:t>
            </a:r>
            <a:r>
              <a:rPr lang="en-US" altLang="zh-CN" sz="1693" dirty="0">
                <a:latin typeface="微软雅黑" pitchFamily="34" charset="-122"/>
                <a:ea typeface="微软雅黑" pitchFamily="34" charset="-122"/>
              </a:rPr>
              <a:t>CRUSH</a:t>
            </a:r>
            <a:r>
              <a:rPr lang="zh-CN" altLang="en-US" sz="1693" dirty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693" dirty="0">
              <a:latin typeface="微软雅黑" pitchFamily="34" charset="-122"/>
              <a:ea typeface="微软雅黑" pitchFamily="34" charset="-122"/>
            </a:endParaRPr>
          </a:p>
          <a:p>
            <a:pPr marL="362891" indent="-36289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93" dirty="0">
                <a:latin typeface="微软雅黑" pitchFamily="34" charset="-122"/>
                <a:ea typeface="微软雅黑" pitchFamily="34" charset="-122"/>
              </a:rPr>
              <a:t>对象之间相互独立</a:t>
            </a:r>
            <a:endParaRPr lang="en-US" altLang="zh-CN" sz="1693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RADOS</a:t>
            </a:r>
            <a:r>
              <a:rPr kumimoji="1" lang="zh-CN" altLang="en-US" dirty="0" smtClean="0"/>
              <a:t>对象存储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5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1411472" y="1028613"/>
            <a:ext cx="89414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117" dirty="0">
                <a:latin typeface="微软雅黑" pitchFamily="34" charset="-122"/>
                <a:ea typeface="微软雅黑" pitchFamily="34" charset="-122"/>
              </a:rPr>
              <a:t>RADOS</a:t>
            </a:r>
            <a:r>
              <a:rPr lang="zh-CN" altLang="en-US" sz="2117" dirty="0">
                <a:latin typeface="微软雅黑" pitchFamily="34" charset="-122"/>
                <a:ea typeface="微软雅黑" pitchFamily="34" charset="-122"/>
              </a:rPr>
              <a:t>采用了主</a:t>
            </a:r>
            <a:r>
              <a:rPr lang="en-US" altLang="zh-CN" sz="2117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117" dirty="0">
                <a:latin typeface="微软雅黑" pitchFamily="34" charset="-122"/>
                <a:ea typeface="微软雅黑" pitchFamily="34" charset="-122"/>
              </a:rPr>
              <a:t>从节点的驱动机制，</a:t>
            </a:r>
            <a:r>
              <a:rPr lang="en-US" altLang="zh-CN" sz="2117" dirty="0">
                <a:latin typeface="微软雅黑" pitchFamily="34" charset="-122"/>
                <a:ea typeface="微软雅黑" pitchFamily="34" charset="-122"/>
              </a:rPr>
              <a:t>Write-All-Read-One，</a:t>
            </a:r>
            <a:r>
              <a:rPr lang="zh-CN" altLang="en-US" sz="2117" dirty="0">
                <a:latin typeface="微软雅黑" pitchFamily="34" charset="-122"/>
                <a:ea typeface="微软雅黑" pitchFamily="34" charset="-122"/>
              </a:rPr>
              <a:t>强一致性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02234" y="1731578"/>
            <a:ext cx="8450686" cy="4496178"/>
            <a:chOff x="827584" y="1700808"/>
            <a:chExt cx="7985116" cy="4248472"/>
          </a:xfrm>
        </p:grpSpPr>
        <p:sp>
          <p:nvSpPr>
            <p:cNvPr id="5" name="矩形 4"/>
            <p:cNvSpPr/>
            <p:nvPr/>
          </p:nvSpPr>
          <p:spPr>
            <a:xfrm>
              <a:off x="5932380" y="3580623"/>
              <a:ext cx="1800200" cy="79208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117" dirty="0">
                  <a:latin typeface="Microsoft YaHei" charset="0"/>
                  <a:ea typeface="Microsoft YaHei" charset="0"/>
                  <a:cs typeface="Microsoft YaHei" charset="0"/>
                </a:rPr>
                <a:t>Primary</a:t>
              </a:r>
              <a:endParaRPr lang="zh-CN" altLang="en-US" sz="2117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980051" y="5128795"/>
              <a:ext cx="1800200" cy="79208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117" dirty="0">
                  <a:latin typeface="Microsoft YaHei" charset="0"/>
                  <a:ea typeface="Microsoft YaHei" charset="0"/>
                  <a:cs typeface="Microsoft YaHei" charset="0"/>
                </a:rPr>
                <a:t>Replica</a:t>
              </a:r>
              <a:endParaRPr lang="zh-CN" altLang="en-US" sz="2117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27584" y="5128795"/>
              <a:ext cx="1800200" cy="79208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117" dirty="0">
                  <a:latin typeface="Microsoft YaHei" charset="0"/>
                  <a:ea typeface="Microsoft YaHei" charset="0"/>
                  <a:cs typeface="Microsoft YaHei" charset="0"/>
                </a:rPr>
                <a:t>Replica</a:t>
              </a:r>
              <a:endParaRPr lang="zh-CN" altLang="en-US" sz="2117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96475" y="5157192"/>
              <a:ext cx="1800200" cy="79208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117" dirty="0">
                  <a:latin typeface="Microsoft YaHei" charset="0"/>
                  <a:ea typeface="Microsoft YaHei" charset="0"/>
                  <a:cs typeface="Microsoft YaHei" charset="0"/>
                </a:rPr>
                <a:t>Replica</a:t>
              </a:r>
              <a:endParaRPr lang="zh-CN" altLang="en-US" sz="2117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7" idx="0"/>
            </p:cNvCxnSpPr>
            <p:nvPr/>
          </p:nvCxnSpPr>
          <p:spPr>
            <a:xfrm flipH="1">
              <a:off x="1727684" y="4372711"/>
              <a:ext cx="5104796" cy="75608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2"/>
              <a:endCxn id="6" idx="0"/>
            </p:cNvCxnSpPr>
            <p:nvPr/>
          </p:nvCxnSpPr>
          <p:spPr>
            <a:xfrm flipH="1">
              <a:off x="3880151" y="4372711"/>
              <a:ext cx="2952329" cy="75608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2"/>
              <a:endCxn id="8" idx="0"/>
            </p:cNvCxnSpPr>
            <p:nvPr/>
          </p:nvCxnSpPr>
          <p:spPr>
            <a:xfrm>
              <a:off x="6832480" y="4372711"/>
              <a:ext cx="864095" cy="7844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6"/>
            <p:cNvSpPr txBox="1"/>
            <p:nvPr/>
          </p:nvSpPr>
          <p:spPr>
            <a:xfrm>
              <a:off x="7732580" y="4002152"/>
              <a:ext cx="1080120" cy="36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5" dirty="0">
                  <a:latin typeface="Microsoft YaHei" charset="0"/>
                  <a:ea typeface="Microsoft YaHei" charset="0"/>
                  <a:cs typeface="Microsoft YaHei" charset="0"/>
                </a:rPr>
                <a:t>写入</a:t>
              </a:r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N</a:t>
              </a:r>
              <a:r>
                <a:rPr lang="en-US" altLang="zh-CN" sz="1905" baseline="-25000" dirty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lang="zh-CN" altLang="en-US" sz="1905" baseline="-25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TextBox 17"/>
            <p:cNvSpPr txBox="1"/>
            <p:nvPr/>
          </p:nvSpPr>
          <p:spPr>
            <a:xfrm>
              <a:off x="2828631" y="4750753"/>
              <a:ext cx="1080120" cy="36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N</a:t>
              </a:r>
              <a:r>
                <a:rPr lang="en-US" altLang="zh-CN" sz="1905" baseline="-25000" dirty="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lang="zh-CN" altLang="en-US" sz="1905" baseline="-25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4791068" y="4788721"/>
              <a:ext cx="1080120" cy="36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N</a:t>
              </a:r>
              <a:r>
                <a:rPr lang="en-US" altLang="zh-CN" sz="1905" baseline="-25000" dirty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lang="zh-CN" altLang="en-US" sz="1905" baseline="-25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TextBox 19"/>
            <p:cNvSpPr txBox="1"/>
            <p:nvPr/>
          </p:nvSpPr>
          <p:spPr>
            <a:xfrm>
              <a:off x="7380312" y="4738781"/>
              <a:ext cx="1080120" cy="36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5" dirty="0" err="1">
                  <a:latin typeface="Microsoft YaHei" charset="0"/>
                  <a:ea typeface="Microsoft YaHei" charset="0"/>
                  <a:cs typeface="Microsoft YaHei" charset="0"/>
                </a:rPr>
                <a:t>Nn</a:t>
              </a:r>
              <a:endParaRPr lang="zh-CN" altLang="en-US" sz="1905" baseline="-25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5298169" y="5445224"/>
              <a:ext cx="65919" cy="74163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7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5724128" y="5445224"/>
              <a:ext cx="65919" cy="74163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7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6156176" y="5445224"/>
              <a:ext cx="65919" cy="74163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7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32379" y="1700808"/>
              <a:ext cx="1800200" cy="79208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117" dirty="0">
                  <a:latin typeface="Microsoft YaHei" charset="0"/>
                  <a:ea typeface="Microsoft YaHei" charset="0"/>
                  <a:cs typeface="Microsoft YaHei" charset="0"/>
                </a:rPr>
                <a:t>Client</a:t>
              </a:r>
              <a:endParaRPr lang="zh-CN" altLang="en-US" sz="2117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20" name="直接箭头连接符 19"/>
            <p:cNvCxnSpPr>
              <a:stCxn id="19" idx="2"/>
            </p:cNvCxnSpPr>
            <p:nvPr/>
          </p:nvCxnSpPr>
          <p:spPr>
            <a:xfrm>
              <a:off x="6832479" y="2492896"/>
              <a:ext cx="0" cy="108772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6"/>
            <p:cNvSpPr txBox="1"/>
            <p:nvPr/>
          </p:nvSpPr>
          <p:spPr>
            <a:xfrm>
              <a:off x="6832479" y="2852936"/>
              <a:ext cx="1371598" cy="36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Request</a:t>
              </a:r>
            </a:p>
          </p:txBody>
        </p:sp>
      </p:grpSp>
      <p:sp>
        <p:nvSpPr>
          <p:cNvPr id="22" name="TextBox 24"/>
          <p:cNvSpPr txBox="1"/>
          <p:nvPr/>
        </p:nvSpPr>
        <p:spPr>
          <a:xfrm>
            <a:off x="1312101" y="1592291"/>
            <a:ext cx="5749004" cy="338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409" indent="-302409">
              <a:lnSpc>
                <a:spcPct val="120000"/>
              </a:lnSpc>
              <a:spcBef>
                <a:spcPts val="1270"/>
              </a:spcBef>
              <a:buFont typeface="Arial" pitchFamily="34" charset="0"/>
              <a:buChar char="•"/>
            </a:pP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Primary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接受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请求，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执行本地数据操作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驱动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Replica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，并等待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Replica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操作完成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返回响应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20000"/>
              </a:lnSpc>
              <a:spcBef>
                <a:spcPts val="1270"/>
              </a:spcBef>
              <a:buFont typeface="Arial" pitchFamily="34" charset="0"/>
              <a:buChar char="•"/>
            </a:pP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Replica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根据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Primary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请求，执行本地操作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Primary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返回操作完成的响应</a:t>
            </a:r>
          </a:p>
        </p:txBody>
      </p:sp>
      <p:sp>
        <p:nvSpPr>
          <p:cNvPr id="2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RADOS</a:t>
            </a:r>
            <a:r>
              <a:rPr kumimoji="1" lang="zh-CN" altLang="en-US" dirty="0" smtClean="0"/>
              <a:t>的强一致性支持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/>
          </p:nvPr>
        </p:nvGraphicFramePr>
        <p:xfrm>
          <a:off x="1418839" y="1408244"/>
          <a:ext cx="9193040" cy="435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CephFS</a:t>
            </a:r>
            <a:r>
              <a:rPr kumimoji="1" lang="zh-CN" altLang="en-US" dirty="0"/>
              <a:t>的两个</a:t>
            </a:r>
            <a:r>
              <a:rPr kumimoji="1" lang="zh-CN" altLang="en-US" dirty="0" smtClean="0"/>
              <a:t>创新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14" y="1251701"/>
            <a:ext cx="6119816" cy="37901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8198" y="5699277"/>
            <a:ext cx="435459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元数据以目录为单位存储在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RADOS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中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3822" y="1738852"/>
            <a:ext cx="4112676" cy="290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优点：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RADOS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存储方式结合良好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加载目录内容速度快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方便实现基于目录的负载平衡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缺点：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硬链接的处理逻辑复杂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不支持基于</a:t>
            </a:r>
            <a:r>
              <a:rPr lang="en-US" altLang="zh-CN" sz="1905" dirty="0" err="1">
                <a:latin typeface="Microsoft YaHei" charset="0"/>
                <a:ea typeface="Microsoft YaHei" charset="0"/>
                <a:cs typeface="Microsoft YaHei" charset="0"/>
              </a:rPr>
              <a:t>Inode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的反向查找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813758" y="5728420"/>
            <a:ext cx="1048329" cy="3380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71" tIns="48386" rIns="96771" bIns="48386" numCol="1" rtlCol="0" anchor="t" anchorCtr="0" compatLnSpc="1">
            <a:prstTxWarp prst="textNoShape">
              <a:avLst/>
            </a:prstTxWarp>
          </a:bodyPr>
          <a:lstStyle/>
          <a:p>
            <a:pPr defTabSz="967710" fontAlgn="base">
              <a:spcBef>
                <a:spcPct val="0"/>
              </a:spcBef>
              <a:spcAft>
                <a:spcPct val="0"/>
              </a:spcAft>
            </a:pPr>
            <a:endParaRPr lang="zh-CN" altLang="en-US" sz="1905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83048" y="5670135"/>
            <a:ext cx="435459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元数据的处理实际是对象的修改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元数据的存储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senix.org/legacy/event/osdi06/tech/full_papers/weil/weil_html/fig/d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09" y="1148329"/>
            <a:ext cx="8397608" cy="3306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26831" y="4507676"/>
            <a:ext cx="9112400" cy="155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初始状态由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mds.0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管理所有元数据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随着目录热度增加，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mds.0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将目录分散到其它</a:t>
            </a:r>
            <a:r>
              <a:rPr lang="en-US" altLang="zh-CN" sz="2117" dirty="0" err="1">
                <a:latin typeface="Microsoft YaHei" charset="0"/>
                <a:ea typeface="Microsoft YaHei" charset="0"/>
                <a:cs typeface="Microsoft YaHei" charset="0"/>
              </a:rPr>
              <a:t>mds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客户端在将缓存“目录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sz="2117" dirty="0" err="1">
                <a:latin typeface="Microsoft YaHei" charset="0"/>
                <a:ea typeface="Microsoft YaHei" charset="0"/>
                <a:cs typeface="Microsoft YaHei" charset="0"/>
              </a:rPr>
              <a:t>mds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”映射关系，直接与相关</a:t>
            </a:r>
            <a:r>
              <a:rPr lang="en-US" altLang="zh-CN" sz="2117" dirty="0" err="1">
                <a:latin typeface="Microsoft YaHei" charset="0"/>
                <a:ea typeface="Microsoft YaHei" charset="0"/>
                <a:cs typeface="Microsoft YaHei" charset="0"/>
              </a:rPr>
              <a:t>mds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通讯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5887" y="6066180"/>
            <a:ext cx="785750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目录仍然不是负载平衡的最小单位</a:t>
            </a:r>
            <a:r>
              <a:rPr lang="en-US" altLang="zh-CN" sz="2117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117" dirty="0">
                <a:latin typeface="Microsoft YaHei" charset="0"/>
                <a:ea typeface="Microsoft YaHei" charset="0"/>
                <a:cs typeface="Microsoft YaHei" charset="0"/>
              </a:rPr>
              <a:t>，目录分片才是</a:t>
            </a:r>
            <a:endParaRPr lang="en-US" altLang="zh-CN" sz="211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元数据集群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动态子树分区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8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50874" y="1493623"/>
            <a:ext cx="5829790" cy="2653384"/>
            <a:chOff x="1799692" y="1772816"/>
            <a:chExt cx="5508612" cy="2507202"/>
          </a:xfrm>
        </p:grpSpPr>
        <p:sp>
          <p:nvSpPr>
            <p:cNvPr id="3" name="椭圆 2"/>
            <p:cNvSpPr/>
            <p:nvPr/>
          </p:nvSpPr>
          <p:spPr>
            <a:xfrm>
              <a:off x="3995936" y="1772816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905"/>
            </a:p>
          </p:txBody>
        </p:sp>
        <p:sp>
          <p:nvSpPr>
            <p:cNvPr id="4" name="椭圆 3"/>
            <p:cNvSpPr/>
            <p:nvPr/>
          </p:nvSpPr>
          <p:spPr>
            <a:xfrm>
              <a:off x="5010869" y="2492896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905"/>
            </a:p>
          </p:txBody>
        </p:sp>
        <p:sp>
          <p:nvSpPr>
            <p:cNvPr id="5" name="椭圆 4"/>
            <p:cNvSpPr/>
            <p:nvPr/>
          </p:nvSpPr>
          <p:spPr>
            <a:xfrm>
              <a:off x="2994645" y="2492896"/>
              <a:ext cx="330857" cy="33085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905"/>
            </a:p>
          </p:txBody>
        </p:sp>
        <p:cxnSp>
          <p:nvCxnSpPr>
            <p:cNvPr id="6" name="肘形连接符 5"/>
            <p:cNvCxnSpPr>
              <a:stCxn id="3" idx="4"/>
              <a:endCxn id="4" idx="0"/>
            </p:cNvCxnSpPr>
            <p:nvPr/>
          </p:nvCxnSpPr>
          <p:spPr>
            <a:xfrm rot="16200000" flipH="1">
              <a:off x="4474220" y="1790817"/>
              <a:ext cx="389223" cy="1014933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3" idx="4"/>
              <a:endCxn id="5" idx="0"/>
            </p:cNvCxnSpPr>
            <p:nvPr/>
          </p:nvCxnSpPr>
          <p:spPr>
            <a:xfrm rot="5400000">
              <a:off x="3466109" y="1797639"/>
              <a:ext cx="389223" cy="1001291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493171" y="3140968"/>
              <a:ext cx="330857" cy="33085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905"/>
            </a:p>
          </p:txBody>
        </p:sp>
        <p:sp>
          <p:nvSpPr>
            <p:cNvPr id="9" name="椭圆 8"/>
            <p:cNvSpPr/>
            <p:nvPr/>
          </p:nvSpPr>
          <p:spPr>
            <a:xfrm>
              <a:off x="5472100" y="3140968"/>
              <a:ext cx="330857" cy="33085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905"/>
            </a:p>
          </p:txBody>
        </p:sp>
        <p:cxnSp>
          <p:nvCxnSpPr>
            <p:cNvPr id="10" name="肘形连接符 9"/>
            <p:cNvCxnSpPr>
              <a:stCxn id="5" idx="4"/>
              <a:endCxn id="26" idx="0"/>
            </p:cNvCxnSpPr>
            <p:nvPr/>
          </p:nvCxnSpPr>
          <p:spPr>
            <a:xfrm rot="16200000" flipH="1">
              <a:off x="3243028" y="2740799"/>
              <a:ext cx="317215" cy="483122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4"/>
              <a:endCxn id="25" idx="0"/>
            </p:cNvCxnSpPr>
            <p:nvPr/>
          </p:nvCxnSpPr>
          <p:spPr>
            <a:xfrm rot="5400000">
              <a:off x="2753564" y="2734457"/>
              <a:ext cx="317215" cy="495807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4" idx="4"/>
              <a:endCxn id="9" idx="0"/>
            </p:cNvCxnSpPr>
            <p:nvPr/>
          </p:nvCxnSpPr>
          <p:spPr>
            <a:xfrm rot="16200000" flipH="1">
              <a:off x="5248306" y="2751744"/>
              <a:ext cx="317215" cy="461231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4" idx="4"/>
              <a:endCxn id="8" idx="0"/>
            </p:cNvCxnSpPr>
            <p:nvPr/>
          </p:nvCxnSpPr>
          <p:spPr>
            <a:xfrm rot="5400000">
              <a:off x="4758842" y="2723511"/>
              <a:ext cx="317215" cy="517698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205139" y="3949161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</a:rPr>
                <a:t>4</a:t>
              </a:r>
              <a:endParaRPr lang="zh-CN" altLang="en-US" sz="1482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781203" y="3949161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</a:rPr>
                <a:t>5</a:t>
              </a:r>
              <a:endParaRPr lang="zh-CN" altLang="en-US" sz="1482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213251" y="3949161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</a:rPr>
                <a:t>6</a:t>
              </a:r>
              <a:endParaRPr lang="zh-CN" altLang="en-US" sz="1482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760132" y="3949161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</a:rPr>
                <a:t>7</a:t>
              </a:r>
              <a:endParaRPr lang="zh-CN" altLang="en-US" sz="1482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肘形连接符 17"/>
            <p:cNvCxnSpPr>
              <a:stCxn id="8" idx="4"/>
              <a:endCxn id="15" idx="0"/>
            </p:cNvCxnSpPr>
            <p:nvPr/>
          </p:nvCxnSpPr>
          <p:spPr>
            <a:xfrm rot="16200000" flipH="1">
              <a:off x="4563948" y="3566477"/>
              <a:ext cx="477336" cy="288032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8" idx="4"/>
              <a:endCxn id="14" idx="0"/>
            </p:cNvCxnSpPr>
            <p:nvPr/>
          </p:nvCxnSpPr>
          <p:spPr>
            <a:xfrm rot="5400000">
              <a:off x="4275916" y="3566477"/>
              <a:ext cx="477336" cy="288032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9" idx="4"/>
              <a:endCxn id="17" idx="0"/>
            </p:cNvCxnSpPr>
            <p:nvPr/>
          </p:nvCxnSpPr>
          <p:spPr>
            <a:xfrm rot="16200000" flipH="1">
              <a:off x="5542877" y="3566477"/>
              <a:ext cx="477336" cy="288032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4"/>
              <a:endCxn id="16" idx="0"/>
            </p:cNvCxnSpPr>
            <p:nvPr/>
          </p:nvCxnSpPr>
          <p:spPr>
            <a:xfrm rot="5400000">
              <a:off x="5269437" y="3581069"/>
              <a:ext cx="477336" cy="258849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标注 21"/>
            <p:cNvSpPr/>
            <p:nvPr/>
          </p:nvSpPr>
          <p:spPr>
            <a:xfrm>
              <a:off x="1799692" y="2476483"/>
              <a:ext cx="1194953" cy="274307"/>
            </a:xfrm>
            <a:prstGeom prst="wedgeRoundRectCallout">
              <a:avLst>
                <a:gd name="adj1" fmla="val 51297"/>
                <a:gd name="adj2" fmla="val 86558"/>
                <a:gd name="adj3" fmla="val 16667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82" dirty="0">
                  <a:solidFill>
                    <a:schemeClr val="tx1"/>
                  </a:solidFill>
                </a:rPr>
                <a:t>（</a:t>
              </a:r>
              <a:r>
                <a:rPr lang="en-US" altLang="zh-CN" sz="1482" dirty="0">
                  <a:solidFill>
                    <a:schemeClr val="tx1"/>
                  </a:solidFill>
                </a:rPr>
                <a:t>k=1</a:t>
              </a:r>
              <a:r>
                <a:rPr lang="zh-CN" altLang="en-US" sz="1482" dirty="0">
                  <a:solidFill>
                    <a:schemeClr val="tx1"/>
                  </a:solidFill>
                </a:rPr>
                <a:t>，</a:t>
              </a:r>
              <a:r>
                <a:rPr lang="en-US" altLang="zh-CN" sz="1482" dirty="0">
                  <a:solidFill>
                    <a:schemeClr val="tx1"/>
                  </a:solidFill>
                </a:rPr>
                <a:t>v=0</a:t>
              </a:r>
              <a:r>
                <a:rPr lang="zh-CN" altLang="en-US" sz="1482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3" name="圆角矩形标注 22"/>
            <p:cNvSpPr/>
            <p:nvPr/>
          </p:nvSpPr>
          <p:spPr>
            <a:xfrm>
              <a:off x="5824370" y="2780928"/>
              <a:ext cx="1195902" cy="317214"/>
            </a:xfrm>
            <a:prstGeom prst="wedgeRoundRectCallout">
              <a:avLst>
                <a:gd name="adj1" fmla="val -134135"/>
                <a:gd name="adj2" fmla="val 86045"/>
                <a:gd name="adj3" fmla="val 16667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82" dirty="0">
                  <a:solidFill>
                    <a:schemeClr val="tx1"/>
                  </a:solidFill>
                </a:rPr>
                <a:t>（</a:t>
              </a:r>
              <a:r>
                <a:rPr lang="en-US" altLang="zh-CN" sz="1482" dirty="0">
                  <a:solidFill>
                    <a:schemeClr val="tx1"/>
                  </a:solidFill>
                </a:rPr>
                <a:t>k=2,v=2</a:t>
              </a:r>
              <a:r>
                <a:rPr lang="zh-CN" altLang="en-US" sz="1482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4" name="圆角矩形标注 23"/>
            <p:cNvSpPr/>
            <p:nvPr/>
          </p:nvSpPr>
          <p:spPr>
            <a:xfrm>
              <a:off x="6156176" y="3212976"/>
              <a:ext cx="1152128" cy="281277"/>
            </a:xfrm>
            <a:prstGeom prst="wedgeRoundRectCallout">
              <a:avLst>
                <a:gd name="adj1" fmla="val -81113"/>
                <a:gd name="adj2" fmla="val -14493"/>
                <a:gd name="adj3" fmla="val 16667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82" dirty="0">
                  <a:solidFill>
                    <a:schemeClr val="tx1"/>
                  </a:solidFill>
                </a:rPr>
                <a:t>（</a:t>
              </a:r>
              <a:r>
                <a:rPr lang="en-US" altLang="zh-CN" sz="1482" dirty="0">
                  <a:solidFill>
                    <a:schemeClr val="tx1"/>
                  </a:solidFill>
                </a:rPr>
                <a:t>k=2,v=3</a:t>
              </a:r>
              <a:r>
                <a:rPr lang="zh-CN" altLang="en-US" sz="1482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2498838" y="3140968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905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77767" y="3140968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905"/>
            </a:p>
          </p:txBody>
        </p:sp>
        <p:sp>
          <p:nvSpPr>
            <p:cNvPr id="27" name="椭圆 26"/>
            <p:cNvSpPr/>
            <p:nvPr/>
          </p:nvSpPr>
          <p:spPr>
            <a:xfrm>
              <a:off x="2210806" y="3936132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</a:rPr>
                <a:t>0</a:t>
              </a:r>
              <a:endParaRPr lang="zh-CN" altLang="en-US" sz="1482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786870" y="3936132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</a:rPr>
                <a:t>1</a:t>
              </a:r>
              <a:endParaRPr lang="zh-CN" altLang="en-US" sz="1482" dirty="0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218918" y="3936132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</a:rPr>
                <a:t>2</a:t>
              </a:r>
              <a:endParaRPr lang="zh-CN" altLang="en-US" sz="1482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765799" y="3936132"/>
              <a:ext cx="330857" cy="330857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</a:rPr>
                <a:t>3</a:t>
              </a:r>
              <a:endParaRPr lang="zh-CN" altLang="en-US" sz="1482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肘形连接符 30"/>
            <p:cNvCxnSpPr>
              <a:stCxn id="25" idx="4"/>
              <a:endCxn id="28" idx="0"/>
            </p:cNvCxnSpPr>
            <p:nvPr/>
          </p:nvCxnSpPr>
          <p:spPr>
            <a:xfrm rot="16200000" flipH="1">
              <a:off x="2576130" y="3559962"/>
              <a:ext cx="464307" cy="288032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5" idx="4"/>
              <a:endCxn id="27" idx="0"/>
            </p:cNvCxnSpPr>
            <p:nvPr/>
          </p:nvCxnSpPr>
          <p:spPr>
            <a:xfrm rot="5400000">
              <a:off x="2288098" y="3559962"/>
              <a:ext cx="464307" cy="288032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4"/>
              <a:endCxn id="30" idx="0"/>
            </p:cNvCxnSpPr>
            <p:nvPr/>
          </p:nvCxnSpPr>
          <p:spPr>
            <a:xfrm rot="16200000" flipH="1">
              <a:off x="3555059" y="3559962"/>
              <a:ext cx="464307" cy="288032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26" idx="4"/>
              <a:endCxn id="29" idx="0"/>
            </p:cNvCxnSpPr>
            <p:nvPr/>
          </p:nvCxnSpPr>
          <p:spPr>
            <a:xfrm rot="5400000">
              <a:off x="3281619" y="3574554"/>
              <a:ext cx="464307" cy="258849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665627" y="1105362"/>
            <a:ext cx="459652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目录可以被拆分为更小单位：目录分片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每一个目录分片包含一部分目录项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目录分片大小可以不同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目录分片可以动态调整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2109" y="3860288"/>
            <a:ext cx="10748873" cy="223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409" indent="-302409"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目录项：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spcBef>
                <a:spcPts val="635"/>
              </a:spcBef>
              <a:spcAft>
                <a:spcPts val="635"/>
              </a:spcAft>
              <a:buFont typeface="Arial" panose="020B0604020202020204" pitchFamily="34" charset="0"/>
              <a:buChar char="•"/>
            </a:pP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{a, b, c, d, e, f, g}  </a:t>
            </a:r>
          </a:p>
          <a:p>
            <a:pPr marL="302409" indent="-302409"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目录项树的叶子节点：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spcBef>
                <a:spcPts val="635"/>
              </a:spcBef>
              <a:spcAft>
                <a:spcPts val="635"/>
              </a:spcAft>
              <a:buFont typeface="Arial" panose="020B0604020202020204" pitchFamily="34" charset="0"/>
              <a:buChar char="•"/>
            </a:pP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0 = {g, a}, 1 = {b}, 2 = {d}, 3 = {}, 4 = {}, 5 ={c}, 6= {f}, 7 = {e}</a:t>
            </a:r>
          </a:p>
          <a:p>
            <a:pPr marL="302409" indent="-302409"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目录分片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spcBef>
                <a:spcPts val="635"/>
              </a:spcBef>
              <a:spcAft>
                <a:spcPts val="635"/>
              </a:spcAft>
              <a:buFont typeface="Arial" panose="020B0604020202020204" pitchFamily="34" charset="0"/>
              <a:buChar char="•"/>
            </a:pP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Frag1{0, 1, 2, 3} =&gt; {a, b, d, g}, Frag2{4, 5} =&gt; {c}, Frag3{6, 7} =&gt; {e, f}</a:t>
            </a:r>
          </a:p>
        </p:txBody>
      </p:sp>
      <p:sp>
        <p:nvSpPr>
          <p:cNvPr id="36" name="矩形 35"/>
          <p:cNvSpPr/>
          <p:nvPr/>
        </p:nvSpPr>
        <p:spPr>
          <a:xfrm>
            <a:off x="742109" y="3357722"/>
            <a:ext cx="2621230" cy="385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目录分片的拆分过程：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元数据集群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目录分片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2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32832"/>
              </p:ext>
            </p:extLst>
          </p:nvPr>
        </p:nvGraphicFramePr>
        <p:xfrm>
          <a:off x="1983324" y="1128431"/>
          <a:ext cx="82253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794"/>
                <a:gridCol w="3191573"/>
                <a:gridCol w="3225985"/>
              </a:tblGrid>
              <a:tr h="333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特点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Ceph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Lustre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元数据集群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支持，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&gt;100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不支持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数据集群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支持，无限制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支持（需高可用软件）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，无限制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动态扩容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系统缩减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不支持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自动容量均衡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不支持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副本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不支持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不支持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不支持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2.5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版本支持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配额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权限（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ACL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单个文件大小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级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级</a:t>
                      </a: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总容量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EB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级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256PB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文件系统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Btrfs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ZFS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Ext3/Ext4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Ext4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ZFS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33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Linux Kernel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FUSE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Linux kernel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标题 2"/>
          <p:cNvSpPr txBox="1">
            <a:spLocks/>
          </p:cNvSpPr>
          <p:nvPr/>
        </p:nvSpPr>
        <p:spPr>
          <a:xfrm>
            <a:off x="0" y="0"/>
            <a:ext cx="12192000" cy="8792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 smtClean="0"/>
              <a:t>现状与未来：</a:t>
            </a:r>
            <a:r>
              <a:rPr kumimoji="1" lang="en-US" altLang="zh-CN" dirty="0" err="1" smtClean="0"/>
              <a:t>CephFS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Lustre</a:t>
            </a:r>
            <a:r>
              <a:rPr kumimoji="1" lang="zh-CN" altLang="en-US" dirty="0" smtClean="0"/>
              <a:t>的对比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8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74600132"/>
              </p:ext>
            </p:extLst>
          </p:nvPr>
        </p:nvGraphicFramePr>
        <p:xfrm>
          <a:off x="1096275" y="1219200"/>
          <a:ext cx="10250597" cy="479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38198" y="6170784"/>
            <a:ext cx="8547915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 err="1"/>
              <a:t>CephFS</a:t>
            </a:r>
            <a:r>
              <a:rPr lang="zh-CN" altLang="en-US" sz="1905" dirty="0"/>
              <a:t>已被社区作为下一阶段开发重点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0" y="0"/>
            <a:ext cx="12192000" cy="8792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 smtClean="0"/>
              <a:t>现状与未来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1"/>
          <p:cNvSpPr txBox="1">
            <a:spLocks noChangeArrowheads="1"/>
          </p:cNvSpPr>
          <p:nvPr/>
        </p:nvSpPr>
        <p:spPr bwMode="auto">
          <a:xfrm>
            <a:off x="1418839" y="1392739"/>
            <a:ext cx="7015926" cy="478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3387" dirty="0">
                <a:latin typeface="Microsoft YaHei" charset="0"/>
                <a:ea typeface="Microsoft YaHei" charset="0"/>
                <a:cs typeface="Microsoft YaHei" charset="0"/>
              </a:rPr>
              <a:t> 概述</a:t>
            </a:r>
            <a:endParaRPr lang="en-US" altLang="zh-CN" sz="3387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3387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3387" dirty="0" err="1">
                <a:latin typeface="Microsoft YaHei" charset="0"/>
                <a:ea typeface="Microsoft YaHei" charset="0"/>
                <a:cs typeface="Microsoft YaHei" charset="0"/>
              </a:rPr>
              <a:t>CephFS</a:t>
            </a:r>
            <a:r>
              <a:rPr lang="zh-CN" altLang="en-US" sz="3387" dirty="0">
                <a:latin typeface="Microsoft YaHei" charset="0"/>
                <a:ea typeface="Microsoft YaHei" charset="0"/>
                <a:cs typeface="Microsoft YaHei" charset="0"/>
              </a:rPr>
              <a:t>架构设计</a:t>
            </a:r>
            <a:endParaRPr lang="en-US" altLang="zh-CN" sz="3387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3387" dirty="0">
                <a:latin typeface="Microsoft YaHei" charset="0"/>
                <a:ea typeface="Microsoft YaHei" charset="0"/>
                <a:cs typeface="Microsoft YaHei" charset="0"/>
              </a:rPr>
              <a:t> RADOS</a:t>
            </a:r>
            <a:r>
              <a:rPr lang="zh-CN" altLang="en-US" sz="3387" dirty="0">
                <a:latin typeface="Microsoft YaHei" charset="0"/>
                <a:ea typeface="Microsoft YaHei" charset="0"/>
                <a:cs typeface="Microsoft YaHei" charset="0"/>
              </a:rPr>
              <a:t>对象存储</a:t>
            </a:r>
            <a:endParaRPr lang="en-US" altLang="zh-CN" sz="3387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3387" dirty="0">
                <a:latin typeface="Microsoft YaHei" charset="0"/>
                <a:ea typeface="Microsoft YaHei" charset="0"/>
                <a:cs typeface="Microsoft YaHei" charset="0"/>
              </a:rPr>
              <a:t> MDS</a:t>
            </a:r>
            <a:r>
              <a:rPr lang="zh-CN" altLang="en-US" sz="3387" dirty="0">
                <a:latin typeface="Microsoft YaHei" charset="0"/>
                <a:ea typeface="Microsoft YaHei" charset="0"/>
                <a:cs typeface="Microsoft YaHei" charset="0"/>
              </a:rPr>
              <a:t>集群技术</a:t>
            </a:r>
            <a:endParaRPr lang="en-US" altLang="zh-CN" sz="3387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3387" dirty="0">
                <a:latin typeface="Microsoft YaHei" charset="0"/>
                <a:ea typeface="Microsoft YaHei" charset="0"/>
                <a:cs typeface="Microsoft YaHei" charset="0"/>
              </a:rPr>
              <a:t> 现状与未来</a:t>
            </a:r>
            <a:endParaRPr lang="en-US" altLang="zh-CN" sz="3387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3387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8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../_images/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6" y="1655975"/>
            <a:ext cx="5776042" cy="403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49785" y="1494694"/>
            <a:ext cx="4677161" cy="229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5" dirty="0" err="1">
                <a:latin typeface="Microsoft YaHei" charset="0"/>
                <a:ea typeface="Microsoft YaHei" charset="0"/>
                <a:cs typeface="Microsoft YaHei" charset="0"/>
              </a:rPr>
              <a:t>CephFS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：高性能分布式文件系统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5" dirty="0" err="1">
                <a:latin typeface="Microsoft YaHei" charset="0"/>
                <a:ea typeface="Microsoft YaHei" charset="0"/>
                <a:cs typeface="Microsoft YaHei" charset="0"/>
              </a:rPr>
              <a:t>CephFS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lang="en-US" altLang="zh-CN" sz="1905" dirty="0" err="1">
                <a:latin typeface="Microsoft YaHei" charset="0"/>
                <a:ea typeface="Microsoft YaHei" charset="0"/>
                <a:cs typeface="Microsoft YaHei" charset="0"/>
              </a:rPr>
              <a:t>Ceph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最初的设计目标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2010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r>
              <a:rPr lang="en-US" altLang="zh-CN" sz="1905" dirty="0" err="1">
                <a:latin typeface="Microsoft YaHei" charset="0"/>
                <a:ea typeface="Microsoft YaHei" charset="0"/>
                <a:cs typeface="Microsoft YaHei" charset="0"/>
              </a:rPr>
              <a:t>CephFS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客户端进入内核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0.56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版本文件系统基本稳定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9785" y="3672046"/>
            <a:ext cx="5715560" cy="22910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解决两个核心问题：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如何实现高性能吞吐：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分布式存储系统（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RADOS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如何实现高性能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OPS</a:t>
            </a:r>
            <a:b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分布式元数据存储（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MDS Cluster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3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161308" y="1266572"/>
            <a:ext cx="7869389" cy="3487872"/>
            <a:chOff x="904993" y="1335137"/>
            <a:chExt cx="8639013" cy="38289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0933" y="3773473"/>
              <a:ext cx="5010150" cy="139065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031" y="1692780"/>
              <a:ext cx="2466975" cy="92392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93" y="1551946"/>
              <a:ext cx="4190890" cy="1064759"/>
            </a:xfrm>
            <a:prstGeom prst="rect">
              <a:avLst/>
            </a:prstGeom>
          </p:spPr>
        </p:pic>
        <p:sp>
          <p:nvSpPr>
            <p:cNvPr id="19" name="左右箭头 18"/>
            <p:cNvSpPr/>
            <p:nvPr/>
          </p:nvSpPr>
          <p:spPr bwMode="auto">
            <a:xfrm rot="2980421">
              <a:off x="3981460" y="2811725"/>
              <a:ext cx="1250367" cy="623663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905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左右箭头 20"/>
            <p:cNvSpPr/>
            <p:nvPr/>
          </p:nvSpPr>
          <p:spPr bwMode="auto">
            <a:xfrm rot="7419445">
              <a:off x="6728912" y="2972470"/>
              <a:ext cx="1250367" cy="302175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905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左右箭头 21"/>
            <p:cNvSpPr/>
            <p:nvPr/>
          </p:nvSpPr>
          <p:spPr bwMode="auto">
            <a:xfrm>
              <a:off x="5363970" y="1893627"/>
              <a:ext cx="1523960" cy="279688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905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81191" y="1335137"/>
              <a:ext cx="1295366" cy="38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Clients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29427" y="1360958"/>
              <a:ext cx="1295366" cy="38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MDS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00359" y="3826623"/>
              <a:ext cx="1142970" cy="38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RADOS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877101" y="4903570"/>
            <a:ext cx="8721626" cy="149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409" indent="-30240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540" dirty="0">
                <a:latin typeface="Microsoft YaHei" charset="0"/>
                <a:ea typeface="Microsoft YaHei" charset="0"/>
                <a:cs typeface="Microsoft YaHei" charset="0"/>
              </a:rPr>
              <a:t>数据路径与元数据路径分离的全分布式设计</a:t>
            </a:r>
            <a:endParaRPr lang="en-US" altLang="zh-CN" sz="254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540" dirty="0">
                <a:latin typeface="Microsoft YaHei" charset="0"/>
                <a:ea typeface="Microsoft YaHei" charset="0"/>
                <a:cs typeface="Microsoft YaHei" charset="0"/>
              </a:rPr>
              <a:t>高并发，高吞吐，高</a:t>
            </a:r>
            <a:r>
              <a:rPr lang="en-US" altLang="zh-CN" sz="2540" dirty="0">
                <a:latin typeface="Microsoft YaHei" charset="0"/>
                <a:ea typeface="Microsoft YaHei" charset="0"/>
                <a:cs typeface="Microsoft YaHei" charset="0"/>
              </a:rPr>
              <a:t>IOPS</a:t>
            </a:r>
          </a:p>
          <a:p>
            <a:pPr marL="302409" indent="-30240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540" dirty="0">
                <a:latin typeface="Microsoft YaHei" charset="0"/>
                <a:ea typeface="Microsoft YaHei" charset="0"/>
                <a:cs typeface="Microsoft YaHei" charset="0"/>
              </a:rPr>
              <a:t>性能、容量线性横向扩展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CephFS</a:t>
            </a:r>
            <a:r>
              <a:rPr kumimoji="1" lang="zh-CN" altLang="en-US" dirty="0" smtClean="0"/>
              <a:t>的三方分离架构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57281" y="4645100"/>
            <a:ext cx="4757802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所有元数据全部存在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RADOS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中</a:t>
            </a:r>
          </a:p>
          <a:p>
            <a:pPr marL="786264" lvl="1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MDS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只承担计算任务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简化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MDS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容灾与集群设计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充分利用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RADOS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的容灾特性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05887" y="1120617"/>
            <a:ext cx="7459652" cy="3306269"/>
            <a:chOff x="904993" y="1335137"/>
            <a:chExt cx="8639013" cy="382898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0933" y="3773473"/>
              <a:ext cx="5010150" cy="139065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031" y="1692780"/>
              <a:ext cx="2466975" cy="92392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93" y="1551946"/>
              <a:ext cx="4190890" cy="1064759"/>
            </a:xfrm>
            <a:prstGeom prst="rect">
              <a:avLst/>
            </a:prstGeom>
          </p:spPr>
        </p:pic>
        <p:sp>
          <p:nvSpPr>
            <p:cNvPr id="17" name="左右箭头 16"/>
            <p:cNvSpPr/>
            <p:nvPr/>
          </p:nvSpPr>
          <p:spPr bwMode="auto">
            <a:xfrm rot="2980421">
              <a:off x="3981460" y="2811725"/>
              <a:ext cx="1250367" cy="623663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7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左右箭头 17"/>
            <p:cNvSpPr/>
            <p:nvPr/>
          </p:nvSpPr>
          <p:spPr bwMode="auto">
            <a:xfrm rot="7419445">
              <a:off x="6728912" y="2972470"/>
              <a:ext cx="1250367" cy="302175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7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左右箭头 18"/>
            <p:cNvSpPr/>
            <p:nvPr/>
          </p:nvSpPr>
          <p:spPr bwMode="auto">
            <a:xfrm>
              <a:off x="5363970" y="1893627"/>
              <a:ext cx="1523960" cy="279688"/>
            </a:xfrm>
            <a:prstGeom prst="left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7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81191" y="1335137"/>
              <a:ext cx="1295367" cy="333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70" dirty="0"/>
                <a:t>Clients</a:t>
              </a:r>
              <a:endParaRPr lang="zh-CN" altLang="en-US" sz="127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29427" y="1360957"/>
              <a:ext cx="1295367" cy="333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70" dirty="0"/>
                <a:t>MDS</a:t>
              </a:r>
              <a:endParaRPr lang="zh-CN" altLang="en-US" sz="127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200360" y="3826624"/>
              <a:ext cx="1142970" cy="333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70" dirty="0"/>
                <a:t>RADOS</a:t>
              </a:r>
              <a:endParaRPr lang="zh-CN" altLang="en-US" sz="127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1612671" y="4588167"/>
            <a:ext cx="5715560" cy="185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所有数据都存在于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RADOS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中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客户端直接与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RADOS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通讯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可达到超高吞吐量与横向扩展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786264" lvl="1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充分利用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RADOS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的容灾特性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CephFS</a:t>
            </a:r>
            <a:r>
              <a:rPr kumimoji="1" lang="zh-CN" altLang="en-US" dirty="0" smtClean="0"/>
              <a:t>的数据存储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2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http://www.linux-mag.com/s/i/articles/7744/ceph-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80" y="1513520"/>
            <a:ext cx="8729585" cy="374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57211" y="5263411"/>
            <a:ext cx="903175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905" dirty="0" err="1">
                <a:latin typeface="Microsoft YaHei" charset="0"/>
                <a:ea typeface="Microsoft YaHei" charset="0"/>
                <a:cs typeface="Microsoft YaHei" charset="0"/>
              </a:rPr>
              <a:t>CephFS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 Linux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提供三种访问方式</a:t>
            </a:r>
            <a:r>
              <a:rPr lang="zh-CN" altLang="en-US" sz="1905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905" dirty="0" smtClean="0">
                <a:latin typeface="Microsoft YaHei" charset="0"/>
                <a:ea typeface="Microsoft YaHei" charset="0"/>
                <a:cs typeface="Microsoft YaHei" charset="0"/>
              </a:rPr>
              <a:t>Kernel</a:t>
            </a:r>
            <a:r>
              <a:rPr lang="zh-CN" altLang="en-US" sz="1905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Fuse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905" dirty="0" err="1" smtClean="0">
                <a:latin typeface="Microsoft YaHei" charset="0"/>
                <a:ea typeface="Microsoft YaHei" charset="0"/>
                <a:cs typeface="Microsoft YaHei" charset="0"/>
              </a:rPr>
              <a:t>libcephFS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CephFS</a:t>
            </a:r>
            <a:r>
              <a:rPr kumimoji="1" lang="zh-CN" altLang="en-US" dirty="0"/>
              <a:t>的客户</a:t>
            </a:r>
            <a:r>
              <a:rPr kumimoji="1" lang="zh-CN" altLang="en-US" dirty="0" smtClean="0"/>
              <a:t>端视图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4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1519558" y="1493623"/>
            <a:ext cx="9172962" cy="4838442"/>
            <a:chOff x="1519558" y="1493623"/>
            <a:chExt cx="9172962" cy="4838442"/>
          </a:xfrm>
        </p:grpSpPr>
        <p:cxnSp>
          <p:nvCxnSpPr>
            <p:cNvPr id="27" name="直线箭头连接符 26"/>
            <p:cNvCxnSpPr/>
            <p:nvPr/>
          </p:nvCxnSpPr>
          <p:spPr bwMode="auto">
            <a:xfrm>
              <a:off x="3051731" y="4799892"/>
              <a:ext cx="685446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2245324" y="1493623"/>
              <a:ext cx="1612814" cy="4838442"/>
              <a:chOff x="1362181" y="1411335"/>
              <a:chExt cx="1523960" cy="4571880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1362181" y="1411335"/>
                <a:ext cx="1523960" cy="4571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6771" tIns="48386" rIns="96771" bIns="4838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771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905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Client</a:t>
                </a:r>
                <a:endParaRPr lang="zh-CN" altLang="en-US" sz="1905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cxnSp>
            <p:nvCxnSpPr>
              <p:cNvPr id="4" name="直接连接符 3"/>
              <p:cNvCxnSpPr>
                <a:stCxn id="2" idx="2"/>
              </p:cNvCxnSpPr>
              <p:nvPr/>
            </p:nvCxnSpPr>
            <p:spPr bwMode="auto">
              <a:xfrm>
                <a:off x="2124161" y="1868523"/>
                <a:ext cx="0" cy="411469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 bwMode="auto">
            <a:xfrm>
              <a:off x="9079706" y="1493623"/>
              <a:ext cx="1612814" cy="48384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77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5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RADOS</a:t>
              </a:r>
              <a:endParaRPr lang="zh-CN" altLang="en-US" sz="1905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 bwMode="auto">
            <a:xfrm>
              <a:off x="9886113" y="1977467"/>
              <a:ext cx="0" cy="435459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>
              <a:off x="3051731" y="2703234"/>
              <a:ext cx="338691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051731" y="2346518"/>
              <a:ext cx="3386911" cy="38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metadata request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H="1">
              <a:off x="3051731" y="4154766"/>
              <a:ext cx="338691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051732" y="3751563"/>
              <a:ext cx="3386911" cy="38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metadata response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632234" y="1493623"/>
              <a:ext cx="1612814" cy="48384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77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5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MDS</a:t>
              </a:r>
              <a:endParaRPr lang="zh-CN" altLang="en-US" sz="1905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7" name="直接连接符 6"/>
            <p:cNvCxnSpPr>
              <a:stCxn id="6" idx="2"/>
            </p:cNvCxnSpPr>
            <p:nvPr/>
          </p:nvCxnSpPr>
          <p:spPr bwMode="auto">
            <a:xfrm>
              <a:off x="6438641" y="1977467"/>
              <a:ext cx="0" cy="435459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6" name="矩形 15"/>
            <p:cNvSpPr/>
            <p:nvPr/>
          </p:nvSpPr>
          <p:spPr bwMode="auto">
            <a:xfrm>
              <a:off x="6347922" y="2753636"/>
              <a:ext cx="181523" cy="51894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905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38641" y="2864515"/>
              <a:ext cx="3467550" cy="38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write metadata object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21" name="直接箭头连接符 14"/>
            <p:cNvCxnSpPr/>
            <p:nvPr/>
          </p:nvCxnSpPr>
          <p:spPr bwMode="auto">
            <a:xfrm flipH="1" flipV="1">
              <a:off x="6438643" y="3894895"/>
              <a:ext cx="3467549" cy="1795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 bwMode="auto">
            <a:xfrm>
              <a:off x="9809211" y="3323849"/>
              <a:ext cx="161281" cy="5644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905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14" name="直线箭头连接符 13"/>
            <p:cNvCxnSpPr>
              <a:stCxn id="16" idx="2"/>
            </p:cNvCxnSpPr>
            <p:nvPr/>
          </p:nvCxnSpPr>
          <p:spPr bwMode="auto">
            <a:xfrm flipV="1">
              <a:off x="6438683" y="3267718"/>
              <a:ext cx="3467508" cy="486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6358000" y="3945991"/>
              <a:ext cx="161281" cy="1612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905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38641" y="3509641"/>
              <a:ext cx="3467550" cy="38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5" dirty="0" err="1">
                  <a:latin typeface="Microsoft YaHei" charset="0"/>
                  <a:ea typeface="Microsoft YaHei" charset="0"/>
                  <a:cs typeface="Microsoft YaHei" charset="0"/>
                </a:rPr>
                <a:t>ack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971091" y="4235407"/>
              <a:ext cx="161281" cy="4838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806688" y="4880533"/>
              <a:ext cx="161281" cy="5644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6771" tIns="48386" rIns="96771" bIns="48386" numCol="1" rtlCol="0" anchor="t" anchorCtr="0" compatLnSpc="1">
              <a:prstTxWarp prst="textNoShape">
                <a:avLst/>
              </a:prstTxWarp>
            </a:bodyPr>
            <a:lstStyle/>
            <a:p>
              <a:pPr defTabSz="9677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905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30" name="直线箭头连接符 29"/>
            <p:cNvCxnSpPr/>
            <p:nvPr/>
          </p:nvCxnSpPr>
          <p:spPr bwMode="auto">
            <a:xfrm flipH="1">
              <a:off x="3051731" y="5525658"/>
              <a:ext cx="685446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051732" y="4396688"/>
              <a:ext cx="3386911" cy="38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write data object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51731" y="5122455"/>
              <a:ext cx="3386910" cy="38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5" dirty="0" err="1">
                  <a:latin typeface="Microsoft YaHei" charset="0"/>
                  <a:ea typeface="Microsoft YaHei" charset="0"/>
                  <a:cs typeface="Microsoft YaHei" charset="0"/>
                </a:rPr>
                <a:t>ack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34" name="直线箭头连接符 33"/>
            <p:cNvCxnSpPr>
              <a:endCxn id="13" idx="1"/>
            </p:cNvCxnSpPr>
            <p:nvPr/>
          </p:nvCxnSpPr>
          <p:spPr bwMode="auto">
            <a:xfrm flipV="1">
              <a:off x="1519559" y="2539263"/>
              <a:ext cx="1532172" cy="26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线箭头连接符 35"/>
            <p:cNvCxnSpPr/>
            <p:nvPr/>
          </p:nvCxnSpPr>
          <p:spPr bwMode="auto">
            <a:xfrm flipH="1">
              <a:off x="1519558" y="5686940"/>
              <a:ext cx="153217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CephFS</a:t>
            </a:r>
            <a:r>
              <a:rPr kumimoji="1" lang="zh-CN" altLang="en-US" dirty="0"/>
              <a:t>的客户端</a:t>
            </a:r>
            <a:r>
              <a:rPr kumimoji="1" lang="en-US" altLang="zh-CN" dirty="0"/>
              <a:t>IO</a:t>
            </a:r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3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56359678"/>
              </p:ext>
            </p:extLst>
          </p:nvPr>
        </p:nvGraphicFramePr>
        <p:xfrm>
          <a:off x="1418839" y="1408244"/>
          <a:ext cx="9193040" cy="435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CephFS</a:t>
            </a:r>
            <a:r>
              <a:rPr kumimoji="1" lang="zh-CN" altLang="en-US" dirty="0"/>
              <a:t>的两个</a:t>
            </a:r>
            <a:r>
              <a:rPr kumimoji="1" lang="zh-CN" altLang="en-US" dirty="0" smtClean="0"/>
              <a:t>创新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1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73116" y="1292405"/>
            <a:ext cx="9039242" cy="3910691"/>
            <a:chOff x="995892" y="1678391"/>
            <a:chExt cx="8541247" cy="3695240"/>
          </a:xfrm>
        </p:grpSpPr>
        <p:sp>
          <p:nvSpPr>
            <p:cNvPr id="3" name="矩形 2"/>
            <p:cNvSpPr/>
            <p:nvPr/>
          </p:nvSpPr>
          <p:spPr>
            <a:xfrm>
              <a:off x="995892" y="4149495"/>
              <a:ext cx="8443277" cy="12241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297286" y="1678391"/>
              <a:ext cx="7239853" cy="2171010"/>
              <a:chOff x="378921" y="3150873"/>
              <a:chExt cx="9188482" cy="2882026"/>
            </a:xfrm>
          </p:grpSpPr>
          <p:graphicFrame>
            <p:nvGraphicFramePr>
              <p:cNvPr id="5" name="图示 4"/>
              <p:cNvGraphicFramePr/>
              <p:nvPr>
                <p:extLst>
                  <p:ext uri="{D42A27DB-BD31-4B8C-83A1-F6EECF244321}">
                    <p14:modId xmlns:p14="http://schemas.microsoft.com/office/powerpoint/2010/main" val="1266668706"/>
                  </p:ext>
                </p:extLst>
              </p:nvPr>
            </p:nvGraphicFramePr>
            <p:xfrm>
              <a:off x="2649914" y="3150873"/>
              <a:ext cx="6917489" cy="288202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6" name="组合 5"/>
              <p:cNvGrpSpPr/>
              <p:nvPr/>
            </p:nvGrpSpPr>
            <p:grpSpPr>
              <a:xfrm>
                <a:off x="378921" y="3411560"/>
                <a:ext cx="2160240" cy="2232248"/>
                <a:chOff x="666953" y="3903216"/>
                <a:chExt cx="2160240" cy="2232248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666953" y="3903216"/>
                  <a:ext cx="2160240" cy="22322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905" dirty="0">
                      <a:latin typeface="Microsoft YaHei" charset="0"/>
                      <a:ea typeface="Microsoft YaHei" charset="0"/>
                      <a:cs typeface="Microsoft YaHei" charset="0"/>
                    </a:rPr>
                    <a:t>Object</a:t>
                  </a:r>
                  <a:endParaRPr lang="zh-CN" altLang="en-US" sz="1905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882977" y="4363400"/>
                  <a:ext cx="1800201" cy="43204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905" dirty="0" err="1">
                      <a:latin typeface="Microsoft YaHei" charset="0"/>
                      <a:ea typeface="Microsoft YaHei" charset="0"/>
                      <a:cs typeface="Microsoft YaHei" charset="0"/>
                    </a:rPr>
                    <a:t>oid</a:t>
                  </a:r>
                  <a:endParaRPr lang="zh-CN" altLang="en-US" sz="1905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882977" y="4939465"/>
                  <a:ext cx="1800201" cy="43204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905" dirty="0">
                      <a:latin typeface="Microsoft YaHei" charset="0"/>
                      <a:ea typeface="Microsoft YaHei" charset="0"/>
                      <a:cs typeface="Microsoft YaHei" charset="0"/>
                    </a:rPr>
                    <a:t>data</a:t>
                  </a:r>
                  <a:endParaRPr lang="zh-CN" altLang="en-US" sz="1905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882977" y="5515528"/>
                  <a:ext cx="1800201" cy="43204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905" dirty="0" err="1">
                      <a:latin typeface="Microsoft YaHei" charset="0"/>
                      <a:ea typeface="Microsoft YaHei" charset="0"/>
                      <a:cs typeface="Microsoft YaHei" charset="0"/>
                    </a:rPr>
                    <a:t>attr</a:t>
                  </a:r>
                  <a:endParaRPr lang="zh-CN" altLang="en-US" sz="1905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  <p:sp>
            <p:nvSpPr>
              <p:cNvPr id="7" name="左大括号 6"/>
              <p:cNvSpPr/>
              <p:nvPr/>
            </p:nvSpPr>
            <p:spPr>
              <a:xfrm>
                <a:off x="2771800" y="3446323"/>
                <a:ext cx="432049" cy="2363864"/>
              </a:xfrm>
              <a:prstGeom prst="leftBrac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905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119381" y="4666785"/>
              <a:ext cx="10081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ObjectA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98409" y="4666785"/>
              <a:ext cx="10081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ObjectB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24293" y="4666785"/>
              <a:ext cx="1057917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ObjectC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66761" y="4666785"/>
              <a:ext cx="10791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ObjectD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178436" y="4666785"/>
              <a:ext cx="10081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Microsoft YaHei" charset="0"/>
                  <a:ea typeface="Microsoft YaHei" charset="0"/>
                  <a:cs typeface="Microsoft YaHei" charset="0"/>
                </a:rPr>
                <a:t>ObjectX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447775" y="4149495"/>
              <a:ext cx="2958452" cy="36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905" dirty="0">
                  <a:latin typeface="Microsoft YaHei" charset="0"/>
                  <a:ea typeface="Microsoft YaHei" charset="0"/>
                  <a:cs typeface="Microsoft YaHei" charset="0"/>
                </a:rPr>
                <a:t>RADOS</a:t>
              </a:r>
              <a:endParaRPr lang="zh-CN" altLang="en-US" sz="1905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134913" y="4878019"/>
              <a:ext cx="529973" cy="81589"/>
              <a:chOff x="5635782" y="5579659"/>
              <a:chExt cx="529973" cy="81589"/>
            </a:xfrm>
          </p:grpSpPr>
          <p:sp>
            <p:nvSpPr>
              <p:cNvPr id="19" name="流程图: 联系 18"/>
              <p:cNvSpPr>
                <a:spLocks noChangeAspect="1"/>
              </p:cNvSpPr>
              <p:nvPr/>
            </p:nvSpPr>
            <p:spPr>
              <a:xfrm>
                <a:off x="5635782" y="5579661"/>
                <a:ext cx="81587" cy="81587"/>
              </a:xfrm>
              <a:prstGeom prst="flowChartConnector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5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0" name="流程图: 联系 19"/>
              <p:cNvSpPr>
                <a:spLocks noChangeAspect="1"/>
              </p:cNvSpPr>
              <p:nvPr/>
            </p:nvSpPr>
            <p:spPr>
              <a:xfrm>
                <a:off x="5860292" y="5579660"/>
                <a:ext cx="81587" cy="81587"/>
              </a:xfrm>
              <a:prstGeom prst="flowChartConnector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5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1" name="流程图: 联系 20"/>
              <p:cNvSpPr>
                <a:spLocks noChangeAspect="1"/>
              </p:cNvSpPr>
              <p:nvPr/>
            </p:nvSpPr>
            <p:spPr>
              <a:xfrm>
                <a:off x="6084168" y="5579659"/>
                <a:ext cx="81587" cy="81587"/>
              </a:xfrm>
              <a:prstGeom prst="flowChartConnector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5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22" name="上箭头 21"/>
            <p:cNvSpPr/>
            <p:nvPr/>
          </p:nvSpPr>
          <p:spPr>
            <a:xfrm>
              <a:off x="2958449" y="3683317"/>
              <a:ext cx="375368" cy="83551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176917" y="5234497"/>
            <a:ext cx="8134765" cy="141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对象可以视为一个完整而独立的数据。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每一个对象通过其对象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905" dirty="0">
                <a:latin typeface="Microsoft YaHei" charset="0"/>
                <a:ea typeface="Microsoft YaHei" charset="0"/>
                <a:cs typeface="Microsoft YaHei" charset="0"/>
              </a:rPr>
              <a:t>Object ID/</a:t>
            </a:r>
            <a:r>
              <a:rPr lang="en-US" altLang="zh-CN" sz="1905" dirty="0" err="1">
                <a:latin typeface="Microsoft YaHei" charset="0"/>
                <a:ea typeface="Microsoft YaHei" charset="0"/>
                <a:cs typeface="Microsoft YaHei" charset="0"/>
              </a:rPr>
              <a:t>oid</a:t>
            </a: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）进行标示。</a:t>
            </a:r>
            <a:endParaRPr lang="en-US" altLang="zh-CN" sz="1905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02409" indent="-3024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5" dirty="0">
                <a:latin typeface="Microsoft YaHei" charset="0"/>
                <a:ea typeface="Microsoft YaHei" charset="0"/>
                <a:cs typeface="Microsoft YaHei" charset="0"/>
              </a:rPr>
              <a:t>对象的内容包含数据和扩展属性两部分。</a:t>
            </a:r>
          </a:p>
        </p:txBody>
      </p:sp>
      <p:sp>
        <p:nvSpPr>
          <p:cNvPr id="27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RADOS</a:t>
            </a:r>
            <a:r>
              <a:rPr kumimoji="1" lang="zh-CN" altLang="en-US" dirty="0" smtClean="0"/>
              <a:t>对象存储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2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.金山云-演示文稿模板" id="{96EF1BEC-E59B-1046-8A96-77A1266974C5}" vid="{8AC8A01E-ED44-AA43-981B-B8C9675102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02.金山云-演示文稿模板</Template>
  <TotalTime>14</TotalTime>
  <Words>916</Words>
  <Application>Microsoft Macintosh PowerPoint</Application>
  <PresentationFormat>宽屏</PresentationFormat>
  <Paragraphs>214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DengXian</vt:lpstr>
      <vt:lpstr>Microsoft YaHei</vt:lpstr>
      <vt:lpstr>Wingdings</vt:lpstr>
      <vt:lpstr>宋体</vt:lpstr>
      <vt:lpstr>微软雅黑</vt:lpstr>
      <vt:lpstr>Arial</vt:lpstr>
      <vt:lpstr>Office 主题</vt:lpstr>
      <vt:lpstr>CephFS</vt:lpstr>
      <vt:lpstr>Contents</vt:lpstr>
      <vt:lpstr>概述</vt:lpstr>
      <vt:lpstr>CephFS的三方分离架构</vt:lpstr>
      <vt:lpstr>CephFS的数据存储</vt:lpstr>
      <vt:lpstr>CephFS的客户端视图</vt:lpstr>
      <vt:lpstr>CephFS的客户端IO流程</vt:lpstr>
      <vt:lpstr>CephFS的两个创新</vt:lpstr>
      <vt:lpstr>RADOS对象存储</vt:lpstr>
      <vt:lpstr>RADOS对象存储</vt:lpstr>
      <vt:lpstr>RADOS的强一致性支持</vt:lpstr>
      <vt:lpstr>CephFS的两个创新</vt:lpstr>
      <vt:lpstr>元数据的存储</vt:lpstr>
      <vt:lpstr>元数据集群-动态子树分区</vt:lpstr>
      <vt:lpstr>元数据集群-目录分片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38</cp:revision>
  <dcterms:created xsi:type="dcterms:W3CDTF">2015-11-04T12:21:52Z</dcterms:created>
  <dcterms:modified xsi:type="dcterms:W3CDTF">2015-11-05T02:27:42Z</dcterms:modified>
</cp:coreProperties>
</file>