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56" r:id="rId2"/>
    <p:sldId id="265" r:id="rId3"/>
    <p:sldId id="266" r:id="rId4"/>
    <p:sldId id="268" r:id="rId5"/>
    <p:sldId id="273" r:id="rId6"/>
    <p:sldId id="272" r:id="rId7"/>
    <p:sldId id="271" r:id="rId8"/>
    <p:sldId id="279" r:id="rId9"/>
    <p:sldId id="270" r:id="rId10"/>
    <p:sldId id="259" r:id="rId11"/>
    <p:sldId id="269" r:id="rId12"/>
    <p:sldId id="274" r:id="rId13"/>
    <p:sldId id="277" r:id="rId14"/>
    <p:sldId id="276" r:id="rId15"/>
    <p:sldId id="275" r:id="rId16"/>
    <p:sldId id="278" r:id="rId17"/>
    <p:sldId id="280" r:id="rId18"/>
    <p:sldId id="281" r:id="rId19"/>
    <p:sldId id="284" r:id="rId20"/>
    <p:sldId id="283" r:id="rId21"/>
    <p:sldId id="287" r:id="rId22"/>
    <p:sldId id="286" r:id="rId23"/>
    <p:sldId id="285" r:id="rId24"/>
    <p:sldId id="288"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4ABE6-6ECC-4B50-A43E-98FAED9A780B}" type="datetimeFigureOut">
              <a:rPr lang="en-IN" smtClean="0"/>
              <a:t>08-09-2020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5561B0A-00BA-407D-94C4-2C3A7366D2C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92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4ABE6-6ECC-4B50-A43E-98FAED9A780B}"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61B0A-00BA-407D-94C4-2C3A7366D2C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5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4ABE6-6ECC-4B50-A43E-98FAED9A780B}"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61B0A-00BA-407D-94C4-2C3A7366D2C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982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4ABE6-6ECC-4B50-A43E-98FAED9A780B}"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61B0A-00BA-407D-94C4-2C3A7366D2C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6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D4ABE6-6ECC-4B50-A43E-98FAED9A780B}"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61B0A-00BA-407D-94C4-2C3A7366D2C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66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4ABE6-6ECC-4B50-A43E-98FAED9A780B}"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61B0A-00BA-407D-94C4-2C3A7366D2C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1435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4ABE6-6ECC-4B50-A43E-98FAED9A780B}" type="datetimeFigureOut">
              <a:rPr lang="en-IN" smtClean="0"/>
              <a:t>08-09-2020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561B0A-00BA-407D-94C4-2C3A7366D2C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50422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4ABE6-6ECC-4B50-A43E-98FAED9A780B}" type="datetimeFigureOut">
              <a:rPr lang="en-IN" smtClean="0"/>
              <a:t>08-09-2020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561B0A-00BA-407D-94C4-2C3A7366D2C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1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4ABE6-6ECC-4B50-A43E-98FAED9A780B}" type="datetimeFigureOut">
              <a:rPr lang="en-IN" smtClean="0"/>
              <a:t>08-09-2020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561B0A-00BA-407D-94C4-2C3A7366D2C0}" type="slidenum">
              <a:rPr lang="en-IN" smtClean="0"/>
              <a:t>‹#›</a:t>
            </a:fld>
            <a:endParaRPr lang="en-IN"/>
          </a:p>
        </p:txBody>
      </p:sp>
    </p:spTree>
    <p:extLst>
      <p:ext uri="{BB962C8B-B14F-4D97-AF65-F5344CB8AC3E}">
        <p14:creationId xmlns:p14="http://schemas.microsoft.com/office/powerpoint/2010/main" val="4266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4ABE6-6ECC-4B50-A43E-98FAED9A780B}"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61B0A-00BA-407D-94C4-2C3A7366D2C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83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D4ABE6-6ECC-4B50-A43E-98FAED9A780B}" type="datetimeFigureOut">
              <a:rPr lang="en-IN" smtClean="0"/>
              <a:t>08-09-2020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5561B0A-00BA-407D-94C4-2C3A7366D2C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88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D4ABE6-6ECC-4B50-A43E-98FAED9A780B}" type="datetimeFigureOut">
              <a:rPr lang="en-IN" smtClean="0"/>
              <a:t>08-09-2020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561B0A-00BA-407D-94C4-2C3A7366D2C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91418"/>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3D0D-A4B2-4877-B39E-82B3E9EFC242}"/>
              </a:ext>
            </a:extLst>
          </p:cNvPr>
          <p:cNvSpPr>
            <a:spLocks noGrp="1"/>
          </p:cNvSpPr>
          <p:nvPr>
            <p:ph type="ctrTitle"/>
          </p:nvPr>
        </p:nvSpPr>
        <p:spPr>
          <a:xfrm>
            <a:off x="184559" y="802298"/>
            <a:ext cx="10870294" cy="749665"/>
          </a:xfrm>
        </p:spPr>
        <p:txBody>
          <a:bodyPr>
            <a:normAutofit fontScale="90000"/>
          </a:bodyPr>
          <a:lstStyle/>
          <a:p>
            <a:r>
              <a:rPr lang="en-US" sz="3600" dirty="0">
                <a:solidFill>
                  <a:schemeClr val="accent1"/>
                </a:solidFill>
                <a:latin typeface="+mn-lt"/>
                <a:ea typeface="+mn-ea"/>
                <a:cs typeface="+mn-cs"/>
              </a:rPr>
              <a:t>#Code-Chef – </a:t>
            </a:r>
            <a:r>
              <a:rPr lang="en-US" sz="3600" dirty="0">
                <a:solidFill>
                  <a:schemeClr val="accent5">
                    <a:lumMod val="50000"/>
                  </a:schemeClr>
                </a:solidFill>
                <a:latin typeface="+mn-lt"/>
                <a:ea typeface="+mn-ea"/>
                <a:cs typeface="+mn-cs"/>
              </a:rPr>
              <a:t>MAHINDRA FIRST CHOICE CASE STUDY</a:t>
            </a:r>
            <a:endParaRPr lang="en-IN" sz="3600" dirty="0">
              <a:solidFill>
                <a:schemeClr val="accent5">
                  <a:lumMod val="50000"/>
                </a:schemeClr>
              </a:solidFill>
            </a:endParaRPr>
          </a:p>
        </p:txBody>
      </p:sp>
      <p:sp>
        <p:nvSpPr>
          <p:cNvPr id="3" name="Subtitle 2">
            <a:extLst>
              <a:ext uri="{FF2B5EF4-FFF2-40B4-BE49-F238E27FC236}">
                <a16:creationId xmlns:a16="http://schemas.microsoft.com/office/drawing/2014/main" id="{D8B66ACB-0335-4174-A945-5C05C55AB6EE}"/>
              </a:ext>
            </a:extLst>
          </p:cNvPr>
          <p:cNvSpPr>
            <a:spLocks noGrp="1"/>
          </p:cNvSpPr>
          <p:nvPr>
            <p:ph type="subTitle" idx="1"/>
          </p:nvPr>
        </p:nvSpPr>
        <p:spPr>
          <a:xfrm>
            <a:off x="8088738" y="3589927"/>
            <a:ext cx="2966114" cy="1653192"/>
          </a:xfrm>
        </p:spPr>
        <p:txBody>
          <a:bodyPr>
            <a:normAutofit/>
          </a:bodyPr>
          <a:lstStyle/>
          <a:p>
            <a:pPr marL="285750" indent="-285750">
              <a:buFont typeface="Arial" panose="020B0604020202020204" pitchFamily="34" charset="0"/>
              <a:buChar char="•"/>
            </a:pPr>
            <a:r>
              <a:rPr lang="en-US" sz="1400" dirty="0">
                <a:solidFill>
                  <a:schemeClr val="accent5">
                    <a:lumMod val="50000"/>
                  </a:schemeClr>
                </a:solidFill>
              </a:rPr>
              <a:t>OMKAR MANGALGIRI</a:t>
            </a:r>
          </a:p>
          <a:p>
            <a:pPr marL="285750" indent="-285750">
              <a:buFont typeface="Arial" panose="020B0604020202020204" pitchFamily="34" charset="0"/>
              <a:buChar char="•"/>
            </a:pPr>
            <a:r>
              <a:rPr lang="en-US" sz="1400" dirty="0">
                <a:solidFill>
                  <a:schemeClr val="accent5">
                    <a:lumMod val="50000"/>
                  </a:schemeClr>
                </a:solidFill>
              </a:rPr>
              <a:t>Kuldeep Choudhary</a:t>
            </a:r>
          </a:p>
          <a:p>
            <a:pPr marL="285750" indent="-285750">
              <a:buFont typeface="Arial" panose="020B0604020202020204" pitchFamily="34" charset="0"/>
              <a:buChar char="•"/>
            </a:pPr>
            <a:r>
              <a:rPr lang="en-US" sz="1400" dirty="0" err="1">
                <a:solidFill>
                  <a:schemeClr val="accent5">
                    <a:lumMod val="50000"/>
                  </a:schemeClr>
                </a:solidFill>
              </a:rPr>
              <a:t>MuRshid</a:t>
            </a:r>
            <a:r>
              <a:rPr lang="en-US" sz="1400" dirty="0">
                <a:solidFill>
                  <a:schemeClr val="accent5">
                    <a:lumMod val="50000"/>
                  </a:schemeClr>
                </a:solidFill>
              </a:rPr>
              <a:t> kHAN</a:t>
            </a:r>
          </a:p>
          <a:p>
            <a:pPr marL="285750" indent="-285750">
              <a:buFont typeface="Arial" panose="020B0604020202020204" pitchFamily="34" charset="0"/>
              <a:buChar char="•"/>
            </a:pPr>
            <a:r>
              <a:rPr lang="en-US" sz="1400" dirty="0" err="1">
                <a:solidFill>
                  <a:schemeClr val="accent5">
                    <a:lumMod val="50000"/>
                  </a:schemeClr>
                </a:solidFill>
              </a:rPr>
              <a:t>BriJENDRa</a:t>
            </a:r>
            <a:r>
              <a:rPr lang="en-US" sz="1400" dirty="0">
                <a:solidFill>
                  <a:schemeClr val="accent5">
                    <a:lumMod val="50000"/>
                  </a:schemeClr>
                </a:solidFill>
              </a:rPr>
              <a:t> TIWARI</a:t>
            </a:r>
          </a:p>
        </p:txBody>
      </p:sp>
      <p:pic>
        <p:nvPicPr>
          <p:cNvPr id="5" name="Picture 4" descr="download.jpg">
            <a:extLst>
              <a:ext uri="{FF2B5EF4-FFF2-40B4-BE49-F238E27FC236}">
                <a16:creationId xmlns:a16="http://schemas.microsoft.com/office/drawing/2014/main" id="{314EA31D-21EE-4B9F-9C89-A349442269F9}"/>
              </a:ext>
            </a:extLst>
          </p:cNvPr>
          <p:cNvPicPr>
            <a:picLocks noChangeAspect="1"/>
          </p:cNvPicPr>
          <p:nvPr/>
        </p:nvPicPr>
        <p:blipFill>
          <a:blip r:embed="rId2"/>
          <a:stretch>
            <a:fillRect/>
          </a:stretch>
        </p:blipFill>
        <p:spPr>
          <a:xfrm>
            <a:off x="184559" y="192698"/>
            <a:ext cx="1633016" cy="609600"/>
          </a:xfrm>
          <a:prstGeom prst="rect">
            <a:avLst/>
          </a:prstGeom>
        </p:spPr>
      </p:pic>
    </p:spTree>
    <p:extLst>
      <p:ext uri="{BB962C8B-B14F-4D97-AF65-F5344CB8AC3E}">
        <p14:creationId xmlns:p14="http://schemas.microsoft.com/office/powerpoint/2010/main" val="169397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189527" y="654341"/>
            <a:ext cx="8865327" cy="595618"/>
          </a:xfrm>
        </p:spPr>
        <p:txBody>
          <a:bodyPr>
            <a:normAutofit/>
          </a:bodyPr>
          <a:lstStyle/>
          <a:p>
            <a:r>
              <a:rPr lang="en-US" dirty="0">
                <a:solidFill>
                  <a:schemeClr val="accent1"/>
                </a:solidFill>
              </a:rPr>
              <a:t>DISCOVERY on ZONE WISE ANALYSIS</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3470668"/>
          </a:xfrm>
        </p:spPr>
        <p:txBody>
          <a:bodyPr>
            <a:normAutofit/>
          </a:bodyPr>
          <a:lstStyle/>
          <a:p>
            <a:r>
              <a:rPr lang="en-US" sz="1800" dirty="0">
                <a:solidFill>
                  <a:srgbClr val="002060"/>
                </a:solidFill>
              </a:rPr>
              <a:t>In all major zones the “running repairs” was the most frequent order type for servicing followed by “paid service” and “accidental” where as for North-East Zone “paid service” was the  most frequent order type for servicing followed by running repairs and accidental.</a:t>
            </a:r>
          </a:p>
          <a:p>
            <a:r>
              <a:rPr lang="en-US" sz="1800" dirty="0">
                <a:solidFill>
                  <a:srgbClr val="002060"/>
                </a:solidFill>
              </a:rPr>
              <a:t>In zones like North, South, West and North-East :- Maruti Suzuki, Mahindra&amp; Mahindra and Hyundai  company cars had the most frequent visits for servicing whereas in Central and Eastern Zone  Tata company cars were most frequently visited  along with Mahindra&amp; Mahindra and Maruti Suzuki.</a:t>
            </a:r>
          </a:p>
          <a:p>
            <a:r>
              <a:rPr lang="en-US" sz="1800" dirty="0">
                <a:solidFill>
                  <a:srgbClr val="002060"/>
                </a:solidFill>
              </a:rPr>
              <a:t>Swift, Alto and Wagon-R are the most frequent models which came for servicing in almost all zones.</a:t>
            </a:r>
          </a:p>
          <a:p>
            <a:endParaRPr lang="en-US" sz="1400" dirty="0">
              <a:solidFill>
                <a:srgbClr val="002060"/>
              </a:solidFill>
            </a:endParaRPr>
          </a:p>
        </p:txBody>
      </p:sp>
      <p:pic>
        <p:nvPicPr>
          <p:cNvPr id="5" name="Picture 4" descr="download.jpg">
            <a:extLst>
              <a:ext uri="{FF2B5EF4-FFF2-40B4-BE49-F238E27FC236}">
                <a16:creationId xmlns:a16="http://schemas.microsoft.com/office/drawing/2014/main" id="{F322C0DE-C8FF-4534-A57B-289C65C8E56D}"/>
              </a:ext>
            </a:extLst>
          </p:cNvPr>
          <p:cNvPicPr>
            <a:picLocks noChangeAspect="1"/>
          </p:cNvPicPr>
          <p:nvPr/>
        </p:nvPicPr>
        <p:blipFill>
          <a:blip r:embed="rId2"/>
          <a:stretch>
            <a:fillRect/>
          </a:stretch>
        </p:blipFill>
        <p:spPr>
          <a:xfrm>
            <a:off x="122155" y="152401"/>
            <a:ext cx="1633016" cy="609600"/>
          </a:xfrm>
          <a:prstGeom prst="rect">
            <a:avLst/>
          </a:prstGeom>
        </p:spPr>
      </p:pic>
    </p:spTree>
    <p:extLst>
      <p:ext uri="{BB962C8B-B14F-4D97-AF65-F5344CB8AC3E}">
        <p14:creationId xmlns:p14="http://schemas.microsoft.com/office/powerpoint/2010/main" val="32535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88858" y="152402"/>
            <a:ext cx="8965995" cy="609600"/>
          </a:xfrm>
        </p:spPr>
        <p:txBody>
          <a:bodyPr/>
          <a:lstStyle/>
          <a:p>
            <a:r>
              <a:rPr lang="en-US" dirty="0">
                <a:solidFill>
                  <a:schemeClr val="accent1"/>
                </a:solidFill>
              </a:rPr>
              <a:t>REVENUE WISE ANALYSIS – CENTRAL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8BB6FABA-60A0-40E2-B842-51A880875574}"/>
              </a:ext>
            </a:extLst>
          </p:cNvPr>
          <p:cNvPicPr>
            <a:picLocks noChangeAspect="1"/>
          </p:cNvPicPr>
          <p:nvPr/>
        </p:nvPicPr>
        <p:blipFill rotWithShape="1">
          <a:blip r:embed="rId2"/>
          <a:srcRect l="574" r="294" b="790"/>
          <a:stretch/>
        </p:blipFill>
        <p:spPr>
          <a:xfrm>
            <a:off x="654341" y="838899"/>
            <a:ext cx="10914078" cy="5209564"/>
          </a:xfrm>
          <a:prstGeom prst="rect">
            <a:avLst/>
          </a:prstGeom>
        </p:spPr>
      </p:pic>
      <p:pic>
        <p:nvPicPr>
          <p:cNvPr id="6" name="Picture 5" descr="download.jpg">
            <a:extLst>
              <a:ext uri="{FF2B5EF4-FFF2-40B4-BE49-F238E27FC236}">
                <a16:creationId xmlns:a16="http://schemas.microsoft.com/office/drawing/2014/main" id="{9FE24DF1-5CA7-4E19-9570-875EAC140CC5}"/>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47330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38525" y="152401"/>
            <a:ext cx="9016329" cy="609600"/>
          </a:xfrm>
        </p:spPr>
        <p:txBody>
          <a:bodyPr/>
          <a:lstStyle/>
          <a:p>
            <a:r>
              <a:rPr lang="en-US" dirty="0">
                <a:solidFill>
                  <a:schemeClr val="accent1"/>
                </a:solidFill>
              </a:rPr>
              <a:t>REVENUE WISE ANALYSIS – EAST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5" name="Picture 4">
            <a:extLst>
              <a:ext uri="{FF2B5EF4-FFF2-40B4-BE49-F238E27FC236}">
                <a16:creationId xmlns:a16="http://schemas.microsoft.com/office/drawing/2014/main" id="{5A967958-B1C7-444F-ABFB-7D3D120A0BC1}"/>
              </a:ext>
            </a:extLst>
          </p:cNvPr>
          <p:cNvPicPr>
            <a:picLocks noChangeAspect="1"/>
          </p:cNvPicPr>
          <p:nvPr/>
        </p:nvPicPr>
        <p:blipFill rotWithShape="1">
          <a:blip r:embed="rId2"/>
          <a:srcRect l="317" r="725" b="1289"/>
          <a:stretch/>
        </p:blipFill>
        <p:spPr>
          <a:xfrm>
            <a:off x="637563" y="830511"/>
            <a:ext cx="10872132" cy="5142450"/>
          </a:xfrm>
          <a:prstGeom prst="rect">
            <a:avLst/>
          </a:prstGeom>
        </p:spPr>
      </p:pic>
      <p:pic>
        <p:nvPicPr>
          <p:cNvPr id="7" name="Picture 6" descr="download.jpg">
            <a:extLst>
              <a:ext uri="{FF2B5EF4-FFF2-40B4-BE49-F238E27FC236}">
                <a16:creationId xmlns:a16="http://schemas.microsoft.com/office/drawing/2014/main" id="{2DBFF303-654D-40AD-99E3-FA404A9DF3A1}"/>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244029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97248" y="152402"/>
            <a:ext cx="8957606" cy="609600"/>
          </a:xfrm>
        </p:spPr>
        <p:txBody>
          <a:bodyPr/>
          <a:lstStyle/>
          <a:p>
            <a:r>
              <a:rPr lang="en-US" dirty="0">
                <a:solidFill>
                  <a:schemeClr val="accent1"/>
                </a:solidFill>
              </a:rPr>
              <a:t>REVENUE WISE ANALYSIS – NORTH EAST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66284D0A-9DE7-4554-A3FC-7AC62A069055}"/>
              </a:ext>
            </a:extLst>
          </p:cNvPr>
          <p:cNvPicPr>
            <a:picLocks noChangeAspect="1"/>
          </p:cNvPicPr>
          <p:nvPr/>
        </p:nvPicPr>
        <p:blipFill rotWithShape="1">
          <a:blip r:embed="rId2"/>
          <a:srcRect l="317" t="646" r="571" b="808"/>
          <a:stretch/>
        </p:blipFill>
        <p:spPr>
          <a:xfrm>
            <a:off x="629174" y="897621"/>
            <a:ext cx="10905688" cy="5117285"/>
          </a:xfrm>
          <a:prstGeom prst="rect">
            <a:avLst/>
          </a:prstGeom>
        </p:spPr>
      </p:pic>
      <p:pic>
        <p:nvPicPr>
          <p:cNvPr id="8" name="Picture 7" descr="download.jpg">
            <a:extLst>
              <a:ext uri="{FF2B5EF4-FFF2-40B4-BE49-F238E27FC236}">
                <a16:creationId xmlns:a16="http://schemas.microsoft.com/office/drawing/2014/main" id="{00838136-2EC9-4F39-AC39-D3068D2F4C05}"/>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158130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88859" y="152402"/>
            <a:ext cx="8965995" cy="609600"/>
          </a:xfrm>
        </p:spPr>
        <p:txBody>
          <a:bodyPr/>
          <a:lstStyle/>
          <a:p>
            <a:r>
              <a:rPr lang="en-US" dirty="0">
                <a:solidFill>
                  <a:schemeClr val="accent1"/>
                </a:solidFill>
              </a:rPr>
              <a:t>REVENUE WISE ANALYSIS – NORTH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100FDB46-0CF3-4F28-84C9-31A06DD2633D}"/>
              </a:ext>
            </a:extLst>
          </p:cNvPr>
          <p:cNvPicPr>
            <a:picLocks noChangeAspect="1"/>
          </p:cNvPicPr>
          <p:nvPr/>
        </p:nvPicPr>
        <p:blipFill rotWithShape="1">
          <a:blip r:embed="rId2"/>
          <a:srcRect l="552" r="806" b="1274"/>
          <a:stretch/>
        </p:blipFill>
        <p:spPr>
          <a:xfrm>
            <a:off x="637563" y="855677"/>
            <a:ext cx="10888910" cy="5117284"/>
          </a:xfrm>
          <a:prstGeom prst="rect">
            <a:avLst/>
          </a:prstGeom>
        </p:spPr>
      </p:pic>
      <p:pic>
        <p:nvPicPr>
          <p:cNvPr id="6" name="Picture 5" descr="download.jpg">
            <a:extLst>
              <a:ext uri="{FF2B5EF4-FFF2-40B4-BE49-F238E27FC236}">
                <a16:creationId xmlns:a16="http://schemas.microsoft.com/office/drawing/2014/main" id="{A1F84248-765C-407B-B089-8F3E01398BE8}"/>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81044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72081" y="152402"/>
            <a:ext cx="8982773" cy="609600"/>
          </a:xfrm>
        </p:spPr>
        <p:txBody>
          <a:bodyPr/>
          <a:lstStyle/>
          <a:p>
            <a:r>
              <a:rPr lang="en-US" dirty="0">
                <a:solidFill>
                  <a:schemeClr val="accent1"/>
                </a:solidFill>
              </a:rPr>
              <a:t>REVENUE WISE ANALYSIS – SOUTH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42C808A0-AD70-49C9-9FB5-1D5D0AE1A714}"/>
              </a:ext>
            </a:extLst>
          </p:cNvPr>
          <p:cNvPicPr>
            <a:picLocks noChangeAspect="1"/>
          </p:cNvPicPr>
          <p:nvPr/>
        </p:nvPicPr>
        <p:blipFill rotWithShape="1">
          <a:blip r:embed="rId2"/>
          <a:srcRect l="576" t="-1" r="374" b="647"/>
          <a:stretch/>
        </p:blipFill>
        <p:spPr>
          <a:xfrm>
            <a:off x="612396" y="847288"/>
            <a:ext cx="10989578" cy="5066951"/>
          </a:xfrm>
          <a:prstGeom prst="rect">
            <a:avLst/>
          </a:prstGeom>
        </p:spPr>
      </p:pic>
      <p:pic>
        <p:nvPicPr>
          <p:cNvPr id="6" name="Picture 5" descr="download.jpg">
            <a:extLst>
              <a:ext uri="{FF2B5EF4-FFF2-40B4-BE49-F238E27FC236}">
                <a16:creationId xmlns:a16="http://schemas.microsoft.com/office/drawing/2014/main" id="{88DCB98B-9710-4D28-A34B-28113E37895F}"/>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103506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1946246" y="152401"/>
            <a:ext cx="9605394" cy="609600"/>
          </a:xfrm>
        </p:spPr>
        <p:txBody>
          <a:bodyPr/>
          <a:lstStyle/>
          <a:p>
            <a:r>
              <a:rPr lang="en-US" dirty="0">
                <a:solidFill>
                  <a:schemeClr val="accent1"/>
                </a:solidFill>
              </a:rPr>
              <a:t>REVENUE WISE ANALYSIS – WEST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5" name="Picture 4">
            <a:extLst>
              <a:ext uri="{FF2B5EF4-FFF2-40B4-BE49-F238E27FC236}">
                <a16:creationId xmlns:a16="http://schemas.microsoft.com/office/drawing/2014/main" id="{B67BEE82-05A5-494F-9A0C-A283132EE345}"/>
              </a:ext>
            </a:extLst>
          </p:cNvPr>
          <p:cNvPicPr>
            <a:picLocks noChangeAspect="1"/>
          </p:cNvPicPr>
          <p:nvPr/>
        </p:nvPicPr>
        <p:blipFill rotWithShape="1">
          <a:blip r:embed="rId2"/>
          <a:srcRect r="336" b="803"/>
          <a:stretch/>
        </p:blipFill>
        <p:spPr>
          <a:xfrm>
            <a:off x="603463" y="822121"/>
            <a:ext cx="10948177" cy="5176008"/>
          </a:xfrm>
          <a:prstGeom prst="rect">
            <a:avLst/>
          </a:prstGeom>
        </p:spPr>
      </p:pic>
      <p:pic>
        <p:nvPicPr>
          <p:cNvPr id="7" name="Picture 6" descr="download.jpg">
            <a:extLst>
              <a:ext uri="{FF2B5EF4-FFF2-40B4-BE49-F238E27FC236}">
                <a16:creationId xmlns:a16="http://schemas.microsoft.com/office/drawing/2014/main" id="{685CC7C6-246A-471C-ADAC-0E594C12A5DA}"/>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7273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155971" y="762001"/>
            <a:ext cx="8898883" cy="529904"/>
          </a:xfrm>
        </p:spPr>
        <p:txBody>
          <a:bodyPr>
            <a:normAutofit fontScale="90000"/>
          </a:bodyPr>
          <a:lstStyle/>
          <a:p>
            <a:r>
              <a:rPr lang="en-US" dirty="0">
                <a:solidFill>
                  <a:schemeClr val="accent1"/>
                </a:solidFill>
              </a:rPr>
              <a:t>DISCOVERY on REVENUE WISE ANALYSIS</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3126719"/>
          </a:xfrm>
        </p:spPr>
        <p:txBody>
          <a:bodyPr>
            <a:normAutofit lnSpcReduction="10000"/>
          </a:bodyPr>
          <a:lstStyle/>
          <a:p>
            <a:pPr marL="342900" lvl="0" indent="-342900">
              <a:lnSpc>
                <a:spcPct val="107000"/>
              </a:lnSpc>
              <a:spcAft>
                <a:spcPts val="800"/>
              </a:spcAft>
              <a:buFont typeface="Arial" panose="020B0604020202020204" pitchFamily="34" charset="0"/>
              <a:buChar char="•"/>
              <a:tabLst>
                <a:tab pos="457200" algn="l"/>
              </a:tabLst>
            </a:pPr>
            <a:r>
              <a:rPr lang="en-US" sz="1800" dirty="0">
                <a:solidFill>
                  <a:srgbClr val="002060"/>
                </a:solidFill>
              </a:rPr>
              <a:t>Mahindra &amp; Mahindra, Maruti Suzuki and Hyundai are the companies with highest revenue in all zones.</a:t>
            </a:r>
            <a:endParaRPr lang="en-IN" sz="1800" dirty="0">
              <a:solidFill>
                <a:srgbClr val="002060"/>
              </a:solidFill>
            </a:endParaRPr>
          </a:p>
          <a:p>
            <a:pPr marL="342900" lvl="0" indent="-342900">
              <a:lnSpc>
                <a:spcPct val="107000"/>
              </a:lnSpc>
              <a:spcAft>
                <a:spcPts val="800"/>
              </a:spcAft>
              <a:buFont typeface="Arial" panose="020B0604020202020204" pitchFamily="34" charset="0"/>
              <a:buChar char="•"/>
              <a:tabLst>
                <a:tab pos="457200" algn="l"/>
              </a:tabLst>
            </a:pPr>
            <a:r>
              <a:rPr lang="en-US" sz="1800" dirty="0">
                <a:solidFill>
                  <a:srgbClr val="002060"/>
                </a:solidFill>
              </a:rPr>
              <a:t>Running Repairs ,Accidental and Paid Service order type are the major contributors to revenue in all zones</a:t>
            </a:r>
            <a:endParaRPr lang="en-IN" sz="1800" dirty="0">
              <a:solidFill>
                <a:srgbClr val="002060"/>
              </a:solidFill>
            </a:endParaRPr>
          </a:p>
          <a:p>
            <a:pPr marL="342900" lvl="0" indent="-342900">
              <a:lnSpc>
                <a:spcPct val="107000"/>
              </a:lnSpc>
              <a:spcAft>
                <a:spcPts val="800"/>
              </a:spcAft>
              <a:buFont typeface="Arial" panose="020B0604020202020204" pitchFamily="34" charset="0"/>
              <a:buChar char="•"/>
              <a:tabLst>
                <a:tab pos="457200" algn="l"/>
              </a:tabLst>
            </a:pPr>
            <a:r>
              <a:rPr lang="en-US" sz="1800" dirty="0">
                <a:solidFill>
                  <a:srgbClr val="002060"/>
                </a:solidFill>
              </a:rPr>
              <a:t>Scorpio CRDE, Swift and Bolero  are the cars which gave the highest revenue for servicing in all zones.</a:t>
            </a:r>
            <a:endParaRPr lang="en-IN" sz="1800" dirty="0">
              <a:solidFill>
                <a:srgbClr val="002060"/>
              </a:solidFill>
            </a:endParaRPr>
          </a:p>
          <a:p>
            <a:pPr marL="342900" lvl="0" indent="-342900">
              <a:lnSpc>
                <a:spcPct val="107000"/>
              </a:lnSpc>
              <a:spcAft>
                <a:spcPts val="800"/>
              </a:spcAft>
              <a:buFont typeface="Arial" panose="020B0604020202020204" pitchFamily="34" charset="0"/>
              <a:buChar char="•"/>
              <a:tabLst>
                <a:tab pos="457200" algn="l"/>
              </a:tabLst>
            </a:pPr>
            <a:r>
              <a:rPr lang="en-US" sz="1800" dirty="0">
                <a:solidFill>
                  <a:srgbClr val="002060"/>
                </a:solidFill>
              </a:rPr>
              <a:t>Tamil Nadu,Maharashtra,Telangana,Karnataka are the states with highest revenue whereas Arunachal Pradesh,Assam,Goa are the states with least revenue contribution </a:t>
            </a:r>
            <a:endParaRPr lang="en-IN" sz="1800" dirty="0">
              <a:solidFill>
                <a:srgbClr val="002060"/>
              </a:solidFill>
            </a:endParaRPr>
          </a:p>
          <a:p>
            <a:endParaRPr lang="en-US" sz="1400" dirty="0">
              <a:solidFill>
                <a:srgbClr val="002060"/>
              </a:solidFill>
            </a:endParaRPr>
          </a:p>
        </p:txBody>
      </p:sp>
      <p:pic>
        <p:nvPicPr>
          <p:cNvPr id="5" name="Picture 4" descr="download.jpg">
            <a:extLst>
              <a:ext uri="{FF2B5EF4-FFF2-40B4-BE49-F238E27FC236}">
                <a16:creationId xmlns:a16="http://schemas.microsoft.com/office/drawing/2014/main" id="{3760E4BC-C1E3-4124-95BB-5827252D2902}"/>
              </a:ext>
            </a:extLst>
          </p:cNvPr>
          <p:cNvPicPr>
            <a:picLocks noChangeAspect="1"/>
          </p:cNvPicPr>
          <p:nvPr/>
        </p:nvPicPr>
        <p:blipFill>
          <a:blip r:embed="rId2"/>
          <a:stretch>
            <a:fillRect/>
          </a:stretch>
        </p:blipFill>
        <p:spPr>
          <a:xfrm>
            <a:off x="122155" y="152401"/>
            <a:ext cx="1633016" cy="609600"/>
          </a:xfrm>
          <a:prstGeom prst="rect">
            <a:avLst/>
          </a:prstGeom>
        </p:spPr>
      </p:pic>
    </p:spTree>
    <p:extLst>
      <p:ext uri="{BB962C8B-B14F-4D97-AF65-F5344CB8AC3E}">
        <p14:creationId xmlns:p14="http://schemas.microsoft.com/office/powerpoint/2010/main" val="276969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231472" y="152401"/>
            <a:ext cx="8823382" cy="609600"/>
          </a:xfrm>
        </p:spPr>
        <p:txBody>
          <a:bodyPr>
            <a:normAutofit/>
          </a:bodyPr>
          <a:lstStyle/>
          <a:p>
            <a:r>
              <a:rPr lang="en-IN" dirty="0">
                <a:solidFill>
                  <a:schemeClr val="accent1"/>
                </a:solidFill>
              </a:rPr>
              <a:t>CLUSTER SEGMENTATION By REVENUE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397" y="3078760"/>
            <a:ext cx="10729519" cy="28858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97" y="893429"/>
            <a:ext cx="10729519" cy="2185331"/>
          </a:xfrm>
          <a:prstGeom prst="rect">
            <a:avLst/>
          </a:prstGeom>
        </p:spPr>
      </p:pic>
      <p:pic>
        <p:nvPicPr>
          <p:cNvPr id="3" name="Picture 2" descr="download.jpg">
            <a:extLst>
              <a:ext uri="{FF2B5EF4-FFF2-40B4-BE49-F238E27FC236}">
                <a16:creationId xmlns:a16="http://schemas.microsoft.com/office/drawing/2014/main" id="{356F67E9-D08A-4972-B84C-A377694689A0}"/>
              </a:ext>
            </a:extLst>
          </p:cNvPr>
          <p:cNvPicPr>
            <a:picLocks noChangeAspect="1"/>
          </p:cNvPicPr>
          <p:nvPr/>
        </p:nvPicPr>
        <p:blipFill>
          <a:blip r:embed="rId4"/>
          <a:stretch>
            <a:fillRect/>
          </a:stretch>
        </p:blipFill>
        <p:spPr>
          <a:xfrm>
            <a:off x="122155" y="152401"/>
            <a:ext cx="1633016" cy="609600"/>
          </a:xfrm>
          <a:prstGeom prst="rect">
            <a:avLst/>
          </a:prstGeom>
        </p:spPr>
      </p:pic>
    </p:spTree>
    <p:extLst>
      <p:ext uri="{BB962C8B-B14F-4D97-AF65-F5344CB8AC3E}">
        <p14:creationId xmlns:p14="http://schemas.microsoft.com/office/powerpoint/2010/main" val="236126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1946246" y="152402"/>
            <a:ext cx="9108608" cy="609600"/>
          </a:xfrm>
        </p:spPr>
        <p:txBody>
          <a:bodyPr/>
          <a:lstStyle/>
          <a:p>
            <a:r>
              <a:rPr lang="en-IN" dirty="0">
                <a:solidFill>
                  <a:schemeClr val="accent1"/>
                </a:solidFill>
              </a:rPr>
              <a:t>CLUSTER SEGMENTATION By SERVICE TIME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787" y="2936148"/>
            <a:ext cx="10283067" cy="314586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86" y="775984"/>
            <a:ext cx="10283068" cy="2160164"/>
          </a:xfrm>
          <a:prstGeom prst="rect">
            <a:avLst/>
          </a:prstGeom>
        </p:spPr>
      </p:pic>
      <p:pic>
        <p:nvPicPr>
          <p:cNvPr id="3" name="Picture 2" descr="download.jpg">
            <a:extLst>
              <a:ext uri="{FF2B5EF4-FFF2-40B4-BE49-F238E27FC236}">
                <a16:creationId xmlns:a16="http://schemas.microsoft.com/office/drawing/2014/main" id="{527BE5E4-5A25-4FF6-BAEB-D5F53F747867}"/>
              </a:ext>
            </a:extLst>
          </p:cNvPr>
          <p:cNvPicPr>
            <a:picLocks noChangeAspect="1"/>
          </p:cNvPicPr>
          <p:nvPr/>
        </p:nvPicPr>
        <p:blipFill>
          <a:blip r:embed="rId4"/>
          <a:stretch>
            <a:fillRect/>
          </a:stretch>
        </p:blipFill>
        <p:spPr>
          <a:xfrm>
            <a:off x="122155" y="152401"/>
            <a:ext cx="1633016" cy="609600"/>
          </a:xfrm>
          <a:prstGeom prst="rect">
            <a:avLst/>
          </a:prstGeom>
        </p:spPr>
      </p:pic>
    </p:spTree>
    <p:extLst>
      <p:ext uri="{BB962C8B-B14F-4D97-AF65-F5344CB8AC3E}">
        <p14:creationId xmlns:p14="http://schemas.microsoft.com/office/powerpoint/2010/main" val="31680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Problem</a:t>
            </a:r>
            <a:r>
              <a:rPr lang="en-US" dirty="0"/>
              <a:t> </a:t>
            </a:r>
            <a:r>
              <a:rPr lang="en-US" dirty="0">
                <a:solidFill>
                  <a:schemeClr val="accent1"/>
                </a:solidFill>
              </a:rPr>
              <a:t>Statement</a:t>
            </a:r>
          </a:p>
        </p:txBody>
      </p:sp>
      <p:pic>
        <p:nvPicPr>
          <p:cNvPr id="4" name="Picture 3" descr="download.jpg"/>
          <p:cNvPicPr>
            <a:picLocks noChangeAspect="1"/>
          </p:cNvPicPr>
          <p:nvPr/>
        </p:nvPicPr>
        <p:blipFill>
          <a:blip r:embed="rId2"/>
          <a:stretch>
            <a:fillRect/>
          </a:stretch>
        </p:blipFill>
        <p:spPr>
          <a:xfrm>
            <a:off x="122155" y="152401"/>
            <a:ext cx="1633016" cy="609600"/>
          </a:xfrm>
          <a:prstGeom prst="rect">
            <a:avLst/>
          </a:prstGeom>
        </p:spPr>
      </p:pic>
      <p:sp>
        <p:nvSpPr>
          <p:cNvPr id="6" name="Content Placeholder 5">
            <a:extLst>
              <a:ext uri="{FF2B5EF4-FFF2-40B4-BE49-F238E27FC236}">
                <a16:creationId xmlns:a16="http://schemas.microsoft.com/office/drawing/2014/main" id="{8994B3A3-8D8D-4598-92AC-C8F3FBED92FE}"/>
              </a:ext>
            </a:extLst>
          </p:cNvPr>
          <p:cNvSpPr>
            <a:spLocks noGrp="1"/>
          </p:cNvSpPr>
          <p:nvPr>
            <p:ph sz="quarter" idx="1"/>
          </p:nvPr>
        </p:nvSpPr>
        <p:spPr>
          <a:xfrm>
            <a:off x="1524000" y="2048672"/>
            <a:ext cx="9530854" cy="4656927"/>
          </a:xfrm>
        </p:spPr>
        <p:txBody>
          <a:bodyPr>
            <a:normAutofit/>
          </a:bodyPr>
          <a:lstStyle/>
          <a:p>
            <a:pPr marL="0" indent="0">
              <a:buNone/>
            </a:pPr>
            <a:r>
              <a:rPr lang="en-US" sz="1700" cap="all" dirty="0">
                <a:solidFill>
                  <a:schemeClr val="accent1"/>
                </a:solidFill>
              </a:rPr>
              <a:t>Geo location Based Analysis</a:t>
            </a:r>
          </a:p>
          <a:p>
            <a:pPr marL="0" indent="0">
              <a:buNone/>
            </a:pPr>
            <a:r>
              <a:rPr lang="en-US" sz="1400" dirty="0">
                <a:latin typeface="Calibri" panose="020F0502020204030204" pitchFamily="34" charset="0"/>
                <a:cs typeface="Calibri" panose="020F0502020204030204" pitchFamily="34" charset="0"/>
              </a:rPr>
              <a:t>Generate meaningful insights on Geolocation based customer &amp; revenue analysis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1700" cap="all" dirty="0">
                <a:solidFill>
                  <a:schemeClr val="accent1"/>
                </a:solidFill>
              </a:rPr>
              <a:t>Market Segmentation</a:t>
            </a:r>
          </a:p>
          <a:p>
            <a:pPr marL="0" indent="0">
              <a:buNone/>
            </a:pPr>
            <a:r>
              <a:rPr lang="en-US" sz="1400" dirty="0">
                <a:latin typeface="Calibri" panose="020F0502020204030204" pitchFamily="34" charset="0"/>
                <a:cs typeface="Calibri" panose="020F0502020204030204" pitchFamily="34" charset="0"/>
              </a:rPr>
              <a:t>Divide the customer base into segments based on their car type, service type &amp; total spend such that these customers will respond similarly to the different marketing campaigns.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600" cap="all" dirty="0">
                <a:solidFill>
                  <a:schemeClr val="accent1"/>
                </a:solidFill>
              </a:rPr>
              <a:t>Customer Lifetime Value Prediction</a:t>
            </a:r>
          </a:p>
          <a:p>
            <a:pPr marL="0" indent="0">
              <a:buNone/>
            </a:pPr>
            <a:r>
              <a:rPr lang="en-US" sz="1400" dirty="0">
                <a:latin typeface="Calibri" panose="020F0502020204030204" pitchFamily="34" charset="0"/>
                <a:cs typeface="Calibri" panose="020F0502020204030204" pitchFamily="34" charset="0"/>
              </a:rPr>
              <a:t>Life time value analysis of customers to maintain relationship with high profit generating customers in future &amp; finding potential customers from the population.</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794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214694" y="152402"/>
            <a:ext cx="8840160" cy="609600"/>
          </a:xfrm>
        </p:spPr>
        <p:txBody>
          <a:bodyPr/>
          <a:lstStyle/>
          <a:p>
            <a:r>
              <a:rPr lang="en-IN" dirty="0">
                <a:solidFill>
                  <a:schemeClr val="accent1"/>
                </a:solidFill>
              </a:rPr>
              <a:t>Final cluster – MARKET SEGMENTATION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32" y="889232"/>
            <a:ext cx="4725799" cy="247475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31" y="889232"/>
            <a:ext cx="6862192" cy="4863282"/>
          </a:xfrm>
          <a:prstGeom prst="rect">
            <a:avLst/>
          </a:prstGeom>
        </p:spPr>
      </p:pic>
      <p:pic>
        <p:nvPicPr>
          <p:cNvPr id="3" name="Picture 2" descr="download.jpg">
            <a:extLst>
              <a:ext uri="{FF2B5EF4-FFF2-40B4-BE49-F238E27FC236}">
                <a16:creationId xmlns:a16="http://schemas.microsoft.com/office/drawing/2014/main" id="{51B3FB84-4FFA-4232-80F9-6EE660B1B9DA}"/>
              </a:ext>
            </a:extLst>
          </p:cNvPr>
          <p:cNvPicPr>
            <a:picLocks noChangeAspect="1"/>
          </p:cNvPicPr>
          <p:nvPr/>
        </p:nvPicPr>
        <p:blipFill>
          <a:blip r:embed="rId4"/>
          <a:stretch>
            <a:fillRect/>
          </a:stretch>
        </p:blipFill>
        <p:spPr>
          <a:xfrm>
            <a:off x="122155" y="152401"/>
            <a:ext cx="1633016" cy="609600"/>
          </a:xfrm>
          <a:prstGeom prst="rect">
            <a:avLst/>
          </a:prstGeom>
        </p:spPr>
      </p:pic>
      <p:pic>
        <p:nvPicPr>
          <p:cNvPr id="10" name="Picture 9">
            <a:extLst>
              <a:ext uri="{FF2B5EF4-FFF2-40B4-BE49-F238E27FC236}">
                <a16:creationId xmlns:a16="http://schemas.microsoft.com/office/drawing/2014/main" id="{36E8B291-D6B4-4228-B81D-32DDEBC06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32" y="3320873"/>
            <a:ext cx="4725799" cy="2431641"/>
          </a:xfrm>
          <a:prstGeom prst="rect">
            <a:avLst/>
          </a:prstGeom>
        </p:spPr>
      </p:pic>
    </p:spTree>
    <p:extLst>
      <p:ext uri="{BB962C8B-B14F-4D97-AF65-F5344CB8AC3E}">
        <p14:creationId xmlns:p14="http://schemas.microsoft.com/office/powerpoint/2010/main" val="420870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214694" y="152402"/>
            <a:ext cx="8840160" cy="609600"/>
          </a:xfrm>
        </p:spPr>
        <p:txBody>
          <a:bodyPr/>
          <a:lstStyle/>
          <a:p>
            <a:r>
              <a:rPr lang="en-IN" dirty="0">
                <a:solidFill>
                  <a:schemeClr val="accent1"/>
                </a:solidFill>
              </a:rPr>
              <a:t>Final cluster – MARKET SEGMENTATION</a:t>
            </a:r>
          </a:p>
        </p:txBody>
      </p:sp>
      <p:pic>
        <p:nvPicPr>
          <p:cNvPr id="3" name="Picture 2" descr="download.jpg">
            <a:extLst>
              <a:ext uri="{FF2B5EF4-FFF2-40B4-BE49-F238E27FC236}">
                <a16:creationId xmlns:a16="http://schemas.microsoft.com/office/drawing/2014/main" id="{51B3FB84-4FFA-4232-80F9-6EE660B1B9DA}"/>
              </a:ext>
            </a:extLst>
          </p:cNvPr>
          <p:cNvPicPr>
            <a:picLocks noChangeAspect="1"/>
          </p:cNvPicPr>
          <p:nvPr/>
        </p:nvPicPr>
        <p:blipFill>
          <a:blip r:embed="rId2"/>
          <a:stretch>
            <a:fillRect/>
          </a:stretch>
        </p:blipFill>
        <p:spPr>
          <a:xfrm>
            <a:off x="122155" y="152401"/>
            <a:ext cx="1633016" cy="609600"/>
          </a:xfrm>
          <a:prstGeom prst="rect">
            <a:avLst/>
          </a:prstGeom>
        </p:spPr>
      </p:pic>
      <p:pic>
        <p:nvPicPr>
          <p:cNvPr id="9" name="Picture 8">
            <a:extLst>
              <a:ext uri="{FF2B5EF4-FFF2-40B4-BE49-F238E27FC236}">
                <a16:creationId xmlns:a16="http://schemas.microsoft.com/office/drawing/2014/main" id="{82F9AE94-36CD-42FF-9505-8E0CE5D20AFA}"/>
              </a:ext>
            </a:extLst>
          </p:cNvPr>
          <p:cNvPicPr>
            <a:picLocks noChangeAspect="1"/>
          </p:cNvPicPr>
          <p:nvPr/>
        </p:nvPicPr>
        <p:blipFill rotWithShape="1">
          <a:blip r:embed="rId3"/>
          <a:srcRect l="1459" r="1453"/>
          <a:stretch/>
        </p:blipFill>
        <p:spPr>
          <a:xfrm>
            <a:off x="700995" y="864067"/>
            <a:ext cx="5322300" cy="467153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B9E5AD4-9BF1-4212-9E45-31E13082A4DD}"/>
              </a:ext>
            </a:extLst>
          </p:cNvPr>
          <p:cNvPicPr>
            <a:picLocks noChangeAspect="1"/>
          </p:cNvPicPr>
          <p:nvPr/>
        </p:nvPicPr>
        <p:blipFill rotWithShape="1">
          <a:blip r:embed="rId4"/>
          <a:srcRect l="1332" r="1556"/>
          <a:stretch/>
        </p:blipFill>
        <p:spPr>
          <a:xfrm>
            <a:off x="6023295" y="864066"/>
            <a:ext cx="5031559" cy="4671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93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66E58-A1C1-4586-88B4-F37101BFDC6D}"/>
              </a:ext>
            </a:extLst>
          </p:cNvPr>
          <p:cNvSpPr txBox="1"/>
          <p:nvPr/>
        </p:nvSpPr>
        <p:spPr>
          <a:xfrm flipH="1">
            <a:off x="1803632" y="437346"/>
            <a:ext cx="8556771" cy="584775"/>
          </a:xfrm>
          <a:prstGeom prst="rect">
            <a:avLst/>
          </a:prstGeom>
          <a:noFill/>
        </p:spPr>
        <p:txBody>
          <a:bodyPr wrap="square" rtlCol="0">
            <a:spAutoFit/>
          </a:bodyPr>
          <a:lstStyle/>
          <a:p>
            <a:pPr algn="ctr"/>
            <a:r>
              <a:rPr lang="en-US" sz="3200" cap="all" dirty="0">
                <a:solidFill>
                  <a:schemeClr val="accent1"/>
                </a:solidFill>
                <a:latin typeface="+mj-lt"/>
                <a:ea typeface="+mj-ea"/>
                <a:cs typeface="+mj-cs"/>
              </a:rPr>
              <a:t>Customer</a:t>
            </a:r>
            <a:r>
              <a:rPr lang="en-US" sz="2800" b="1" dirty="0">
                <a:solidFill>
                  <a:schemeClr val="accent1"/>
                </a:solidFill>
                <a:latin typeface="Times New Roman" panose="02020603050405020304" pitchFamily="18" charset="0"/>
                <a:cs typeface="Times New Roman" panose="02020603050405020304" pitchFamily="18" charset="0"/>
              </a:rPr>
              <a:t> </a:t>
            </a:r>
            <a:r>
              <a:rPr lang="en-US" sz="3200" cap="all" dirty="0">
                <a:solidFill>
                  <a:schemeClr val="accent1"/>
                </a:solidFill>
                <a:latin typeface="+mj-lt"/>
                <a:ea typeface="+mj-ea"/>
                <a:cs typeface="+mj-cs"/>
              </a:rPr>
              <a:t>Life</a:t>
            </a:r>
            <a:r>
              <a:rPr lang="en-US" sz="2800" b="1" dirty="0">
                <a:solidFill>
                  <a:schemeClr val="accent1"/>
                </a:solidFill>
                <a:latin typeface="Times New Roman" panose="02020603050405020304" pitchFamily="18" charset="0"/>
                <a:cs typeface="Times New Roman" panose="02020603050405020304" pitchFamily="18" charset="0"/>
              </a:rPr>
              <a:t> </a:t>
            </a:r>
            <a:r>
              <a:rPr lang="en-US" sz="3200" cap="all" dirty="0">
                <a:solidFill>
                  <a:schemeClr val="accent1"/>
                </a:solidFill>
                <a:latin typeface="+mj-lt"/>
                <a:ea typeface="+mj-ea"/>
                <a:cs typeface="+mj-cs"/>
              </a:rPr>
              <a:t>Time</a:t>
            </a:r>
            <a:r>
              <a:rPr lang="en-US" sz="2800" b="1" dirty="0">
                <a:solidFill>
                  <a:schemeClr val="accent1"/>
                </a:solidFill>
                <a:latin typeface="Times New Roman" panose="02020603050405020304" pitchFamily="18" charset="0"/>
                <a:cs typeface="Times New Roman" panose="02020603050405020304" pitchFamily="18" charset="0"/>
              </a:rPr>
              <a:t> </a:t>
            </a:r>
            <a:r>
              <a:rPr lang="en-US" sz="3200" cap="all" dirty="0">
                <a:solidFill>
                  <a:schemeClr val="accent1"/>
                </a:solidFill>
                <a:latin typeface="+mj-lt"/>
                <a:ea typeface="+mj-ea"/>
                <a:cs typeface="+mj-cs"/>
              </a:rPr>
              <a:t>Value</a:t>
            </a:r>
            <a:r>
              <a:rPr lang="en-US" sz="2800" b="1" dirty="0">
                <a:solidFill>
                  <a:schemeClr val="accent1"/>
                </a:solidFill>
                <a:latin typeface="Times New Roman" panose="02020603050405020304" pitchFamily="18" charset="0"/>
                <a:cs typeface="Times New Roman" panose="02020603050405020304" pitchFamily="18" charset="0"/>
              </a:rPr>
              <a:t> </a:t>
            </a:r>
            <a:r>
              <a:rPr lang="en-US" sz="3200" cap="all" dirty="0">
                <a:solidFill>
                  <a:schemeClr val="accent1"/>
                </a:solidFill>
                <a:latin typeface="+mj-lt"/>
                <a:ea typeface="+mj-ea"/>
                <a:cs typeface="+mj-cs"/>
              </a:rPr>
              <a:t>Prediction</a:t>
            </a:r>
          </a:p>
        </p:txBody>
      </p:sp>
      <p:sp>
        <p:nvSpPr>
          <p:cNvPr id="3" name="Rectangle 2">
            <a:extLst>
              <a:ext uri="{FF2B5EF4-FFF2-40B4-BE49-F238E27FC236}">
                <a16:creationId xmlns:a16="http://schemas.microsoft.com/office/drawing/2014/main" id="{720572AB-5EEA-4F49-9ACF-54F552736010}"/>
              </a:ext>
            </a:extLst>
          </p:cNvPr>
          <p:cNvSpPr/>
          <p:nvPr/>
        </p:nvSpPr>
        <p:spPr>
          <a:xfrm>
            <a:off x="2357307" y="1633784"/>
            <a:ext cx="8078598" cy="4431983"/>
          </a:xfrm>
          <a:prstGeom prst="rect">
            <a:avLst/>
          </a:prstGeom>
        </p:spPr>
        <p:txBody>
          <a:bodyPr wrap="square">
            <a:spAutoFit/>
          </a:bodyPr>
          <a:lstStyle/>
          <a:p>
            <a:pPr marL="285750" indent="-285750">
              <a:buFont typeface="Arial" panose="020B0604020202020204" pitchFamily="34" charset="0"/>
              <a:buChar char="•"/>
            </a:pPr>
            <a:r>
              <a:rPr lang="en-IN" dirty="0">
                <a:solidFill>
                  <a:srgbClr val="002060"/>
                </a:solidFill>
              </a:rPr>
              <a:t>Customer lifetime value is a metric that indicates the total revenue a business can reasonably expect from a single customer account. </a:t>
            </a: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r>
              <a:rPr lang="en-IN" dirty="0">
                <a:solidFill>
                  <a:srgbClr val="002060"/>
                </a:solidFill>
              </a:rPr>
              <a:t>It is calculated as Average purchase frequency multiplied by Average spend per visit.</a:t>
            </a: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r>
              <a:rPr lang="en-IN" dirty="0">
                <a:solidFill>
                  <a:srgbClr val="002060"/>
                </a:solidFill>
              </a:rPr>
              <a:t>For CLV calculation we have considered 2016 data</a:t>
            </a: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r>
              <a:rPr lang="en-IN" dirty="0">
                <a:solidFill>
                  <a:srgbClr val="002060"/>
                </a:solidFill>
              </a:rPr>
              <a:t>Classification Output - Low LTV Group (&lt;2281)</a:t>
            </a:r>
          </a:p>
          <a:p>
            <a:pPr marL="0" lvl="4"/>
            <a:r>
              <a:rPr lang="en-IN" dirty="0">
                <a:solidFill>
                  <a:srgbClr val="002060"/>
                </a:solidFill>
              </a:rPr>
              <a:t>               Medium LTV Group( 2281 &amp; 6664  ) </a:t>
            </a:r>
          </a:p>
          <a:p>
            <a:pPr marL="0" lvl="4"/>
            <a:r>
              <a:rPr lang="en-IN" dirty="0">
                <a:solidFill>
                  <a:srgbClr val="002060"/>
                </a:solidFill>
              </a:rPr>
              <a:t>               High LTV Group (&gt;6664)</a:t>
            </a:r>
          </a:p>
          <a:p>
            <a:pPr marL="285750" indent="-285750">
              <a:buFont typeface="Arial" panose="020B0604020202020204" pitchFamily="34" charset="0"/>
              <a:buChar char="•"/>
            </a:pPr>
            <a:r>
              <a:rPr lang="en-IN" dirty="0">
                <a:solidFill>
                  <a:srgbClr val="002060"/>
                </a:solidFill>
              </a:rPr>
              <a:t>Regression Output - Continuous LTV value </a:t>
            </a: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endParaRPr lang="en-IN" sz="1400" dirty="0">
              <a:solidFill>
                <a:srgbClr val="002060"/>
              </a:solidFill>
            </a:endParaRPr>
          </a:p>
          <a:p>
            <a:pPr marL="285750" indent="-285750">
              <a:buFont typeface="Arial" panose="020B0604020202020204" pitchFamily="34" charset="0"/>
              <a:buChar char="•"/>
            </a:pPr>
            <a:endParaRPr lang="en-IN" sz="1400" dirty="0">
              <a:solidFill>
                <a:srgbClr val="002060"/>
              </a:solidFill>
            </a:endParaRPr>
          </a:p>
          <a:p>
            <a:pPr marL="285750" indent="-285750">
              <a:buFont typeface="Arial" panose="020B0604020202020204" pitchFamily="34" charset="0"/>
              <a:buChar char="•"/>
            </a:pPr>
            <a:endParaRPr lang="en-IN" sz="1400" dirty="0">
              <a:solidFill>
                <a:srgbClr val="002060"/>
              </a:solidFill>
            </a:endParaRPr>
          </a:p>
        </p:txBody>
      </p:sp>
      <p:sp>
        <p:nvSpPr>
          <p:cNvPr id="5" name="Rectangle 4">
            <a:extLst>
              <a:ext uri="{FF2B5EF4-FFF2-40B4-BE49-F238E27FC236}">
                <a16:creationId xmlns:a16="http://schemas.microsoft.com/office/drawing/2014/main" id="{E408422D-D843-4C19-9E90-15DA1E804132}"/>
              </a:ext>
            </a:extLst>
          </p:cNvPr>
          <p:cNvSpPr/>
          <p:nvPr/>
        </p:nvSpPr>
        <p:spPr>
          <a:xfrm>
            <a:off x="2639060" y="4391978"/>
            <a:ext cx="4572000" cy="369332"/>
          </a:xfrm>
          <a:prstGeom prst="rect">
            <a:avLst/>
          </a:prstGeom>
        </p:spPr>
        <p:txBody>
          <a:bodyPr>
            <a:spAutoFit/>
          </a:bodyPr>
          <a:lstStyle/>
          <a:p>
            <a:pPr marL="285750" indent="-285750">
              <a:buFont typeface="Arial" panose="020B0604020202020204" pitchFamily="34" charset="0"/>
              <a:buChar char="•"/>
            </a:pPr>
            <a:endParaRPr lang="en-IN" dirty="0"/>
          </a:p>
        </p:txBody>
      </p:sp>
      <p:pic>
        <p:nvPicPr>
          <p:cNvPr id="4" name="Picture 3" descr="download.jpg">
            <a:extLst>
              <a:ext uri="{FF2B5EF4-FFF2-40B4-BE49-F238E27FC236}">
                <a16:creationId xmlns:a16="http://schemas.microsoft.com/office/drawing/2014/main" id="{B8A2BFE5-A44A-43E0-95E2-72E67072BE72}"/>
              </a:ext>
            </a:extLst>
          </p:cNvPr>
          <p:cNvPicPr>
            <a:picLocks noChangeAspect="1"/>
          </p:cNvPicPr>
          <p:nvPr/>
        </p:nvPicPr>
        <p:blipFill>
          <a:blip r:embed="rId2"/>
          <a:stretch>
            <a:fillRect/>
          </a:stretch>
        </p:blipFill>
        <p:spPr>
          <a:xfrm>
            <a:off x="122155" y="152401"/>
            <a:ext cx="1633016" cy="609600"/>
          </a:xfrm>
          <a:prstGeom prst="rect">
            <a:avLst/>
          </a:prstGeom>
        </p:spPr>
      </p:pic>
    </p:spTree>
    <p:extLst>
      <p:ext uri="{BB962C8B-B14F-4D97-AF65-F5344CB8AC3E}">
        <p14:creationId xmlns:p14="http://schemas.microsoft.com/office/powerpoint/2010/main" val="3805788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1451579" y="731366"/>
            <a:ext cx="9603275" cy="1049235"/>
          </a:xfrm>
        </p:spPr>
        <p:txBody>
          <a:bodyPr/>
          <a:lstStyle/>
          <a:p>
            <a:r>
              <a:rPr lang="en-IN" dirty="0">
                <a:solidFill>
                  <a:schemeClr val="accent1"/>
                </a:solidFill>
              </a:rPr>
              <a:t>CUSTOMER</a:t>
            </a:r>
            <a:r>
              <a:rPr lang="en-IN" dirty="0"/>
              <a:t> </a:t>
            </a:r>
            <a:r>
              <a:rPr lang="en-IN" dirty="0">
                <a:solidFill>
                  <a:schemeClr val="accent1"/>
                </a:solidFill>
              </a:rPr>
              <a:t>LIFETIME</a:t>
            </a:r>
            <a:r>
              <a:rPr lang="en-IN" dirty="0"/>
              <a:t> </a:t>
            </a:r>
            <a:r>
              <a:rPr lang="en-IN" dirty="0">
                <a:solidFill>
                  <a:schemeClr val="accent1"/>
                </a:solidFill>
              </a:rPr>
              <a:t>VALUE</a:t>
            </a:r>
            <a:r>
              <a:rPr lang="en-IN" dirty="0"/>
              <a:t> </a:t>
            </a:r>
            <a:r>
              <a:rPr lang="en-IN" dirty="0">
                <a:solidFill>
                  <a:schemeClr val="accent1"/>
                </a:solidFill>
              </a:rPr>
              <a:t>PREDICTION</a:t>
            </a:r>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2306973" y="1890087"/>
            <a:ext cx="2072080" cy="340942"/>
          </a:xfrm>
        </p:spPr>
        <p:txBody>
          <a:bodyPr>
            <a:normAutofit fontScale="92500"/>
          </a:bodyPr>
          <a:lstStyle/>
          <a:p>
            <a:r>
              <a:rPr lang="en-US" sz="1400" dirty="0">
                <a:solidFill>
                  <a:srgbClr val="002060"/>
                </a:solidFill>
              </a:rPr>
              <a:t>Decision Tree Classifier</a:t>
            </a:r>
          </a:p>
        </p:txBody>
      </p:sp>
      <p:pic>
        <p:nvPicPr>
          <p:cNvPr id="5" name="Picture 4" descr="download.jpg">
            <a:extLst>
              <a:ext uri="{FF2B5EF4-FFF2-40B4-BE49-F238E27FC236}">
                <a16:creationId xmlns:a16="http://schemas.microsoft.com/office/drawing/2014/main" id="{A2752148-DFAF-492A-A44B-A90DEB23F274}"/>
              </a:ext>
            </a:extLst>
          </p:cNvPr>
          <p:cNvPicPr>
            <a:picLocks noChangeAspect="1"/>
          </p:cNvPicPr>
          <p:nvPr/>
        </p:nvPicPr>
        <p:blipFill>
          <a:blip r:embed="rId2"/>
          <a:stretch>
            <a:fillRect/>
          </a:stretch>
        </p:blipFill>
        <p:spPr>
          <a:xfrm>
            <a:off x="122155" y="152401"/>
            <a:ext cx="1633016" cy="609600"/>
          </a:xfrm>
          <a:prstGeom prst="rect">
            <a:avLst/>
          </a:prstGeom>
        </p:spPr>
      </p:pic>
      <p:sp>
        <p:nvSpPr>
          <p:cNvPr id="6" name="Content Placeholder 2">
            <a:extLst>
              <a:ext uri="{FF2B5EF4-FFF2-40B4-BE49-F238E27FC236}">
                <a16:creationId xmlns:a16="http://schemas.microsoft.com/office/drawing/2014/main" id="{570CE841-164A-4C15-80A8-F82B77B8A5F3}"/>
              </a:ext>
            </a:extLst>
          </p:cNvPr>
          <p:cNvSpPr txBox="1">
            <a:spLocks/>
          </p:cNvSpPr>
          <p:nvPr/>
        </p:nvSpPr>
        <p:spPr>
          <a:xfrm>
            <a:off x="8135770" y="1890087"/>
            <a:ext cx="2249802" cy="34094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solidFill>
                  <a:srgbClr val="002060"/>
                </a:solidFill>
              </a:rPr>
              <a:t>Random Forest Classifier</a:t>
            </a:r>
          </a:p>
        </p:txBody>
      </p:sp>
      <p:sp>
        <p:nvSpPr>
          <p:cNvPr id="14" name="Content Placeholder 2">
            <a:extLst>
              <a:ext uri="{FF2B5EF4-FFF2-40B4-BE49-F238E27FC236}">
                <a16:creationId xmlns:a16="http://schemas.microsoft.com/office/drawing/2014/main" id="{BFD7D20A-D2C3-460A-A511-1F439F225924}"/>
              </a:ext>
            </a:extLst>
          </p:cNvPr>
          <p:cNvSpPr txBox="1">
            <a:spLocks/>
          </p:cNvSpPr>
          <p:nvPr/>
        </p:nvSpPr>
        <p:spPr>
          <a:xfrm>
            <a:off x="4880841" y="4004542"/>
            <a:ext cx="2249802" cy="34094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1400" dirty="0">
              <a:solidFill>
                <a:srgbClr val="002060"/>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197"/>
          <a:stretch/>
        </p:blipFill>
        <p:spPr>
          <a:xfrm>
            <a:off x="6878973" y="2644998"/>
            <a:ext cx="4638400" cy="216195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9" y="2644998"/>
            <a:ext cx="4248743" cy="2161954"/>
          </a:xfrm>
          <a:prstGeom prst="rect">
            <a:avLst/>
          </a:prstGeom>
        </p:spPr>
      </p:pic>
    </p:spTree>
    <p:extLst>
      <p:ext uri="{BB962C8B-B14F-4D97-AF65-F5344CB8AC3E}">
        <p14:creationId xmlns:p14="http://schemas.microsoft.com/office/powerpoint/2010/main" val="244663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1451579" y="731366"/>
            <a:ext cx="9603275" cy="1049235"/>
          </a:xfrm>
        </p:spPr>
        <p:txBody>
          <a:bodyPr/>
          <a:lstStyle/>
          <a:p>
            <a:r>
              <a:rPr lang="en-IN" dirty="0">
                <a:solidFill>
                  <a:schemeClr val="accent1"/>
                </a:solidFill>
              </a:rPr>
              <a:t>CUSTOMER</a:t>
            </a:r>
            <a:r>
              <a:rPr lang="en-IN" dirty="0"/>
              <a:t> </a:t>
            </a:r>
            <a:r>
              <a:rPr lang="en-IN" dirty="0">
                <a:solidFill>
                  <a:schemeClr val="accent1"/>
                </a:solidFill>
              </a:rPr>
              <a:t>LIFETIME</a:t>
            </a:r>
            <a:r>
              <a:rPr lang="en-IN" dirty="0"/>
              <a:t> </a:t>
            </a:r>
            <a:r>
              <a:rPr lang="en-IN" dirty="0">
                <a:solidFill>
                  <a:schemeClr val="accent1"/>
                </a:solidFill>
              </a:rPr>
              <a:t>VALUE</a:t>
            </a:r>
            <a:r>
              <a:rPr lang="en-IN" dirty="0"/>
              <a:t> </a:t>
            </a:r>
            <a:r>
              <a:rPr lang="en-IN" dirty="0">
                <a:solidFill>
                  <a:schemeClr val="accent1"/>
                </a:solidFill>
              </a:rPr>
              <a:t>PREDICTION</a:t>
            </a:r>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2306973" y="1890087"/>
            <a:ext cx="2072080" cy="340942"/>
          </a:xfrm>
        </p:spPr>
        <p:txBody>
          <a:bodyPr>
            <a:normAutofit/>
          </a:bodyPr>
          <a:lstStyle/>
          <a:p>
            <a:r>
              <a:rPr lang="en-US" sz="1400" dirty="0">
                <a:solidFill>
                  <a:srgbClr val="002060"/>
                </a:solidFill>
              </a:rPr>
              <a:t>XgBoost Classifier</a:t>
            </a:r>
          </a:p>
        </p:txBody>
      </p:sp>
      <p:pic>
        <p:nvPicPr>
          <p:cNvPr id="5" name="Picture 4" descr="download.jpg">
            <a:extLst>
              <a:ext uri="{FF2B5EF4-FFF2-40B4-BE49-F238E27FC236}">
                <a16:creationId xmlns:a16="http://schemas.microsoft.com/office/drawing/2014/main" id="{A2752148-DFAF-492A-A44B-A90DEB23F274}"/>
              </a:ext>
            </a:extLst>
          </p:cNvPr>
          <p:cNvPicPr>
            <a:picLocks noChangeAspect="1"/>
          </p:cNvPicPr>
          <p:nvPr/>
        </p:nvPicPr>
        <p:blipFill>
          <a:blip r:embed="rId2"/>
          <a:stretch>
            <a:fillRect/>
          </a:stretch>
        </p:blipFill>
        <p:spPr>
          <a:xfrm>
            <a:off x="122155" y="152401"/>
            <a:ext cx="1633016" cy="609600"/>
          </a:xfrm>
          <a:prstGeom prst="rect">
            <a:avLst/>
          </a:prstGeom>
        </p:spPr>
      </p:pic>
      <p:sp>
        <p:nvSpPr>
          <p:cNvPr id="6" name="Content Placeholder 2">
            <a:extLst>
              <a:ext uri="{FF2B5EF4-FFF2-40B4-BE49-F238E27FC236}">
                <a16:creationId xmlns:a16="http://schemas.microsoft.com/office/drawing/2014/main" id="{570CE841-164A-4C15-80A8-F82B77B8A5F3}"/>
              </a:ext>
            </a:extLst>
          </p:cNvPr>
          <p:cNvSpPr txBox="1">
            <a:spLocks/>
          </p:cNvSpPr>
          <p:nvPr/>
        </p:nvSpPr>
        <p:spPr>
          <a:xfrm>
            <a:off x="6828639" y="1890087"/>
            <a:ext cx="3556933" cy="34094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solidFill>
                  <a:srgbClr val="002060"/>
                </a:solidFill>
              </a:rPr>
              <a:t>Decision Tree Regressor</a:t>
            </a:r>
          </a:p>
          <a:p>
            <a:pPr marL="0" indent="0">
              <a:buNone/>
            </a:pPr>
            <a:endParaRPr lang="en-US" sz="1400" dirty="0">
              <a:solidFill>
                <a:srgbClr val="002060"/>
              </a:solidFill>
            </a:endParaRPr>
          </a:p>
        </p:txBody>
      </p:sp>
      <p:sp>
        <p:nvSpPr>
          <p:cNvPr id="14" name="Content Placeholder 2">
            <a:extLst>
              <a:ext uri="{FF2B5EF4-FFF2-40B4-BE49-F238E27FC236}">
                <a16:creationId xmlns:a16="http://schemas.microsoft.com/office/drawing/2014/main" id="{BFD7D20A-D2C3-460A-A511-1F439F225924}"/>
              </a:ext>
            </a:extLst>
          </p:cNvPr>
          <p:cNvSpPr txBox="1">
            <a:spLocks/>
          </p:cNvSpPr>
          <p:nvPr/>
        </p:nvSpPr>
        <p:spPr>
          <a:xfrm>
            <a:off x="4880841" y="4004542"/>
            <a:ext cx="2249802" cy="34094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1400" dirty="0">
              <a:solidFill>
                <a:srgbClr val="00206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63" y="2536484"/>
            <a:ext cx="4563112" cy="2649470"/>
          </a:xfrm>
          <a:prstGeom prst="rect">
            <a:avLst/>
          </a:prstGeom>
        </p:spPr>
      </p:pic>
      <p:pic>
        <p:nvPicPr>
          <p:cNvPr id="4" name="Picture 3">
            <a:extLst>
              <a:ext uri="{FF2B5EF4-FFF2-40B4-BE49-F238E27FC236}">
                <a16:creationId xmlns:a16="http://schemas.microsoft.com/office/drawing/2014/main" id="{338A19FB-B1D4-4269-9688-54704FAA41C8}"/>
              </a:ext>
            </a:extLst>
          </p:cNvPr>
          <p:cNvPicPr>
            <a:picLocks noChangeAspect="1"/>
          </p:cNvPicPr>
          <p:nvPr/>
        </p:nvPicPr>
        <p:blipFill rotWithShape="1">
          <a:blip r:embed="rId4"/>
          <a:srcRect b="8098"/>
          <a:stretch/>
        </p:blipFill>
        <p:spPr>
          <a:xfrm>
            <a:off x="6428413" y="2536485"/>
            <a:ext cx="4368218" cy="1808999"/>
          </a:xfrm>
          <a:prstGeom prst="rect">
            <a:avLst/>
          </a:prstGeom>
        </p:spPr>
      </p:pic>
      <p:pic>
        <p:nvPicPr>
          <p:cNvPr id="7" name="Picture 6">
            <a:extLst>
              <a:ext uri="{FF2B5EF4-FFF2-40B4-BE49-F238E27FC236}">
                <a16:creationId xmlns:a16="http://schemas.microsoft.com/office/drawing/2014/main" id="{EACE814C-34DE-482C-BF60-145D64FA3EAE}"/>
              </a:ext>
            </a:extLst>
          </p:cNvPr>
          <p:cNvPicPr>
            <a:picLocks noChangeAspect="1"/>
          </p:cNvPicPr>
          <p:nvPr/>
        </p:nvPicPr>
        <p:blipFill>
          <a:blip r:embed="rId5"/>
          <a:stretch>
            <a:fillRect/>
          </a:stretch>
        </p:blipFill>
        <p:spPr>
          <a:xfrm>
            <a:off x="6422406" y="4454970"/>
            <a:ext cx="4368218" cy="847725"/>
          </a:xfrm>
          <a:prstGeom prst="rect">
            <a:avLst/>
          </a:prstGeom>
        </p:spPr>
      </p:pic>
    </p:spTree>
    <p:extLst>
      <p:ext uri="{BB962C8B-B14F-4D97-AF65-F5344CB8AC3E}">
        <p14:creationId xmlns:p14="http://schemas.microsoft.com/office/powerpoint/2010/main" val="2834974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63692" y="762000"/>
            <a:ext cx="8991162" cy="571849"/>
          </a:xfrm>
        </p:spPr>
        <p:txBody>
          <a:bodyPr>
            <a:normAutofit/>
          </a:bodyPr>
          <a:lstStyle/>
          <a:p>
            <a:r>
              <a:rPr lang="en-US" dirty="0">
                <a:solidFill>
                  <a:schemeClr val="accent1"/>
                </a:solidFill>
              </a:rPr>
              <a:t>Conclusion</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218114" y="1887523"/>
            <a:ext cx="11761365" cy="4208477"/>
          </a:xfrm>
        </p:spPr>
        <p:txBody>
          <a:bodyPr>
            <a:noAutofit/>
          </a:bodyPr>
          <a:lstStyle/>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The customer strength of Maharashtra and Tamil Nadu is very good. Similar kind of improvement in customer strength should attained in all other states.</a:t>
            </a:r>
            <a:endParaRPr lang="en-IN" sz="1400" dirty="0">
              <a:solidFill>
                <a:srgbClr val="00206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Most of the customers coming to Mahindra first choice services are from retail background hence special attention must be given to them. Also Mahindra can launch membership plans like Platinum,Gold,Silver etc. for the customers with special discounts and complimentary offers. It will help to attract more customers and retain the existing ones with additional benefits.</a:t>
            </a:r>
            <a:endParaRPr lang="en-IN" sz="1400" dirty="0">
              <a:solidFill>
                <a:srgbClr val="00206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Mahindra First Choice should target the following region like North Eastern States, Jammu Kashmir, Himachal Pradesh, Uttarakhand, Kerala, Goa, Rajasthan and Pondicherry. As these are highly visited road trip destinations and it  can become a new potential market for Mahindra First Choice to establish new service centers for travel enthusiast and local people.</a:t>
            </a:r>
            <a:endParaRPr lang="en-IN" sz="1400" dirty="0">
              <a:solidFill>
                <a:srgbClr val="00206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This will make sure that Customers will always have Mahindra First Choice as their preferred Service Center wherever they travel across the country and will benefit with the same quality of service as offered in big cities to remote holiday location. </a:t>
            </a:r>
            <a:endParaRPr lang="en-IN" sz="1400" dirty="0">
              <a:solidFill>
                <a:srgbClr val="00206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Mahindra First Choice should also look after states in the Central and Eastern Region like Chhattisgarh, Jharkhand to increase their outreach.</a:t>
            </a:r>
            <a:endParaRPr lang="en-IN" sz="1400" dirty="0">
              <a:solidFill>
                <a:srgbClr val="002060"/>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dirty="0">
                <a:solidFill>
                  <a:srgbClr val="002060"/>
                </a:solidFill>
                <a:effectLst/>
                <a:ea typeface="Calibri" panose="020F0502020204030204" pitchFamily="34" charset="0"/>
                <a:cs typeface="Times New Roman" panose="02020603050405020304" pitchFamily="18" charset="0"/>
              </a:rPr>
              <a:t>Please take feedback survey from Customers after service is given across multiple outlets throughout the country. It can be used to find the quality of service. It will also help to improvise customer experience.</a:t>
            </a:r>
            <a:endParaRPr lang="en-IN" sz="1400" dirty="0">
              <a:solidFill>
                <a:srgbClr val="002060"/>
              </a:solidFill>
              <a:effectLst/>
              <a:ea typeface="Calibri" panose="020F0502020204030204" pitchFamily="34" charset="0"/>
              <a:cs typeface="Times New Roman" panose="02020603050405020304" pitchFamily="18" charset="0"/>
            </a:endParaRPr>
          </a:p>
        </p:txBody>
      </p:sp>
      <p:pic>
        <p:nvPicPr>
          <p:cNvPr id="5" name="Picture 4" descr="download.jpg">
            <a:extLst>
              <a:ext uri="{FF2B5EF4-FFF2-40B4-BE49-F238E27FC236}">
                <a16:creationId xmlns:a16="http://schemas.microsoft.com/office/drawing/2014/main" id="{6F76F45B-EBE7-456D-8B59-0C3F92A89C5E}"/>
              </a:ext>
            </a:extLst>
          </p:cNvPr>
          <p:cNvPicPr>
            <a:picLocks noChangeAspect="1"/>
          </p:cNvPicPr>
          <p:nvPr/>
        </p:nvPicPr>
        <p:blipFill>
          <a:blip r:embed="rId2"/>
          <a:stretch>
            <a:fillRect/>
          </a:stretch>
        </p:blipFill>
        <p:spPr>
          <a:xfrm>
            <a:off x="122155" y="152401"/>
            <a:ext cx="1633016" cy="609600"/>
          </a:xfrm>
          <a:prstGeom prst="rect">
            <a:avLst/>
          </a:prstGeom>
        </p:spPr>
      </p:pic>
    </p:spTree>
    <p:extLst>
      <p:ext uri="{BB962C8B-B14F-4D97-AF65-F5344CB8AC3E}">
        <p14:creationId xmlns:p14="http://schemas.microsoft.com/office/powerpoint/2010/main" val="423186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149"/>
            <a:ext cx="9636724" cy="609600"/>
          </a:xfrm>
        </p:spPr>
        <p:txBody>
          <a:bodyPr>
            <a:normAutofit fontScale="90000"/>
          </a:bodyPr>
          <a:lstStyle/>
          <a:p>
            <a:pPr algn="ctr"/>
            <a:r>
              <a:rPr lang="en-US" sz="4000" dirty="0"/>
              <a:t> </a:t>
            </a:r>
            <a:r>
              <a:rPr lang="en-US" sz="3600" cap="all" dirty="0">
                <a:solidFill>
                  <a:schemeClr val="accent1"/>
                </a:solidFill>
              </a:rPr>
              <a:t>Geo location Based PLANT Analysis</a:t>
            </a:r>
            <a:br>
              <a:rPr lang="en-US" sz="4000" cap="all" dirty="0">
                <a:solidFill>
                  <a:schemeClr val="accent1"/>
                </a:solidFill>
              </a:rPr>
            </a:br>
            <a:endParaRPr lang="en-US" sz="4000" dirty="0"/>
          </a:p>
        </p:txBody>
      </p:sp>
      <p:pic>
        <p:nvPicPr>
          <p:cNvPr id="4" name="Picture 3">
            <a:extLst>
              <a:ext uri="{FF2B5EF4-FFF2-40B4-BE49-F238E27FC236}">
                <a16:creationId xmlns:a16="http://schemas.microsoft.com/office/drawing/2014/main" id="{B513C5A5-D599-4834-AAD7-24B30DB46768}"/>
              </a:ext>
            </a:extLst>
          </p:cNvPr>
          <p:cNvPicPr>
            <a:picLocks noChangeAspect="1"/>
          </p:cNvPicPr>
          <p:nvPr/>
        </p:nvPicPr>
        <p:blipFill>
          <a:blip r:embed="rId2"/>
          <a:stretch>
            <a:fillRect/>
          </a:stretch>
        </p:blipFill>
        <p:spPr>
          <a:xfrm>
            <a:off x="1451580" y="849385"/>
            <a:ext cx="5391906" cy="5159229"/>
          </a:xfrm>
          <a:prstGeom prst="rect">
            <a:avLst/>
          </a:prstGeom>
        </p:spPr>
      </p:pic>
      <p:pic>
        <p:nvPicPr>
          <p:cNvPr id="6" name="Picture 5">
            <a:extLst>
              <a:ext uri="{FF2B5EF4-FFF2-40B4-BE49-F238E27FC236}">
                <a16:creationId xmlns:a16="http://schemas.microsoft.com/office/drawing/2014/main" id="{4993E78C-FF58-4A6D-8A46-D26354BF8827}"/>
              </a:ext>
            </a:extLst>
          </p:cNvPr>
          <p:cNvPicPr>
            <a:picLocks noChangeAspect="1"/>
          </p:cNvPicPr>
          <p:nvPr/>
        </p:nvPicPr>
        <p:blipFill>
          <a:blip r:embed="rId3"/>
          <a:stretch>
            <a:fillRect/>
          </a:stretch>
        </p:blipFill>
        <p:spPr>
          <a:xfrm>
            <a:off x="6843485" y="849385"/>
            <a:ext cx="4303541" cy="5159229"/>
          </a:xfrm>
          <a:prstGeom prst="rect">
            <a:avLst/>
          </a:prstGeom>
        </p:spPr>
      </p:pic>
      <p:pic>
        <p:nvPicPr>
          <p:cNvPr id="3" name="Picture 2" descr="download.jpg">
            <a:extLst>
              <a:ext uri="{FF2B5EF4-FFF2-40B4-BE49-F238E27FC236}">
                <a16:creationId xmlns:a16="http://schemas.microsoft.com/office/drawing/2014/main" id="{A0205395-261B-42DC-96E6-C4F19E7B2B21}"/>
              </a:ext>
            </a:extLst>
          </p:cNvPr>
          <p:cNvPicPr>
            <a:picLocks noChangeAspect="1"/>
          </p:cNvPicPr>
          <p:nvPr/>
        </p:nvPicPr>
        <p:blipFill>
          <a:blip r:embed="rId4"/>
          <a:stretch>
            <a:fillRect/>
          </a:stretch>
        </p:blipFill>
        <p:spPr>
          <a:xfrm>
            <a:off x="66870" y="111149"/>
            <a:ext cx="1633016" cy="609600"/>
          </a:xfrm>
          <a:prstGeom prst="rect">
            <a:avLst/>
          </a:prstGeom>
        </p:spPr>
      </p:pic>
    </p:spTree>
    <p:extLst>
      <p:ext uri="{BB962C8B-B14F-4D97-AF65-F5344CB8AC3E}">
        <p14:creationId xmlns:p14="http://schemas.microsoft.com/office/powerpoint/2010/main" val="402936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04969" y="117447"/>
            <a:ext cx="9049885" cy="662729"/>
          </a:xfrm>
        </p:spPr>
        <p:txBody>
          <a:bodyPr/>
          <a:lstStyle/>
          <a:p>
            <a:r>
              <a:rPr lang="en-US" dirty="0">
                <a:solidFill>
                  <a:schemeClr val="accent1"/>
                </a:solidFill>
              </a:rPr>
              <a:t>ZONE WISE ANALYSIS - central</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8514DD40-56C4-4228-84AF-DC5581EE37F6}"/>
              </a:ext>
            </a:extLst>
          </p:cNvPr>
          <p:cNvPicPr>
            <a:picLocks noChangeAspect="1"/>
          </p:cNvPicPr>
          <p:nvPr/>
        </p:nvPicPr>
        <p:blipFill rotWithShape="1">
          <a:blip r:embed="rId2"/>
          <a:srcRect l="470" t="1127" r="725" b="1127"/>
          <a:stretch/>
        </p:blipFill>
        <p:spPr>
          <a:xfrm>
            <a:off x="654342" y="922789"/>
            <a:ext cx="10997966" cy="5092117"/>
          </a:xfrm>
          <a:prstGeom prst="rect">
            <a:avLst/>
          </a:prstGeom>
        </p:spPr>
      </p:pic>
      <p:pic>
        <p:nvPicPr>
          <p:cNvPr id="6" name="Picture 5" descr="download.jpg">
            <a:extLst>
              <a:ext uri="{FF2B5EF4-FFF2-40B4-BE49-F238E27FC236}">
                <a16:creationId xmlns:a16="http://schemas.microsoft.com/office/drawing/2014/main" id="{2DBA0289-3120-4E78-B3CF-BE109200A61A}"/>
              </a:ext>
            </a:extLst>
          </p:cNvPr>
          <p:cNvPicPr>
            <a:picLocks noChangeAspect="1"/>
          </p:cNvPicPr>
          <p:nvPr/>
        </p:nvPicPr>
        <p:blipFill>
          <a:blip r:embed="rId3"/>
          <a:stretch>
            <a:fillRect/>
          </a:stretch>
        </p:blipFill>
        <p:spPr>
          <a:xfrm>
            <a:off x="122155" y="152401"/>
            <a:ext cx="1633016" cy="579816"/>
          </a:xfrm>
          <a:prstGeom prst="rect">
            <a:avLst/>
          </a:prstGeom>
        </p:spPr>
      </p:pic>
    </p:spTree>
    <p:extLst>
      <p:ext uri="{BB962C8B-B14F-4D97-AF65-F5344CB8AC3E}">
        <p14:creationId xmlns:p14="http://schemas.microsoft.com/office/powerpoint/2010/main" val="325190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105636" y="159391"/>
            <a:ext cx="8949217" cy="514103"/>
          </a:xfrm>
        </p:spPr>
        <p:txBody>
          <a:bodyPr>
            <a:normAutofit fontScale="90000"/>
          </a:bodyPr>
          <a:lstStyle/>
          <a:p>
            <a:r>
              <a:rPr lang="en-US" dirty="0">
                <a:solidFill>
                  <a:schemeClr val="accent1"/>
                </a:solidFill>
              </a:rPr>
              <a:t>ZONE WISE ANALYSIS – east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5" name="Picture 4">
            <a:extLst>
              <a:ext uri="{FF2B5EF4-FFF2-40B4-BE49-F238E27FC236}">
                <a16:creationId xmlns:a16="http://schemas.microsoft.com/office/drawing/2014/main" id="{CF35A29C-78E3-4FED-B517-DFDF3E17C47C}"/>
              </a:ext>
            </a:extLst>
          </p:cNvPr>
          <p:cNvPicPr>
            <a:picLocks noChangeAspect="1"/>
          </p:cNvPicPr>
          <p:nvPr/>
        </p:nvPicPr>
        <p:blipFill rotWithShape="1">
          <a:blip r:embed="rId2"/>
          <a:srcRect l="519" r="163" b="1125"/>
          <a:stretch/>
        </p:blipFill>
        <p:spPr>
          <a:xfrm>
            <a:off x="645952" y="855677"/>
            <a:ext cx="10939244" cy="5159229"/>
          </a:xfrm>
          <a:prstGeom prst="rect">
            <a:avLst/>
          </a:prstGeom>
        </p:spPr>
      </p:pic>
      <p:pic>
        <p:nvPicPr>
          <p:cNvPr id="7" name="Picture 6" descr="download.jpg">
            <a:extLst>
              <a:ext uri="{FF2B5EF4-FFF2-40B4-BE49-F238E27FC236}">
                <a16:creationId xmlns:a16="http://schemas.microsoft.com/office/drawing/2014/main" id="{DD76AFDB-D03D-473E-A00A-9869826CAB94}"/>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3667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122414" y="176169"/>
            <a:ext cx="8932439" cy="620785"/>
          </a:xfrm>
        </p:spPr>
        <p:txBody>
          <a:bodyPr/>
          <a:lstStyle/>
          <a:p>
            <a:r>
              <a:rPr lang="en-US" dirty="0">
                <a:solidFill>
                  <a:schemeClr val="accent1"/>
                </a:solidFill>
              </a:rPr>
              <a:t>ZONE WISE ANALYSIS – north-east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755D8A84-52BA-4A19-B4D8-7FA02D2757DC}"/>
              </a:ext>
            </a:extLst>
          </p:cNvPr>
          <p:cNvPicPr>
            <a:picLocks noChangeAspect="1"/>
          </p:cNvPicPr>
          <p:nvPr/>
        </p:nvPicPr>
        <p:blipFill rotWithShape="1">
          <a:blip r:embed="rId2"/>
          <a:srcRect l="278" r="607" b="959"/>
          <a:stretch/>
        </p:blipFill>
        <p:spPr>
          <a:xfrm>
            <a:off x="595617" y="855676"/>
            <a:ext cx="10964411" cy="5201175"/>
          </a:xfrm>
          <a:prstGeom prst="rect">
            <a:avLst/>
          </a:prstGeom>
        </p:spPr>
      </p:pic>
      <p:pic>
        <p:nvPicPr>
          <p:cNvPr id="6" name="Picture 5" descr="download.jpg">
            <a:extLst>
              <a:ext uri="{FF2B5EF4-FFF2-40B4-BE49-F238E27FC236}">
                <a16:creationId xmlns:a16="http://schemas.microsoft.com/office/drawing/2014/main" id="{EBD267C6-604A-4825-8DFD-BC4587B68DED}"/>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282468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122415" y="184559"/>
            <a:ext cx="8932439" cy="662729"/>
          </a:xfrm>
        </p:spPr>
        <p:txBody>
          <a:bodyPr/>
          <a:lstStyle/>
          <a:p>
            <a:r>
              <a:rPr lang="en-US" dirty="0">
                <a:solidFill>
                  <a:schemeClr val="accent1"/>
                </a:solidFill>
              </a:rPr>
              <a:t>ZONE WISE ANALYSIS – north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16F5C852-6527-43CE-BE39-F0FF1AC8965A}"/>
              </a:ext>
            </a:extLst>
          </p:cNvPr>
          <p:cNvPicPr>
            <a:picLocks noChangeAspect="1"/>
          </p:cNvPicPr>
          <p:nvPr/>
        </p:nvPicPr>
        <p:blipFill rotWithShape="1">
          <a:blip r:embed="rId2"/>
          <a:srcRect l="317" r="496" b="819"/>
          <a:stretch/>
        </p:blipFill>
        <p:spPr>
          <a:xfrm>
            <a:off x="620785" y="847288"/>
            <a:ext cx="10930855" cy="5075340"/>
          </a:xfrm>
          <a:prstGeom prst="rect">
            <a:avLst/>
          </a:prstGeom>
        </p:spPr>
      </p:pic>
      <p:pic>
        <p:nvPicPr>
          <p:cNvPr id="6" name="Picture 5" descr="download.jpg">
            <a:extLst>
              <a:ext uri="{FF2B5EF4-FFF2-40B4-BE49-F238E27FC236}">
                <a16:creationId xmlns:a16="http://schemas.microsoft.com/office/drawing/2014/main" id="{9543DD8B-83A4-4A34-B422-BDB28B525FFF}"/>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91874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2088859" y="109058"/>
            <a:ext cx="8965995" cy="612396"/>
          </a:xfrm>
        </p:spPr>
        <p:txBody>
          <a:bodyPr/>
          <a:lstStyle/>
          <a:p>
            <a:r>
              <a:rPr lang="en-US" dirty="0">
                <a:solidFill>
                  <a:schemeClr val="accent1"/>
                </a:solidFill>
              </a:rPr>
              <a:t>ZONE WISE ANALYSIS – SOUTH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A33BD2F6-4528-4A1A-956D-5E9ADD1F38F0}"/>
              </a:ext>
            </a:extLst>
          </p:cNvPr>
          <p:cNvPicPr>
            <a:picLocks noChangeAspect="1"/>
          </p:cNvPicPr>
          <p:nvPr/>
        </p:nvPicPr>
        <p:blipFill rotWithShape="1">
          <a:blip r:embed="rId2"/>
          <a:srcRect l="361" t="-1" r="1065" b="1097"/>
          <a:stretch/>
        </p:blipFill>
        <p:spPr>
          <a:xfrm>
            <a:off x="578840" y="721455"/>
            <a:ext cx="10956022" cy="5293452"/>
          </a:xfrm>
          <a:prstGeom prst="rect">
            <a:avLst/>
          </a:prstGeom>
        </p:spPr>
      </p:pic>
      <p:pic>
        <p:nvPicPr>
          <p:cNvPr id="6" name="Picture 5" descr="download.jpg">
            <a:extLst>
              <a:ext uri="{FF2B5EF4-FFF2-40B4-BE49-F238E27FC236}">
                <a16:creationId xmlns:a16="http://schemas.microsoft.com/office/drawing/2014/main" id="{B62E4F74-BC5B-46C1-851C-63D35EB6718F}"/>
              </a:ext>
            </a:extLst>
          </p:cNvPr>
          <p:cNvPicPr>
            <a:picLocks noChangeAspect="1"/>
          </p:cNvPicPr>
          <p:nvPr/>
        </p:nvPicPr>
        <p:blipFill>
          <a:blip r:embed="rId3"/>
          <a:stretch>
            <a:fillRect/>
          </a:stretch>
        </p:blipFill>
        <p:spPr>
          <a:xfrm>
            <a:off x="105377" y="51733"/>
            <a:ext cx="1633016" cy="609600"/>
          </a:xfrm>
          <a:prstGeom prst="rect">
            <a:avLst/>
          </a:prstGeom>
        </p:spPr>
      </p:pic>
    </p:spTree>
    <p:extLst>
      <p:ext uri="{BB962C8B-B14F-4D97-AF65-F5344CB8AC3E}">
        <p14:creationId xmlns:p14="http://schemas.microsoft.com/office/powerpoint/2010/main" val="19835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7193-D9EE-464D-966E-BE705F131D52}"/>
              </a:ext>
            </a:extLst>
          </p:cNvPr>
          <p:cNvSpPr>
            <a:spLocks noGrp="1"/>
          </p:cNvSpPr>
          <p:nvPr>
            <p:ph type="title"/>
          </p:nvPr>
        </p:nvSpPr>
        <p:spPr>
          <a:xfrm>
            <a:off x="1879134" y="67113"/>
            <a:ext cx="9175720" cy="662729"/>
          </a:xfrm>
        </p:spPr>
        <p:txBody>
          <a:bodyPr/>
          <a:lstStyle/>
          <a:p>
            <a:r>
              <a:rPr lang="en-US" dirty="0">
                <a:solidFill>
                  <a:schemeClr val="accent1"/>
                </a:solidFill>
              </a:rPr>
              <a:t>ZONE WISE ANALYSIS – WEST ZONE</a:t>
            </a:r>
            <a:endParaRPr lang="en-IN" dirty="0"/>
          </a:p>
        </p:txBody>
      </p:sp>
      <p:sp>
        <p:nvSpPr>
          <p:cNvPr id="3" name="Content Placeholder 2">
            <a:extLst>
              <a:ext uri="{FF2B5EF4-FFF2-40B4-BE49-F238E27FC236}">
                <a16:creationId xmlns:a16="http://schemas.microsoft.com/office/drawing/2014/main" id="{339B1884-2CD3-4CB8-9197-880469ACC541}"/>
              </a:ext>
            </a:extLst>
          </p:cNvPr>
          <p:cNvSpPr>
            <a:spLocks noGrp="1"/>
          </p:cNvSpPr>
          <p:nvPr>
            <p:ph idx="1"/>
          </p:nvPr>
        </p:nvSpPr>
        <p:spPr>
          <a:xfrm>
            <a:off x="1451579" y="2015732"/>
            <a:ext cx="9603275" cy="2715659"/>
          </a:xfrm>
        </p:spPr>
        <p:txBody>
          <a:bodyPr>
            <a:normAutofit/>
          </a:bodyPr>
          <a:lstStyle/>
          <a:p>
            <a:endParaRPr lang="en-US" sz="1400" dirty="0">
              <a:solidFill>
                <a:srgbClr val="002060"/>
              </a:solidFill>
            </a:endParaRPr>
          </a:p>
        </p:txBody>
      </p:sp>
      <p:pic>
        <p:nvPicPr>
          <p:cNvPr id="4" name="Picture 3">
            <a:extLst>
              <a:ext uri="{FF2B5EF4-FFF2-40B4-BE49-F238E27FC236}">
                <a16:creationId xmlns:a16="http://schemas.microsoft.com/office/drawing/2014/main" id="{985A4C06-A428-4967-BA65-4B6C7579CA00}"/>
              </a:ext>
            </a:extLst>
          </p:cNvPr>
          <p:cNvPicPr>
            <a:picLocks noChangeAspect="1"/>
          </p:cNvPicPr>
          <p:nvPr/>
        </p:nvPicPr>
        <p:blipFill rotWithShape="1">
          <a:blip r:embed="rId2"/>
          <a:srcRect l="345" r="827" b="1555"/>
          <a:stretch/>
        </p:blipFill>
        <p:spPr>
          <a:xfrm>
            <a:off x="620785" y="872455"/>
            <a:ext cx="10897299" cy="5167618"/>
          </a:xfrm>
          <a:prstGeom prst="rect">
            <a:avLst/>
          </a:prstGeom>
        </p:spPr>
      </p:pic>
      <p:pic>
        <p:nvPicPr>
          <p:cNvPr id="6" name="Picture 5" descr="download.jpg">
            <a:extLst>
              <a:ext uri="{FF2B5EF4-FFF2-40B4-BE49-F238E27FC236}">
                <a16:creationId xmlns:a16="http://schemas.microsoft.com/office/drawing/2014/main" id="{29B18B4B-E861-4036-975F-7A5D42EC77B6}"/>
              </a:ext>
            </a:extLst>
          </p:cNvPr>
          <p:cNvPicPr>
            <a:picLocks noChangeAspect="1"/>
          </p:cNvPicPr>
          <p:nvPr/>
        </p:nvPicPr>
        <p:blipFill>
          <a:blip r:embed="rId3"/>
          <a:stretch>
            <a:fillRect/>
          </a:stretch>
        </p:blipFill>
        <p:spPr>
          <a:xfrm>
            <a:off x="122155" y="152401"/>
            <a:ext cx="1633016" cy="609600"/>
          </a:xfrm>
          <a:prstGeom prst="rect">
            <a:avLst/>
          </a:prstGeom>
        </p:spPr>
      </p:pic>
    </p:spTree>
    <p:extLst>
      <p:ext uri="{BB962C8B-B14F-4D97-AF65-F5344CB8AC3E}">
        <p14:creationId xmlns:p14="http://schemas.microsoft.com/office/powerpoint/2010/main" val="25100319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1206</TotalTime>
  <Words>756</Words>
  <Application>Microsoft Office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Times New Roman</vt:lpstr>
      <vt:lpstr>Gallery</vt:lpstr>
      <vt:lpstr>#Code-Chef – MAHINDRA FIRST CHOICE CASE STUDY</vt:lpstr>
      <vt:lpstr>Problem Statement</vt:lpstr>
      <vt:lpstr> Geo location Based PLANT Analysis </vt:lpstr>
      <vt:lpstr>ZONE WISE ANALYSIS - central</vt:lpstr>
      <vt:lpstr>ZONE WISE ANALYSIS – east ZONE</vt:lpstr>
      <vt:lpstr>ZONE WISE ANALYSIS – north-east ZONE</vt:lpstr>
      <vt:lpstr>ZONE WISE ANALYSIS – north ZONE</vt:lpstr>
      <vt:lpstr>ZONE WISE ANALYSIS – SOUTH ZONE</vt:lpstr>
      <vt:lpstr>ZONE WISE ANALYSIS – WEST ZONE</vt:lpstr>
      <vt:lpstr>DISCOVERY on ZONE WISE ANALYSIS</vt:lpstr>
      <vt:lpstr>REVENUE WISE ANALYSIS – CENTRAL ZONE</vt:lpstr>
      <vt:lpstr>REVENUE WISE ANALYSIS – EAST ZONE</vt:lpstr>
      <vt:lpstr>REVENUE WISE ANALYSIS – NORTH EAST ZONE</vt:lpstr>
      <vt:lpstr>REVENUE WISE ANALYSIS – NORTH ZONE</vt:lpstr>
      <vt:lpstr>REVENUE WISE ANALYSIS – SOUTH ZONE</vt:lpstr>
      <vt:lpstr>REVENUE WISE ANALYSIS – WEST ZONE</vt:lpstr>
      <vt:lpstr>DISCOVERY on REVENUE WISE ANALYSIS</vt:lpstr>
      <vt:lpstr>CLUSTER SEGMENTATION By REVENUE </vt:lpstr>
      <vt:lpstr>CLUSTER SEGMENTATION By SERVICE TIME </vt:lpstr>
      <vt:lpstr>Final cluster – MARKET SEGMENTATION</vt:lpstr>
      <vt:lpstr>Final cluster – MARKET SEGMENTATION</vt:lpstr>
      <vt:lpstr>PowerPoint Presentation</vt:lpstr>
      <vt:lpstr>CUSTOMER LIFETIME VALUE PREDICTION</vt:lpstr>
      <vt:lpstr>CUSTOMER LIFETIME VALUE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#Code-Chef</dc:title>
  <dc:creator>Kuldeep Choudhary</dc:creator>
  <cp:lastModifiedBy>Kuldeep Choudhary</cp:lastModifiedBy>
  <cp:revision>77</cp:revision>
  <dcterms:created xsi:type="dcterms:W3CDTF">2020-01-07T15:36:05Z</dcterms:created>
  <dcterms:modified xsi:type="dcterms:W3CDTF">2020-09-08T17:54:50Z</dcterms:modified>
</cp:coreProperties>
</file>