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61" r:id="rId6"/>
    <p:sldId id="268" r:id="rId7"/>
    <p:sldId id="262" r:id="rId8"/>
    <p:sldId id="269" r:id="rId9"/>
    <p:sldId id="270" r:id="rId10"/>
    <p:sldId id="271" r:id="rId11"/>
    <p:sldId id="263" r:id="rId12"/>
    <p:sldId id="264" r:id="rId13"/>
    <p:sldId id="266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 autoAdjust="0"/>
    <p:restoredTop sz="94619"/>
  </p:normalViewPr>
  <p:slideViewPr>
    <p:cSldViewPr snapToGrid="0" snapToObjects="1">
      <p:cViewPr>
        <p:scale>
          <a:sx n="151" d="100"/>
          <a:sy n="151" d="100"/>
        </p:scale>
        <p:origin x="1632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5/9/24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4483/8995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INSERT STUDENT NAMES/IDs: u3280729</a:t>
            </a:r>
          </a:p>
          <a:p>
            <a:r>
              <a:rPr lang="en-US" dirty="0"/>
              <a:t>TUTORIAL GROUP – WEEK DAY/TIME: Wednesday 15:30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2256014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AUSTRALIAN VEHICLE PRICES</a:t>
            </a:r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4. AI/ML/PDA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Every used row needed to be numeric</a:t>
            </a:r>
          </a:p>
          <a:p>
            <a:pPr lvl="1"/>
            <a:r>
              <a:rPr lang="en-US" dirty="0"/>
              <a:t>Split the values of remaining string columns into separate Boolean columns</a:t>
            </a:r>
          </a:p>
          <a:p>
            <a:pPr lvl="1"/>
            <a:r>
              <a:rPr lang="en-US" dirty="0"/>
              <a:t>Brand/Model turned into numeric index sorted by each model’s mean price</a:t>
            </a:r>
          </a:p>
          <a:p>
            <a:pPr lvl="1"/>
            <a:r>
              <a:rPr lang="en-US" dirty="0"/>
              <a:t>15,935 entries remaining by the end</a:t>
            </a:r>
          </a:p>
          <a:p>
            <a:r>
              <a:rPr lang="en-AU" dirty="0"/>
              <a:t>5 models, 2 methods tested – basic and k-fold cross validation</a:t>
            </a:r>
          </a:p>
          <a:p>
            <a:r>
              <a:rPr lang="en-AU" b="1" dirty="0"/>
              <a:t>Best model is Random Forest</a:t>
            </a:r>
          </a:p>
          <a:p>
            <a:pPr lvl="1"/>
            <a:r>
              <a:rPr lang="en-AU" dirty="0"/>
              <a:t>Basic process explains </a:t>
            </a:r>
            <a:r>
              <a:rPr lang="en-AU" b="1" dirty="0"/>
              <a:t>92% </a:t>
            </a:r>
            <a:r>
              <a:rPr lang="en-AU" dirty="0"/>
              <a:t>of the proportion of total variation in the dependent variable that is explained by independent variables</a:t>
            </a:r>
          </a:p>
          <a:p>
            <a:pPr lvl="1"/>
            <a:r>
              <a:rPr lang="en-AU" dirty="0"/>
              <a:t>10-fold cross validation improved effectiveness to </a:t>
            </a:r>
            <a:r>
              <a:rPr lang="en-AU" b="1" dirty="0"/>
              <a:t>96%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5. </a:t>
            </a:r>
            <a:r>
              <a:rPr lang="en-AU" sz="2700" dirty="0"/>
              <a:t>Implementation and Deployment (</a:t>
            </a:r>
            <a:r>
              <a:rPr lang="en-AU" sz="2700" dirty="0" err="1"/>
              <a:t>TkInter</a:t>
            </a:r>
            <a:r>
              <a:rPr lang="en-AU" sz="2700" dirty="0"/>
              <a:t>/Flask/</a:t>
            </a:r>
            <a:r>
              <a:rPr lang="en-AU" sz="2700" dirty="0" err="1"/>
              <a:t>Streamlit</a:t>
            </a:r>
            <a:r>
              <a:rPr lang="en-AU" sz="2700" dirty="0"/>
              <a:t>) Outcomes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err="1"/>
              <a:t>Tkinter</a:t>
            </a:r>
            <a:r>
              <a:rPr lang="en-AU" dirty="0"/>
              <a:t> program</a:t>
            </a:r>
          </a:p>
          <a:p>
            <a:pPr lvl="1"/>
            <a:r>
              <a:rPr lang="en-AU" dirty="0"/>
              <a:t>Loads training model, brand-model index lookup and normalised parameters</a:t>
            </a:r>
          </a:p>
          <a:p>
            <a:pPr lvl="1"/>
            <a:r>
              <a:rPr lang="en-AU" dirty="0"/>
              <a:t>Input via 8 widgets in a window, each representing a column</a:t>
            </a:r>
          </a:p>
          <a:p>
            <a:pPr lvl="2"/>
            <a:r>
              <a:rPr lang="en-AU" dirty="0"/>
              <a:t>Chosen based on correlation positive/negative over 20%</a:t>
            </a:r>
          </a:p>
          <a:p>
            <a:pPr lvl="2"/>
            <a:r>
              <a:rPr lang="en-AU" dirty="0"/>
              <a:t>Ensures input values are valid – numeric values &gt;0; Booleans restricted to checkboxes; brands and models restricted to what is in dataset via list box</a:t>
            </a:r>
          </a:p>
          <a:p>
            <a:pPr lvl="1"/>
            <a:r>
              <a:rPr lang="en-AU" dirty="0"/>
              <a:t>Outputs an estimated price based on the data provided in a message box</a:t>
            </a:r>
          </a:p>
        </p:txBody>
      </p:sp>
      <p:pic>
        <p:nvPicPr>
          <p:cNvPr id="6" name="Content Placeholder 5" descr="Car Price Predictor input window">
            <a:extLst>
              <a:ext uri="{FF2B5EF4-FFF2-40B4-BE49-F238E27FC236}">
                <a16:creationId xmlns:a16="http://schemas.microsoft.com/office/drawing/2014/main" id="{531D9786-301C-6733-96EB-A8BD2EF6C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25625"/>
            <a:ext cx="3886200" cy="3382305"/>
          </a:xfrm>
        </p:spPr>
      </p:pic>
      <p:pic>
        <p:nvPicPr>
          <p:cNvPr id="8" name="Picture 7" descr="Car Price Predictor output window">
            <a:extLst>
              <a:ext uri="{FF2B5EF4-FFF2-40B4-BE49-F238E27FC236}">
                <a16:creationId xmlns:a16="http://schemas.microsoft.com/office/drawing/2014/main" id="{AE33C2A7-4B6B-55DF-DA41-145780E1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4808083"/>
            <a:ext cx="236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2CCA-8A58-06D6-9399-97D0C674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WORKING/LIVE PROJECT </a:t>
            </a:r>
          </a:p>
          <a:p>
            <a:pPr marL="0" indent="0" algn="ctr">
              <a:buNone/>
            </a:pPr>
            <a:r>
              <a:rPr lang="en-AU" dirty="0"/>
              <a:t>DEMONSTRATION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E0C09-E1B9-D679-7EE1-FACFB84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1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8E0-B542-8EB4-6A94-BEA2134C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Solo project</a:t>
            </a:r>
          </a:p>
          <a:p>
            <a:r>
              <a:rPr lang="en-AU" dirty="0"/>
              <a:t>Tutorials and guidance was necessary to understand topic</a:t>
            </a:r>
          </a:p>
          <a:p>
            <a:r>
              <a:rPr lang="en-AU" dirty="0"/>
              <a:t>Workflow severely interrupted by broken computer and several other ongoing assignments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79A4D1-7DA8-7A59-9CF0-9DAAC16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66" y="1800225"/>
            <a:ext cx="8492067" cy="441430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[1]	</a:t>
            </a:r>
            <a:r>
              <a:rPr lang="en-US" sz="1800" i="1" dirty="0"/>
              <a:t>Australian Vehicle Prices</a:t>
            </a:r>
            <a:r>
              <a:rPr lang="en-US" sz="1800" dirty="0"/>
              <a:t>, N. </a:t>
            </a:r>
            <a:r>
              <a:rPr lang="en-US" sz="1800" dirty="0" err="1"/>
              <a:t>Elgiriyewithana</a:t>
            </a:r>
            <a:r>
              <a:rPr lang="en-US" sz="1800" dirty="0"/>
              <a:t>, Nov. 27, 2023. [Online]. Available: 	https://www.kaggle.com/datasets/nelgiriyewithana/</a:t>
            </a:r>
            <a:r>
              <a:rPr lang="en-US" sz="1800" dirty="0" err="1"/>
              <a:t>australian</a:t>
            </a:r>
            <a:r>
              <a:rPr lang="en-US" sz="1800" dirty="0"/>
              <a:t>-vehicle-prices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[2]	N. </a:t>
            </a:r>
            <a:r>
              <a:rPr lang="en-US" sz="1800" dirty="0" err="1"/>
              <a:t>Renotte</a:t>
            </a:r>
            <a:r>
              <a:rPr lang="en-US" sz="1800" dirty="0"/>
              <a:t>. </a:t>
            </a:r>
            <a:r>
              <a:rPr lang="en-US" sz="1800" i="1" dirty="0"/>
              <a:t>Pandas for Data Science in 20 Minutes | Python Crash Course </a:t>
            </a:r>
            <a:r>
              <a:rPr lang="en-US" sz="1800" dirty="0"/>
              <a:t>(Aug. 21, 	2020).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</a:t>
            </a:r>
            <a:r>
              <a:rPr lang="en-US" sz="1800" dirty="0" err="1"/>
              <a:t>tRKeLrwfUgU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[3]	Programming with Mosh. </a:t>
            </a:r>
            <a:r>
              <a:rPr lang="en-US" sz="1800" i="1" dirty="0"/>
              <a:t>Python Machine Learning Tutorial (Data Science)</a:t>
            </a:r>
            <a:r>
              <a:rPr lang="en-US" sz="1800" dirty="0"/>
              <a:t> (Sep. 17, 	2020).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/7eh4d6sabA0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[4]	</a:t>
            </a:r>
            <a:r>
              <a:rPr lang="en-US" sz="1800" dirty="0" err="1"/>
              <a:t>NeuralNine</a:t>
            </a:r>
            <a:r>
              <a:rPr lang="en-US" sz="1800" dirty="0"/>
              <a:t>. </a:t>
            </a:r>
            <a:r>
              <a:rPr lang="en-US" sz="1800" i="1" dirty="0"/>
              <a:t>House Price Prediction in Python - Full Machine Learning Project</a:t>
            </a:r>
            <a:r>
              <a:rPr lang="en-US" sz="1800" dirty="0"/>
              <a:t> (Nov. 26, 	2022).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/Wqmtf9SA_kk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[5]	G. Hogg. </a:t>
            </a:r>
            <a:r>
              <a:rPr lang="en-US" sz="1800" i="1" dirty="0"/>
              <a:t>Machine Learning Project in Python: Predicting California Housing Prices</a:t>
            </a:r>
            <a:r>
              <a:rPr lang="en-US" sz="1800" dirty="0"/>
              <a:t> 	(Sep. 22, 2021).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/_-	UCcuB8nbw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[6]	A. Kumar, “K-Fold Cross Validation in Machine Learning – Python Example,” Analytics 	Yogi, Jan. 3, 2024. [Accessed May 11, 2024].</a:t>
            </a:r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517216" cy="1243418"/>
          </a:xfrm>
        </p:spPr>
        <p:txBody>
          <a:bodyPr/>
          <a:lstStyle/>
          <a:p>
            <a:r>
              <a:rPr lang="en-US" dirty="0"/>
              <a:t>Table of Contents (Agenda)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AI/ML/PDA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Implementation and Deployment (</a:t>
            </a:r>
            <a:r>
              <a:rPr lang="en-US" dirty="0" err="1"/>
              <a:t>TkInter</a:t>
            </a:r>
            <a:r>
              <a:rPr lang="en-US" dirty="0"/>
              <a:t> / Flask / </a:t>
            </a:r>
            <a:r>
              <a:rPr lang="en-US" dirty="0" err="1"/>
              <a:t>Streamlit</a:t>
            </a:r>
            <a:r>
              <a:rPr lang="en-US" dirty="0"/>
              <a:t>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Project Demo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Reflection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factors potentially influence vehicle prices</a:t>
            </a:r>
          </a:p>
          <a:p>
            <a:r>
              <a:rPr lang="en-US" dirty="0"/>
              <a:t>Problem: use machine learning on a variety of different data to accurately predict a vehicle's selling price</a:t>
            </a:r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5780"/>
          </a:xfrm>
        </p:spPr>
        <p:txBody>
          <a:bodyPr/>
          <a:lstStyle/>
          <a:p>
            <a:r>
              <a:rPr lang="en-AU" dirty="0"/>
              <a:t>Australian Vehicle Prices</a:t>
            </a:r>
          </a:p>
          <a:p>
            <a:pPr lvl="1"/>
            <a:r>
              <a:rPr lang="en-AU" dirty="0"/>
              <a:t>Model data (‘Brand’, ‘Model’, ‘Year’)</a:t>
            </a:r>
          </a:p>
          <a:p>
            <a:pPr lvl="1"/>
            <a:r>
              <a:rPr lang="en-AU" dirty="0"/>
              <a:t>Selling details (‘</a:t>
            </a:r>
            <a:r>
              <a:rPr lang="en-AU" dirty="0" err="1"/>
              <a:t>UsedOrNew</a:t>
            </a:r>
            <a:r>
              <a:rPr lang="en-AU" dirty="0"/>
              <a:t>’, ‘Kilometres’, ‘Location’)</a:t>
            </a:r>
          </a:p>
          <a:p>
            <a:pPr lvl="1"/>
            <a:r>
              <a:rPr lang="en-AU" dirty="0"/>
              <a:t>Engine, internal and cosmetic details (‘Transmission’, ‘</a:t>
            </a:r>
            <a:r>
              <a:rPr lang="en-AU" dirty="0" err="1"/>
              <a:t>DriveType</a:t>
            </a:r>
            <a:r>
              <a:rPr lang="en-AU" dirty="0"/>
              <a:t>’, ‘</a:t>
            </a:r>
            <a:r>
              <a:rPr lang="en-AU" dirty="0" err="1"/>
              <a:t>FuelType</a:t>
            </a:r>
            <a:r>
              <a:rPr lang="en-AU" dirty="0"/>
              <a:t>’, ‘</a:t>
            </a:r>
            <a:r>
              <a:rPr lang="en-AU" dirty="0" err="1"/>
              <a:t>FuelConsumption</a:t>
            </a:r>
            <a:r>
              <a:rPr lang="en-AU" dirty="0"/>
              <a:t>’, ‘</a:t>
            </a:r>
            <a:r>
              <a:rPr lang="en-AU" dirty="0" err="1"/>
              <a:t>ColourExtInt</a:t>
            </a:r>
            <a:r>
              <a:rPr lang="en-AU" dirty="0"/>
              <a:t>’, ‘</a:t>
            </a:r>
            <a:r>
              <a:rPr lang="en-AU" dirty="0" err="1"/>
              <a:t>CylindersinEngine</a:t>
            </a:r>
            <a:r>
              <a:rPr lang="en-AU" dirty="0"/>
              <a:t>’, ‘</a:t>
            </a:r>
            <a:r>
              <a:rPr lang="en-AU" dirty="0" err="1"/>
              <a:t>BodyType</a:t>
            </a:r>
            <a:r>
              <a:rPr lang="en-AU" dirty="0"/>
              <a:t>’, ‘Doors’, ‘Seats’)</a:t>
            </a:r>
          </a:p>
          <a:p>
            <a:pPr lvl="1"/>
            <a:r>
              <a:rPr lang="en-AU" dirty="0"/>
              <a:t>Price (a perfect dependant variable)</a:t>
            </a:r>
          </a:p>
        </p:txBody>
      </p:sp>
      <p:pic>
        <p:nvPicPr>
          <p:cNvPr id="4" name="Picture 3" descr="The head of the Australian Vehicle Prices dataset">
            <a:extLst>
              <a:ext uri="{FF2B5EF4-FFF2-40B4-BE49-F238E27FC236}">
                <a16:creationId xmlns:a16="http://schemas.microsoft.com/office/drawing/2014/main" id="{98925682-846F-8B1B-CB68-A7F94FAC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4" y="5031405"/>
            <a:ext cx="8859511" cy="1305785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5780"/>
          </a:xfrm>
        </p:spPr>
        <p:txBody>
          <a:bodyPr/>
          <a:lstStyle/>
          <a:p>
            <a:r>
              <a:rPr lang="en-US" dirty="0"/>
              <a:t>Australian Vehicle Prices</a:t>
            </a:r>
          </a:p>
          <a:p>
            <a:pPr lvl="1"/>
            <a:r>
              <a:rPr lang="en-US" dirty="0"/>
              <a:t>16,734 entries in total</a:t>
            </a:r>
          </a:p>
          <a:p>
            <a:pPr lvl="1"/>
            <a:r>
              <a:rPr lang="en-US" dirty="0"/>
              <a:t>Variety of different data sources</a:t>
            </a:r>
          </a:p>
          <a:p>
            <a:pPr lvl="1"/>
            <a:r>
              <a:rPr lang="en-US" dirty="0"/>
              <a:t>781 unique car models across 76 different brands, and ranging from 1940 to 2023</a:t>
            </a:r>
          </a:p>
          <a:p>
            <a:pPr lvl="1"/>
            <a:r>
              <a:rPr lang="en-US" b="1" dirty="0"/>
              <a:t>Very </a:t>
            </a:r>
            <a:r>
              <a:rPr lang="en-US" dirty="0"/>
              <a:t>unclean</a:t>
            </a:r>
          </a:p>
          <a:p>
            <a:pPr lvl="1"/>
            <a:endParaRPr lang="en-US" dirty="0"/>
          </a:p>
        </p:txBody>
      </p:sp>
      <p:pic>
        <p:nvPicPr>
          <p:cNvPr id="4" name="Picture 3" descr="The head of the Australian Vehicle Prices dataset">
            <a:extLst>
              <a:ext uri="{FF2B5EF4-FFF2-40B4-BE49-F238E27FC236}">
                <a16:creationId xmlns:a16="http://schemas.microsoft.com/office/drawing/2014/main" id="{98925682-846F-8B1B-CB68-A7F94FAC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4" y="5031405"/>
            <a:ext cx="8859511" cy="1305785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42920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had lots of issues caused by different data sources</a:t>
            </a:r>
          </a:p>
          <a:p>
            <a:pPr lvl="1"/>
            <a:r>
              <a:rPr lang="en-US" dirty="0"/>
              <a:t>Variably missing data</a:t>
            </a:r>
          </a:p>
          <a:p>
            <a:pPr lvl="2"/>
            <a:r>
              <a:rPr lang="en-US" dirty="0"/>
              <a:t>Sometimes most of the row was empty; for one row all of it was</a:t>
            </a:r>
          </a:p>
          <a:p>
            <a:pPr lvl="1"/>
            <a:r>
              <a:rPr lang="en-US" dirty="0"/>
              <a:t>Every columns’ type was wrong</a:t>
            </a:r>
          </a:p>
          <a:p>
            <a:pPr lvl="1"/>
            <a:r>
              <a:rPr lang="en-US" dirty="0"/>
              <a:t>Some fields sometimes had the wrong data</a:t>
            </a:r>
          </a:p>
          <a:p>
            <a:pPr lvl="1"/>
            <a:r>
              <a:rPr lang="en-US" dirty="0"/>
              <a:t>Some data mis-transcribed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Cleaning data was required</a:t>
            </a:r>
          </a:p>
          <a:p>
            <a:pPr lvl="1"/>
            <a:r>
              <a:rPr lang="en-US" dirty="0"/>
              <a:t>Remove unsalvageable nulls (null row, Price)</a:t>
            </a:r>
          </a:p>
          <a:p>
            <a:pPr lvl="1"/>
            <a:r>
              <a:rPr lang="en-US" dirty="0"/>
              <a:t>Convert Year (float) to an integer and Price (a string, but now purely numeric in value) to float</a:t>
            </a:r>
          </a:p>
          <a:p>
            <a:pPr lvl="1"/>
            <a:r>
              <a:rPr lang="en-US" dirty="0"/>
              <a:t>Convert other columns</a:t>
            </a:r>
          </a:p>
          <a:p>
            <a:pPr lvl="2"/>
            <a:r>
              <a:rPr lang="en-US" dirty="0"/>
              <a:t>Replace effectively null values to be actually null</a:t>
            </a:r>
          </a:p>
          <a:p>
            <a:pPr lvl="2"/>
            <a:r>
              <a:rPr lang="en-US" dirty="0"/>
              <a:t>For any numeric fields that remain unconvertable after this step, investigate</a:t>
            </a:r>
          </a:p>
          <a:p>
            <a:pPr lvl="3"/>
            <a:r>
              <a:rPr lang="en-US" dirty="0"/>
              <a:t>Look for data that doesn’t belong there and address accordingly</a:t>
            </a:r>
          </a:p>
          <a:p>
            <a:pPr lvl="3"/>
            <a:r>
              <a:rPr lang="en-US" dirty="0"/>
              <a:t>If the data has a string format, de-format</a:t>
            </a:r>
          </a:p>
          <a:p>
            <a:pPr lvl="3"/>
            <a:r>
              <a:rPr lang="en-US" dirty="0"/>
              <a:t>If column stores two sets of data in each cell, either split into two columns or combine into one</a:t>
            </a:r>
          </a:p>
          <a:p>
            <a:pPr lvl="1"/>
            <a:r>
              <a:rPr lang="en-US" dirty="0"/>
              <a:t>Fill in missing data</a:t>
            </a:r>
          </a:p>
          <a:p>
            <a:pPr lvl="2"/>
            <a:r>
              <a:rPr lang="en-US" dirty="0"/>
              <a:t>Combine or transfer cases of columns repeating other columns’ data</a:t>
            </a:r>
          </a:p>
          <a:p>
            <a:pPr lvl="2"/>
            <a:r>
              <a:rPr lang="en-US" dirty="0"/>
              <a:t>Group by model</a:t>
            </a:r>
          </a:p>
          <a:p>
            <a:pPr lvl="2"/>
            <a:r>
              <a:rPr lang="en-US" dirty="0"/>
              <a:t>Manually fill in or correct notable cases</a:t>
            </a:r>
          </a:p>
          <a:p>
            <a:pPr lvl="1"/>
            <a:r>
              <a:rPr lang="en-US" dirty="0"/>
              <a:t>Either separate nulls into their own field if they could provide informative value or drop rows with nulls if they hinder the data</a:t>
            </a:r>
          </a:p>
          <a:p>
            <a:pPr lvl="1"/>
            <a:r>
              <a:rPr lang="en-US" dirty="0"/>
              <a:t>Drop unprocessed/un-processable columns</a:t>
            </a:r>
          </a:p>
        </p:txBody>
      </p:sp>
    </p:spTree>
    <p:extLst>
      <p:ext uri="{BB962C8B-B14F-4D97-AF65-F5344CB8AC3E}">
        <p14:creationId xmlns:p14="http://schemas.microsoft.com/office/powerpoint/2010/main" val="29507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A053-38D3-6C66-BA69-3AC6D2E8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as read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2C809-2A3B-406B-34E0-898B340A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after EDA (before column rejection)</a:t>
            </a:r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F881D061-EB55-84D2-0A9B-B0C1DC689E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5214" y="2505075"/>
            <a:ext cx="2218784" cy="3684588"/>
          </a:xfrm>
          <a:ln>
            <a:solidFill>
              <a:srgbClr val="DDDDDD"/>
            </a:solidFill>
          </a:ln>
        </p:spPr>
      </p:pic>
      <p:pic>
        <p:nvPicPr>
          <p:cNvPr id="16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140B4D6-DD41-A4A1-C5F5-7D3E961BC4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6350" y="2505075"/>
            <a:ext cx="1953387" cy="3684588"/>
          </a:xfr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20381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A053-38D3-6C66-BA69-3AC6D2E8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as read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2C809-2A3B-406B-34E0-898B340A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after EDA (before column rejection)</a:t>
            </a:r>
          </a:p>
        </p:txBody>
      </p:sp>
      <p:pic>
        <p:nvPicPr>
          <p:cNvPr id="8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98F8F5B1-BD68-50EE-3BBA-4274CBE5D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1022" y="2505075"/>
            <a:ext cx="1927169" cy="3684588"/>
          </a:xfrm>
          <a:ln>
            <a:solidFill>
              <a:srgbClr val="DDDDDD"/>
            </a:solidFill>
          </a:ln>
        </p:spPr>
      </p:pic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FE149F8-11AA-83F4-A95F-B6FB89C9E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71850" y="2505075"/>
            <a:ext cx="1602388" cy="3684588"/>
          </a:xfr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27810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3666</TotalTime>
  <Words>936</Words>
  <Application>Microsoft Macintosh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Office Theme</vt:lpstr>
      <vt:lpstr>Custom Design</vt:lpstr>
      <vt:lpstr>4483/8995 CAPSTONE PROJECT PRESENTATION</vt:lpstr>
      <vt:lpstr>Table of Contents (Agenda) </vt:lpstr>
      <vt:lpstr>Introduction / Problem Statement</vt:lpstr>
      <vt:lpstr>2. Dataset Details</vt:lpstr>
      <vt:lpstr>2. Dataset Details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4. AI/ML/PDA (Predictive Data Analysis) Outcomes</vt:lpstr>
      <vt:lpstr>   5. Implementation and Deployment (TkInter/Flask/Streamlit) Outcomes</vt:lpstr>
      <vt:lpstr>   PROJECT DEMO</vt:lpstr>
      <vt:lpstr>   REFLECTION</vt:lpstr>
      <vt:lpstr>References /Bibliography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Charlton.Bishop</cp:lastModifiedBy>
  <cp:revision>87</cp:revision>
  <dcterms:created xsi:type="dcterms:W3CDTF">2019-03-14T01:12:25Z</dcterms:created>
  <dcterms:modified xsi:type="dcterms:W3CDTF">2024-05-12T00:43:49Z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