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17"/>
  </p:notesMasterIdLst>
  <p:sldIdLst>
    <p:sldId id="256" r:id="rId3"/>
    <p:sldId id="257" r:id="rId4"/>
    <p:sldId id="258" r:id="rId5"/>
    <p:sldId id="261" r:id="rId6"/>
    <p:sldId id="268" r:id="rId7"/>
    <p:sldId id="262" r:id="rId8"/>
    <p:sldId id="269" r:id="rId9"/>
    <p:sldId id="270" r:id="rId10"/>
    <p:sldId id="271" r:id="rId11"/>
    <p:sldId id="263" r:id="rId12"/>
    <p:sldId id="264" r:id="rId13"/>
    <p:sldId id="266" r:id="rId14"/>
    <p:sldId id="267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0" autoAdjust="0"/>
    <p:restoredTop sz="94619"/>
  </p:normalViewPr>
  <p:slideViewPr>
    <p:cSldViewPr snapToGrid="0" snapToObjects="1">
      <p:cViewPr>
        <p:scale>
          <a:sx n="151" d="100"/>
          <a:sy n="151" d="100"/>
        </p:scale>
        <p:origin x="1632" y="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595D9-17D1-AE4E-9005-BF571A8655BD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766BF-9D8B-354E-B71F-7EBD9F63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766BF-9D8B-354E-B71F-7EBD9F63AB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81" y="6244982"/>
            <a:ext cx="2057400" cy="365125"/>
          </a:xfrm>
        </p:spPr>
        <p:txBody>
          <a:bodyPr/>
          <a:lstStyle/>
          <a:p>
            <a:fld id="{CCCCE547-CD5F-FE4E-9410-E8C301433F3D}" type="datetime1">
              <a:rPr lang="en-US" smtClean="0"/>
              <a:t>5/9/24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244982"/>
            <a:ext cx="2057400" cy="365125"/>
          </a:xfrm>
        </p:spPr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39C166-2D6D-4472-BD2A-84AC66866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2775" y="76200"/>
            <a:ext cx="2181225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952500"/>
            <a:ext cx="7848600" cy="25574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88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65031"/>
            <a:ext cx="2949178" cy="803030"/>
          </a:xfrm>
        </p:spPr>
        <p:txBody>
          <a:bodyPr anchor="b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65031"/>
            <a:ext cx="4629150" cy="4296020"/>
          </a:xfrm>
          <a:noFill/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91154"/>
            <a:ext cx="2949178" cy="33778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5F8B-2A68-7348-8556-D6503424ED23}" type="datetime1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3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CA4C-802C-2349-901A-DDF38BEE0FE1}" type="datetime1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2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706" y="1652952"/>
            <a:ext cx="1971675" cy="4524010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652953"/>
            <a:ext cx="6164873" cy="452400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70E0-EA7A-584E-9A8C-36F848DD2E04}" type="datetime1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4D41-ADF8-3724-E477-0CFA23D6D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7026E-97F7-484A-9B18-59E977F4C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613DC-F9B0-6F0C-A12D-ABB6C43F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A965-7351-CF43-DEE1-D69F8D27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AF9B7-A784-0CB4-1658-CCDBAEEB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62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8AA4-87A4-2076-C8FC-263E7BE5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DF19-867C-4DD5-D5C8-AED8757C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3676-5052-5B5A-12FF-D66F4120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4385-41EE-775A-D109-E86DF997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8B121-6D97-C091-DDE1-99F604D6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106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5493-F81D-8FF1-E7C0-8BAAD2BC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E2B3-6FD8-A601-7C81-F8699EDE6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01A9-3A3B-C49B-8D15-9F3C792F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8631-3C3E-81BF-53EC-EDE844BB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41E6D-1411-0128-F3AC-58628A36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96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1738-26CE-ABFF-10B6-6647CB7F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C8021-F055-3719-6A8B-55963C383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03E00-6EC2-8AB3-2416-E3A957F06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9395-CC3D-E2A2-1EFA-114F84FB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0361C-FA91-0D6C-22A0-DB3CD886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246F4-B4C0-0D5C-3905-6E713F03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755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7A06-A96F-F80A-BB5E-D8BAB03E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866EE-9271-8CA8-5D1C-287D7030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FA008-6F73-030B-12B1-F7BFB543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EFFEA-0B09-7B48-17BF-C6AF65222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92AE4-0590-0740-E361-1BBE43A80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384E9-5A71-65D7-A066-58AE7241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45B52-676E-926E-31B5-ECC9F87B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DE06A-2499-BB6C-915E-E502A251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796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556A-4E37-6C04-3A06-B22428FB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0D942-1058-85ED-D42B-04482512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266E4-2F6B-29F5-B1A7-A0A11C52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62B46-E744-3B12-4559-46A4D8F1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746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43B50-FF4D-8922-5962-C73A4FA9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84F2C-610D-AB34-1BC5-3507545C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634F8-A277-C8EC-B3B8-2148BBBF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99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D126-ADCC-4628-A588-FA24DA70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24915-01B2-4BBC-9813-DF3AC26E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0275-9735-8D48-A4F7-4B722041E22B}" type="datetime1">
              <a:rPr lang="en-US" smtClean="0"/>
              <a:t>5/9/24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28612-6FFF-4267-889A-C3D668D9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B30C1-CE6B-417E-925A-806FF502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5F72-686A-C6BC-002C-7298B52C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0148-3C30-188F-A0AF-D80AC7A5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3A8AD-8FF2-7E92-2C27-07F29A2A0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7E021-F9E1-7E27-D5B4-1A78D6D8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244F1-A353-FDA7-4CCC-9464E619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CE28C-4BEA-407E-A22C-29A40A58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971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5AB7-72D5-CF30-1B03-D4C20044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DC2C-E274-9551-F8E4-97C12CBDD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AB5AD-59D0-4748-5C82-3827D9BA7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BC177-394F-D4D2-609B-4E9D43BA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05EC5-DBC1-940E-119D-C6027396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9C0F8-C5BD-2166-ABED-55D041FE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332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F8F1-15F5-F817-2F9F-23CE5C2F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61AF-F9F6-7ED2-4B34-7429C2724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CD23D-6DA9-5853-CA87-D0BDFF7E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C0A12-8CAE-588F-4563-9F4BE972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ABC06-05F1-0032-5165-DFFF4D28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278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4EE8D-C813-2F0A-A25D-67ED673CB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50438-8D13-EC4B-2DB6-B198196A5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24FB-0925-FB91-91EB-8D2AE2BC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3E5F-9630-85B3-4C07-E4389DB9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4BCD1-998B-9462-88AB-AD663D1D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79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8A2F-68F5-CB43-A185-DE86886D23B9}" type="datetime1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57B5-BC93-AE46-9517-7143CFC6EB83}" type="datetime1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C449-89B1-E242-97AB-AE36EF8508B9}" type="datetime1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9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2046"/>
            <a:ext cx="7977279" cy="1115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7DF5-5C7D-0741-9DE4-1610A6ECD20B}" type="datetime1">
              <a:rPr lang="en-US" smtClean="0"/>
              <a:t>5/9/24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D08E-61A3-D343-9E65-14E7255CD38A}" type="datetime1">
              <a:rPr lang="en-US" smtClean="0"/>
              <a:t>5/9/24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CE7-1FF8-7D4A-820B-CFF902F3610F}" type="datetime1">
              <a:rPr lang="en-US" smtClean="0"/>
              <a:t>5/9/24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4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5030"/>
            <a:ext cx="2949178" cy="973015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65030"/>
            <a:ext cx="4629150" cy="42960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37692"/>
            <a:ext cx="2949178" cy="32312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B0C5-E22B-F940-B369-6BB9609A4EDF}" type="datetime1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1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48604"/>
            <a:ext cx="6168520" cy="1243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112BD-5968-1F4D-B1E4-B6CB3D5BDAF2}" type="datetime1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A77845-9B08-4D10-A9B0-E4FF1606A63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149493" y="676272"/>
            <a:ext cx="1822862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5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9B6F6-26AB-D73E-80F2-4F9F2AF8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93E63-A340-7DA5-D378-0F26ED8C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D1246-CEE5-3C33-D9E7-A8C6B9193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676A7-79E5-4E0F-A270-EF421B83E6DC}" type="datetimeFigureOut">
              <a:rPr lang="en-AU" smtClean="0"/>
              <a:t>9/5/2024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C475-87C0-C276-0B52-B337AB2EE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D4FB-D5CD-9807-9234-3FF58A9F0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4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C4E5DC-F785-3C44-8D74-72C83B99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1" y="101424"/>
            <a:ext cx="8917497" cy="1333849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/>
              <a:t>4483/8995 CAPSTONE PROJECT</a:t>
            </a:r>
            <a:br>
              <a:rPr lang="en-US" sz="3600" dirty="0"/>
            </a:br>
            <a:r>
              <a:rPr lang="en-US" sz="3600" dirty="0"/>
              <a:t>PRESENTATION</a:t>
            </a:r>
            <a:endParaRPr lang="en-US" sz="56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103FB4D-68CC-6D49-9F8F-3A82CADE9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389" y="4055418"/>
            <a:ext cx="7886700" cy="1500187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INSERT STUDENT NAMES/IDs: u3280729</a:t>
            </a:r>
          </a:p>
          <a:p>
            <a:r>
              <a:rPr lang="en-US" dirty="0"/>
              <a:t>TUTORIAL GROUP – WEEK DAY/TIME: Wednesday 15:30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261A9-6DF5-F024-FD50-B0BF105AC34E}"/>
              </a:ext>
            </a:extLst>
          </p:cNvPr>
          <p:cNvSpPr txBox="1">
            <a:spLocks/>
          </p:cNvSpPr>
          <p:nvPr/>
        </p:nvSpPr>
        <p:spPr>
          <a:xfrm>
            <a:off x="499451" y="2256014"/>
            <a:ext cx="7886700" cy="1728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600" dirty="0"/>
              <a:t>AUSTRALIAN VEHICLE PRICES</a:t>
            </a:r>
          </a:p>
        </p:txBody>
      </p:sp>
    </p:spTree>
    <p:extLst>
      <p:ext uri="{BB962C8B-B14F-4D97-AF65-F5344CB8AC3E}">
        <p14:creationId xmlns:p14="http://schemas.microsoft.com/office/powerpoint/2010/main" val="165096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/>
              <a:t>4. AI/ML/PDA (Predictive Data Analysis) Outcomes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/>
              <a:t>Every used row needed to be numeric</a:t>
            </a:r>
          </a:p>
          <a:p>
            <a:pPr lvl="1"/>
            <a:r>
              <a:rPr lang="en-US" dirty="0"/>
              <a:t>Split the values of remaining string columns into separate Boolean columns</a:t>
            </a:r>
          </a:p>
          <a:p>
            <a:pPr lvl="1"/>
            <a:r>
              <a:rPr lang="en-US" dirty="0"/>
              <a:t>Brand/Model turned into numeric index sorted by each model’s mean price</a:t>
            </a:r>
          </a:p>
          <a:p>
            <a:pPr lvl="1"/>
            <a:r>
              <a:rPr lang="en-US" dirty="0"/>
              <a:t>15,935 entries remaining by the end</a:t>
            </a:r>
          </a:p>
          <a:p>
            <a:r>
              <a:rPr lang="en-AU" dirty="0"/>
              <a:t>5 models, 2 methods tested – basic and k-fold cross validation</a:t>
            </a:r>
          </a:p>
          <a:p>
            <a:r>
              <a:rPr lang="en-AU" b="1" dirty="0"/>
              <a:t>Best model is Random Forest</a:t>
            </a:r>
          </a:p>
          <a:p>
            <a:pPr lvl="1"/>
            <a:r>
              <a:rPr lang="en-AU" dirty="0"/>
              <a:t>Basic process explains </a:t>
            </a:r>
            <a:r>
              <a:rPr lang="en-AU" b="1" dirty="0"/>
              <a:t>92% </a:t>
            </a:r>
            <a:r>
              <a:rPr lang="en-AU" dirty="0"/>
              <a:t>of the proportion of total variation in the dependent variable that is explained by independent variables</a:t>
            </a:r>
          </a:p>
          <a:p>
            <a:pPr lvl="1"/>
            <a:r>
              <a:rPr lang="en-AU" dirty="0"/>
              <a:t>10-fold cross validation improved effectiveness to </a:t>
            </a:r>
            <a:r>
              <a:rPr lang="en-AU" b="1" dirty="0"/>
              <a:t>96%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528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5. </a:t>
            </a:r>
            <a:r>
              <a:rPr lang="en-AU" sz="2700" dirty="0"/>
              <a:t>Implementation and Deployment (</a:t>
            </a:r>
            <a:r>
              <a:rPr lang="en-AU" sz="2700" dirty="0" err="1"/>
              <a:t>TkInter</a:t>
            </a:r>
            <a:r>
              <a:rPr lang="en-AU" sz="2700" dirty="0"/>
              <a:t>/Flask/</a:t>
            </a:r>
            <a:r>
              <a:rPr lang="en-AU" sz="2700" dirty="0" err="1"/>
              <a:t>Streamlit</a:t>
            </a:r>
            <a:r>
              <a:rPr lang="en-AU" sz="2700" dirty="0"/>
              <a:t>) Outcomes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err="1"/>
              <a:t>Tkinter</a:t>
            </a:r>
            <a:r>
              <a:rPr lang="en-AU" dirty="0"/>
              <a:t> program</a:t>
            </a:r>
          </a:p>
          <a:p>
            <a:pPr lvl="1"/>
            <a:r>
              <a:rPr lang="en-AU" dirty="0"/>
              <a:t>Loads training model, brand-model index lookup and normalised parameters</a:t>
            </a:r>
          </a:p>
          <a:p>
            <a:pPr lvl="1"/>
            <a:r>
              <a:rPr lang="en-AU" dirty="0"/>
              <a:t>Input via 8 widgets in a window, each representing a column</a:t>
            </a:r>
          </a:p>
          <a:p>
            <a:pPr lvl="2"/>
            <a:r>
              <a:rPr lang="en-AU" dirty="0"/>
              <a:t>Chosen based on correlation positive/negative over 20%</a:t>
            </a:r>
          </a:p>
          <a:p>
            <a:pPr lvl="2"/>
            <a:r>
              <a:rPr lang="en-AU" dirty="0"/>
              <a:t>Ensures input values are valid – numeric values &gt;0; Booleans restricted to checkboxes; brands and models restricted to what is in dataset via list box</a:t>
            </a:r>
          </a:p>
          <a:p>
            <a:pPr lvl="1"/>
            <a:r>
              <a:rPr lang="en-AU" dirty="0"/>
              <a:t>Outputs an estimated price based on the data provided in a message box</a:t>
            </a:r>
          </a:p>
        </p:txBody>
      </p:sp>
      <p:pic>
        <p:nvPicPr>
          <p:cNvPr id="6" name="Content Placeholder 5" descr="Car Price Predictor input window">
            <a:extLst>
              <a:ext uri="{FF2B5EF4-FFF2-40B4-BE49-F238E27FC236}">
                <a16:creationId xmlns:a16="http://schemas.microsoft.com/office/drawing/2014/main" id="{531D9786-301C-6733-96EB-A8BD2EF6C1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825625"/>
            <a:ext cx="3886200" cy="3382305"/>
          </a:xfrm>
        </p:spPr>
      </p:pic>
      <p:pic>
        <p:nvPicPr>
          <p:cNvPr id="8" name="Picture 7" descr="Car Price Predictor output window">
            <a:extLst>
              <a:ext uri="{FF2B5EF4-FFF2-40B4-BE49-F238E27FC236}">
                <a16:creationId xmlns:a16="http://schemas.microsoft.com/office/drawing/2014/main" id="{AE33C2A7-4B6B-55DF-DA41-145780E19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4808083"/>
            <a:ext cx="23622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6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2CCA-8A58-06D6-9399-97D0C674E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dirty="0"/>
              <a:t>WORKING/LIVE PROJECT </a:t>
            </a:r>
          </a:p>
          <a:p>
            <a:pPr marL="0" indent="0" algn="ctr">
              <a:buNone/>
            </a:pPr>
            <a:r>
              <a:rPr lang="en-AU" dirty="0"/>
              <a:t>DEMONSTRATION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DE0C09-E1B9-D679-7EE1-FACFB842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03338"/>
            <a:ext cx="6315488" cy="78868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AU" sz="2700" dirty="0"/>
              <a:t>PROJECT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1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568E0-B542-8EB4-6A94-BEA2134C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Solo project</a:t>
            </a:r>
          </a:p>
          <a:p>
            <a:r>
              <a:rPr lang="en-AU" dirty="0"/>
              <a:t>Tutorials and guidance was necessary to understand topic</a:t>
            </a:r>
          </a:p>
          <a:p>
            <a:r>
              <a:rPr lang="en-AU" dirty="0"/>
              <a:t>Workflow severely interrupted by broken computer and several other ongoing assignments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79A4D1-7DA8-7A59-9CF0-9DAAC161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03338"/>
            <a:ext cx="6315488" cy="78868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AU" sz="2700" dirty="0"/>
              <a:t>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9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/>
              <a:t>References /Bibliography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966" y="1800225"/>
            <a:ext cx="8492067" cy="441430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[1]	</a:t>
            </a:r>
            <a:r>
              <a:rPr lang="en-US" sz="1800" i="1" dirty="0"/>
              <a:t>Australian Vehicle Prices</a:t>
            </a:r>
            <a:r>
              <a:rPr lang="en-US" sz="1800" dirty="0"/>
              <a:t>, N. </a:t>
            </a:r>
            <a:r>
              <a:rPr lang="en-US" sz="1800" dirty="0" err="1"/>
              <a:t>Elgiriyewithana</a:t>
            </a:r>
            <a:r>
              <a:rPr lang="en-US" sz="1800" dirty="0"/>
              <a:t>, Nov. 27, 2023. [Online]. Available: 	https://www.kaggle.com/datasets/nelgiriyewithana/</a:t>
            </a:r>
            <a:r>
              <a:rPr lang="en-US" sz="1800" dirty="0" err="1"/>
              <a:t>australian</a:t>
            </a:r>
            <a:r>
              <a:rPr lang="en-US" sz="1800" dirty="0"/>
              <a:t>-vehicle-prices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[2]	N. </a:t>
            </a:r>
            <a:r>
              <a:rPr lang="en-US" sz="1800" dirty="0" err="1"/>
              <a:t>Renotte</a:t>
            </a:r>
            <a:r>
              <a:rPr lang="en-US" sz="1800" dirty="0"/>
              <a:t>. </a:t>
            </a:r>
            <a:r>
              <a:rPr lang="en-US" sz="1800" i="1" dirty="0"/>
              <a:t>Pandas for Data Science in 20 Minutes | Python Crash Course </a:t>
            </a:r>
            <a:r>
              <a:rPr lang="en-US" sz="1800" dirty="0"/>
              <a:t>(Aug. 21, 	2020). Accessed Apr. 7, 2024 [Online Video]. Available: https://</a:t>
            </a:r>
            <a:r>
              <a:rPr lang="en-US" sz="1800" dirty="0" err="1"/>
              <a:t>youtu.be</a:t>
            </a:r>
            <a:r>
              <a:rPr lang="en-US" sz="1800" dirty="0"/>
              <a:t>/</a:t>
            </a:r>
            <a:r>
              <a:rPr lang="en-US" sz="1800" dirty="0" err="1"/>
              <a:t>tRKeLrwfUgU</a:t>
            </a: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[3]	Programming with Mosh. </a:t>
            </a:r>
            <a:r>
              <a:rPr lang="en-US" sz="1800" i="1" dirty="0"/>
              <a:t>Python Machine Learning Tutorial (Data Science)</a:t>
            </a:r>
            <a:r>
              <a:rPr lang="en-US" sz="1800" dirty="0"/>
              <a:t> (Sep. 17, 	2020). Accessed Apr. 7, 2024 [Online Video]. Available: https://</a:t>
            </a:r>
            <a:r>
              <a:rPr lang="en-US" sz="1800" dirty="0" err="1"/>
              <a:t>youtu.be</a:t>
            </a:r>
            <a:r>
              <a:rPr lang="en-US" sz="1800" dirty="0"/>
              <a:t>/7eh4d6sabA0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[4]	</a:t>
            </a:r>
            <a:r>
              <a:rPr lang="en-US" sz="1800" dirty="0" err="1"/>
              <a:t>NeuralNine</a:t>
            </a:r>
            <a:r>
              <a:rPr lang="en-US" sz="1800" dirty="0"/>
              <a:t>. </a:t>
            </a:r>
            <a:r>
              <a:rPr lang="en-US" sz="1800" i="1" dirty="0"/>
              <a:t>House Price Prediction in Python - Full Machine Learning Project</a:t>
            </a:r>
            <a:r>
              <a:rPr lang="en-US" sz="1800" dirty="0"/>
              <a:t> (Nov. 26, 	2022). Accessed Apr. 7, 2024 [Online Video]. Available: https://</a:t>
            </a:r>
            <a:r>
              <a:rPr lang="en-US" sz="1800" dirty="0" err="1"/>
              <a:t>youtu.be</a:t>
            </a:r>
            <a:r>
              <a:rPr lang="en-US" sz="1800" dirty="0"/>
              <a:t>/Wqmtf9SA_kk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[5]	G. Hogg. </a:t>
            </a:r>
            <a:r>
              <a:rPr lang="en-US" sz="1800" i="1" dirty="0"/>
              <a:t>Machine Learning Project in Python: Predicting California Housing Prices</a:t>
            </a:r>
            <a:r>
              <a:rPr lang="en-US" sz="1800" dirty="0"/>
              <a:t> 	(Sep. 22, 2021). Accessed Apr. 7, 2024 [Online Video]. Available: https://</a:t>
            </a:r>
            <a:r>
              <a:rPr lang="en-US" sz="1800" dirty="0" err="1"/>
              <a:t>youtu.be</a:t>
            </a:r>
            <a:r>
              <a:rPr lang="en-US" sz="1800" dirty="0"/>
              <a:t>/_-	UCcuB8nbw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[6]	A. Kumar, “K-Fold Cross Validation in Machine Learning – Python Example,” Analytics 	Yogi, Jan. 3, 2024. [Accessed May 11, 2024].</a:t>
            </a:r>
          </a:p>
        </p:txBody>
      </p:sp>
    </p:spTree>
    <p:extLst>
      <p:ext uri="{BB962C8B-B14F-4D97-AF65-F5344CB8AC3E}">
        <p14:creationId xmlns:p14="http://schemas.microsoft.com/office/powerpoint/2010/main" val="22186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517216" cy="1243418"/>
          </a:xfrm>
        </p:spPr>
        <p:txBody>
          <a:bodyPr/>
          <a:lstStyle/>
          <a:p>
            <a:r>
              <a:rPr lang="en-US" dirty="0"/>
              <a:t>Table of Contents (Agenda)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Introduction / Problem Statement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Dataset Details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EDA (Exploratory Data Analysis) Outcomes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AI/ML/PDA (Predictive Data Analytics) Outcomes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Implementation and Deployment (TkInter/Flask/Streamlit) Plan and Status Update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References/Bibliography</a:t>
            </a:r>
          </a:p>
        </p:txBody>
      </p:sp>
    </p:spTree>
    <p:extLst>
      <p:ext uri="{BB962C8B-B14F-4D97-AF65-F5344CB8AC3E}">
        <p14:creationId xmlns:p14="http://schemas.microsoft.com/office/powerpoint/2010/main" val="415371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Introduction / 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factors potentially influence vehicle prices</a:t>
            </a:r>
          </a:p>
          <a:p>
            <a:r>
              <a:rPr lang="en-US" dirty="0"/>
              <a:t>Problem: use machine learning on a variety of different data to accurately predict a vehicle's selling price</a:t>
            </a:r>
          </a:p>
        </p:txBody>
      </p:sp>
    </p:spTree>
    <p:extLst>
      <p:ext uri="{BB962C8B-B14F-4D97-AF65-F5344CB8AC3E}">
        <p14:creationId xmlns:p14="http://schemas.microsoft.com/office/powerpoint/2010/main" val="150286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pPr algn="just"/>
            <a:r>
              <a:rPr lang="en-US" dirty="0"/>
              <a:t>2. Dataset Details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205780"/>
          </a:xfrm>
        </p:spPr>
        <p:txBody>
          <a:bodyPr/>
          <a:lstStyle/>
          <a:p>
            <a:r>
              <a:rPr lang="en-AU" dirty="0"/>
              <a:t>Australian Vehicle Prices</a:t>
            </a:r>
          </a:p>
          <a:p>
            <a:pPr lvl="1"/>
            <a:r>
              <a:rPr lang="en-AU" dirty="0"/>
              <a:t>Model data (‘Brand’, ‘Model’, ‘Year’)</a:t>
            </a:r>
          </a:p>
          <a:p>
            <a:pPr lvl="1"/>
            <a:r>
              <a:rPr lang="en-AU" dirty="0"/>
              <a:t>Selling details (‘</a:t>
            </a:r>
            <a:r>
              <a:rPr lang="en-AU" dirty="0" err="1"/>
              <a:t>UsedOrNew</a:t>
            </a:r>
            <a:r>
              <a:rPr lang="en-AU" dirty="0"/>
              <a:t>’, ‘Kilometres’, ‘Location’)</a:t>
            </a:r>
          </a:p>
          <a:p>
            <a:pPr lvl="1"/>
            <a:r>
              <a:rPr lang="en-AU" dirty="0"/>
              <a:t>Engine, internal and cosmetic details (‘Transmission’, ‘</a:t>
            </a:r>
            <a:r>
              <a:rPr lang="en-AU" dirty="0" err="1"/>
              <a:t>DriveType</a:t>
            </a:r>
            <a:r>
              <a:rPr lang="en-AU" dirty="0"/>
              <a:t>’, ‘</a:t>
            </a:r>
            <a:r>
              <a:rPr lang="en-AU" dirty="0" err="1"/>
              <a:t>FuelType</a:t>
            </a:r>
            <a:r>
              <a:rPr lang="en-AU" dirty="0"/>
              <a:t>’, ‘</a:t>
            </a:r>
            <a:r>
              <a:rPr lang="en-AU" dirty="0" err="1"/>
              <a:t>FuelConsumption</a:t>
            </a:r>
            <a:r>
              <a:rPr lang="en-AU" dirty="0"/>
              <a:t>’, ‘</a:t>
            </a:r>
            <a:r>
              <a:rPr lang="en-AU" dirty="0" err="1"/>
              <a:t>ColourExtInt</a:t>
            </a:r>
            <a:r>
              <a:rPr lang="en-AU" dirty="0"/>
              <a:t>’, ‘</a:t>
            </a:r>
            <a:r>
              <a:rPr lang="en-AU" dirty="0" err="1"/>
              <a:t>CylindersinEngine</a:t>
            </a:r>
            <a:r>
              <a:rPr lang="en-AU" dirty="0"/>
              <a:t>’, ‘</a:t>
            </a:r>
            <a:r>
              <a:rPr lang="en-AU" dirty="0" err="1"/>
              <a:t>BodyType</a:t>
            </a:r>
            <a:r>
              <a:rPr lang="en-AU" dirty="0"/>
              <a:t>’, ‘Doors’, ‘Seats’)</a:t>
            </a:r>
          </a:p>
          <a:p>
            <a:pPr lvl="1"/>
            <a:r>
              <a:rPr lang="en-AU" dirty="0"/>
              <a:t>Price (a perfect dependant variable)</a:t>
            </a:r>
          </a:p>
        </p:txBody>
      </p:sp>
      <p:pic>
        <p:nvPicPr>
          <p:cNvPr id="4" name="Picture 3" descr="The head of the Australian Vehicle Prices dataset">
            <a:extLst>
              <a:ext uri="{FF2B5EF4-FFF2-40B4-BE49-F238E27FC236}">
                <a16:creationId xmlns:a16="http://schemas.microsoft.com/office/drawing/2014/main" id="{98925682-846F-8B1B-CB68-A7F94FAC9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4" y="5031405"/>
            <a:ext cx="8859511" cy="1305785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99361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pPr algn="just"/>
            <a:r>
              <a:rPr lang="en-US" dirty="0"/>
              <a:t>2. Dataset Details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205780"/>
          </a:xfrm>
        </p:spPr>
        <p:txBody>
          <a:bodyPr/>
          <a:lstStyle/>
          <a:p>
            <a:r>
              <a:rPr lang="en-US" dirty="0"/>
              <a:t>Australian Vehicle Prices</a:t>
            </a:r>
          </a:p>
          <a:p>
            <a:pPr lvl="1"/>
            <a:r>
              <a:rPr lang="en-US" dirty="0"/>
              <a:t>16,734 entries in total</a:t>
            </a:r>
          </a:p>
          <a:p>
            <a:pPr lvl="1"/>
            <a:r>
              <a:rPr lang="en-US" dirty="0"/>
              <a:t>Variety of different data sources</a:t>
            </a:r>
          </a:p>
          <a:p>
            <a:pPr lvl="1"/>
            <a:r>
              <a:rPr lang="en-US" dirty="0"/>
              <a:t>781 unique car models across 76 different brands, and ranging from 1940 to 2023</a:t>
            </a:r>
          </a:p>
          <a:p>
            <a:pPr lvl="1"/>
            <a:r>
              <a:rPr lang="en-US" b="1" dirty="0"/>
              <a:t>Very </a:t>
            </a:r>
            <a:r>
              <a:rPr lang="en-US" dirty="0"/>
              <a:t>unclean</a:t>
            </a:r>
          </a:p>
          <a:p>
            <a:pPr lvl="1"/>
            <a:endParaRPr lang="en-US" dirty="0"/>
          </a:p>
        </p:txBody>
      </p:sp>
      <p:pic>
        <p:nvPicPr>
          <p:cNvPr id="4" name="Picture 3" descr="The head of the Australian Vehicle Prices dataset">
            <a:extLst>
              <a:ext uri="{FF2B5EF4-FFF2-40B4-BE49-F238E27FC236}">
                <a16:creationId xmlns:a16="http://schemas.microsoft.com/office/drawing/2014/main" id="{98925682-846F-8B1B-CB68-A7F94FAC9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4" y="5031405"/>
            <a:ext cx="8859511" cy="1305785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429200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/>
              <a:t>3. EDA (Exploratory Data Analysis) Outcomes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had lots of issues caused by different data sources</a:t>
            </a:r>
          </a:p>
          <a:p>
            <a:pPr lvl="1"/>
            <a:r>
              <a:rPr lang="en-US" dirty="0"/>
              <a:t>Variably missing data</a:t>
            </a:r>
          </a:p>
          <a:p>
            <a:pPr lvl="2"/>
            <a:r>
              <a:rPr lang="en-US" dirty="0"/>
              <a:t>Sometimes most of the row was empty; for one row all of it was</a:t>
            </a:r>
          </a:p>
          <a:p>
            <a:pPr lvl="1"/>
            <a:r>
              <a:rPr lang="en-US" dirty="0"/>
              <a:t>Every columns’ type was wrong</a:t>
            </a:r>
          </a:p>
          <a:p>
            <a:pPr lvl="1"/>
            <a:r>
              <a:rPr lang="en-US" dirty="0"/>
              <a:t>Some fields sometimes had the wrong data</a:t>
            </a:r>
          </a:p>
          <a:p>
            <a:pPr lvl="1"/>
            <a:r>
              <a:rPr lang="en-US" dirty="0"/>
              <a:t>Some data mis-transcribed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/>
              <a:t>3. EDA (Exploratory Data Analysis) Outcomes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Cleaning data was required</a:t>
            </a:r>
          </a:p>
          <a:p>
            <a:pPr lvl="1"/>
            <a:r>
              <a:rPr lang="en-US" dirty="0"/>
              <a:t>Remove unsalvageable nulls (null row, Price)</a:t>
            </a:r>
          </a:p>
          <a:p>
            <a:pPr lvl="1"/>
            <a:r>
              <a:rPr lang="en-US" dirty="0"/>
              <a:t>Convert Year (float) to an integer and Price (a string, but now purely numeric in value) to float</a:t>
            </a:r>
          </a:p>
          <a:p>
            <a:pPr lvl="1"/>
            <a:r>
              <a:rPr lang="en-US" dirty="0"/>
              <a:t>Convert other columns</a:t>
            </a:r>
          </a:p>
          <a:p>
            <a:pPr lvl="2"/>
            <a:r>
              <a:rPr lang="en-US" dirty="0"/>
              <a:t>Replace effectively null values to be actually null</a:t>
            </a:r>
          </a:p>
          <a:p>
            <a:pPr lvl="2"/>
            <a:r>
              <a:rPr lang="en-US" dirty="0"/>
              <a:t>For any numeric fields that remain unconvertable after this step, investigate</a:t>
            </a:r>
          </a:p>
          <a:p>
            <a:pPr lvl="3"/>
            <a:r>
              <a:rPr lang="en-US" dirty="0"/>
              <a:t>Look for data that doesn’t belong there and address accordingly</a:t>
            </a:r>
          </a:p>
          <a:p>
            <a:pPr lvl="3"/>
            <a:r>
              <a:rPr lang="en-US" dirty="0"/>
              <a:t>If the data has a string format, de-format</a:t>
            </a:r>
          </a:p>
          <a:p>
            <a:pPr lvl="3"/>
            <a:r>
              <a:rPr lang="en-US" dirty="0"/>
              <a:t>If column stores two sets of data in each cell, either split into two columns or combine into one</a:t>
            </a:r>
          </a:p>
          <a:p>
            <a:pPr lvl="1"/>
            <a:r>
              <a:rPr lang="en-US" dirty="0"/>
              <a:t>Fill in missing data</a:t>
            </a:r>
          </a:p>
          <a:p>
            <a:pPr lvl="2"/>
            <a:r>
              <a:rPr lang="en-US" dirty="0"/>
              <a:t>Combine or transfer cases of columns repeating other columns’ data</a:t>
            </a:r>
          </a:p>
          <a:p>
            <a:pPr lvl="2"/>
            <a:r>
              <a:rPr lang="en-US" dirty="0"/>
              <a:t>Group by model</a:t>
            </a:r>
          </a:p>
          <a:p>
            <a:pPr lvl="2"/>
            <a:r>
              <a:rPr lang="en-US" dirty="0"/>
              <a:t>Manually fill in or correct notable cases</a:t>
            </a:r>
          </a:p>
          <a:p>
            <a:pPr lvl="1"/>
            <a:r>
              <a:rPr lang="en-US" dirty="0"/>
              <a:t>Either separate nulls into their own field if they could provide informative value or drop rows with nulls if they hinder the data</a:t>
            </a:r>
          </a:p>
          <a:p>
            <a:pPr lvl="1"/>
            <a:r>
              <a:rPr lang="en-US" dirty="0"/>
              <a:t>Drop unprocessed/un-processable columns</a:t>
            </a:r>
          </a:p>
        </p:txBody>
      </p:sp>
    </p:spTree>
    <p:extLst>
      <p:ext uri="{BB962C8B-B14F-4D97-AF65-F5344CB8AC3E}">
        <p14:creationId xmlns:p14="http://schemas.microsoft.com/office/powerpoint/2010/main" val="295070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EDA (Exploratory Data Analysis)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7A053-38D3-6C66-BA69-3AC6D2E80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AU" dirty="0"/>
              <a:t>Dataset as read 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82C809-2A3B-406B-34E0-898B340A7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AU" dirty="0"/>
              <a:t>Dataset after EDA (before column rejection)</a:t>
            </a:r>
          </a:p>
        </p:txBody>
      </p:sp>
      <p:pic>
        <p:nvPicPr>
          <p:cNvPr id="18" name="Content Placeholder 17" descr="A screen shot of a computer&#10;&#10;Description automatically generated">
            <a:extLst>
              <a:ext uri="{FF2B5EF4-FFF2-40B4-BE49-F238E27FC236}">
                <a16:creationId xmlns:a16="http://schemas.microsoft.com/office/drawing/2014/main" id="{F881D061-EB55-84D2-0A9B-B0C1DC689E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5214" y="2505075"/>
            <a:ext cx="2218784" cy="3684588"/>
          </a:xfrm>
          <a:ln>
            <a:solidFill>
              <a:srgbClr val="DDDDDD"/>
            </a:solidFill>
          </a:ln>
        </p:spPr>
      </p:pic>
      <p:pic>
        <p:nvPicPr>
          <p:cNvPr id="16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140B4D6-DD41-A4A1-C5F5-7D3E961BC4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96350" y="2505075"/>
            <a:ext cx="1953387" cy="3684588"/>
          </a:xfr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203812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EDA (Exploratory Data Analysis)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7A053-38D3-6C66-BA69-3AC6D2E80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AU" dirty="0"/>
              <a:t>Dataset as read 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82C809-2A3B-406B-34E0-898B340A7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AU" dirty="0"/>
              <a:t>Dataset after EDA (before column rejection)</a:t>
            </a:r>
          </a:p>
        </p:txBody>
      </p:sp>
      <p:pic>
        <p:nvPicPr>
          <p:cNvPr id="8" name="Content Placeholder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98F8F5B1-BD68-50EE-3BBA-4274CBE5D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01022" y="2505075"/>
            <a:ext cx="1927169" cy="3684588"/>
          </a:xfrm>
          <a:ln>
            <a:solidFill>
              <a:srgbClr val="DDDDDD"/>
            </a:solidFill>
          </a:ln>
        </p:spPr>
      </p:pic>
      <p:pic>
        <p:nvPicPr>
          <p:cNvPr id="12" name="Content Placeholder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6FE149F8-11AA-83F4-A95F-B6FB89C9EC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71850" y="2505075"/>
            <a:ext cx="1602388" cy="3684588"/>
          </a:xfr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278103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owson">
      <a:dk1>
        <a:srgbClr val="000000"/>
      </a:dk1>
      <a:lt1>
        <a:srgbClr val="FFFFFF"/>
      </a:lt1>
      <a:dk2>
        <a:srgbClr val="44546A"/>
      </a:dk2>
      <a:lt2>
        <a:srgbClr val="DDDDDD"/>
      </a:lt2>
      <a:accent1>
        <a:srgbClr val="FFBB00"/>
      </a:accent1>
      <a:accent2>
        <a:srgbClr val="DDDDDD"/>
      </a:accent2>
      <a:accent3>
        <a:srgbClr val="3C3C3C"/>
      </a:accent3>
      <a:accent4>
        <a:srgbClr val="FFC000"/>
      </a:accent4>
      <a:accent5>
        <a:srgbClr val="CC9900"/>
      </a:accent5>
      <a:accent6>
        <a:srgbClr val="70AD47"/>
      </a:accent6>
      <a:hlink>
        <a:srgbClr val="CC9900"/>
      </a:hlink>
      <a:folHlink>
        <a:srgbClr val="DDDDDD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 Charcoal.potx" id="{A10D2970-A675-42FF-86BD-60022CDB6C3D}" vid="{F0B54EFA-268C-40FD-8803-C3E6751DCDC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TUPPT-Graphite-43</Template>
  <TotalTime>3371</TotalTime>
  <Words>936</Words>
  <Application>Microsoft Macintosh PowerPoint</Application>
  <PresentationFormat>On-screen Show (4:3)</PresentationFormat>
  <Paragraphs>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Proxima Nova</vt:lpstr>
      <vt:lpstr>Office Theme</vt:lpstr>
      <vt:lpstr>Custom Design</vt:lpstr>
      <vt:lpstr>4483/8995 CAPSTONE PROJECT PRESENTATION</vt:lpstr>
      <vt:lpstr>Table of Contents (Agenda) </vt:lpstr>
      <vt:lpstr>Introduction / Problem Statement</vt:lpstr>
      <vt:lpstr>2. Dataset Details</vt:lpstr>
      <vt:lpstr>2. Dataset Details</vt:lpstr>
      <vt:lpstr>3. EDA (Exploratory Data Analysis) Outcomes</vt:lpstr>
      <vt:lpstr>3. EDA (Exploratory Data Analysis) Outcomes</vt:lpstr>
      <vt:lpstr>3. EDA (Exploratory Data Analysis) Outcomes</vt:lpstr>
      <vt:lpstr>3. EDA (Exploratory Data Analysis) Outcomes</vt:lpstr>
      <vt:lpstr>4. AI/ML/PDA (Predictive Data Analysis) Outcomes</vt:lpstr>
      <vt:lpstr>   5. Implementation and Deployment (TkInter/Flask/Streamlit) Outcomes</vt:lpstr>
      <vt:lpstr>   PROJECT DEMO</vt:lpstr>
      <vt:lpstr>   REFLECTION</vt:lpstr>
      <vt:lpstr>References /Bibliography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rakshitha rao</dc:creator>
  <cp:lastModifiedBy>Charlton.Bishop</cp:lastModifiedBy>
  <cp:revision>86</cp:revision>
  <dcterms:created xsi:type="dcterms:W3CDTF">2019-03-14T01:12:25Z</dcterms:created>
  <dcterms:modified xsi:type="dcterms:W3CDTF">2024-05-11T19:48:11Z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2023-04-26T00:57:11Z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24dac2fe-ea53-43a1-86b4-5af1bf9b3648</vt:lpwstr>
  </property>
  <property fmtid="{D5CDD505-2E9C-101B-9397-08002B2CF9AE}" pid="8" name="MSIP_Label_bf6fef03-d487-4433-8e43-6b81c0a1b7be_ContentBits">
    <vt:lpwstr>0</vt:lpwstr>
  </property>
</Properties>
</file>