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joniarroba/noshowappointments/dat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am 4 Projec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4 Project</a:t>
            </a:r>
          </a:p>
        </p:txBody>
      </p:sp>
      <p:sp>
        <p:nvSpPr>
          <p:cNvPr id="134" name="Medical Appointment No Show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spcBef>
                <a:spcPts val="1500"/>
              </a:spcBef>
              <a:defRPr sz="6860"/>
            </a:lvl1pPr>
          </a:lstStyle>
          <a:p>
            <a:pPr/>
            <a:r>
              <a:t>Medical Appointment No Shows</a:t>
            </a:r>
          </a:p>
        </p:txBody>
      </p:sp>
      <p:sp>
        <p:nvSpPr>
          <p:cNvPr id="135" name="Arthur Sowinsk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Arthur Sowinski</a:t>
            </a:r>
          </a:p>
          <a:p>
            <a:pPr/>
            <a:r>
              <a:t>Ibrahim Abu Nameh</a:t>
            </a:r>
          </a:p>
          <a:p>
            <a:pPr/>
            <a:r>
              <a:t>Michel Tayzon</a:t>
            </a:r>
          </a:p>
          <a:p>
            <a:pPr/>
            <a:r>
              <a:t>Vishal Valentine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4406900" y="6680200"/>
            <a:ext cx="4191001" cy="3483325"/>
            <a:chOff x="0" y="0"/>
            <a:chExt cx="4191000" cy="3483324"/>
          </a:xfrm>
        </p:grpSpPr>
        <p:pic>
          <p:nvPicPr>
            <p:cNvPr id="136" name="imageedit_5_5331037711.jpg" descr="imageedit_5_533103771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5109" r="0" b="15109"/>
            <a:stretch>
              <a:fillRect/>
            </a:stretch>
          </p:blipFill>
          <p:spPr>
            <a:xfrm>
              <a:off x="0" y="0"/>
              <a:ext cx="4191001" cy="2924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ype to enter a caption."/>
            <p:cNvSpPr/>
            <p:nvPr/>
          </p:nvSpPr>
          <p:spPr>
            <a:xfrm>
              <a:off x="0" y="3000724"/>
              <a:ext cx="41910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41" name="What is No-Show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No-Show ?</a:t>
            </a:r>
          </a:p>
          <a:p>
            <a:pPr/>
            <a:r>
              <a:t>No-Shows cost the healthcare industry more than $150 billion annually</a:t>
            </a:r>
          </a:p>
          <a:p>
            <a:pPr/>
            <a:r>
              <a:t>Dataset source (</a:t>
            </a:r>
            <a:r>
              <a:rPr u="sng">
                <a:hlinkClick r:id="rId2" invalidUrl="" action="" tgtFrame="" tooltip="" history="1" highlightClick="0" endSnd="0"/>
              </a:rPr>
              <a:t>https://www.kaggle.com/joniarroba/noshowappointments/data</a:t>
            </a:r>
            <a:r>
              <a:t>)</a:t>
            </a:r>
          </a:p>
          <a:p>
            <a:pPr/>
            <a:r>
              <a:t>110527 rows x 14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44" name="Patient Gen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231" indent="-324231" defTabSz="403097">
              <a:spcBef>
                <a:spcPts val="1600"/>
              </a:spcBef>
              <a:defRPr sz="2484"/>
            </a:pPr>
            <a:r>
              <a:t>Patient Gender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ScheduledDay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AppointmentDay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Patient Age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Neighbourhood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Scholarship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Hipertension, Diabetes &amp; Alchoholism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Handicap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Sms_received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No-show</a:t>
            </a:r>
          </a:p>
        </p:txBody>
      </p:sp>
      <p:grpSp>
        <p:nvGrpSpPr>
          <p:cNvPr id="147" name="Image Gallery"/>
          <p:cNvGrpSpPr/>
          <p:nvPr/>
        </p:nvGrpSpPr>
        <p:grpSpPr>
          <a:xfrm>
            <a:off x="6515100" y="2628900"/>
            <a:ext cx="5981700" cy="6172200"/>
            <a:chOff x="0" y="0"/>
            <a:chExt cx="5981700" cy="6172200"/>
          </a:xfrm>
        </p:grpSpPr>
        <p:pic>
          <p:nvPicPr>
            <p:cNvPr id="145" name="Screen Shot 2019-12-01 at 9.51.28 AM.png" descr="Screen Shot 2019-12-01 at 9.51.28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269" t="0" r="9269" b="0"/>
            <a:stretch>
              <a:fillRect/>
            </a:stretch>
          </p:blipFill>
          <p:spPr>
            <a:xfrm>
              <a:off x="0" y="0"/>
              <a:ext cx="5981700" cy="561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Heat"/>
            <p:cNvSpPr/>
            <p:nvPr/>
          </p:nvSpPr>
          <p:spPr>
            <a:xfrm>
              <a:off x="0" y="5689599"/>
              <a:ext cx="59817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Heat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Labels Table</a:t>
            </a:r>
          </a:p>
        </p:txBody>
      </p:sp>
      <p:sp>
        <p:nvSpPr>
          <p:cNvPr id="15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3" name="Image Gallery"/>
          <p:cNvGrpSpPr/>
          <p:nvPr/>
        </p:nvGrpSpPr>
        <p:grpSpPr>
          <a:xfrm>
            <a:off x="319219" y="3924600"/>
            <a:ext cx="13403056" cy="4876501"/>
            <a:chOff x="0" y="0"/>
            <a:chExt cx="13403054" cy="4876499"/>
          </a:xfrm>
        </p:grpSpPr>
        <p:pic>
          <p:nvPicPr>
            <p:cNvPr id="151" name="features_labels_table.png" descr="features_labels_tab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3" r="0" b="743"/>
            <a:stretch>
              <a:fillRect/>
            </a:stretch>
          </p:blipFill>
          <p:spPr>
            <a:xfrm>
              <a:off x="0" y="0"/>
              <a:ext cx="13403055" cy="43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Feature Labels Table"/>
            <p:cNvSpPr/>
            <p:nvPr/>
          </p:nvSpPr>
          <p:spPr>
            <a:xfrm>
              <a:off x="0" y="4393899"/>
              <a:ext cx="134030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Feature Labels 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rrent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Model</a:t>
            </a:r>
          </a:p>
        </p:txBody>
      </p:sp>
      <p:sp>
        <p:nvSpPr>
          <p:cNvPr id="15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9" name="Image Gallery"/>
          <p:cNvGrpSpPr/>
          <p:nvPr/>
        </p:nvGrpSpPr>
        <p:grpSpPr>
          <a:xfrm>
            <a:off x="773034" y="3068994"/>
            <a:ext cx="8862173" cy="6172201"/>
            <a:chOff x="0" y="0"/>
            <a:chExt cx="8862171" cy="6172200"/>
          </a:xfrm>
        </p:grpSpPr>
        <p:pic>
          <p:nvPicPr>
            <p:cNvPr id="157" name="Screen Shot 2019-12-01 at 10.42.22 AM.png" descr="Screen Shot 2019-12-01 at 10.42.22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745" r="0" b="3745"/>
            <a:stretch>
              <a:fillRect/>
            </a:stretch>
          </p:blipFill>
          <p:spPr>
            <a:xfrm>
              <a:off x="0" y="0"/>
              <a:ext cx="8862172" cy="5613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Type to enter a caption."/>
            <p:cNvSpPr/>
            <p:nvPr/>
          </p:nvSpPr>
          <p:spPr>
            <a:xfrm>
              <a:off x="0" y="5689600"/>
              <a:ext cx="8862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62" name="Best model has a accuracy of 80% &amp; precision of 70%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model has a accuracy of 80% &amp; precision of 70%.</a:t>
            </a:r>
          </a:p>
          <a:p>
            <a:pPr/>
            <a:r>
              <a:t>Additional variables that would have helped in model prediction:</a:t>
            </a:r>
          </a:p>
          <a:p>
            <a:pPr/>
            <a:r>
              <a:t>Appointment Time</a:t>
            </a:r>
          </a:p>
          <a:p>
            <a:pPr/>
            <a:r>
              <a:t>Type of reminders issued</a:t>
            </a:r>
          </a:p>
          <a:p>
            <a:pPr/>
            <a:r>
              <a:t>Distance between patient’s house to clinic</a:t>
            </a:r>
          </a:p>
        </p:txBody>
      </p:sp>
      <p:grpSp>
        <p:nvGrpSpPr>
          <p:cNvPr id="165" name="Image Gallery"/>
          <p:cNvGrpSpPr/>
          <p:nvPr/>
        </p:nvGrpSpPr>
        <p:grpSpPr>
          <a:xfrm>
            <a:off x="7790859" y="5109934"/>
            <a:ext cx="3834004" cy="2436896"/>
            <a:chOff x="0" y="0"/>
            <a:chExt cx="3834003" cy="2436895"/>
          </a:xfrm>
        </p:grpSpPr>
        <p:pic>
          <p:nvPicPr>
            <p:cNvPr id="163" name="patient-no-show-cost-400x201.jpg" descr="patient-no-show-cost-400x20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58" r="0" b="1258"/>
            <a:stretch>
              <a:fillRect/>
            </a:stretch>
          </p:blipFill>
          <p:spPr>
            <a:xfrm>
              <a:off x="0" y="0"/>
              <a:ext cx="3834004" cy="1878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Type to enter a caption."/>
            <p:cNvSpPr/>
            <p:nvPr/>
          </p:nvSpPr>
          <p:spPr>
            <a:xfrm>
              <a:off x="0" y="1954295"/>
              <a:ext cx="383400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clusion (Contd…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Conclusion (Contd….)</a:t>
            </a:r>
          </a:p>
        </p:txBody>
      </p:sp>
      <p:sp>
        <p:nvSpPr>
          <p:cNvPr id="168" name="Remedial Measur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Remedial Measures:</a:t>
            </a:r>
          </a:p>
          <a:p>
            <a:pPr/>
            <a:r>
              <a:t>More booking: Using the predictive model, schedule more appointments</a:t>
            </a:r>
          </a:p>
          <a:p>
            <a:pPr/>
            <a:r>
              <a:t>No-Show fees: Charging fees  for a no-show appointment</a:t>
            </a:r>
          </a:p>
          <a:p>
            <a:pPr/>
            <a:r>
              <a:t>Incentives: by collecting fees upfront might provide an incentive fo a patient to show-up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