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8" r:id="rId6"/>
    <p:sldId id="265" r:id="rId7"/>
    <p:sldId id="260" r:id="rId8"/>
    <p:sldId id="261" r:id="rId9"/>
    <p:sldId id="267" r:id="rId10"/>
    <p:sldId id="26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4" y="-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5654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niarroba/noshowappointments/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am 4 Projec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4 Project</a:t>
            </a:r>
          </a:p>
        </p:txBody>
      </p:sp>
      <p:sp>
        <p:nvSpPr>
          <p:cNvPr id="134" name="Medical Appointment No Show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spcBef>
                <a:spcPts val="1500"/>
              </a:spcBef>
              <a:defRPr sz="6860"/>
            </a:lvl1pPr>
          </a:lstStyle>
          <a:p>
            <a:r>
              <a:t>Medical Appointment No Shows</a:t>
            </a:r>
          </a:p>
        </p:txBody>
      </p:sp>
      <p:sp>
        <p:nvSpPr>
          <p:cNvPr id="135" name="Arthur Sowinski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Arthur Sowinski</a:t>
            </a:r>
          </a:p>
          <a:p>
            <a:r>
              <a:t>Ibrahim Abu Nameh</a:t>
            </a:r>
          </a:p>
          <a:p>
            <a:r>
              <a:t>Michel Tayzon</a:t>
            </a:r>
          </a:p>
          <a:p>
            <a:r>
              <a:t>Vishal Valentine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4406900" y="6680200"/>
            <a:ext cx="4191001" cy="3483325"/>
            <a:chOff x="0" y="0"/>
            <a:chExt cx="4191000" cy="3483324"/>
          </a:xfrm>
        </p:grpSpPr>
        <p:pic>
          <p:nvPicPr>
            <p:cNvPr id="136" name="imageedit_5_5331037711.jpg" descr="imageedit_5_533103771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5109" b="15109"/>
            <a:stretch>
              <a:fillRect/>
            </a:stretch>
          </p:blipFill>
          <p:spPr>
            <a:xfrm>
              <a:off x="0" y="0"/>
              <a:ext cx="4191001" cy="2924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Type to enter a caption."/>
            <p:cNvSpPr/>
            <p:nvPr/>
          </p:nvSpPr>
          <p:spPr>
            <a:xfrm>
              <a:off x="0" y="3000724"/>
              <a:ext cx="41910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clusion (Contd…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 smtClean="0"/>
              <a:t>Conclusion</a:t>
            </a:r>
            <a:endParaRPr dirty="0"/>
          </a:p>
        </p:txBody>
      </p:sp>
      <p:sp>
        <p:nvSpPr>
          <p:cNvPr id="168" name="Remedial Measur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Remedial Measures:</a:t>
            </a:r>
          </a:p>
          <a:p>
            <a:r>
              <a:t>More booking: Using the predictive model, schedule more appointments</a:t>
            </a:r>
          </a:p>
          <a:p>
            <a:r>
              <a:t>No-Show fees: Charging fees  for a no-show appointment</a:t>
            </a:r>
          </a:p>
          <a:p>
            <a:r>
              <a:t>Incentives: by collecting fees upfront might provide an incentive fo a patient to show-up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1" name="What is No-Show 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No-Show ?</a:t>
            </a:r>
          </a:p>
          <a:p>
            <a:r>
              <a:t>No-Shows cost the healthcare industry more than $150 billion annually</a:t>
            </a:r>
          </a:p>
          <a:p>
            <a:r>
              <a:t>Dataset source (</a:t>
            </a:r>
            <a:r>
              <a:rPr u="sng">
                <a:hlinkClick r:id="rId2"/>
              </a:rPr>
              <a:t>https://www.kaggle.com/joniarroba/noshowappointments/data</a:t>
            </a:r>
            <a:r>
              <a:t>)</a:t>
            </a:r>
          </a:p>
          <a:p>
            <a:r>
              <a:t>110527 rows x 14 columns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Feature </a:t>
            </a:r>
            <a:r>
              <a:rPr lang="en-US" dirty="0" smtClean="0"/>
              <a:t>Engineering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3" name="Image Gallery"/>
          <p:cNvGrpSpPr/>
          <p:nvPr/>
        </p:nvGrpSpPr>
        <p:grpSpPr>
          <a:xfrm>
            <a:off x="319219" y="3924600"/>
            <a:ext cx="13403056" cy="4876501"/>
            <a:chOff x="0" y="0"/>
            <a:chExt cx="13403054" cy="4876499"/>
          </a:xfrm>
        </p:grpSpPr>
        <p:pic>
          <p:nvPicPr>
            <p:cNvPr id="151" name="features_labels_table.png" descr="features_labels_tabl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743" b="743"/>
            <a:stretch>
              <a:fillRect/>
            </a:stretch>
          </p:blipFill>
          <p:spPr>
            <a:xfrm>
              <a:off x="0" y="0"/>
              <a:ext cx="13403055" cy="43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Feature Labels Table"/>
            <p:cNvSpPr/>
            <p:nvPr/>
          </p:nvSpPr>
          <p:spPr>
            <a:xfrm>
              <a:off x="0" y="4393899"/>
              <a:ext cx="1340305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Feature Labels Table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eature Labels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Analysis Correlations</a:t>
            </a:r>
            <a:endParaRPr dirty="0"/>
          </a:p>
        </p:txBody>
      </p:sp>
      <p:sp>
        <p:nvSpPr>
          <p:cNvPr id="15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Very poor correlations versus label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2659380"/>
            <a:ext cx="436094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8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5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Individual models - </a:t>
            </a:r>
            <a:r>
              <a:rPr lang="en-US" sz="2600" dirty="0"/>
              <a:t>LOG,DTC,RFC,KNN,XGB,</a:t>
            </a:r>
            <a:r>
              <a:rPr lang="en-US" sz="2800" dirty="0"/>
              <a:t> SGD,SVC</a:t>
            </a:r>
            <a:endParaRPr lang="en-US" sz="2600" dirty="0"/>
          </a:p>
          <a:p>
            <a:pPr lvl="1"/>
            <a:r>
              <a:rPr lang="en-US" dirty="0"/>
              <a:t>Best individual model - RFC</a:t>
            </a:r>
          </a:p>
          <a:p>
            <a:pPr lvl="2"/>
            <a:r>
              <a:rPr lang="en-US" dirty="0"/>
              <a:t>Accuracy: 0.8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  0.5</a:t>
            </a:r>
          </a:p>
          <a:p>
            <a:pPr lvl="2"/>
            <a:r>
              <a:rPr lang="en-US" dirty="0"/>
              <a:t>Recall:  0.02</a:t>
            </a:r>
          </a:p>
          <a:p>
            <a:r>
              <a:rPr lang="en-US" dirty="0"/>
              <a:t>Best model - </a:t>
            </a:r>
            <a:r>
              <a:rPr lang="en-US" sz="2800" dirty="0"/>
              <a:t>Voting Classifier (LOG, KNN,XGB,RFC)</a:t>
            </a:r>
          </a:p>
          <a:p>
            <a:pPr lvl="1"/>
            <a:r>
              <a:rPr lang="en-US" dirty="0"/>
              <a:t>Scores</a:t>
            </a:r>
          </a:p>
          <a:p>
            <a:pPr lvl="2"/>
            <a:r>
              <a:rPr lang="en-US" dirty="0"/>
              <a:t>Accuracy: 0.8</a:t>
            </a:r>
          </a:p>
          <a:p>
            <a:pPr lvl="2"/>
            <a:r>
              <a:rPr lang="en-US" b="1" dirty="0"/>
              <a:t>Precision</a:t>
            </a:r>
            <a:r>
              <a:rPr lang="en-US" dirty="0"/>
              <a:t>:  0.7</a:t>
            </a:r>
          </a:p>
          <a:p>
            <a:pPr lvl="2"/>
            <a:r>
              <a:rPr lang="en-US" dirty="0"/>
              <a:t>Recall:  0.3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68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rrent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Model</a:t>
            </a:r>
          </a:p>
        </p:txBody>
      </p:sp>
      <p:sp>
        <p:nvSpPr>
          <p:cNvPr id="15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9" name="Image Gallery"/>
          <p:cNvGrpSpPr/>
          <p:nvPr/>
        </p:nvGrpSpPr>
        <p:grpSpPr>
          <a:xfrm>
            <a:off x="773034" y="3068994"/>
            <a:ext cx="8862173" cy="6172201"/>
            <a:chOff x="0" y="0"/>
            <a:chExt cx="8862171" cy="6172200"/>
          </a:xfrm>
        </p:grpSpPr>
        <p:pic>
          <p:nvPicPr>
            <p:cNvPr id="157" name="Screen Shot 2019-12-01 at 10.42.22 AM.png" descr="Screen Shot 2019-12-01 at 10.42.22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3745" b="3745"/>
            <a:stretch>
              <a:fillRect/>
            </a:stretch>
          </p:blipFill>
          <p:spPr>
            <a:xfrm>
              <a:off x="0" y="0"/>
              <a:ext cx="8862172" cy="561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Type to enter a caption."/>
            <p:cNvSpPr/>
            <p:nvPr/>
          </p:nvSpPr>
          <p:spPr>
            <a:xfrm>
              <a:off x="0" y="5689600"/>
              <a:ext cx="886217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Send extra reminders to the predicted no shows.</a:t>
            </a:r>
          </a:p>
          <a:p>
            <a:pPr marL="0" indent="0">
              <a:buNone/>
            </a:pPr>
            <a:r>
              <a:rPr lang="en-US" b="1" dirty="0" smtClean="0"/>
              <a:t>Potential Savings</a:t>
            </a:r>
          </a:p>
          <a:p>
            <a:r>
              <a:rPr lang="en-US" dirty="0" smtClean="0"/>
              <a:t>Every 2 months the model predicts </a:t>
            </a:r>
            <a:r>
              <a:rPr lang="en-US" dirty="0" smtClean="0">
                <a:solidFill>
                  <a:srgbClr val="00B0F0"/>
                </a:solidFill>
              </a:rPr>
              <a:t>150</a:t>
            </a:r>
            <a:r>
              <a:rPr lang="en-US" dirty="0" smtClean="0"/>
              <a:t> no shows</a:t>
            </a:r>
          </a:p>
          <a:p>
            <a:r>
              <a:rPr lang="en-US" dirty="0" smtClean="0"/>
              <a:t>Assume $</a:t>
            </a:r>
            <a:r>
              <a:rPr lang="en-US" dirty="0" smtClean="0">
                <a:solidFill>
                  <a:srgbClr val="00B050"/>
                </a:solidFill>
              </a:rPr>
              <a:t>50 </a:t>
            </a:r>
            <a:r>
              <a:rPr lang="en-US" dirty="0" smtClean="0"/>
              <a:t>per visit</a:t>
            </a:r>
          </a:p>
          <a:p>
            <a:r>
              <a:rPr lang="en-US" dirty="0" smtClean="0"/>
              <a:t>These extra reminders could save up to </a:t>
            </a:r>
            <a:r>
              <a:rPr lang="en-US" dirty="0" smtClean="0">
                <a:solidFill>
                  <a:srgbClr val="00B0F0"/>
                </a:solidFill>
              </a:rPr>
              <a:t>150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00B050"/>
                </a:solidFill>
              </a:rPr>
              <a:t>50</a:t>
            </a:r>
            <a:r>
              <a:rPr lang="en-US" dirty="0" smtClean="0"/>
              <a:t> = </a:t>
            </a:r>
            <a:r>
              <a:rPr lang="en-US" b="1" dirty="0" smtClean="0"/>
              <a:t>$7500 </a:t>
            </a:r>
            <a:r>
              <a:rPr lang="en-US" dirty="0" smtClean="0"/>
              <a:t>per quarter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62" name="Best model has a accuracy of 80% &amp; precision of 70%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Best model has a accuracy of 80% &amp; precision of 70%.</a:t>
            </a:r>
          </a:p>
          <a:p>
            <a:r>
              <a:rPr dirty="0"/>
              <a:t>Additional variables that would have helped in model prediction:</a:t>
            </a:r>
          </a:p>
          <a:p>
            <a:r>
              <a:rPr dirty="0"/>
              <a:t>Appointment Time</a:t>
            </a:r>
          </a:p>
          <a:p>
            <a:r>
              <a:rPr dirty="0"/>
              <a:t>Type of reminders issued</a:t>
            </a:r>
          </a:p>
          <a:p>
            <a:r>
              <a:rPr dirty="0"/>
              <a:t>Distance between patient’s house to clinic</a:t>
            </a:r>
          </a:p>
        </p:txBody>
      </p:sp>
      <p:grpSp>
        <p:nvGrpSpPr>
          <p:cNvPr id="165" name="Image Gallery"/>
          <p:cNvGrpSpPr/>
          <p:nvPr/>
        </p:nvGrpSpPr>
        <p:grpSpPr>
          <a:xfrm>
            <a:off x="7790859" y="5109934"/>
            <a:ext cx="3834004" cy="2436896"/>
            <a:chOff x="0" y="0"/>
            <a:chExt cx="3834003" cy="2436895"/>
          </a:xfrm>
        </p:grpSpPr>
        <p:pic>
          <p:nvPicPr>
            <p:cNvPr id="163" name="patient-no-show-cost-400x201.jpg" descr="patient-no-show-cost-400x201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258" b="1258"/>
            <a:stretch>
              <a:fillRect/>
            </a:stretch>
          </p:blipFill>
          <p:spPr>
            <a:xfrm>
              <a:off x="0" y="0"/>
              <a:ext cx="3834004" cy="18780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Type to enter a caption."/>
            <p:cNvSpPr/>
            <p:nvPr/>
          </p:nvSpPr>
          <p:spPr>
            <a:xfrm>
              <a:off x="0" y="1954295"/>
              <a:ext cx="383400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943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233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New_Template4</vt:lpstr>
      <vt:lpstr>Medical Appointment No Shows</vt:lpstr>
      <vt:lpstr>Introduction</vt:lpstr>
      <vt:lpstr>Feature Engineering</vt:lpstr>
      <vt:lpstr>Analysis Correlations</vt:lpstr>
      <vt:lpstr>Analysis</vt:lpstr>
      <vt:lpstr>Model Selection</vt:lpstr>
      <vt:lpstr>Current Model</vt:lpstr>
      <vt:lpstr>Implementation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Ibrahim</dc:creator>
  <cp:lastModifiedBy>Owner</cp:lastModifiedBy>
  <cp:revision>3</cp:revision>
  <dcterms:modified xsi:type="dcterms:W3CDTF">2019-12-01T17:48:58Z</dcterms:modified>
</cp:coreProperties>
</file>