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00414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Line"/>
          <p:cNvSpPr/>
          <p:nvPr/>
        </p:nvSpPr>
        <p:spPr>
          <a:xfrm>
            <a:off x="507999" y="4089400"/>
            <a:ext cx="1200002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Line"/>
          <p:cNvSpPr/>
          <p:nvPr/>
        </p:nvSpPr>
        <p:spPr>
          <a:xfrm flipV="1">
            <a:off x="7994301" y="4526255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  <a:lvl2pPr marL="861483" indent="-391583" algn="ctr">
              <a:spcBef>
                <a:spcPts val="1200"/>
              </a:spcBef>
              <a:buClrTx/>
              <a:buFontTx/>
              <a:defRPr i="1" sz="3000"/>
            </a:lvl2pPr>
            <a:lvl3pPr marL="1331383" indent="-391583" algn="ctr">
              <a:spcBef>
                <a:spcPts val="1200"/>
              </a:spcBef>
              <a:buClrTx/>
              <a:buFontTx/>
              <a:defRPr i="1" sz="3000"/>
            </a:lvl3pPr>
            <a:lvl4pPr marL="1801283" indent="-391583" algn="ctr">
              <a:spcBef>
                <a:spcPts val="1200"/>
              </a:spcBef>
              <a:buClrTx/>
              <a:buFontTx/>
              <a:defRPr i="1" sz="3000"/>
            </a:lvl4pPr>
            <a:lvl5pPr marL="2271183" indent="-391583" algn="ctr">
              <a:spcBef>
                <a:spcPts val="1200"/>
              </a:spcBef>
              <a:buClrTx/>
              <a:buFontTx/>
              <a:defRPr i="1"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" name="Line"/>
          <p:cNvSpPr/>
          <p:nvPr/>
        </p:nvSpPr>
        <p:spPr>
          <a:xfrm>
            <a:off x="507999" y="6629400"/>
            <a:ext cx="1200002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" name="Li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Image"/>
          <p:cNvSpPr/>
          <p:nvPr>
            <p:ph type="pic" idx="13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4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7999" y="4876800"/>
            <a:ext cx="567637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7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Image"/>
          <p:cNvSpPr/>
          <p:nvPr>
            <p:ph type="pic" sz="half" idx="13"/>
          </p:nvPr>
        </p:nvSpPr>
        <p:spPr>
          <a:xfrm>
            <a:off x="6704697" y="590550"/>
            <a:ext cx="5806885" cy="850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4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680200" y="635000"/>
            <a:ext cx="5829302" cy="3517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7999" y="21717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Line"/>
          <p:cNvSpPr/>
          <p:nvPr/>
        </p:nvSpPr>
        <p:spPr>
          <a:xfrm>
            <a:off x="507999" y="6350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joniarroba/noshowappointments/data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am 4 Projec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4 Project</a:t>
            </a:r>
          </a:p>
        </p:txBody>
      </p:sp>
      <p:sp>
        <p:nvSpPr>
          <p:cNvPr id="134" name="Medical Appointment No Sho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spcBef>
                <a:spcPts val="1500"/>
              </a:spcBef>
              <a:defRPr sz="6100"/>
            </a:lvl1pPr>
          </a:lstStyle>
          <a:p>
            <a:pPr/>
            <a:r>
              <a:t>Medical Appointment No Shows</a:t>
            </a:r>
          </a:p>
        </p:txBody>
      </p:sp>
      <p:sp>
        <p:nvSpPr>
          <p:cNvPr id="135" name="Arthur Sowinski…"/>
          <p:cNvSpPr txBox="1"/>
          <p:nvPr/>
        </p:nvSpPr>
        <p:spPr>
          <a:xfrm>
            <a:off x="8280400" y="4140200"/>
            <a:ext cx="4241800" cy="241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t>Arthur Sowinski</a:t>
            </a:r>
          </a:p>
          <a:p>
            <a:pPr algn="l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t>Ibrahim Abu Nameh</a:t>
            </a:r>
          </a:p>
          <a:p>
            <a:pPr algn="l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t>Michel Tayzon</a:t>
            </a:r>
          </a:p>
          <a:p>
            <a:pPr algn="l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t>Vishal Valentine</a:t>
            </a:r>
          </a:p>
        </p:txBody>
      </p:sp>
      <p:grpSp>
        <p:nvGrpSpPr>
          <p:cNvPr id="138" name="Image Gallery"/>
          <p:cNvGrpSpPr/>
          <p:nvPr/>
        </p:nvGrpSpPr>
        <p:grpSpPr>
          <a:xfrm>
            <a:off x="4406899" y="6680199"/>
            <a:ext cx="4191004" cy="3483326"/>
            <a:chOff x="0" y="0"/>
            <a:chExt cx="4191002" cy="3483325"/>
          </a:xfrm>
        </p:grpSpPr>
        <p:pic>
          <p:nvPicPr>
            <p:cNvPr id="136" name="imageedit_5_5331037711.jpg" descr="imageedit_5_5331037711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5109" r="0" b="15109"/>
            <a:stretch>
              <a:fillRect/>
            </a:stretch>
          </p:blipFill>
          <p:spPr>
            <a:xfrm>
              <a:off x="-1" y="-1"/>
              <a:ext cx="4191004" cy="29245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Type to enter a caption."/>
            <p:cNvSpPr txBox="1"/>
            <p:nvPr/>
          </p:nvSpPr>
          <p:spPr>
            <a:xfrm>
              <a:off x="-1" y="3000724"/>
              <a:ext cx="419100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 sz="2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74" name="Best model has a accuracy of 80% &amp; precision of 70%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model has a accuracy of 80% &amp; precision of 75%.</a:t>
            </a:r>
          </a:p>
          <a:p>
            <a:pPr/>
            <a:r>
              <a:t>Additional variables that would have helped in model prediction:</a:t>
            </a:r>
          </a:p>
          <a:p>
            <a:pPr/>
            <a:r>
              <a:t>Appointment Time</a:t>
            </a:r>
          </a:p>
          <a:p>
            <a:pPr/>
            <a:r>
              <a:t>Type of reminders issued</a:t>
            </a:r>
          </a:p>
          <a:p>
            <a:pPr/>
            <a:r>
              <a:t>Distance between patient’s house to clinic</a:t>
            </a:r>
          </a:p>
        </p:txBody>
      </p:sp>
      <p:grpSp>
        <p:nvGrpSpPr>
          <p:cNvPr id="177" name="Image Gallery"/>
          <p:cNvGrpSpPr/>
          <p:nvPr/>
        </p:nvGrpSpPr>
        <p:grpSpPr>
          <a:xfrm>
            <a:off x="7790859" y="5109933"/>
            <a:ext cx="3834006" cy="2436897"/>
            <a:chOff x="0" y="0"/>
            <a:chExt cx="3834005" cy="2436895"/>
          </a:xfrm>
        </p:grpSpPr>
        <p:pic>
          <p:nvPicPr>
            <p:cNvPr id="175" name="patient-no-show-cost-400x201.jpg" descr="patient-no-show-cost-400x201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58" r="0" b="1258"/>
            <a:stretch>
              <a:fillRect/>
            </a:stretch>
          </p:blipFill>
          <p:spPr>
            <a:xfrm>
              <a:off x="-1" y="0"/>
              <a:ext cx="3834007" cy="18780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Type to enter a caption."/>
            <p:cNvSpPr txBox="1"/>
            <p:nvPr/>
          </p:nvSpPr>
          <p:spPr>
            <a:xfrm>
              <a:off x="-1" y="1954295"/>
              <a:ext cx="3834006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 sz="2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nclusion (Contd…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Conclusion</a:t>
            </a:r>
          </a:p>
        </p:txBody>
      </p:sp>
      <p:sp>
        <p:nvSpPr>
          <p:cNvPr id="180" name="Remedial Measur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Remedial Measures:</a:t>
            </a:r>
          </a:p>
          <a:p>
            <a:pPr/>
            <a:r>
              <a:t>More booking: Using the predictive model, schedule more appointments</a:t>
            </a:r>
          </a:p>
          <a:p>
            <a:pPr/>
            <a:r>
              <a:t>No-Show fees: Charging fees  for a no-show appointment</a:t>
            </a:r>
          </a:p>
          <a:p>
            <a:pPr/>
            <a:r>
              <a:t>Incentives: by collecting fees upfront might provide an incentive fo a patient to show-up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41" name="What is No-Show 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No-Show ?</a:t>
            </a:r>
          </a:p>
          <a:p>
            <a:pPr/>
            <a:r>
              <a:t>No-Shows cost the healthcare industry more than $150 billion annually</a:t>
            </a:r>
          </a:p>
          <a:p>
            <a:pPr/>
            <a:r>
              <a:t>Dataset source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https://www.kaggle.com/joniarroba/noshowappointments/data</a:t>
            </a:r>
            <a:r>
              <a:t>)</a:t>
            </a:r>
          </a:p>
          <a:p>
            <a:pPr/>
            <a:r>
              <a:t>110527 rows x 14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eature Labels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</a:t>
            </a:r>
            <a:r>
              <a:t>Engineering</a:t>
            </a:r>
          </a:p>
        </p:txBody>
      </p:sp>
      <p:sp>
        <p:nvSpPr>
          <p:cNvPr id="14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47" name="Image Gallery"/>
          <p:cNvGrpSpPr/>
          <p:nvPr/>
        </p:nvGrpSpPr>
        <p:grpSpPr>
          <a:xfrm>
            <a:off x="319218" y="3924600"/>
            <a:ext cx="13403059" cy="4876501"/>
            <a:chOff x="0" y="0"/>
            <a:chExt cx="13403057" cy="4876500"/>
          </a:xfrm>
        </p:grpSpPr>
        <p:pic>
          <p:nvPicPr>
            <p:cNvPr id="145" name="features_labels_table.png" descr="features_labels_tabl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3" r="0" b="743"/>
            <a:stretch>
              <a:fillRect/>
            </a:stretch>
          </p:blipFill>
          <p:spPr>
            <a:xfrm>
              <a:off x="-1" y="0"/>
              <a:ext cx="13403059" cy="4317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" name="Feature Labels Table"/>
            <p:cNvSpPr txBox="1"/>
            <p:nvPr/>
          </p:nvSpPr>
          <p:spPr>
            <a:xfrm>
              <a:off x="-1" y="4393901"/>
              <a:ext cx="13403059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 sz="2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/>
              <a:r>
                <a:t>Feature Labels Table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eature Labels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Correlations</a:t>
            </a:r>
          </a:p>
        </p:txBody>
      </p:sp>
      <p:sp>
        <p:nvSpPr>
          <p:cNvPr id="15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Very poor correlations versus label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2600" y="2659379"/>
            <a:ext cx="4360946" cy="617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</p:txBody>
      </p:sp>
      <p:sp>
        <p:nvSpPr>
          <p:cNvPr id="154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57" name="Image Gallery"/>
          <p:cNvGrpSpPr/>
          <p:nvPr/>
        </p:nvGrpSpPr>
        <p:grpSpPr>
          <a:xfrm>
            <a:off x="609805" y="1770164"/>
            <a:ext cx="11997294" cy="8550072"/>
            <a:chOff x="0" y="0"/>
            <a:chExt cx="11997292" cy="8550070"/>
          </a:xfrm>
        </p:grpSpPr>
        <p:pic>
          <p:nvPicPr>
            <p:cNvPr id="155" name="Screen Shot 2019-12-02 at 3.48.52 PM.png" descr="Screen Shot 2019-12-02 at 3.48.52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15" t="0" r="115" b="0"/>
            <a:stretch>
              <a:fillRect/>
            </a:stretch>
          </p:blipFill>
          <p:spPr>
            <a:xfrm>
              <a:off x="0" y="0"/>
              <a:ext cx="11997293" cy="80166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Type to enter a caption."/>
            <p:cNvSpPr/>
            <p:nvPr/>
          </p:nvSpPr>
          <p:spPr>
            <a:xfrm>
              <a:off x="0" y="8092870"/>
              <a:ext cx="11997293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800">
                  <a:solidFill>
                    <a:srgbClr val="4C4946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Selection</a:t>
            </a:r>
          </a:p>
        </p:txBody>
      </p:sp>
      <p:sp>
        <p:nvSpPr>
          <p:cNvPr id="160" name="Tex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302" y="2917109"/>
            <a:ext cx="12374114" cy="4982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Selection</a:t>
            </a:r>
          </a:p>
        </p:txBody>
      </p:sp>
      <p:sp>
        <p:nvSpPr>
          <p:cNvPr id="164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812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t>Individual models - </a:t>
            </a:r>
            <a:r>
              <a:rPr sz="1566"/>
              <a:t>LOG,DTC,RFC,KNN,XGB,</a:t>
            </a:r>
            <a:r>
              <a:rPr sz="1653"/>
              <a:t> SGD,SVC</a:t>
            </a:r>
            <a:endParaRPr sz="2262"/>
          </a:p>
          <a:p>
            <a:pPr lvl="1" marL="817625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t>Best individual model - XGBoost</a:t>
            </a:r>
          </a:p>
          <a:p>
            <a:pPr lvl="2" marL="1226438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t>Accuracy: 0.80</a:t>
            </a:r>
          </a:p>
          <a:p>
            <a:pPr lvl="2" marL="1226438" indent="-408812" defTabSz="508254">
              <a:lnSpc>
                <a:spcPct val="80000"/>
              </a:lnSpc>
              <a:spcBef>
                <a:spcPts val="2000"/>
              </a:spcBef>
              <a:defRPr b="1" sz="2175"/>
            </a:pPr>
            <a:r>
              <a:t>Precision</a:t>
            </a:r>
            <a:r>
              <a:rPr b="0"/>
              <a:t>:  0.61</a:t>
            </a:r>
          </a:p>
          <a:p>
            <a:pPr lvl="2" marL="1226438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t>Recall:  0.02</a:t>
            </a:r>
          </a:p>
          <a:p>
            <a:pPr marL="408812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t>Best model - </a:t>
            </a:r>
            <a:r>
              <a:rPr sz="1653"/>
              <a:t>Voting Classifier (LOG, KNN,XGB,RFC)</a:t>
            </a:r>
          </a:p>
          <a:p>
            <a:pPr lvl="1" marL="817625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t>Scores</a:t>
            </a:r>
          </a:p>
          <a:p>
            <a:pPr lvl="2" marL="1226438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t>Accuracy: 0.80</a:t>
            </a:r>
          </a:p>
          <a:p>
            <a:pPr lvl="2" marL="1226438" indent="-408812" defTabSz="508254">
              <a:lnSpc>
                <a:spcPct val="80000"/>
              </a:lnSpc>
              <a:spcBef>
                <a:spcPts val="2000"/>
              </a:spcBef>
              <a:defRPr b="1" sz="2175"/>
            </a:pPr>
            <a:r>
              <a:t>Precision</a:t>
            </a:r>
            <a:r>
              <a:rPr b="0"/>
              <a:t>:  0.75</a:t>
            </a:r>
          </a:p>
          <a:p>
            <a:pPr lvl="2" marL="1226438" indent="-408812" defTabSz="508254">
              <a:lnSpc>
                <a:spcPct val="80000"/>
              </a:lnSpc>
              <a:spcBef>
                <a:spcPts val="2000"/>
              </a:spcBef>
              <a:defRPr sz="2175"/>
            </a:pPr>
            <a:r>
              <a:t>Recall:  0.01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rrent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Model</a:t>
            </a:r>
          </a:p>
        </p:txBody>
      </p:sp>
      <p:sp>
        <p:nvSpPr>
          <p:cNvPr id="16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446" y="2437152"/>
            <a:ext cx="8734405" cy="6310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71" name="Best model has a accuracy of 80% &amp; precision of 70%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 extra reminders to the predicted no shows.</a:t>
            </a:r>
          </a:p>
          <a:p>
            <a:pPr marL="0" indent="0">
              <a:buSzTx/>
              <a:buNone/>
              <a:defRPr b="1"/>
            </a:pPr>
            <a:r>
              <a:t>Potential Savings</a:t>
            </a:r>
          </a:p>
          <a:p>
            <a:pPr/>
            <a:r>
              <a:t>Every 2 months the model predicts </a:t>
            </a:r>
            <a:r>
              <a:rPr>
                <a:solidFill>
                  <a:srgbClr val="00B0F0"/>
                </a:solidFill>
              </a:rPr>
              <a:t>150</a:t>
            </a:r>
            <a:r>
              <a:t> no shows</a:t>
            </a:r>
          </a:p>
          <a:p>
            <a:pPr/>
            <a:r>
              <a:t>Assume $</a:t>
            </a:r>
            <a:r>
              <a:rPr>
                <a:solidFill>
                  <a:srgbClr val="00B050"/>
                </a:solidFill>
              </a:rPr>
              <a:t>50 </a:t>
            </a:r>
            <a:r>
              <a:t>per visit</a:t>
            </a:r>
          </a:p>
          <a:p>
            <a:pPr/>
            <a:r>
              <a:t>These extra reminders could save up to </a:t>
            </a:r>
            <a:r>
              <a:rPr>
                <a:solidFill>
                  <a:srgbClr val="00B0F0"/>
                </a:solidFill>
              </a:rPr>
              <a:t>150</a:t>
            </a:r>
            <a:r>
              <a:t>*</a:t>
            </a:r>
            <a:r>
              <a:rPr>
                <a:solidFill>
                  <a:srgbClr val="00B050"/>
                </a:solidFill>
              </a:rPr>
              <a:t>50</a:t>
            </a:r>
            <a:r>
              <a:t> = </a:t>
            </a:r>
            <a:r>
              <a:rPr b="1"/>
              <a:t>$7500 </a:t>
            </a:r>
            <a:r>
              <a:t>per quarter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