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1" r:id="rId3"/>
    <p:sldId id="301" r:id="rId4"/>
    <p:sldId id="302" r:id="rId5"/>
    <p:sldId id="303" r:id="rId6"/>
    <p:sldId id="29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  <p:sldId id="295" r:id="rId17"/>
    <p:sldId id="265" r:id="rId18"/>
    <p:sldId id="267" r:id="rId19"/>
    <p:sldId id="266" r:id="rId20"/>
    <p:sldId id="268" r:id="rId21"/>
    <p:sldId id="271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4" r:id="rId41"/>
    <p:sldId id="289" r:id="rId42"/>
    <p:sldId id="305" r:id="rId43"/>
    <p:sldId id="306" r:id="rId44"/>
    <p:sldId id="293" r:id="rId45"/>
    <p:sldId id="292" r:id="rId46"/>
    <p:sldId id="296" r:id="rId47"/>
    <p:sldId id="298" r:id="rId48"/>
    <p:sldId id="299" r:id="rId49"/>
    <p:sldId id="300" r:id="rId50"/>
    <p:sldId id="307" r:id="rId51"/>
    <p:sldId id="308" r:id="rId52"/>
    <p:sldId id="309" r:id="rId53"/>
    <p:sldId id="297" r:id="rId54"/>
    <p:sldId id="311" r:id="rId55"/>
    <p:sldId id="312" r:id="rId56"/>
    <p:sldId id="313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91"/>
            <p14:sldId id="301"/>
            <p14:sldId id="302"/>
            <p14:sldId id="303"/>
            <p14:sldId id="294"/>
            <p14:sldId id="257"/>
            <p14:sldId id="258"/>
            <p14:sldId id="259"/>
            <p14:sldId id="260"/>
          </p14:sldIdLst>
        </p14:section>
        <p14:section name="1.2 Math" id="{0E18E00F-4446-4119-800A-7B0489C642E8}">
          <p14:sldIdLst>
            <p14:sldId id="261"/>
            <p14:sldId id="26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6.1 Functions" id="{A48A9DD7-967D-47A6-8B0D-B1B8B406A035}">
          <p14:sldIdLst>
            <p14:sldId id="288"/>
            <p14:sldId id="304"/>
            <p14:sldId id="289"/>
            <p14:sldId id="305"/>
            <p14:sldId id="306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  <p14:section name="7.1 Classes" id="{3E0E143E-C877-45A0-8119-700CCB1C4ABC}">
          <p14:sldIdLst>
            <p14:sldId id="296"/>
            <p14:sldId id="298"/>
            <p14:sldId id="299"/>
            <p14:sldId id="300"/>
            <p14:sldId id="307"/>
            <p14:sldId id="308"/>
            <p14:sldId id="309"/>
            <p14:sldId id="297"/>
            <p14:sldId id="311"/>
            <p14:sldId id="312"/>
            <p14:sldId id="31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ange" userId="4d995a6d5ba28eee" providerId="Windows Live" clId="Web-{CCEEA55C-338E-497A-9CD9-88821743337D}"/>
    <pc:docChg chg="modSld">
      <pc:chgData name="John Lange" userId="4d995a6d5ba28eee" providerId="Windows Live" clId="Web-{CCEEA55C-338E-497A-9CD9-88821743337D}" dt="2018-03-01T01:30:49.599" v="11"/>
      <pc:docMkLst>
        <pc:docMk/>
      </pc:docMkLst>
      <pc:sldChg chg="modSp">
        <pc:chgData name="John Lange" userId="4d995a6d5ba28eee" providerId="Windows Live" clId="Web-{CCEEA55C-338E-497A-9CD9-88821743337D}" dt="2018-03-01T01:30:49.599" v="10"/>
        <pc:sldMkLst>
          <pc:docMk/>
          <pc:sldMk cId="3293854445" sldId="298"/>
        </pc:sldMkLst>
        <pc:spChg chg="mod">
          <ac:chgData name="John Lange" userId="4d995a6d5ba28eee" providerId="Windows Live" clId="Web-{CCEEA55C-338E-497A-9CD9-88821743337D}" dt="2018-03-01T01:30:49.599" v="10"/>
          <ac:spMkLst>
            <pc:docMk/>
            <pc:sldMk cId="3293854445" sldId="298"/>
            <ac:spMk id="3" creationId="{00000000-0000-0000-0000-000000000000}"/>
          </ac:spMkLst>
        </pc:spChg>
      </pc:sldChg>
    </pc:docChg>
  </pc:docChgLst>
  <pc:docChgLst>
    <pc:chgData name="Zachary Lockhart" userId="e29c5a3264240a1f" providerId="Windows Live" clId="Web-{CA0448C6-F93E-4D53-98B4-2EA298BF5F52}"/>
    <pc:docChg chg="modSld">
      <pc:chgData name="Zachary Lockhart" userId="e29c5a3264240a1f" providerId="Windows Live" clId="Web-{CA0448C6-F93E-4D53-98B4-2EA298BF5F52}" dt="2018-03-03T03:36:25.613" v="14"/>
      <pc:docMkLst>
        <pc:docMk/>
      </pc:docMkLst>
      <pc:sldChg chg="modSp">
        <pc:chgData name="Zachary Lockhart" userId="e29c5a3264240a1f" providerId="Windows Live" clId="Web-{CA0448C6-F93E-4D53-98B4-2EA298BF5F52}" dt="2018-03-03T03:35:58.941" v="7"/>
        <pc:sldMkLst>
          <pc:docMk/>
          <pc:sldMk cId="2932914234" sldId="256"/>
        </pc:sldMkLst>
        <pc:spChg chg="mod">
          <ac:chgData name="Zachary Lockhart" userId="e29c5a3264240a1f" providerId="Windows Live" clId="Web-{CA0448C6-F93E-4D53-98B4-2EA298BF5F52}" dt="2018-03-03T03:35:54.628" v="2"/>
          <ac:spMkLst>
            <pc:docMk/>
            <pc:sldMk cId="2932914234" sldId="256"/>
            <ac:spMk id="2" creationId="{00000000-0000-0000-0000-000000000000}"/>
          </ac:spMkLst>
        </pc:spChg>
        <pc:spChg chg="mod">
          <ac:chgData name="Zachary Lockhart" userId="e29c5a3264240a1f" providerId="Windows Live" clId="Web-{CA0448C6-F93E-4D53-98B4-2EA298BF5F52}" dt="2018-03-03T03:35:58.941" v="7"/>
          <ac:spMkLst>
            <pc:docMk/>
            <pc:sldMk cId="2932914234" sldId="256"/>
            <ac:spMk id="3" creationId="{00000000-0000-0000-0000-000000000000}"/>
          </ac:spMkLst>
        </pc:spChg>
      </pc:sldChg>
      <pc:sldChg chg="modSp">
        <pc:chgData name="Zachary Lockhart" userId="e29c5a3264240a1f" providerId="Windows Live" clId="Web-{CA0448C6-F93E-4D53-98B4-2EA298BF5F52}" dt="2018-03-03T03:36:24.019" v="12"/>
        <pc:sldMkLst>
          <pc:docMk/>
          <pc:sldMk cId="4273971886" sldId="294"/>
        </pc:sldMkLst>
        <pc:spChg chg="mod">
          <ac:chgData name="Zachary Lockhart" userId="e29c5a3264240a1f" providerId="Windows Live" clId="Web-{CA0448C6-F93E-4D53-98B4-2EA298BF5F52}" dt="2018-03-03T03:36:24.019" v="12"/>
          <ac:spMkLst>
            <pc:docMk/>
            <pc:sldMk cId="4273971886" sldId="294"/>
            <ac:spMk id="2" creationId="{00000000-0000-0000-0000-000000000000}"/>
          </ac:spMkLst>
        </pc:spChg>
      </pc:sldChg>
    </pc:docChg>
  </pc:docChgLst>
  <pc:docChgLst>
    <pc:chgData name="John Lange" userId="4d995a6d5ba28eee" providerId="Windows Live" clId="Web-{E0E5787A-DA5B-48BD-A116-025E737FBA6B}"/>
    <pc:docChg chg="modSld">
      <pc:chgData name="John Lange" userId="4d995a6d5ba28eee" providerId="Windows Live" clId="Web-{E0E5787A-DA5B-48BD-A116-025E737FBA6B}" dt="2018-02-26T17:58:54.669" v="4"/>
      <pc:docMkLst>
        <pc:docMk/>
      </pc:docMkLst>
      <pc:sldChg chg="modSp">
        <pc:chgData name="John Lange" userId="4d995a6d5ba28eee" providerId="Windows Live" clId="Web-{E0E5787A-DA5B-48BD-A116-025E737FBA6B}" dt="2018-02-26T17:58:48.825" v="2"/>
        <pc:sldMkLst>
          <pc:docMk/>
          <pc:sldMk cId="4013525080" sldId="288"/>
        </pc:sldMkLst>
        <pc:spChg chg="mod">
          <ac:chgData name="John Lange" userId="4d995a6d5ba28eee" providerId="Windows Live" clId="Web-{E0E5787A-DA5B-48BD-A116-025E737FBA6B}" dt="2018-02-26T17:58:48.825" v="2"/>
          <ac:spMkLst>
            <pc:docMk/>
            <pc:sldMk cId="4013525080" sldId="2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E10B-319A-4315-8B9F-0D9CA3A07412}" type="datetimeFigureOut">
              <a:rPr lang="en-US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B12C-377E-4E21-8AE2-D4755D32B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specifically don't cover string interpolation here to allow it to be covered in Ruby, then when going back to C# show it 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9B12C-377E-4E21-8AE2-D4755D32B59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PGH Session 6!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Development Bootcamp</a:t>
            </a:r>
          </a:p>
          <a:p>
            <a:r>
              <a:rPr lang="en-US" dirty="0"/>
              <a:t>#AcademyPgh6 if you want to do the twitter things</a:t>
            </a:r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normal mathematical symbols</a:t>
            </a:r>
          </a:p>
          <a:p>
            <a:pPr lvl="1"/>
            <a:r>
              <a:rPr lang="en-US" dirty="0"/>
              <a:t>+, -, * (multiply), / (divide), % (modulus)</a:t>
            </a:r>
          </a:p>
          <a:p>
            <a:pPr lvl="1"/>
            <a:r>
              <a:rPr lang="en-US" dirty="0"/>
              <a:t>= is the assignment operator, we will talk about it in the next section</a:t>
            </a:r>
          </a:p>
          <a:p>
            <a:pPr lvl="1"/>
            <a:r>
              <a:rPr lang="en-US" dirty="0"/>
              <a:t>There are a few special operators, ++, +=, --, -=, *= and /= which are used in the next section as well</a:t>
            </a:r>
          </a:p>
          <a:p>
            <a:r>
              <a:rPr lang="en-US" dirty="0"/>
              <a:t>Uses the normal order of operations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parens</a:t>
            </a:r>
            <a:r>
              <a:rPr lang="en-US" dirty="0"/>
              <a:t>) first, then multiply/divide, finally add/subtract</a:t>
            </a:r>
          </a:p>
          <a:p>
            <a:pPr lvl="1"/>
            <a:r>
              <a:rPr lang="en-US" dirty="0"/>
              <a:t>While it will normally not matter, if everything else is equal, each symbol will be evaluated left to right (2 + 2 – 2) the + will happen first, then the -.</a:t>
            </a:r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some common math formulas you may remember from school or have used before</a:t>
            </a:r>
          </a:p>
          <a:p>
            <a:pPr lvl="1"/>
            <a:r>
              <a:rPr lang="en-US" dirty="0"/>
              <a:t>You may use things like Pi</a:t>
            </a:r>
          </a:p>
          <a:p>
            <a:pPr lvl="1"/>
            <a:r>
              <a:rPr lang="en-US" dirty="0"/>
              <a:t>It’s ok if you don’t remember exact formulas for things</a:t>
            </a:r>
          </a:p>
          <a:p>
            <a:pPr lvl="1"/>
            <a:r>
              <a:rPr lang="en-US" dirty="0"/>
              <a:t>Make some up</a:t>
            </a:r>
          </a:p>
        </p:txBody>
      </p:sp>
    </p:spTree>
    <p:extLst>
      <p:ext uri="{BB962C8B-B14F-4D97-AF65-F5344CB8AC3E}">
        <p14:creationId xmlns:p14="http://schemas.microsoft.com/office/powerpoint/2010/main" val="22959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a name for a value or object</a:t>
            </a:r>
          </a:p>
          <a:p>
            <a:r>
              <a:rPr lang="en-US" dirty="0"/>
              <a:t>In C#, a variable can only have one type in its lifetime</a:t>
            </a:r>
          </a:p>
          <a:p>
            <a:pPr lvl="1"/>
            <a:r>
              <a:rPr lang="en-US" dirty="0"/>
              <a:t>If you say variable x is a string, x will always be a string</a:t>
            </a:r>
          </a:p>
          <a:p>
            <a:r>
              <a:rPr lang="en-US" dirty="0"/>
              <a:t>C# requires you to declare what variables you are going to use</a:t>
            </a:r>
          </a:p>
          <a:p>
            <a:r>
              <a:rPr lang="en-US" dirty="0"/>
              <a:t>Variables can (normally) be assigned new values</a:t>
            </a:r>
          </a:p>
          <a:p>
            <a:r>
              <a:rPr lang="en-US" dirty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pPr fontAlgn="ctr"/>
            <a:r>
              <a:rPr lang="en-US" dirty="0"/>
              <a:t>What happens when you try to ask for an age and do </a:t>
            </a:r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Console.ReadLine</a:t>
            </a:r>
            <a:r>
              <a:rPr lang="en-US" dirty="0"/>
              <a:t>()?</a:t>
            </a:r>
          </a:p>
          <a:p>
            <a:r>
              <a:rPr lang="en-US" dirty="0"/>
              <a:t>Extra – Tell them how old they’ll be in 5 years</a:t>
            </a:r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user for the length and width of their garden box</a:t>
            </a:r>
          </a:p>
          <a:p>
            <a:r>
              <a:rPr lang="en-US" dirty="0"/>
              <a:t>Tell them the area of the box</a:t>
            </a:r>
          </a:p>
          <a:p>
            <a:r>
              <a:rPr lang="en-US" dirty="0"/>
              <a:t>Tell them the perimeter of the box</a:t>
            </a:r>
          </a:p>
          <a:p>
            <a:r>
              <a:rPr lang="en-US" dirty="0"/>
              <a:t>Tell them how many carrots/beets/corn they can plant</a:t>
            </a:r>
          </a:p>
          <a:p>
            <a:pPr lvl="1"/>
            <a:r>
              <a:rPr lang="en-US" dirty="0"/>
              <a:t>Carrots = 16 per 4x4 square (1 per </a:t>
            </a:r>
            <a:r>
              <a:rPr lang="en-US" dirty="0" err="1"/>
              <a:t>sq</a:t>
            </a:r>
            <a:r>
              <a:rPr lang="en-US" dirty="0"/>
              <a:t> foot)</a:t>
            </a:r>
          </a:p>
          <a:p>
            <a:pPr lvl="1"/>
            <a:r>
              <a:rPr lang="en-US" dirty="0"/>
              <a:t>Corn = 3 per 4x4 square</a:t>
            </a:r>
          </a:p>
          <a:p>
            <a:pPr lvl="1"/>
            <a:r>
              <a:rPr lang="en-US" dirty="0"/>
              <a:t>Beets = 9 per 4x4 square</a:t>
            </a:r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let you make blocks of code optional, based on a condition that you put on that code</a:t>
            </a:r>
          </a:p>
          <a:p>
            <a:r>
              <a:rPr lang="en-US" dirty="0"/>
              <a:t>The condition must be TRUE or FALSE</a:t>
            </a:r>
          </a:p>
          <a:p>
            <a:r>
              <a:rPr lang="en-US" dirty="0"/>
              <a:t>Our first bit of flow control</a:t>
            </a:r>
          </a:p>
          <a:p>
            <a:pPr lvl="1"/>
            <a:r>
              <a:rPr lang="en-US" dirty="0"/>
              <a:t>Until now, all of our programs have been going straight from the top to bottom, this doesn’t always have to happen</a:t>
            </a:r>
          </a:p>
          <a:p>
            <a:r>
              <a:rPr lang="en-US" dirty="0"/>
              <a:t>Basic Syntax:  If (conditional is true) { // do this code }</a:t>
            </a:r>
          </a:p>
          <a:p>
            <a:r>
              <a:rPr lang="en-US" dirty="0"/>
              <a:t>To the IDE for a basic example!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conditional operators for comparing values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&lt;= (is less than or equal to)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r>
              <a:rPr lang="en-US" dirty="0"/>
              <a:t>These are the same as you expect from your math classes you’ve taken before: x &lt;= y, 5 &gt; 2, “hello” == “hello”, “A” != “a”</a:t>
            </a:r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work by using true/false conditions.</a:t>
            </a:r>
          </a:p>
          <a:p>
            <a:r>
              <a:rPr lang="en-US" dirty="0"/>
              <a:t>There are ways to combine conditions with terms like and, or, and not</a:t>
            </a:r>
          </a:p>
          <a:p>
            <a:r>
              <a:rPr lang="en-US" dirty="0"/>
              <a:t>C# uses special characters for these</a:t>
            </a:r>
          </a:p>
          <a:p>
            <a:pPr lvl="1"/>
            <a:r>
              <a:rPr lang="en-US" dirty="0"/>
              <a:t>== is Equal To</a:t>
            </a:r>
          </a:p>
          <a:p>
            <a:pPr lvl="1"/>
            <a:r>
              <a:rPr lang="en-US" dirty="0"/>
              <a:t>&amp;&amp; is And</a:t>
            </a:r>
          </a:p>
          <a:p>
            <a:pPr lvl="1"/>
            <a:r>
              <a:rPr lang="en-US" dirty="0"/>
              <a:t>|| is Or</a:t>
            </a:r>
          </a:p>
          <a:p>
            <a:pPr lvl="1"/>
            <a:r>
              <a:rPr lang="en-US" dirty="0"/>
              <a:t>! is Not</a:t>
            </a:r>
          </a:p>
          <a:p>
            <a:r>
              <a:rPr lang="en-US" dirty="0"/>
              <a:t>These combined conditionals are resolved with (</a:t>
            </a:r>
            <a:r>
              <a:rPr lang="en-US" dirty="0" err="1"/>
              <a:t>parens</a:t>
            </a:r>
            <a:r>
              <a:rPr lang="en-US" dirty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SSID: </a:t>
            </a:r>
            <a:r>
              <a:rPr lang="en-US" dirty="0" err="1"/>
              <a:t>AcademyPGH-wifi</a:t>
            </a:r>
            <a:endParaRPr lang="en-US" dirty="0"/>
          </a:p>
          <a:p>
            <a:pPr lvl="1"/>
            <a:r>
              <a:rPr lang="en-US" dirty="0"/>
              <a:t>Password: 753eastwarrington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Snacks</a:t>
            </a:r>
          </a:p>
          <a:p>
            <a:r>
              <a:rPr lang="en-US" dirty="0"/>
              <a:t>Work Hard (across the street)</a:t>
            </a:r>
          </a:p>
        </p:txBody>
      </p:sp>
    </p:spTree>
    <p:extLst>
      <p:ext uri="{BB962C8B-B14F-4D97-AF65-F5344CB8AC3E}">
        <p14:creationId xmlns:p14="http://schemas.microsoft.com/office/powerpoint/2010/main" val="1375860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conditionals and 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have?</a:t>
            </a:r>
          </a:p>
          <a:p>
            <a:pPr fontAlgn="ctr"/>
            <a:r>
              <a:rPr lang="en-US" dirty="0"/>
              <a:t>Garden Boxes:</a:t>
            </a:r>
          </a:p>
          <a:p>
            <a:pPr lvl="1" fontAlgn="ctr"/>
            <a:r>
              <a:rPr lang="en-US" dirty="0"/>
              <a:t>Ask the user what they want to plant and only show that option</a:t>
            </a:r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contains a block of code inside a larger block of code</a:t>
            </a:r>
          </a:p>
          <a:p>
            <a:r>
              <a:rPr lang="en-US" dirty="0"/>
              <a:t>Inner blocks of code have access to all of the variables within the parent scope</a:t>
            </a:r>
          </a:p>
          <a:p>
            <a:r>
              <a:rPr lang="en-US" dirty="0"/>
              <a:t>Variables declared in an inner scope are only available to that scope and child scopes</a:t>
            </a:r>
          </a:p>
          <a:p>
            <a:r>
              <a:rPr lang="en-US" dirty="0"/>
              <a:t>IDE Example</a:t>
            </a:r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/>
              <a:t>Else { // do this if the original condition is false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Multiple If statements can be strung together, the first one that is true is executed</a:t>
            </a:r>
          </a:p>
          <a:p>
            <a:pPr marL="457200" lvl="1" indent="0">
              <a:buNone/>
            </a:pPr>
            <a:r>
              <a:rPr lang="en-US" dirty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/>
              <a:t>Else if (first condition is false, this condition is true) { // do this instead }</a:t>
            </a:r>
          </a:p>
          <a:p>
            <a:pPr marL="457200" lvl="1" indent="0">
              <a:buNone/>
            </a:pPr>
            <a:r>
              <a:rPr lang="en-US" dirty="0"/>
              <a:t>Else if (previous conditions are false, this condition is true) { // do this instead }</a:t>
            </a:r>
          </a:p>
          <a:p>
            <a:pPr marL="457200" lvl="1" indent="0">
              <a:buNone/>
            </a:pPr>
            <a:r>
              <a:rPr lang="en-US" dirty="0"/>
              <a:t>Else { // do this if all previous conditions are false }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Case/Switch is another way to show a long series of if/else if statements.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Switch (value)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case 1: // do something if value == 1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case 2: // do something if value == 2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default: // do something if none of the previous ones are true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Switch statements allow for “fall through”</a:t>
            </a:r>
          </a:p>
          <a:p>
            <a:pPr marL="457200" lvl="1" indent="0" fontAlgn="ctr">
              <a:buNone/>
            </a:pPr>
            <a:r>
              <a:rPr lang="en-US" dirty="0"/>
              <a:t>Switch (value)</a:t>
            </a:r>
          </a:p>
          <a:p>
            <a:pPr marL="457200" lvl="1" indent="0" fontAlgn="ctr">
              <a:buNone/>
            </a:pPr>
            <a:r>
              <a:rPr lang="en-US" dirty="0"/>
              <a:t>{</a:t>
            </a:r>
          </a:p>
          <a:p>
            <a:pPr marL="457200" lvl="1" indent="0" fontAlgn="ctr">
              <a:buNone/>
            </a:pPr>
            <a:r>
              <a:rPr lang="en-US" dirty="0"/>
              <a:t>	case 1:</a:t>
            </a:r>
          </a:p>
          <a:p>
            <a:pPr marL="457200" lvl="1" indent="0" fontAlgn="ctr">
              <a:buNone/>
            </a:pPr>
            <a:r>
              <a:rPr lang="en-US" dirty="0"/>
              <a:t>	case 2: // some code that will run for 1 or 2</a:t>
            </a:r>
          </a:p>
          <a:p>
            <a:pPr marL="457200" lvl="1" indent="0" fontAlgn="ctr">
              <a:buNone/>
            </a:pPr>
            <a:r>
              <a:rPr lang="en-US" dirty="0"/>
              <a:t>		break;</a:t>
            </a:r>
          </a:p>
          <a:p>
            <a:pPr marL="457200" lvl="1" indent="0" fontAlgn="ctr">
              <a:buNone/>
            </a:pPr>
            <a:r>
              <a:rPr lang="en-US" dirty="0"/>
              <a:t>	default: // code that will run for anything not 1 or 2</a:t>
            </a:r>
          </a:p>
          <a:p>
            <a:pPr marL="457200" lvl="1" indent="0" fontAlgn="ctr">
              <a:buNone/>
            </a:pPr>
            <a:r>
              <a:rPr lang="en-US" dirty="0"/>
              <a:t>		break;</a:t>
            </a:r>
          </a:p>
          <a:p>
            <a:pPr marL="457200" lvl="1" indent="0" fontAlgn="ctr">
              <a:buNone/>
            </a:pPr>
            <a:r>
              <a:rPr lang="en-US" dirty="0"/>
              <a:t>}</a:t>
            </a:r>
          </a:p>
          <a:p>
            <a:pPr fontAlgn="ctr"/>
            <a:r>
              <a:rPr lang="en-US" dirty="0"/>
              <a:t>Keep your switch (and if statements) short and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know how to:</a:t>
            </a:r>
          </a:p>
          <a:p>
            <a:pPr lvl="1"/>
            <a:r>
              <a:rPr lang="en-US" dirty="0"/>
              <a:t>take in input from the console</a:t>
            </a:r>
          </a:p>
          <a:p>
            <a:pPr lvl="1"/>
            <a:r>
              <a:rPr lang="en-US" dirty="0"/>
              <a:t>write info to the console</a:t>
            </a:r>
          </a:p>
          <a:p>
            <a:pPr lvl="1"/>
            <a:r>
              <a:rPr lang="en-US" dirty="0"/>
              <a:t>test for string length (and find more info about strings)</a:t>
            </a:r>
          </a:p>
          <a:p>
            <a:pPr lvl="1"/>
            <a:r>
              <a:rPr lang="en-US" dirty="0"/>
              <a:t>perform certain code in certain conditions</a:t>
            </a:r>
          </a:p>
          <a:p>
            <a:pPr lvl="1"/>
            <a:r>
              <a:rPr lang="en-US" dirty="0"/>
              <a:t>save values in named variables</a:t>
            </a:r>
          </a:p>
          <a:p>
            <a:pPr lvl="1"/>
            <a:r>
              <a:rPr lang="en-US" dirty="0"/>
              <a:t>put together complex strings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This 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a person for the month they were born and tell them what season they were born in.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repeat as long as that condition is true</a:t>
            </a:r>
          </a:p>
          <a:p>
            <a:r>
              <a:rPr lang="en-US" dirty="0"/>
              <a:t>At its most basic, it is just an if statement that repeats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(true) { // do some code }</a:t>
            </a:r>
          </a:p>
          <a:p>
            <a:pPr marL="457200" lvl="1" indent="0">
              <a:buNone/>
            </a:pPr>
            <a:r>
              <a:rPr lang="en-US" dirty="0"/>
              <a:t>While (true) { // repeat this code forever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{ // perform this code }</a:t>
            </a:r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{} code block 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alt+f4)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Academy </a:t>
            </a:r>
            <a:r>
              <a:rPr lang="en-US" dirty="0" err="1"/>
              <a:t>Pgh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Locally created and owned web developer </a:t>
            </a:r>
            <a:r>
              <a:rPr lang="en-US" dirty="0" err="1"/>
              <a:t>bootcamp</a:t>
            </a:r>
            <a:endParaRPr lang="en-US" dirty="0"/>
          </a:p>
          <a:p>
            <a:r>
              <a:rPr lang="en-US" dirty="0"/>
              <a:t>Our mission is to get you a job in tech</a:t>
            </a:r>
          </a:p>
          <a:p>
            <a:pPr lvl="1"/>
            <a:r>
              <a:rPr lang="en-US" dirty="0"/>
              <a:t>Jr. Developer</a:t>
            </a:r>
          </a:p>
          <a:p>
            <a:pPr lvl="1"/>
            <a:r>
              <a:rPr lang="en-US" dirty="0"/>
              <a:t>Intern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Our previous sessions have been successful for our students, many of whom you will meet</a:t>
            </a:r>
          </a:p>
          <a:p>
            <a:r>
              <a:rPr lang="en-US" dirty="0"/>
              <a:t>You will learn how to learn to program</a:t>
            </a:r>
          </a:p>
        </p:txBody>
      </p:sp>
    </p:spTree>
    <p:extLst>
      <p:ext uri="{BB962C8B-B14F-4D97-AF65-F5344CB8AC3E}">
        <p14:creationId xmlns:p14="http://schemas.microsoft.com/office/powerpoint/2010/main" val="419694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a loop that has a bit of special formatting at the beginning that lets you easily set up a counting conditional</a:t>
            </a:r>
          </a:p>
          <a:p>
            <a:pPr marL="457200" lvl="1" indent="0" fontAlgn="ctr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 fontAlgn="ctr">
              <a:buNone/>
            </a:pPr>
            <a:r>
              <a:rPr lang="en-US" dirty="0"/>
              <a:t>{ // perform this code }</a:t>
            </a:r>
          </a:p>
          <a:p>
            <a:r>
              <a:rPr lang="en-US" dirty="0"/>
              <a:t>There are three parts to the for statement. The setup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), the conditional (</a:t>
            </a:r>
            <a:r>
              <a:rPr lang="en-US" dirty="0" err="1"/>
              <a:t>i</a:t>
            </a:r>
            <a:r>
              <a:rPr lang="en-US" dirty="0"/>
              <a:t> &lt; 10) and the iterator (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The setup is run once at the beginning of the statement</a:t>
            </a:r>
          </a:p>
          <a:p>
            <a:pPr lvl="1"/>
            <a:r>
              <a:rPr lang="en-US" dirty="0"/>
              <a:t>The conditional is checked before the block is run</a:t>
            </a:r>
          </a:p>
          <a:p>
            <a:pPr lvl="1"/>
            <a:r>
              <a:rPr lang="en-US" dirty="0"/>
              <a:t>The iterator runs each time the block of code is completed</a:t>
            </a:r>
          </a:p>
          <a:p>
            <a:r>
              <a:rPr lang="en-US" dirty="0"/>
              <a:t>This is a little cleaner than using a while loop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/>
              <a:t>FizzBuzz</a:t>
            </a:r>
            <a:r>
              <a:rPr lang="en-US" dirty="0"/>
              <a:t>:</a:t>
            </a:r>
          </a:p>
          <a:p>
            <a:pPr lvl="1" fontAlgn="ctr"/>
            <a:r>
              <a:rPr lang="en-US" dirty="0"/>
              <a:t>Print the numbers 1-100</a:t>
            </a:r>
          </a:p>
          <a:p>
            <a:pPr lvl="1" fontAlgn="ctr"/>
            <a:r>
              <a:rPr lang="en-US" dirty="0"/>
              <a:t>If the number is a multiple of 3, instead of the number, print “fizz”</a:t>
            </a:r>
          </a:p>
          <a:p>
            <a:pPr lvl="1" fontAlgn="ctr"/>
            <a:r>
              <a:rPr lang="en-US" dirty="0"/>
              <a:t>If the number is a multiple of 5, instead of the number, print “buzz”</a:t>
            </a:r>
          </a:p>
          <a:p>
            <a:pPr lvl="1" fontAlgn="ctr"/>
            <a:r>
              <a:rPr lang="en-US" dirty="0"/>
              <a:t>If the number is a multiple of both,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work</a:t>
            </a:r>
          </a:p>
          <a:p>
            <a:pPr fontAlgn="ctr"/>
            <a:r>
              <a:rPr lang="en-US" dirty="0"/>
              <a:t>This is a test that is still regularly used in programming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to the birthday problem. Can you make it work for 2 users? 3?</a:t>
            </a:r>
          </a:p>
          <a:p>
            <a:r>
              <a:rPr lang="en-US" dirty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limited numbers of items, you can do things like this</a:t>
            </a:r>
          </a:p>
          <a:p>
            <a:pPr lvl="1"/>
            <a:r>
              <a:rPr lang="en-US" dirty="0"/>
              <a:t>Var Color1</a:t>
            </a:r>
          </a:p>
          <a:p>
            <a:pPr lvl="1"/>
            <a:r>
              <a:rPr lang="en-US" dirty="0"/>
              <a:t>Var Color2</a:t>
            </a:r>
          </a:p>
          <a:p>
            <a:pPr lvl="1"/>
            <a:r>
              <a:rPr lang="en-US" dirty="0"/>
              <a:t>Var Color3</a:t>
            </a:r>
          </a:p>
          <a:p>
            <a:r>
              <a:rPr lang="en-US" dirty="0"/>
              <a:t>There are some inherent issues here:</a:t>
            </a:r>
          </a:p>
          <a:p>
            <a:pPr lvl="1"/>
            <a:r>
              <a:rPr lang="en-US" dirty="0"/>
              <a:t>Scaling – your program can only do as many as you hard code in</a:t>
            </a:r>
          </a:p>
          <a:p>
            <a:pPr lvl="1"/>
            <a:r>
              <a:rPr lang="en-US" dirty="0"/>
              <a:t>As you add more, code becomes harder to read and fix</a:t>
            </a:r>
          </a:p>
          <a:p>
            <a:pPr lvl="1"/>
            <a:r>
              <a:rPr lang="en-US" dirty="0"/>
              <a:t>Non-Dry Code: each block of code must be copied for each individual variable</a:t>
            </a:r>
          </a:p>
          <a:p>
            <a:r>
              <a:rPr lang="en-US" dirty="0"/>
              <a:t>Obviously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</a:t>
            </a:r>
            <a:r>
              <a:rPr lang="en-US"/>
              <a:t>same identifier. </a:t>
            </a:r>
            <a:r>
              <a:rPr lang="en-US" dirty="0"/>
              <a:t>Each item in the list is then referenced by number.</a:t>
            </a:r>
          </a:p>
          <a:p>
            <a:pPr lvl="1"/>
            <a:r>
              <a:rPr lang="en-US" dirty="0"/>
              <a:t>String[] </a:t>
            </a:r>
            <a:r>
              <a:rPr lang="en-US" dirty="0" err="1"/>
              <a:t>someString</a:t>
            </a:r>
            <a:r>
              <a:rPr lang="en-US" dirty="0"/>
              <a:t> = { “First one”, “Second One”, “Third One” }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someString</a:t>
            </a:r>
            <a:r>
              <a:rPr lang="en-US" dirty="0"/>
              <a:t>[1]); // 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Concept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play with some squares for a moment</a:t>
            </a:r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multi-dimensional: string[][] or string[,]</a:t>
            </a:r>
          </a:p>
          <a:p>
            <a:r>
              <a:rPr lang="en-US" dirty="0"/>
              <a:t>When using the [] notation, you are telling C# that this array will only have a single type</a:t>
            </a:r>
          </a:p>
          <a:p>
            <a:r>
              <a:rPr lang="en-US" dirty="0"/>
              <a:t>There are other objects that work enough like arrays as to be mostly interchangeable – we will cover these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pPr lvl="1"/>
            <a:r>
              <a:rPr lang="en-US" dirty="0"/>
              <a:t>Make a system that allows you to either a) save a message or b) retrieve a message</a:t>
            </a:r>
          </a:p>
          <a:p>
            <a:pPr lvl="2"/>
            <a:r>
              <a:rPr lang="en-US" dirty="0"/>
              <a:t>When saving, return a # that the user can use to retrieve a message</a:t>
            </a:r>
          </a:p>
          <a:p>
            <a:pPr lvl="2"/>
            <a:r>
              <a:rPr lang="en-US" dirty="0"/>
              <a:t>When retrieving, allow a user to put in a # to see the message saved</a:t>
            </a:r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function is a block of code that can be called with a single line from another block of code. </a:t>
            </a:r>
          </a:p>
          <a:p>
            <a:r>
              <a:rPr lang="en-US" dirty="0"/>
              <a:t>Functions can take in a number of parameters (including none) and can but don't have to return a value. </a:t>
            </a:r>
          </a:p>
          <a:p>
            <a:r>
              <a:rPr lang="en-US" dirty="0"/>
              <a:t>Within C#, you must declare the function signature before using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Session</a:t>
            </a:r>
          </a:p>
        </p:txBody>
      </p:sp>
      <p:pic>
        <p:nvPicPr>
          <p:cNvPr id="1026" name="Picture 2" descr="Academy Pittsburgh Session 1 Gradu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3" y="1825625"/>
            <a:ext cx="79143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01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8D8-619C-46E1-9576-3C44F13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E88F-665C-4DDD-86EC-B3D7107B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signature is a combination of a function name, return type, and input parameters.</a:t>
            </a:r>
          </a:p>
          <a:p>
            <a:r>
              <a:rPr lang="en-US" dirty="0"/>
              <a:t>A function with a unique set of these attributes is a unique function</a:t>
            </a:r>
          </a:p>
          <a:p>
            <a:r>
              <a:rPr lang="en-US" dirty="0"/>
              <a:t>Functions with the same name but different input/return values are called “Overloads”</a:t>
            </a:r>
          </a:p>
        </p:txBody>
      </p:sp>
    </p:spTree>
    <p:extLst>
      <p:ext uri="{BB962C8B-B14F-4D97-AF65-F5344CB8AC3E}">
        <p14:creationId xmlns:p14="http://schemas.microsoft.com/office/powerpoint/2010/main" val="2602347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SomeFunction</a:t>
            </a:r>
            <a:r>
              <a:rPr lang="en-US" dirty="0"/>
              <a:t>(string a, string b) { // code }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 err="1"/>
              <a:t>SomeFunction</a:t>
            </a:r>
            <a:r>
              <a:rPr lang="en-US" dirty="0"/>
              <a:t>(x, y);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SomeFunction</a:t>
            </a:r>
            <a:r>
              <a:rPr lang="en-US" dirty="0"/>
              <a:t>(x, y);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SomeFunction</a:t>
            </a:r>
            <a:r>
              <a:rPr lang="en-US" dirty="0"/>
              <a:t>(x, y));</a:t>
            </a:r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734A-14CF-44E2-BFD0-E29F8166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3BFF-9C0F-4611-B193-B935D6DD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when a value type is passed to a function, a copy is passed instead of the object itself.</a:t>
            </a:r>
          </a:p>
          <a:p>
            <a:r>
              <a:rPr lang="en-US" dirty="0"/>
              <a:t>That means that changes to the argument have no effect on the original copy.</a:t>
            </a:r>
          </a:p>
          <a:p>
            <a:r>
              <a:rPr lang="en-US" dirty="0"/>
              <a:t>You can pass a value-type by reference by using the keyword “ref”</a:t>
            </a:r>
          </a:p>
          <a:p>
            <a:r>
              <a:rPr lang="en-US" dirty="0"/>
              <a:t>Then changes made to argument will reflect back to original copy from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2607620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405-9583-44F9-85C7-CE177E72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CAD5-B904-4168-BA9B-9CD2F706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of a reference type is passed to a function, a reference to the object is passed.</a:t>
            </a:r>
          </a:p>
          <a:p>
            <a:r>
              <a:rPr lang="en-US" dirty="0"/>
              <a:t>The function receives not the object itself but an argument that points to the location of the original.</a:t>
            </a:r>
          </a:p>
          <a:p>
            <a:r>
              <a:rPr lang="en-US" dirty="0"/>
              <a:t>If you change a member of the object by reference, the change is reflected back to the original object.</a:t>
            </a:r>
          </a:p>
        </p:txBody>
      </p:sp>
    </p:spTree>
    <p:extLst>
      <p:ext uri="{BB962C8B-B14F-4D97-AF65-F5344CB8AC3E}">
        <p14:creationId xmlns:p14="http://schemas.microsoft.com/office/powerpoint/2010/main" val="234689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a file:</a:t>
            </a:r>
          </a:p>
          <a:p>
            <a:pPr lvl="1"/>
            <a:r>
              <a:rPr lang="en-US" dirty="0"/>
              <a:t>All of a file, all at once:</a:t>
            </a:r>
          </a:p>
          <a:p>
            <a:pPr lvl="2"/>
            <a:r>
              <a:rPr lang="en-US" dirty="0"/>
              <a:t>string text = </a:t>
            </a:r>
            <a:r>
              <a:rPr lang="en-US" dirty="0" err="1"/>
              <a:t>System.IO.File.ReadAllText</a:t>
            </a:r>
            <a:r>
              <a:rPr lang="en-US" dirty="0"/>
              <a:t>(@"C:\WriteText.txt");</a:t>
            </a:r>
          </a:p>
          <a:p>
            <a:pPr lvl="1"/>
            <a:r>
              <a:rPr lang="en-US" dirty="0"/>
              <a:t>One line at a time:</a:t>
            </a:r>
          </a:p>
          <a:p>
            <a:pPr lvl="2"/>
            <a:r>
              <a:rPr lang="en-US" dirty="0" err="1"/>
              <a:t>System.IO.StreamReader</a:t>
            </a:r>
            <a:r>
              <a:rPr lang="en-US" dirty="0"/>
              <a:t> file = </a:t>
            </a:r>
          </a:p>
          <a:p>
            <a:pPr lvl="2"/>
            <a:r>
              <a:rPr lang="en-US" dirty="0"/>
              <a:t>   new </a:t>
            </a:r>
            <a:r>
              <a:rPr lang="en-US" dirty="0" err="1"/>
              <a:t>System.IO.StreamReader</a:t>
            </a:r>
            <a:r>
              <a:rPr lang="en-US" dirty="0"/>
              <a:t>("c:\\test.txt");</a:t>
            </a:r>
          </a:p>
          <a:p>
            <a:pPr lvl="2"/>
            <a:r>
              <a:rPr lang="en-US" dirty="0"/>
              <a:t>while((line = </a:t>
            </a:r>
            <a:r>
              <a:rPr lang="en-US" dirty="0" err="1"/>
              <a:t>file.ReadLine</a:t>
            </a:r>
            <a:r>
              <a:rPr lang="en-US" dirty="0"/>
              <a:t>()) != null)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   // your code such as </a:t>
            </a:r>
            <a:r>
              <a:rPr lang="en-US" dirty="0" err="1"/>
              <a:t>Console.WriteLine</a:t>
            </a:r>
            <a:r>
              <a:rPr lang="en-US" dirty="0"/>
              <a:t>(line);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Sometimes there is a better way than doing “string 1” + “string 2”</a:t>
            </a:r>
          </a:p>
          <a:p>
            <a:r>
              <a:rPr lang="EN-US" dirty="0"/>
              <a:t>And there are way better ways than having a line of code that looks like this:</a:t>
            </a:r>
          </a:p>
          <a:p>
            <a:pPr lvl="1"/>
            <a:r>
              <a:rPr lang="EN-US" dirty="0"/>
              <a:t>Console.WriteLine(“The length is “ + length + “ and the width is “ + width + “ so the area is “ + length * width “.”);</a:t>
            </a:r>
          </a:p>
          <a:p>
            <a:r>
              <a:rPr lang="EN-US" dirty="0"/>
              <a:t>You can rewrite that line as:</a:t>
            </a:r>
          </a:p>
          <a:p>
            <a:pPr lvl="1"/>
            <a:r>
              <a:rPr lang="EN-US" dirty="0"/>
              <a:t>Console.WriteLine(“The length is {0} and the width is {1} so the area is {2}”, width, length, length * width);</a:t>
            </a:r>
          </a:p>
          <a:p>
            <a:r>
              <a:rPr lang="EN-US" dirty="0"/>
              <a:t>There are other formatting options in strings, such as \n creating a new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arrangement of variables and/or functions</a:t>
            </a:r>
          </a:p>
          <a:p>
            <a:r>
              <a:rPr lang="en-US" dirty="0"/>
              <a:t>Self Contained</a:t>
            </a:r>
          </a:p>
          <a:p>
            <a:r>
              <a:rPr lang="en-US" dirty="0"/>
              <a:t>(somewhat) make sense together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Structuring data together</a:t>
            </a:r>
          </a:p>
          <a:p>
            <a:pPr lvl="1"/>
            <a:r>
              <a:rPr lang="en-US" dirty="0"/>
              <a:t>Doing complex work behind function calls</a:t>
            </a:r>
          </a:p>
          <a:p>
            <a:pPr lvl="1"/>
            <a:r>
              <a:rPr lang="en-US" dirty="0"/>
              <a:t>Organizing code</a:t>
            </a:r>
          </a:p>
          <a:p>
            <a:pPr lvl="1"/>
            <a:r>
              <a:rPr lang="en-US" dirty="0"/>
              <a:t>Sharing code/functionality</a:t>
            </a:r>
          </a:p>
          <a:p>
            <a:pPr lvl="1"/>
            <a:r>
              <a:rPr lang="en-US" dirty="0"/>
              <a:t>Reusing code (very easy to copy a class to a new project)</a:t>
            </a:r>
          </a:p>
        </p:txBody>
      </p:sp>
    </p:spTree>
    <p:extLst>
      <p:ext uri="{BB962C8B-B14F-4D97-AF65-F5344CB8AC3E}">
        <p14:creationId xmlns:p14="http://schemas.microsoft.com/office/powerpoint/2010/main" val="2400996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Variables (aka Member Variable, Instance Variable)</a:t>
            </a:r>
          </a:p>
          <a:p>
            <a:r>
              <a:rPr lang="en-US" dirty="0"/>
              <a:t>Functions(aka Methods)</a:t>
            </a:r>
          </a:p>
          <a:p>
            <a:r>
              <a:rPr lang="en-US" dirty="0"/>
              <a:t>Members/Methods can be public or private (or protected, not used as much)</a:t>
            </a:r>
          </a:p>
          <a:p>
            <a:r>
              <a:rPr lang="en-US" dirty="0"/>
              <a:t>Special Function – Constructor</a:t>
            </a:r>
          </a:p>
          <a:p>
            <a:pPr lvl="1"/>
            <a:r>
              <a:rPr lang="en-US" dirty="0"/>
              <a:t>Used to initialize a class so it is ready to use</a:t>
            </a:r>
          </a:p>
          <a:p>
            <a:pPr lvl="1"/>
            <a:r>
              <a:rPr lang="en-US" dirty="0"/>
              <a:t>This is what is called when you say class something = new class();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4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someVariables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someFunction</a:t>
            </a:r>
            <a:r>
              <a:rPr lang="en-US" dirty="0"/>
              <a:t>() { return 0; }</a:t>
            </a:r>
          </a:p>
          <a:p>
            <a:pPr lvl="1"/>
            <a:r>
              <a:rPr lang="en-US" dirty="0"/>
              <a:t>Public Name() { //I am the constructor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21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must be instantiated, often with “new” before being used</a:t>
            </a:r>
          </a:p>
          <a:p>
            <a:pPr lvl="1"/>
            <a:r>
              <a:rPr lang="en-US" dirty="0"/>
              <a:t>(Remember our Random class for random numbers)</a:t>
            </a:r>
          </a:p>
          <a:p>
            <a:r>
              <a:rPr lang="en-US" dirty="0"/>
              <a:t>Looks just like any other variable:</a:t>
            </a:r>
          </a:p>
          <a:p>
            <a:pPr lvl="1"/>
            <a:r>
              <a:rPr lang="en-US" dirty="0" err="1"/>
              <a:t>SomeClass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= new </a:t>
            </a:r>
            <a:r>
              <a:rPr lang="en-US" dirty="0" err="1"/>
              <a:t>SomeClass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myClass.someFunction</a:t>
            </a:r>
            <a:r>
              <a:rPr lang="en-US" dirty="0"/>
              <a:t>(); // this calls the function that you declared in </a:t>
            </a:r>
            <a:r>
              <a:rPr lang="en-US" dirty="0" err="1"/>
              <a:t>SomeClass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79" y="1434517"/>
            <a:ext cx="4289050" cy="50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531C-1499-4FE1-806F-0EB008BB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099F-1B33-4410-BD96-25918544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basically a block of memory that has been allocated and configured according to the blueprint(Class)</a:t>
            </a:r>
          </a:p>
          <a:p>
            <a:r>
              <a:rPr lang="en-US" dirty="0"/>
              <a:t>A program may create many objects of the same class</a:t>
            </a:r>
          </a:p>
          <a:p>
            <a:r>
              <a:rPr lang="en-US" dirty="0"/>
              <a:t>Objects are also called instances and they can be stored in either a named variable or in an array or collection</a:t>
            </a:r>
          </a:p>
        </p:txBody>
      </p:sp>
    </p:spTree>
    <p:extLst>
      <p:ext uri="{BB962C8B-B14F-4D97-AF65-F5344CB8AC3E}">
        <p14:creationId xmlns:p14="http://schemas.microsoft.com/office/powerpoint/2010/main" val="4207993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B8BF-5D23-429B-BEF8-DAE87D69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E3CE-0B0A-4F71-8755-097F7EE6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Modifiers describe the scope of accessibility of an object and its members.</a:t>
            </a:r>
          </a:p>
          <a:p>
            <a:r>
              <a:rPr lang="en-US" dirty="0"/>
              <a:t>All </a:t>
            </a:r>
            <a:r>
              <a:rPr lang="en-US" dirty="0" err="1"/>
              <a:t>c#</a:t>
            </a:r>
            <a:r>
              <a:rPr lang="en-US" dirty="0"/>
              <a:t> types and type members have an accessibility level</a:t>
            </a:r>
          </a:p>
          <a:p>
            <a:r>
              <a:rPr lang="en-US" dirty="0"/>
              <a:t>We can control the scope of the member object of a class using access specifiers</a:t>
            </a:r>
          </a:p>
        </p:txBody>
      </p:sp>
    </p:spTree>
    <p:extLst>
      <p:ext uri="{BB962C8B-B14F-4D97-AF65-F5344CB8AC3E}">
        <p14:creationId xmlns:p14="http://schemas.microsoft.com/office/powerpoint/2010/main" val="2454653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2161-DBBE-40C9-A01A-8F7CFADC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1942-2CA2-41A6-8369-0850F769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public means there is no restriction on accessibility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Scope is limited to only inside the class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The scope of accessibility is limited within the class and the class derived (Inherited )from this class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protected internal</a:t>
            </a:r>
          </a:p>
        </p:txBody>
      </p:sp>
    </p:spTree>
    <p:extLst>
      <p:ext uri="{BB962C8B-B14F-4D97-AF65-F5344CB8AC3E}">
        <p14:creationId xmlns:p14="http://schemas.microsoft.com/office/powerpoint/2010/main" val="1831561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Behind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Your class does not have to do things in any specific way</a:t>
            </a:r>
          </a:p>
          <a:p>
            <a:pPr lvl="1"/>
            <a:r>
              <a:rPr lang="en-US" dirty="0"/>
              <a:t>Your class only has to work via its interface (the public variables/functions)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Your class can be based on another class: animal -&gt; dog, person-&gt;customer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You can request a base class in a function/variable and use a child class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88D1-CBD8-411B-8C07-8E1FB30A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ED08-9EFB-4E65-A570-8363FC32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one of the fundamental attributes of object-oriented programming</a:t>
            </a:r>
          </a:p>
          <a:p>
            <a:r>
              <a:rPr lang="en-US" dirty="0"/>
              <a:t>It allows you to define a child class that reuses(inherits), extends or modifies the behavior of the parent class</a:t>
            </a:r>
          </a:p>
          <a:p>
            <a:r>
              <a:rPr lang="en-US" dirty="0"/>
              <a:t>The class whose members are inherited is called the base class</a:t>
            </a:r>
          </a:p>
          <a:p>
            <a:r>
              <a:rPr lang="en-US" dirty="0"/>
              <a:t>The class that inherits the members of the base class is called the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491604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7C5C-AD45-43E3-A202-ACD9CAF0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Abstraction/Encapsulation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3DA0-06A9-4B0C-B8CA-DEA27D42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the process of hiding irrelevant data from the user</a:t>
            </a:r>
          </a:p>
          <a:p>
            <a:r>
              <a:rPr lang="en-US" dirty="0"/>
              <a:t>Abstraction is just opposite of Encapsulation</a:t>
            </a:r>
          </a:p>
          <a:p>
            <a:r>
              <a:rPr lang="en-US" dirty="0"/>
              <a:t>Abstraction is mechanism to show only relevant data to the user.</a:t>
            </a:r>
          </a:p>
        </p:txBody>
      </p:sp>
    </p:spTree>
    <p:extLst>
      <p:ext uri="{BB962C8B-B14F-4D97-AF65-F5344CB8AC3E}">
        <p14:creationId xmlns:p14="http://schemas.microsoft.com/office/powerpoint/2010/main" val="3895359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2B96-5375-4F18-83D7-2D8A204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9FDC-CE6A-454E-B3BF-D4A9B67C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Polymorphism, is the ability of objects of different types to provide a unique interface for different implementations of methods</a:t>
            </a:r>
          </a:p>
        </p:txBody>
      </p:sp>
    </p:spTree>
    <p:extLst>
      <p:ext uri="{BB962C8B-B14F-4D97-AF65-F5344CB8AC3E}">
        <p14:creationId xmlns:p14="http://schemas.microsoft.com/office/powerpoint/2010/main" val="149658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A9AE-8432-4B04-9203-0BC99D30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0DAE-A779-4545-9558-8F33048C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 type is a value type that is typically used to encapsulate small groups of related variables, such as the coordinates of a rectangle or the characteristics of an item in an inventory</a:t>
            </a:r>
          </a:p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public struct Book { </a:t>
            </a:r>
          </a:p>
          <a:p>
            <a:pPr marL="457200" lvl="1" indent="0">
              <a:buNone/>
            </a:pPr>
            <a:r>
              <a:rPr lang="en-US" dirty="0"/>
              <a:t>	public decimal price; </a:t>
            </a:r>
          </a:p>
          <a:p>
            <a:pPr marL="457200" lvl="1" indent="0">
              <a:buNone/>
            </a:pPr>
            <a:r>
              <a:rPr lang="en-US" dirty="0"/>
              <a:t>	public string title; </a:t>
            </a:r>
          </a:p>
          <a:p>
            <a:pPr marL="457200" lvl="1" indent="0">
              <a:buNone/>
            </a:pPr>
            <a:r>
              <a:rPr lang="en-US" dirty="0"/>
              <a:t>	public string author; 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2123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Week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and beginning programming</a:t>
            </a:r>
          </a:p>
          <a:p>
            <a:r>
              <a:rPr lang="en-US" dirty="0"/>
              <a:t>Ruby and TDD</a:t>
            </a:r>
          </a:p>
          <a:p>
            <a:r>
              <a:rPr lang="en-US" dirty="0"/>
              <a:t>Data Structures and DBs</a:t>
            </a:r>
          </a:p>
          <a:p>
            <a:r>
              <a:rPr lang="en-US" dirty="0"/>
              <a:t>Beginning Web Sites</a:t>
            </a:r>
          </a:p>
          <a:p>
            <a:r>
              <a:rPr lang="en-US" dirty="0"/>
              <a:t>HTML/CSS</a:t>
            </a:r>
          </a:p>
          <a:p>
            <a:r>
              <a:rPr lang="en-US" dirty="0" err="1"/>
              <a:t>Javascript</a:t>
            </a:r>
            <a:r>
              <a:rPr lang="en-US" dirty="0"/>
              <a:t> and probably React</a:t>
            </a:r>
          </a:p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2739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IDE up and running</a:t>
            </a:r>
          </a:p>
          <a:p>
            <a:r>
              <a:rPr lang="en-US" dirty="0"/>
              <a:t>Learn the basics of programming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Basic math</a:t>
            </a:r>
          </a:p>
          <a:p>
            <a:pPr lvl="1"/>
            <a:r>
              <a:rPr lang="en-US" dirty="0"/>
              <a:t>Basic string manipulation</a:t>
            </a:r>
          </a:p>
          <a:p>
            <a:r>
              <a:rPr lang="en-US" dirty="0"/>
              <a:t>Move to more advanced subjects</a:t>
            </a:r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should already have Visual Studio, if not, it is time to get it</a:t>
            </a:r>
          </a:p>
          <a:p>
            <a:r>
              <a:rPr lang="en-US" dirty="0"/>
              <a:t>Let’s get it up and running and make sure everyone can open the IDE, you’ll need it for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to solve problems using specific, repeatable instructions </a:t>
            </a:r>
          </a:p>
          <a:p>
            <a:pPr fontAlgn="base"/>
            <a:r>
              <a:rPr lang="en-US" dirty="0"/>
              <a:t>How to take the complex, abstract real world and represent it in concrete ways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66151</TotalTime>
  <Words>3030</Words>
  <Application>Microsoft Office PowerPoint</Application>
  <PresentationFormat>Widescreen</PresentationFormat>
  <Paragraphs>355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Academy PGH Session 6!</vt:lpstr>
      <vt:lpstr>Quick Info</vt:lpstr>
      <vt:lpstr>What is Academy Pgh?</vt:lpstr>
      <vt:lpstr>First Session</vt:lpstr>
      <vt:lpstr>Second Session</vt:lpstr>
      <vt:lpstr>24 Week Roadmap</vt:lpstr>
      <vt:lpstr>Today’s Roadmap</vt:lpstr>
      <vt:lpstr>Getting your IDE</vt:lpstr>
      <vt:lpstr>What is Programming?</vt:lpstr>
      <vt:lpstr>And now…</vt:lpstr>
      <vt:lpstr>Math in Programming</vt:lpstr>
      <vt:lpstr>Exercise - Maths</vt:lpstr>
      <vt:lpstr>More Advanced Topics</vt:lpstr>
      <vt:lpstr>Variables</vt:lpstr>
      <vt:lpstr>Exercises</vt:lpstr>
      <vt:lpstr>Second Exercise</vt:lpstr>
      <vt:lpstr>Conditionals</vt:lpstr>
      <vt:lpstr>Conditional Operators</vt:lpstr>
      <vt:lpstr>Boolean Logic</vt:lpstr>
      <vt:lpstr>Exercises</vt:lpstr>
      <vt:lpstr>An Aside: Scope</vt:lpstr>
      <vt:lpstr>If, Else If, Else</vt:lpstr>
      <vt:lpstr>Case/Switch</vt:lpstr>
      <vt:lpstr>Switch Specifics</vt:lpstr>
      <vt:lpstr>Recap</vt:lpstr>
      <vt:lpstr>Exercise</vt:lpstr>
      <vt:lpstr>Exercise</vt:lpstr>
      <vt:lpstr>Loops</vt:lpstr>
      <vt:lpstr>While Loop</vt:lpstr>
      <vt:lpstr>While Exercise</vt:lpstr>
      <vt:lpstr>For Loop</vt:lpstr>
      <vt:lpstr>Exercise</vt:lpstr>
      <vt:lpstr>More Exercise</vt:lpstr>
      <vt:lpstr>How do we scale?</vt:lpstr>
      <vt:lpstr>Arrays</vt:lpstr>
      <vt:lpstr>Visual Concept of Arrays</vt:lpstr>
      <vt:lpstr>Other Array Bits</vt:lpstr>
      <vt:lpstr>Exercises</vt:lpstr>
      <vt:lpstr>Functions</vt:lpstr>
      <vt:lpstr>Functions</vt:lpstr>
      <vt:lpstr>Syntax</vt:lpstr>
      <vt:lpstr>Passing by Value</vt:lpstr>
      <vt:lpstr>Passing by Reference</vt:lpstr>
      <vt:lpstr>Built In Functions</vt:lpstr>
      <vt:lpstr>String Formatting</vt:lpstr>
      <vt:lpstr>Classes</vt:lpstr>
      <vt:lpstr>Sections of a Class</vt:lpstr>
      <vt:lpstr>Syntax</vt:lpstr>
      <vt:lpstr>To Use</vt:lpstr>
      <vt:lpstr>Objects</vt:lpstr>
      <vt:lpstr>Access Modifiers</vt:lpstr>
      <vt:lpstr>Access Specifiers</vt:lpstr>
      <vt:lpstr>Important Concepts Behind Classes</vt:lpstr>
      <vt:lpstr>Inheritance</vt:lpstr>
      <vt:lpstr>Abstraction/Encapsulation</vt:lpstr>
      <vt:lpstr>Polymorphism</vt:lpstr>
      <vt:lpstr>Struct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Zachary Lockhart</cp:lastModifiedBy>
  <cp:revision>77</cp:revision>
  <dcterms:created xsi:type="dcterms:W3CDTF">2016-01-11T21:10:44Z</dcterms:created>
  <dcterms:modified xsi:type="dcterms:W3CDTF">2018-04-04T02:52:50Z</dcterms:modified>
</cp:coreProperties>
</file>