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D662-0629-491C-A6C9-3FDAF79F69C4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87A1A-4851-4953-8628-2CCF3FF1E1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47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87A1A-4851-4953-8628-2CCF3FF1E1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58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111-7944-4FD7-B1CE-7A474940387F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0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49F2-4284-4E08-AF19-0BF84101A47F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7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032F-1FFE-4669-9E1C-6BC98278B1DD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80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94CB-F2BF-4B32-A507-F18680C277F1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0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8665-2A8E-43E3-92BA-093160DCD931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1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EFCF-1CD4-4F1B-9809-3B97F3A6874F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21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E8F6-F6BF-4C10-B294-96BB8E180FC3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3AD8-014B-44A7-A9B7-CC71242EF3D8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48C8-7909-42C2-B6AA-5E9836968DDE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7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FC4-CBA2-4991-8276-A5B9951912CE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8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FD8-540C-4B56-84C3-F4C44DC09600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29AB-D4EB-46CA-B7AE-DA0CEDDF8EC9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70C6-75E8-4F48-B0C8-F71E1CECC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4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tsuruchan/items/7d3af5c5e9182230db4e" TargetMode="External"/><Relationship Id="rId7" Type="http://schemas.openxmlformats.org/officeDocument/2006/relationships/hyperlink" Target="http://qiita.com/mash0510/items/347964f3eb2e080ea7a4" TargetMode="External"/><Relationship Id="rId2" Type="http://schemas.openxmlformats.org/officeDocument/2006/relationships/hyperlink" Target="https://takuti.me/note/tf-id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end.exa-corp.co.jp/pukiwiki/file/ucan/wbs_wakati_v2.zip" TargetMode="External"/><Relationship Id="rId5" Type="http://schemas.openxmlformats.org/officeDocument/2006/relationships/hyperlink" Target="http://lion.exa-corp.co.jp/redmine/projects/edge/repository/show/trunk/999%20work/hori/tagmaker_0.1" TargetMode="External"/><Relationship Id="rId4" Type="http://schemas.openxmlformats.org/officeDocument/2006/relationships/hyperlink" Target="http://qiita.com/ynakayama/items/300460aa718363abc85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TF-IDF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によるタグ抽出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Tasuku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Hori</a:t>
            </a:r>
          </a:p>
          <a:p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f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acebook.com/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tasuku-hori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39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2343145" y="1577009"/>
            <a:ext cx="9342785" cy="2690191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r>
              <a:rPr kumimoji="1" lang="ja-JP" altLang="en-US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コマンド</a:t>
            </a:r>
            <a:endParaRPr kumimoji="1" lang="ja-JP" altLang="en-US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の訓練・活用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941982" y="2080591"/>
            <a:ext cx="1948069" cy="9541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Skip-Gram</a:t>
            </a:r>
          </a:p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6" name="円柱 5"/>
          <p:cNvSpPr/>
          <p:nvPr/>
        </p:nvSpPr>
        <p:spPr>
          <a:xfrm>
            <a:off x="3916016" y="2941982"/>
            <a:ext cx="914400" cy="1216152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パラメータ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7" name="フローチャート: 書類 6"/>
          <p:cNvSpPr/>
          <p:nvPr/>
        </p:nvSpPr>
        <p:spPr>
          <a:xfrm>
            <a:off x="205408" y="2080591"/>
            <a:ext cx="1855304" cy="983709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訓練用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入力データ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9" name="直線矢印コネクタ 8"/>
          <p:cNvCxnSpPr>
            <a:stCxn id="7" idx="3"/>
            <a:endCxn id="5" idx="1"/>
          </p:cNvCxnSpPr>
          <p:nvPr/>
        </p:nvCxnSpPr>
        <p:spPr>
          <a:xfrm flipV="1">
            <a:off x="2060712" y="2557669"/>
            <a:ext cx="881270" cy="1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書類 10"/>
          <p:cNvSpPr/>
          <p:nvPr/>
        </p:nvSpPr>
        <p:spPr>
          <a:xfrm>
            <a:off x="9640956" y="2065814"/>
            <a:ext cx="1855304" cy="983709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訓練用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出力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データ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（本当の解答）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2" name="フローチャート: 書類 11"/>
          <p:cNvSpPr/>
          <p:nvPr/>
        </p:nvSpPr>
        <p:spPr>
          <a:xfrm>
            <a:off x="5476460" y="2065814"/>
            <a:ext cx="1855304" cy="983709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出力データ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（実際の解答）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14" name="直線矢印コネクタ 13"/>
          <p:cNvCxnSpPr>
            <a:stCxn id="5" idx="3"/>
            <a:endCxn id="12" idx="1"/>
          </p:cNvCxnSpPr>
          <p:nvPr/>
        </p:nvCxnSpPr>
        <p:spPr>
          <a:xfrm>
            <a:off x="4890051" y="2557669"/>
            <a:ext cx="58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/>
          <p:cNvSpPr/>
          <p:nvPr/>
        </p:nvSpPr>
        <p:spPr>
          <a:xfrm>
            <a:off x="7735956" y="2080591"/>
            <a:ext cx="1517373" cy="94692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比較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19" name="直線矢印コネクタ 18"/>
          <p:cNvCxnSpPr>
            <a:stCxn id="12" idx="3"/>
            <a:endCxn id="17" idx="1"/>
          </p:cNvCxnSpPr>
          <p:nvPr/>
        </p:nvCxnSpPr>
        <p:spPr>
          <a:xfrm flipV="1">
            <a:off x="7331764" y="2554052"/>
            <a:ext cx="404192" cy="36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1"/>
            <a:endCxn id="17" idx="3"/>
          </p:cNvCxnSpPr>
          <p:nvPr/>
        </p:nvCxnSpPr>
        <p:spPr>
          <a:xfrm flipH="1" flipV="1">
            <a:off x="9253329" y="2554052"/>
            <a:ext cx="387627" cy="36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7" idx="2"/>
            <a:endCxn id="6" idx="4"/>
          </p:cNvCxnSpPr>
          <p:nvPr/>
        </p:nvCxnSpPr>
        <p:spPr>
          <a:xfrm rot="5400000">
            <a:off x="6401258" y="1456672"/>
            <a:ext cx="522545" cy="3664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0" y="169068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※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訓練フェーズ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300330" y="4512365"/>
            <a:ext cx="1948069" cy="9541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Skip-Gram</a:t>
            </a:r>
          </a:p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1" name="円柱 30"/>
          <p:cNvSpPr/>
          <p:nvPr/>
        </p:nvSpPr>
        <p:spPr>
          <a:xfrm>
            <a:off x="5274364" y="5373756"/>
            <a:ext cx="914400" cy="1216152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パラメータ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2" name="円柱 31"/>
          <p:cNvSpPr/>
          <p:nvPr/>
        </p:nvSpPr>
        <p:spPr>
          <a:xfrm>
            <a:off x="2854186" y="2941982"/>
            <a:ext cx="914400" cy="1216152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語彙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辞書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3" name="円柱 32"/>
          <p:cNvSpPr/>
          <p:nvPr/>
        </p:nvSpPr>
        <p:spPr>
          <a:xfrm>
            <a:off x="4239037" y="5373756"/>
            <a:ext cx="914400" cy="1216152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語彙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辞書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35" name="直線矢印コネクタ 34"/>
          <p:cNvCxnSpPr>
            <a:stCxn id="7" idx="3"/>
            <a:endCxn id="32" idx="2"/>
          </p:cNvCxnSpPr>
          <p:nvPr/>
        </p:nvCxnSpPr>
        <p:spPr>
          <a:xfrm>
            <a:off x="2060712" y="2572446"/>
            <a:ext cx="793474" cy="97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書類 35"/>
          <p:cNvSpPr/>
          <p:nvPr/>
        </p:nvSpPr>
        <p:spPr>
          <a:xfrm>
            <a:off x="269183" y="4989443"/>
            <a:ext cx="1855304" cy="983709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タグ候補の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40" name="直線矢印コネクタ 39"/>
          <p:cNvCxnSpPr>
            <a:stCxn id="36" idx="3"/>
            <a:endCxn id="30" idx="1"/>
          </p:cNvCxnSpPr>
          <p:nvPr/>
        </p:nvCxnSpPr>
        <p:spPr>
          <a:xfrm flipV="1">
            <a:off x="2124487" y="4989443"/>
            <a:ext cx="2175843" cy="49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書類 41"/>
          <p:cNvSpPr/>
          <p:nvPr/>
        </p:nvSpPr>
        <p:spPr>
          <a:xfrm>
            <a:off x="9830627" y="5138673"/>
            <a:ext cx="1855304" cy="983709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タグ候補の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類似語・類義語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10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件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916016" y="4353342"/>
            <a:ext cx="5337313" cy="2368134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distance</a:t>
            </a:r>
            <a:r>
              <a:rPr kumimoji="1" lang="ja-JP" altLang="en-US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コマンド</a:t>
            </a:r>
            <a:endParaRPr kumimoji="1" lang="ja-JP" altLang="en-US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7" name="フリーフォーム 46"/>
          <p:cNvSpPr/>
          <p:nvPr/>
        </p:nvSpPr>
        <p:spPr>
          <a:xfrm>
            <a:off x="6241774" y="4784035"/>
            <a:ext cx="622852" cy="503582"/>
          </a:xfrm>
          <a:custGeom>
            <a:avLst/>
            <a:gdLst>
              <a:gd name="connsiteX0" fmla="*/ 13252 w 622852"/>
              <a:gd name="connsiteY0" fmla="*/ 0 h 503582"/>
              <a:gd name="connsiteX1" fmla="*/ 622852 w 622852"/>
              <a:gd name="connsiteY1" fmla="*/ 0 h 503582"/>
              <a:gd name="connsiteX2" fmla="*/ 622852 w 622852"/>
              <a:gd name="connsiteY2" fmla="*/ 503582 h 503582"/>
              <a:gd name="connsiteX3" fmla="*/ 0 w 622852"/>
              <a:gd name="connsiteY3" fmla="*/ 503582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503582">
                <a:moveTo>
                  <a:pt x="13252" y="0"/>
                </a:moveTo>
                <a:lnTo>
                  <a:pt x="622852" y="0"/>
                </a:lnTo>
                <a:lnTo>
                  <a:pt x="622852" y="503582"/>
                </a:lnTo>
                <a:lnTo>
                  <a:pt x="0" y="50358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553200" y="5119708"/>
            <a:ext cx="2372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距離の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近いベクトルトップ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10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を洗い出す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49" name="直線矢印コネクタ 48"/>
          <p:cNvCxnSpPr>
            <a:stCxn id="41" idx="3"/>
            <a:endCxn id="42" idx="1"/>
          </p:cNvCxnSpPr>
          <p:nvPr/>
        </p:nvCxnSpPr>
        <p:spPr>
          <a:xfrm>
            <a:off x="8926169" y="5576908"/>
            <a:ext cx="904458" cy="53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-6624" y="437425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※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活用フェーズ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834360" y="372651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開発環境で</a:t>
            </a:r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</a:t>
            </a:r>
            <a:r>
              <a:rPr kumimoji="1"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既に作業済み</a:t>
            </a:r>
            <a:endParaRPr kumimoji="1" lang="ja-JP" altLang="en-US" dirty="0">
              <a:solidFill>
                <a:srgbClr val="FF0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55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" y="1123122"/>
            <a:ext cx="5734878" cy="573487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参考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結果を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2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次元可視化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53" y="2176755"/>
            <a:ext cx="4408212" cy="3800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470991" y="2822713"/>
            <a:ext cx="715618" cy="7421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186609" y="2176755"/>
            <a:ext cx="5080344" cy="6459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186609" y="3580711"/>
            <a:ext cx="5080344" cy="23962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8200" y="6394284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※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TensorFlow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Word2Vec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サンプル実行結果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8918713" y="3737112"/>
            <a:ext cx="1378226" cy="8746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979256" y="2371929"/>
            <a:ext cx="1655074" cy="512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667830" y="2936391"/>
            <a:ext cx="1655074" cy="512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723781" y="3251045"/>
            <a:ext cx="1035118" cy="8746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39945" y="6142699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まだきれいに特徴をベクトル化しきれていない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98526" y="1345363"/>
            <a:ext cx="569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※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今回のコマンドには可視化機能は提供されていない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25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開発環境の 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729" cy="4351338"/>
          </a:xfrm>
        </p:spPr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Google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社提供の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Word2Vec 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サンプルコードをそのまま使用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Apache2 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ライセンス準拠の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OSS</a:t>
            </a:r>
          </a:p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コーパスとして日本語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Wikipedia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全量投入・学習済み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29" y="1300376"/>
            <a:ext cx="6947029" cy="5557624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195930" y="2504662"/>
            <a:ext cx="2690192" cy="9541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9" y="4079188"/>
            <a:ext cx="4886739" cy="2653208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7" idx="1"/>
          </p:cNvCxnSpPr>
          <p:nvPr/>
        </p:nvCxnSpPr>
        <p:spPr>
          <a:xfrm flipH="1">
            <a:off x="3844064" y="2981740"/>
            <a:ext cx="3351866" cy="2902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248478" y="5883965"/>
            <a:ext cx="3595586" cy="1060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64110" y="5485183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対象単語行の空欄に</a:t>
            </a:r>
            <a:endParaRPr lang="en-US" altLang="ja-JP" dirty="0" smtClean="0">
              <a:solidFill>
                <a:srgbClr val="FF0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候補を列挙する</a:t>
            </a:r>
            <a:endParaRPr kumimoji="1" lang="ja-JP" altLang="en-US" dirty="0">
              <a:solidFill>
                <a:srgbClr val="FF0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270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その他のツール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MeCab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開発環境上にインストールされた分かち書きを作成するためのツール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mecab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–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Owakati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-d 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/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usr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/local/lib/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mecab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/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dic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/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mecab-ipadic-neologd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入力ファイル名 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&gt; 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出力先ファイル名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dirty="0" err="1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n</a:t>
            </a:r>
            <a:r>
              <a:rPr kumimoji="1"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kf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開発環境上にインストールされた文字コード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(CRLF)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変換ツール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en-US" altLang="ja-JP" dirty="0" err="1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n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kf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–w8Lu Windows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型改行コードの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SJIS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ファイル 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&gt; UNIX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型改行コードの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UTF-8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ファイル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en-US" altLang="ja-JP" dirty="0" err="1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nkf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–</a:t>
            </a:r>
            <a:r>
              <a:rPr lang="en-US" altLang="ja-JP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sLw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UNIX</a:t>
            </a:r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型改行コードの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UTF-8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ファイル 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&gt; Windows</a:t>
            </a:r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型改行コードの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SJIS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ファイル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Unzip</a:t>
            </a:r>
          </a:p>
          <a:p>
            <a:pPr lvl="1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開発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環境上では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ZIP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が使えます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nzip hogehoge.zip </a:t>
            </a:r>
            <a:r>
              <a:rPr lang="ja-JP" altLang="en-US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で展開</a:t>
            </a:r>
            <a:endParaRPr lang="en-US" altLang="ja-JP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6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参考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2"/>
              </a:rPr>
              <a:t>TF-IDF</a:t>
            </a:r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2"/>
              </a:rPr>
              <a:t>で文書内の単語の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2"/>
              </a:rPr>
              <a:t>重み付け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  <a:hlinkClick r:id="rId3"/>
            </a:endParaRPr>
          </a:p>
          <a:p>
            <a:pPr lvl="1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実際の計算式はここから引用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4"/>
              </a:rPr>
              <a:t>特徴抽出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4"/>
              </a:rPr>
              <a:t>と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4"/>
              </a:rPr>
              <a:t>TF-IDF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数式の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ない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TF-IDF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の説明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5"/>
              </a:rPr>
              <a:t>tagmanager_0,1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＋　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6"/>
              </a:rPr>
              <a:t>サンプルデータ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今回作った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コードを少し汎用化したもの、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Java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ベース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  <a:hlinkClick r:id="rId3"/>
            </a:endParaRPr>
          </a:p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3"/>
              </a:rPr>
              <a:t>Word2Vec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3"/>
              </a:rPr>
              <a:t>を使って、日本語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3"/>
              </a:rPr>
              <a:t>Wikipedia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3"/>
              </a:rPr>
              <a:t>のデータを学習する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側はほぼこの記事ベースで構築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7"/>
              </a:rPr>
              <a:t>Word2vec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  <a:hlinkClick r:id="rId7"/>
              </a:rPr>
              <a:t>のソースを読んでみた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今回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使った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OSS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サンプルコードを読んだ人の実装紹介記事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4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TF-IDF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はテキスト分析手法の一つ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080589" y="1690688"/>
            <a:ext cx="8044070" cy="493539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42479" y="1545778"/>
            <a:ext cx="230704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データ分析</a:t>
            </a:r>
            <a:endParaRPr kumimoji="1" lang="ja-JP" altLang="en-US" sz="3200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736572" y="2695294"/>
            <a:ext cx="3650976" cy="336605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51605" y="2586229"/>
            <a:ext cx="20152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テキスト分析</a:t>
            </a:r>
            <a:endParaRPr kumimoji="1" lang="ja-JP" altLang="en-US" sz="2400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195220" y="2871341"/>
            <a:ext cx="5372846" cy="31900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9458" y="263770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機械学習</a:t>
            </a:r>
            <a:endParaRPr kumimoji="1" lang="ja-JP" altLang="en-US" sz="2400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390318" y="3454234"/>
            <a:ext cx="3560129" cy="2301115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99291" y="3194870"/>
            <a:ext cx="173156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ディープ</a:t>
            </a:r>
            <a:endParaRPr kumimoji="1" lang="en-US" altLang="ja-JP" sz="2400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ja-JP" altLang="en-US" sz="24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ラーニング</a:t>
            </a:r>
            <a:endParaRPr kumimoji="1" lang="ja-JP" altLang="en-US" sz="2400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1" name="星 5 10"/>
          <p:cNvSpPr/>
          <p:nvPr/>
        </p:nvSpPr>
        <p:spPr>
          <a:xfrm>
            <a:off x="4574685" y="4109795"/>
            <a:ext cx="463249" cy="468498"/>
          </a:xfrm>
          <a:prstGeom prst="star5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70610" y="4561363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Word2Vec</a:t>
            </a:r>
            <a:endParaRPr kumimoji="1" lang="ja-JP" altLang="en-US" dirty="0"/>
          </a:p>
        </p:txBody>
      </p:sp>
      <p:sp>
        <p:nvSpPr>
          <p:cNvPr id="13" name="星 5 12"/>
          <p:cNvSpPr/>
          <p:nvPr/>
        </p:nvSpPr>
        <p:spPr>
          <a:xfrm>
            <a:off x="3560943" y="4136294"/>
            <a:ext cx="463249" cy="468498"/>
          </a:xfrm>
          <a:prstGeom prst="star5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15838" y="458123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TF-IDF</a:t>
            </a:r>
            <a:endParaRPr kumimoji="1" lang="ja-JP" altLang="en-US" dirty="0"/>
          </a:p>
        </p:txBody>
      </p:sp>
      <p:sp>
        <p:nvSpPr>
          <p:cNvPr id="15" name="星 5 14"/>
          <p:cNvSpPr/>
          <p:nvPr/>
        </p:nvSpPr>
        <p:spPr>
          <a:xfrm>
            <a:off x="5668044" y="4109795"/>
            <a:ext cx="463249" cy="468498"/>
          </a:xfrm>
          <a:prstGeom prst="star5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83454" y="456967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Seq2Seq</a:t>
            </a:r>
            <a:endParaRPr kumimoji="1" lang="en-US" altLang="ja-JP" dirty="0" smtClean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書類 10"/>
          <p:cNvSpPr/>
          <p:nvPr/>
        </p:nvSpPr>
        <p:spPr>
          <a:xfrm>
            <a:off x="6937820" y="5579161"/>
            <a:ext cx="4991117" cy="157038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-</a:t>
            </a:r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IDF</a:t>
            </a:r>
            <a:endParaRPr kumimoji="1" lang="ja-JP" altLang="en-US" dirty="0">
              <a:solidFill>
                <a:srgbClr val="FF0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目的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複数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の文書のうちのある文書に顕著に出てくるキーワードを抽出したい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入力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複数の文書ファイル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2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文書＝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テキストファイル：品詞単位で分かち書き済みに事前加工する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出力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2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次元行列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×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文書の浮動小数点数で構成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における単語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の特徴量を数値であらわしたもの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75374" y="57116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A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98615" y="571168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B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813840" y="5711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C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30323" y="6136207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:</a:t>
            </a:r>
          </a:p>
          <a:p>
            <a:pPr algn="ctr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0.011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74215" y="6145341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:</a:t>
            </a:r>
          </a:p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1.253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08224" y="6136207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:</a:t>
            </a:r>
          </a:p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0.003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63188" y="640542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9542293" y="6374088"/>
            <a:ext cx="795131" cy="4538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2092987" y="5917028"/>
            <a:ext cx="3502751" cy="874644"/>
          </a:xfrm>
          <a:prstGeom prst="wedgeRectCallout">
            <a:avLst>
              <a:gd name="adj1" fmla="val 96073"/>
              <a:gd name="adj2" fmla="val 21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A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C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の中で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もっとも単語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が登場する文書は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B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である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8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-</a:t>
            </a:r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IDF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の計算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TF(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t, d</a:t>
            </a:r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× </a:t>
            </a:r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IDF(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</a:p>
          <a:p>
            <a:r>
              <a:rPr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TF(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 , d</a:t>
            </a:r>
            <a:r>
              <a:rPr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</a:t>
            </a:r>
          </a:p>
          <a:p>
            <a:endParaRPr kumimoji="1" lang="en-US" altLang="ja-JP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IDF(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7770" y="267852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ある単語 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 </a:t>
            </a:r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の文書 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 </a:t>
            </a:r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内での出現回数</a:t>
            </a:r>
            <a:endParaRPr kumimoji="1" lang="ja-JP" altLang="en-US" dirty="0">
              <a:solidFill>
                <a:srgbClr val="00B0F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8158" y="3182792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</a:t>
            </a:r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内のすべての単語の出現回数の和</a:t>
            </a:r>
            <a:endParaRPr kumimoji="1" lang="ja-JP" altLang="en-US" dirty="0">
              <a:solidFill>
                <a:srgbClr val="00B0F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4001898" y="3087611"/>
            <a:ext cx="43069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5314" y="46022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全文書数　＋</a:t>
            </a:r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C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１</a:t>
            </a:r>
            <a:endParaRPr kumimoji="1" lang="ja-JP" altLang="en-US" dirty="0">
              <a:solidFill>
                <a:srgbClr val="FFC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2419" y="5106522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ある</a:t>
            </a:r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 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 </a:t>
            </a:r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</a:t>
            </a:r>
            <a:r>
              <a:rPr lang="ja-JP" altLang="en-US" dirty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出現する文書の数　＋</a:t>
            </a:r>
            <a:r>
              <a:rPr lang="ja-JP" altLang="en-US" dirty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dirty="0">
                <a:solidFill>
                  <a:srgbClr val="FFC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１</a:t>
            </a:r>
            <a:endParaRPr kumimoji="1" lang="ja-JP" altLang="en-US" dirty="0">
              <a:solidFill>
                <a:srgbClr val="FFC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154299" y="5030125"/>
            <a:ext cx="39890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352430" y="4845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＋</a:t>
            </a:r>
            <a:r>
              <a:rPr lang="ja-JP" altLang="en-US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dirty="0" smtClean="0">
                <a:solidFill>
                  <a:srgbClr val="FFC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１</a:t>
            </a:r>
            <a:endParaRPr kumimoji="1" lang="ja-JP" altLang="en-US" dirty="0">
              <a:solidFill>
                <a:srgbClr val="FFC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47958" y="4591649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log</a:t>
            </a:r>
            <a:endParaRPr kumimoji="1" lang="ja-JP" altLang="en-US" sz="4000" dirty="0">
              <a:solidFill>
                <a:srgbClr val="FF0000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9648966" y="4845459"/>
            <a:ext cx="1433015" cy="612648"/>
          </a:xfrm>
          <a:prstGeom prst="wedgeRectCallout">
            <a:avLst>
              <a:gd name="adj1" fmla="val -62738"/>
              <a:gd name="adj2" fmla="val -6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C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は補正値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2531450" y="5823225"/>
            <a:ext cx="1972311" cy="612648"/>
          </a:xfrm>
          <a:prstGeom prst="wedgeRectCallout">
            <a:avLst>
              <a:gd name="adj1" fmla="val -461"/>
              <a:gd name="adj2" fmla="val -131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log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は活性化関数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50978" y="2207843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</a:t>
            </a:r>
            <a:r>
              <a:rPr lang="en-US" altLang="ja-JP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がどの文書に一番登場したかを数値化したもの</a:t>
            </a:r>
            <a:endParaRPr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1865" y="4070216"/>
            <a:ext cx="642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全文書俯瞰で見たときの単語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の登場頻度を数値化したもの</a:t>
            </a:r>
            <a:endParaRPr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8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-IDF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の実装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TF(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t, d</a:t>
            </a:r>
            <a:r>
              <a:rPr kumimoji="1"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× </a:t>
            </a:r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IDF(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kumimoji="1"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</a:p>
          <a:p>
            <a:r>
              <a:rPr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TF(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 , d</a:t>
            </a:r>
            <a:r>
              <a:rPr lang="en-US" altLang="ja-JP" dirty="0" smtClean="0">
                <a:solidFill>
                  <a:srgbClr val="00B0F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</a:t>
            </a:r>
          </a:p>
          <a:p>
            <a:endParaRPr kumimoji="1" lang="en-US" altLang="ja-JP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IDF(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34" y="4468518"/>
            <a:ext cx="5981635" cy="23718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87" y="645135"/>
            <a:ext cx="5505450" cy="3486150"/>
          </a:xfrm>
          <a:prstGeom prst="rect">
            <a:avLst/>
          </a:prstGeom>
        </p:spPr>
      </p:pic>
      <p:sp>
        <p:nvSpPr>
          <p:cNvPr id="11" name="左中かっこ 10"/>
          <p:cNvSpPr/>
          <p:nvPr/>
        </p:nvSpPr>
        <p:spPr>
          <a:xfrm>
            <a:off x="4926842" y="645135"/>
            <a:ext cx="402545" cy="3486150"/>
          </a:xfrm>
          <a:prstGeom prst="leftBrace">
            <a:avLst>
              <a:gd name="adj1" fmla="val 8333"/>
              <a:gd name="adj2" fmla="val 550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endCxn id="11" idx="1"/>
          </p:cNvCxnSpPr>
          <p:nvPr/>
        </p:nvCxnSpPr>
        <p:spPr>
          <a:xfrm flipV="1">
            <a:off x="3043451" y="2565620"/>
            <a:ext cx="1883391" cy="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中かっこ 16"/>
          <p:cNvSpPr/>
          <p:nvPr/>
        </p:nvSpPr>
        <p:spPr>
          <a:xfrm>
            <a:off x="5030971" y="4411295"/>
            <a:ext cx="455429" cy="2485904"/>
          </a:xfrm>
          <a:prstGeom prst="leftBrace">
            <a:avLst>
              <a:gd name="adj1" fmla="val 8333"/>
              <a:gd name="adj2" fmla="val 550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endCxn id="17" idx="1"/>
          </p:cNvCxnSpPr>
          <p:nvPr/>
        </p:nvCxnSpPr>
        <p:spPr>
          <a:xfrm>
            <a:off x="2361063" y="4131285"/>
            <a:ext cx="2669908" cy="164947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43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”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”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のクラス化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5529" y="2120346"/>
            <a:ext cx="2782957" cy="2796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Document</a:t>
            </a:r>
          </a:p>
          <a:p>
            <a:pPr algn="ctr"/>
            <a:endParaRPr kumimoji="1"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String path</a:t>
            </a:r>
            <a:endParaRPr lang="en-US" altLang="ja-JP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Collection&lt;Word&gt;</a:t>
            </a:r>
            <a:r>
              <a:rPr kumimoji="1" lang="ja-JP" altLang="en-US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words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getPath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setPath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  <a:endParaRPr lang="en-US" altLang="ja-JP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getWords</a:t>
            </a:r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setWords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  <a:endParaRPr kumimoji="1"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85529" y="2660373"/>
            <a:ext cx="278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85529" y="3382617"/>
            <a:ext cx="278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513451" y="2126974"/>
            <a:ext cx="2782957" cy="27962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</a:t>
            </a:r>
          </a:p>
          <a:p>
            <a:pPr algn="ctr"/>
            <a:endParaRPr kumimoji="1"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String text</a:t>
            </a:r>
            <a:endParaRPr lang="en-US" altLang="ja-JP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</a:t>
            </a:r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nt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 frequency</a:t>
            </a:r>
            <a:endParaRPr kumimoji="1"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getText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setText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  <a:endParaRPr lang="en-US" altLang="ja-JP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getFrequency</a:t>
            </a:r>
            <a:r>
              <a:rPr kumimoji="1"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setFrequency</a:t>
            </a:r>
            <a:r>
              <a:rPr lang="en-US" altLang="ja-JP" dirty="0" smtClean="0">
                <a:solidFill>
                  <a:schemeClr val="tx1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()</a:t>
            </a:r>
            <a:endParaRPr kumimoji="1" lang="en-US" altLang="ja-JP" dirty="0" smtClean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6513451" y="2667001"/>
            <a:ext cx="278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513451" y="3389245"/>
            <a:ext cx="2782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判断 9"/>
          <p:cNvSpPr/>
          <p:nvPr/>
        </p:nvSpPr>
        <p:spPr>
          <a:xfrm>
            <a:off x="2968486" y="3309861"/>
            <a:ext cx="530088" cy="41717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3"/>
            <a:endCxn id="7" idx="1"/>
          </p:cNvCxnSpPr>
          <p:nvPr/>
        </p:nvCxnSpPr>
        <p:spPr>
          <a:xfrm>
            <a:off x="3498574" y="3518450"/>
            <a:ext cx="3014877" cy="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015272" y="32443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0..*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280" y="3558204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文書上に登場する単語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9594576" y="2631686"/>
            <a:ext cx="2040833" cy="2086088"/>
          </a:xfrm>
          <a:prstGeom prst="wedgeRectCallout">
            <a:avLst>
              <a:gd name="adj1" fmla="val -75983"/>
              <a:gd name="adj2" fmla="val -25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文書上に登場した回数。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文書上に登場しない単語は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words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の要素に</a:t>
            </a:r>
            <a:r>
              <a:rPr kumimoji="1" lang="ja-JP" altLang="en-US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な</a:t>
            </a:r>
            <a:r>
              <a:rPr lang="ja-JP" altLang="en-US" dirty="0" err="1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ら</a:t>
            </a:r>
            <a:r>
              <a:rPr kumimoji="1" lang="ja-JP" altLang="en-US" dirty="0" err="1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ないの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１以上の整数が必ず入る。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12817" y="601159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この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Document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インスタンスを全文章分作成する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0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TF-IDF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結果のまとめは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Excel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で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192"/>
            <a:ext cx="13087350" cy="7105650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9806608" y="5261113"/>
            <a:ext cx="1828801" cy="970456"/>
          </a:xfrm>
          <a:prstGeom prst="wedgeRectCallout">
            <a:avLst>
              <a:gd name="adj1" fmla="val -59722"/>
              <a:gd name="adj2" fmla="val 34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「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BABOK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」は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第１章しか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登場しない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9113" y="5950226"/>
            <a:ext cx="8905461" cy="3445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875183" y="3303621"/>
            <a:ext cx="708991" cy="31104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2229678" y="2236569"/>
            <a:ext cx="2385392" cy="612648"/>
          </a:xfrm>
          <a:prstGeom prst="wedgeRectCallout">
            <a:avLst>
              <a:gd name="adj1" fmla="val -43611"/>
              <a:gd name="adj2" fmla="val 151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第１章のパス名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7" name="メモ 6"/>
          <p:cNvSpPr/>
          <p:nvPr/>
        </p:nvSpPr>
        <p:spPr>
          <a:xfrm>
            <a:off x="8666922" y="967409"/>
            <a:ext cx="2425148" cy="1007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「しきい値」は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人間側で調整する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目的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単語を</a:t>
            </a:r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特徴量に合わせて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ベクトル化する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2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類似語探索：　特徴の似通った単語の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”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距離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”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を短くす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る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2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アナロジー：　　「世界」の「山ちゃん」、では「川崎」の何？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入力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文書ファイル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2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分かち書き済みで</a:t>
            </a:r>
            <a:r>
              <a:rPr lang="ja-JP" altLang="en-US" dirty="0" smtClean="0">
                <a:solidFill>
                  <a:srgbClr val="FF0000"/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１文が１行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となっているテキストファイル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2"/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時点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出力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基本語彙辞書（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ID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←→単語）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語彙数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×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次元数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</a:t>
            </a:r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値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を指定する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)</a:t>
            </a:r>
          </a:p>
          <a:p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68" y="-6487"/>
            <a:ext cx="7448258" cy="2087078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43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4097652"/>
            <a:ext cx="4740966" cy="2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Word2Vec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の計算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少ない層で実装された機械学習モデルを使用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訓練フェーズと活用フェーズの２段階必要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C-BOW</a:t>
            </a:r>
            <a:r>
              <a:rPr lang="ja-JP" altLang="en-US" dirty="0" err="1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、</a:t>
            </a:r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Skip-Gram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といった手法がいくつかある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C-BOW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：コンテキストから次の単語を類推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lvl="1"/>
            <a:r>
              <a:rPr kumimoji="1"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Skip-Gram: </a:t>
            </a:r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単語から登場するコンテキストを</a:t>
            </a:r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類推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現在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Skip-Gram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が主流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0330" y="4651513"/>
            <a:ext cx="5804453" cy="152545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アルゴリズム詳細は省略</a:t>
            </a:r>
            <a:endParaRPr kumimoji="1"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古い</a:t>
            </a:r>
            <a:r>
              <a:rPr lang="en-US" altLang="ja-JP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(?)</a:t>
            </a:r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技術なので単一クラス化されたライブラリが</a:t>
            </a:r>
            <a:endParaRPr lang="en-US" altLang="ja-JP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幾つか存在している</a:t>
            </a:r>
            <a:endParaRPr kumimoji="1" lang="ja-JP" altLang="en-US" dirty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EXA Confidential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0C6-75E8-4F48-B0C8-F71E1CECC1F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65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705</Words>
  <Application>Microsoft Office PowerPoint</Application>
  <PresentationFormat>ワイド画面</PresentationFormat>
  <Paragraphs>202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たぬき油性マジック</vt:lpstr>
      <vt:lpstr>Arial</vt:lpstr>
      <vt:lpstr>Calibri</vt:lpstr>
      <vt:lpstr>Calibri Light</vt:lpstr>
      <vt:lpstr>Office テーマ</vt:lpstr>
      <vt:lpstr>TF-IDFによるタグ抽出</vt:lpstr>
      <vt:lpstr>TF-IDFはテキスト分析手法の一つ</vt:lpstr>
      <vt:lpstr>TF-IDF</vt:lpstr>
      <vt:lpstr>TF-IDFの計算</vt:lpstr>
      <vt:lpstr>TF-IDFの実装</vt:lpstr>
      <vt:lpstr>”文書”のクラス化</vt:lpstr>
      <vt:lpstr>TF-IDF結果のまとめはExcelで</vt:lpstr>
      <vt:lpstr>Word2Vec</vt:lpstr>
      <vt:lpstr>Word2Vecの計算</vt:lpstr>
      <vt:lpstr>Word2Vecの訓練・活用</vt:lpstr>
      <vt:lpstr>参考：Word2Vec結果を2次元可視化</vt:lpstr>
      <vt:lpstr>開発環境の Word2Vec</vt:lpstr>
      <vt:lpstr>その他のツール</vt:lpstr>
      <vt:lpstr>参考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堀 扶</dc:creator>
  <cp:lastModifiedBy>堀 扶</cp:lastModifiedBy>
  <cp:revision>67</cp:revision>
  <dcterms:created xsi:type="dcterms:W3CDTF">2017-04-24T08:48:42Z</dcterms:created>
  <dcterms:modified xsi:type="dcterms:W3CDTF">2017-09-28T01:28:00Z</dcterms:modified>
</cp:coreProperties>
</file>