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89" r:id="rId2"/>
    <p:sldId id="384" r:id="rId3"/>
    <p:sldId id="380" r:id="rId4"/>
    <p:sldId id="381" r:id="rId5"/>
    <p:sldId id="383" r:id="rId6"/>
    <p:sldId id="348" r:id="rId7"/>
    <p:sldId id="347" r:id="rId8"/>
    <p:sldId id="385" r:id="rId9"/>
    <p:sldId id="342" r:id="rId10"/>
    <p:sldId id="349" r:id="rId11"/>
    <p:sldId id="350" r:id="rId12"/>
    <p:sldId id="365" r:id="rId13"/>
    <p:sldId id="351" r:id="rId14"/>
    <p:sldId id="352" r:id="rId15"/>
    <p:sldId id="353" r:id="rId16"/>
    <p:sldId id="356" r:id="rId17"/>
    <p:sldId id="354" r:id="rId18"/>
    <p:sldId id="359" r:id="rId19"/>
    <p:sldId id="358" r:id="rId20"/>
    <p:sldId id="361" r:id="rId21"/>
    <p:sldId id="363" r:id="rId22"/>
    <p:sldId id="362" r:id="rId23"/>
    <p:sldId id="360" r:id="rId24"/>
    <p:sldId id="364" r:id="rId25"/>
    <p:sldId id="369" r:id="rId26"/>
    <p:sldId id="370" r:id="rId27"/>
    <p:sldId id="371" r:id="rId28"/>
    <p:sldId id="373" r:id="rId29"/>
    <p:sldId id="374" r:id="rId30"/>
    <p:sldId id="375" r:id="rId31"/>
    <p:sldId id="387" r:id="rId32"/>
    <p:sldId id="386" r:id="rId33"/>
    <p:sldId id="376" r:id="rId34"/>
    <p:sldId id="377" r:id="rId35"/>
    <p:sldId id="378" r:id="rId36"/>
    <p:sldId id="38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0000"/>
    <a:srgbClr val="FFFAEB"/>
    <a:srgbClr val="F8FCF6"/>
    <a:srgbClr val="EBF0F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43" autoAdjust="0"/>
    <p:restoredTop sz="76580" autoAdjust="0"/>
  </p:normalViewPr>
  <p:slideViewPr>
    <p:cSldViewPr>
      <p:cViewPr>
        <p:scale>
          <a:sx n="66" d="100"/>
          <a:sy n="66" d="100"/>
        </p:scale>
        <p:origin x="850" y="192"/>
      </p:cViewPr>
      <p:guideLst/>
    </p:cSldViewPr>
  </p:slideViewPr>
  <p:notesTextViewPr>
    <p:cViewPr>
      <p:scale>
        <a:sx n="150" d="100"/>
        <a:sy n="150" d="100"/>
      </p:scale>
      <p:origin x="0" y="0"/>
    </p:cViewPr>
  </p:notesTextViewPr>
  <p:sorterViewPr>
    <p:cViewPr>
      <p:scale>
        <a:sx n="66" d="100"/>
        <a:sy n="66" d="100"/>
      </p:scale>
      <p:origin x="0" y="-2904"/>
    </p:cViewPr>
  </p:sorterViewPr>
  <p:notesViewPr>
    <p:cSldViewPr>
      <p:cViewPr varScale="1">
        <p:scale>
          <a:sx n="72" d="100"/>
          <a:sy n="72" d="100"/>
        </p:scale>
        <p:origin x="2938" y="82"/>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F09CAF-5780-4110-8725-A3F0191B5A4E}" type="datetimeFigureOut">
              <a:rPr lang="en-US" smtClean="0"/>
              <a:t>10/18/2016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75E4D0-68A5-4AFE-B1D2-09CD2368E69C}" type="slidenum">
              <a:rPr lang="en-US" smtClean="0"/>
              <a:t>‹#›</a:t>
            </a:fld>
            <a:endParaRPr lang="en-US"/>
          </a:p>
        </p:txBody>
      </p:sp>
    </p:spTree>
    <p:extLst>
      <p:ext uri="{BB962C8B-B14F-4D97-AF65-F5344CB8AC3E}">
        <p14:creationId xmlns:p14="http://schemas.microsoft.com/office/powerpoint/2010/main" val="2666844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8FE22B-30BF-453E-B72D-23914BA8E885}" type="datetimeFigureOut">
              <a:rPr lang="en-US" smtClean="0"/>
              <a:t>10/18/2016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D9A73-1564-453A-9937-692D9B456C81}" type="slidenum">
              <a:rPr lang="en-US" smtClean="0"/>
              <a:t>‹#›</a:t>
            </a:fld>
            <a:endParaRPr lang="en-US"/>
          </a:p>
        </p:txBody>
      </p:sp>
    </p:spTree>
    <p:extLst>
      <p:ext uri="{BB962C8B-B14F-4D97-AF65-F5344CB8AC3E}">
        <p14:creationId xmlns:p14="http://schemas.microsoft.com/office/powerpoint/2010/main" val="1018493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BD9A73-1564-453A-9937-692D9B456C81}" type="slidenum">
              <a:rPr lang="en-US" smtClean="0"/>
              <a:t>2</a:t>
            </a:fld>
            <a:endParaRPr lang="en-US"/>
          </a:p>
        </p:txBody>
      </p:sp>
    </p:spTree>
    <p:extLst>
      <p:ext uri="{BB962C8B-B14F-4D97-AF65-F5344CB8AC3E}">
        <p14:creationId xmlns:p14="http://schemas.microsoft.com/office/powerpoint/2010/main" val="28187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BD9A73-1564-453A-9937-692D9B456C81}" type="slidenum">
              <a:rPr lang="en-US" smtClean="0"/>
              <a:t>12</a:t>
            </a:fld>
            <a:endParaRPr lang="en-US"/>
          </a:p>
        </p:txBody>
      </p:sp>
    </p:spTree>
    <p:extLst>
      <p:ext uri="{BB962C8B-B14F-4D97-AF65-F5344CB8AC3E}">
        <p14:creationId xmlns:p14="http://schemas.microsoft.com/office/powerpoint/2010/main" val="2037788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p:txBody>
      </p:sp>
      <p:sp>
        <p:nvSpPr>
          <p:cNvPr id="4" name="Slide Number Placeholder 3"/>
          <p:cNvSpPr>
            <a:spLocks noGrp="1"/>
          </p:cNvSpPr>
          <p:nvPr>
            <p:ph type="sldNum" sz="quarter" idx="10"/>
          </p:nvPr>
        </p:nvSpPr>
        <p:spPr/>
        <p:txBody>
          <a:bodyPr/>
          <a:lstStyle/>
          <a:p>
            <a:fld id="{5ABD9A73-1564-453A-9937-692D9B456C81}" type="slidenum">
              <a:rPr lang="en-US" smtClean="0"/>
              <a:t>13</a:t>
            </a:fld>
            <a:endParaRPr lang="en-US"/>
          </a:p>
        </p:txBody>
      </p:sp>
    </p:spTree>
    <p:extLst>
      <p:ext uri="{BB962C8B-B14F-4D97-AF65-F5344CB8AC3E}">
        <p14:creationId xmlns:p14="http://schemas.microsoft.com/office/powerpoint/2010/main" val="4029086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p:txBody>
      </p:sp>
      <p:sp>
        <p:nvSpPr>
          <p:cNvPr id="4" name="Slide Number Placeholder 3"/>
          <p:cNvSpPr>
            <a:spLocks noGrp="1"/>
          </p:cNvSpPr>
          <p:nvPr>
            <p:ph type="sldNum" sz="quarter" idx="10"/>
          </p:nvPr>
        </p:nvSpPr>
        <p:spPr/>
        <p:txBody>
          <a:bodyPr/>
          <a:lstStyle/>
          <a:p>
            <a:fld id="{5ABD9A73-1564-453A-9937-692D9B456C81}" type="slidenum">
              <a:rPr lang="en-US" smtClean="0"/>
              <a:t>14</a:t>
            </a:fld>
            <a:endParaRPr lang="en-US"/>
          </a:p>
        </p:txBody>
      </p:sp>
    </p:spTree>
    <p:extLst>
      <p:ext uri="{BB962C8B-B14F-4D97-AF65-F5344CB8AC3E}">
        <p14:creationId xmlns:p14="http://schemas.microsoft.com/office/powerpoint/2010/main" val="2897829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Now that the classifier is trained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Lastly, the numbers at each node is a confidence metric</a:t>
            </a:r>
          </a:p>
        </p:txBody>
      </p:sp>
      <p:sp>
        <p:nvSpPr>
          <p:cNvPr id="4" name="Slide Number Placeholder 3"/>
          <p:cNvSpPr>
            <a:spLocks noGrp="1"/>
          </p:cNvSpPr>
          <p:nvPr>
            <p:ph type="sldNum" sz="quarter" idx="10"/>
          </p:nvPr>
        </p:nvSpPr>
        <p:spPr/>
        <p:txBody>
          <a:bodyPr/>
          <a:lstStyle/>
          <a:p>
            <a:fld id="{5ABD9A73-1564-453A-9937-692D9B456C81}" type="slidenum">
              <a:rPr lang="en-US" smtClean="0"/>
              <a:t>15</a:t>
            </a:fld>
            <a:endParaRPr lang="en-US"/>
          </a:p>
        </p:txBody>
      </p:sp>
    </p:spTree>
    <p:extLst>
      <p:ext uri="{BB962C8B-B14F-4D97-AF65-F5344CB8AC3E}">
        <p14:creationId xmlns:p14="http://schemas.microsoft.com/office/powerpoint/2010/main" val="1036312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Recall this supervised learning model to train a ML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5ABD9A73-1564-453A-9937-692D9B456C81}" type="slidenum">
              <a:rPr lang="en-US" smtClean="0"/>
              <a:t>16</a:t>
            </a:fld>
            <a:endParaRPr lang="en-US"/>
          </a:p>
        </p:txBody>
      </p:sp>
    </p:spTree>
    <p:extLst>
      <p:ext uri="{BB962C8B-B14F-4D97-AF65-F5344CB8AC3E}">
        <p14:creationId xmlns:p14="http://schemas.microsoft.com/office/powerpoint/2010/main" val="1460445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Entropy is borrowed from the world of information theory, and essentially is the expected value of the amount of information that conveyed in a message. </a:t>
            </a:r>
          </a:p>
        </p:txBody>
      </p:sp>
      <p:sp>
        <p:nvSpPr>
          <p:cNvPr id="4" name="Slide Number Placeholder 3"/>
          <p:cNvSpPr>
            <a:spLocks noGrp="1"/>
          </p:cNvSpPr>
          <p:nvPr>
            <p:ph type="sldNum" sz="quarter" idx="10"/>
          </p:nvPr>
        </p:nvSpPr>
        <p:spPr/>
        <p:txBody>
          <a:bodyPr/>
          <a:lstStyle/>
          <a:p>
            <a:fld id="{5ABD9A73-1564-453A-9937-692D9B456C81}" type="slidenum">
              <a:rPr lang="en-US" smtClean="0"/>
              <a:t>17</a:t>
            </a:fld>
            <a:endParaRPr lang="en-US"/>
          </a:p>
        </p:txBody>
      </p:sp>
    </p:spTree>
    <p:extLst>
      <p:ext uri="{BB962C8B-B14F-4D97-AF65-F5344CB8AC3E}">
        <p14:creationId xmlns:p14="http://schemas.microsoft.com/office/powerpoint/2010/main" val="1352472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p:txBody>
      </p:sp>
      <p:sp>
        <p:nvSpPr>
          <p:cNvPr id="4" name="Slide Number Placeholder 3"/>
          <p:cNvSpPr>
            <a:spLocks noGrp="1"/>
          </p:cNvSpPr>
          <p:nvPr>
            <p:ph type="sldNum" sz="quarter" idx="10"/>
          </p:nvPr>
        </p:nvSpPr>
        <p:spPr/>
        <p:txBody>
          <a:bodyPr/>
          <a:lstStyle/>
          <a:p>
            <a:fld id="{5ABD9A73-1564-453A-9937-692D9B456C81}" type="slidenum">
              <a:rPr lang="en-US" smtClean="0"/>
              <a:t>18</a:t>
            </a:fld>
            <a:endParaRPr lang="en-US"/>
          </a:p>
        </p:txBody>
      </p:sp>
    </p:spTree>
    <p:extLst>
      <p:ext uri="{BB962C8B-B14F-4D97-AF65-F5344CB8AC3E}">
        <p14:creationId xmlns:p14="http://schemas.microsoft.com/office/powerpoint/2010/main" val="2729130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p:txBody>
      </p:sp>
      <p:sp>
        <p:nvSpPr>
          <p:cNvPr id="4" name="Slide Number Placeholder 3"/>
          <p:cNvSpPr>
            <a:spLocks noGrp="1"/>
          </p:cNvSpPr>
          <p:nvPr>
            <p:ph type="sldNum" sz="quarter" idx="10"/>
          </p:nvPr>
        </p:nvSpPr>
        <p:spPr/>
        <p:txBody>
          <a:bodyPr/>
          <a:lstStyle/>
          <a:p>
            <a:fld id="{5ABD9A73-1564-453A-9937-692D9B456C81}" type="slidenum">
              <a:rPr lang="en-US" smtClean="0"/>
              <a:t>19</a:t>
            </a:fld>
            <a:endParaRPr lang="en-US"/>
          </a:p>
        </p:txBody>
      </p:sp>
    </p:spTree>
    <p:extLst>
      <p:ext uri="{BB962C8B-B14F-4D97-AF65-F5344CB8AC3E}">
        <p14:creationId xmlns:p14="http://schemas.microsoft.com/office/powerpoint/2010/main" val="25849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Information Gain is a measure of how much more certain I am after the split compared to how certain I was before the split.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From a mathematical background, Information Gain is called Mutual Information … between attribute A and a class of labels of S</a:t>
            </a:r>
          </a:p>
        </p:txBody>
      </p:sp>
      <p:sp>
        <p:nvSpPr>
          <p:cNvPr id="4" name="Slide Number Placeholder 3"/>
          <p:cNvSpPr>
            <a:spLocks noGrp="1"/>
          </p:cNvSpPr>
          <p:nvPr>
            <p:ph type="sldNum" sz="quarter" idx="10"/>
          </p:nvPr>
        </p:nvSpPr>
        <p:spPr/>
        <p:txBody>
          <a:bodyPr/>
          <a:lstStyle/>
          <a:p>
            <a:fld id="{5ABD9A73-1564-453A-9937-692D9B456C81}" type="slidenum">
              <a:rPr lang="en-US" smtClean="0"/>
              <a:t>20</a:t>
            </a:fld>
            <a:endParaRPr lang="en-US"/>
          </a:p>
        </p:txBody>
      </p:sp>
    </p:spTree>
    <p:extLst>
      <p:ext uri="{BB962C8B-B14F-4D97-AF65-F5344CB8AC3E}">
        <p14:creationId xmlns:p14="http://schemas.microsoft.com/office/powerpoint/2010/main" val="2793480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p:txBody>
      </p:sp>
      <p:sp>
        <p:nvSpPr>
          <p:cNvPr id="4" name="Slide Number Placeholder 3"/>
          <p:cNvSpPr>
            <a:spLocks noGrp="1"/>
          </p:cNvSpPr>
          <p:nvPr>
            <p:ph type="sldNum" sz="quarter" idx="10"/>
          </p:nvPr>
        </p:nvSpPr>
        <p:spPr/>
        <p:txBody>
          <a:bodyPr/>
          <a:lstStyle/>
          <a:p>
            <a:fld id="{5ABD9A73-1564-453A-9937-692D9B456C81}" type="slidenum">
              <a:rPr lang="en-US" smtClean="0"/>
              <a:t>21</a:t>
            </a:fld>
            <a:endParaRPr lang="en-US"/>
          </a:p>
        </p:txBody>
      </p:sp>
    </p:spTree>
    <p:extLst>
      <p:ext uri="{BB962C8B-B14F-4D97-AF65-F5344CB8AC3E}">
        <p14:creationId xmlns:p14="http://schemas.microsoft.com/office/powerpoint/2010/main" val="2604381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BD9A73-1564-453A-9937-692D9B456C81}"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694368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p:txBody>
      </p:sp>
      <p:sp>
        <p:nvSpPr>
          <p:cNvPr id="4" name="Slide Number Placeholder 3"/>
          <p:cNvSpPr>
            <a:spLocks noGrp="1"/>
          </p:cNvSpPr>
          <p:nvPr>
            <p:ph type="sldNum" sz="quarter" idx="10"/>
          </p:nvPr>
        </p:nvSpPr>
        <p:spPr/>
        <p:txBody>
          <a:bodyPr/>
          <a:lstStyle/>
          <a:p>
            <a:fld id="{5ABD9A73-1564-453A-9937-692D9B456C81}" type="slidenum">
              <a:rPr lang="en-US" smtClean="0"/>
              <a:t>22</a:t>
            </a:fld>
            <a:endParaRPr lang="en-US"/>
          </a:p>
        </p:txBody>
      </p:sp>
    </p:spTree>
    <p:extLst>
      <p:ext uri="{BB962C8B-B14F-4D97-AF65-F5344CB8AC3E}">
        <p14:creationId xmlns:p14="http://schemas.microsoft.com/office/powerpoint/2010/main" val="4144544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p:txBody>
      </p:sp>
      <p:sp>
        <p:nvSpPr>
          <p:cNvPr id="4" name="Slide Number Placeholder 3"/>
          <p:cNvSpPr>
            <a:spLocks noGrp="1"/>
          </p:cNvSpPr>
          <p:nvPr>
            <p:ph type="sldNum" sz="quarter" idx="10"/>
          </p:nvPr>
        </p:nvSpPr>
        <p:spPr/>
        <p:txBody>
          <a:bodyPr/>
          <a:lstStyle/>
          <a:p>
            <a:fld id="{5ABD9A73-1564-453A-9937-692D9B456C81}" type="slidenum">
              <a:rPr lang="en-US" smtClean="0"/>
              <a:t>23</a:t>
            </a:fld>
            <a:endParaRPr lang="en-US"/>
          </a:p>
        </p:txBody>
      </p:sp>
    </p:spTree>
    <p:extLst>
      <p:ext uri="{BB962C8B-B14F-4D97-AF65-F5344CB8AC3E}">
        <p14:creationId xmlns:p14="http://schemas.microsoft.com/office/powerpoint/2010/main" val="3946010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p:txBody>
      </p:sp>
      <p:sp>
        <p:nvSpPr>
          <p:cNvPr id="4" name="Slide Number Placeholder 3"/>
          <p:cNvSpPr>
            <a:spLocks noGrp="1"/>
          </p:cNvSpPr>
          <p:nvPr>
            <p:ph type="sldNum" sz="quarter" idx="10"/>
          </p:nvPr>
        </p:nvSpPr>
        <p:spPr/>
        <p:txBody>
          <a:bodyPr/>
          <a:lstStyle/>
          <a:p>
            <a:fld id="{5ABD9A73-1564-453A-9937-692D9B456C81}" type="slidenum">
              <a:rPr lang="en-US" smtClean="0"/>
              <a:t>24</a:t>
            </a:fld>
            <a:endParaRPr lang="en-US"/>
          </a:p>
        </p:txBody>
      </p:sp>
    </p:spTree>
    <p:extLst>
      <p:ext uri="{BB962C8B-B14F-4D97-AF65-F5344CB8AC3E}">
        <p14:creationId xmlns:p14="http://schemas.microsoft.com/office/powerpoint/2010/main" val="3926687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BD9A73-1564-453A-9937-692D9B456C81}" type="slidenum">
              <a:rPr lang="en-US" smtClean="0"/>
              <a:t>25</a:t>
            </a:fld>
            <a:endParaRPr lang="en-US"/>
          </a:p>
        </p:txBody>
      </p:sp>
    </p:spTree>
    <p:extLst>
      <p:ext uri="{BB962C8B-B14F-4D97-AF65-F5344CB8AC3E}">
        <p14:creationId xmlns:p14="http://schemas.microsoft.com/office/powerpoint/2010/main" val="1493553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p:txBody>
      </p:sp>
      <p:sp>
        <p:nvSpPr>
          <p:cNvPr id="4" name="Slide Number Placeholder 3"/>
          <p:cNvSpPr>
            <a:spLocks noGrp="1"/>
          </p:cNvSpPr>
          <p:nvPr>
            <p:ph type="sldNum" sz="quarter" idx="10"/>
          </p:nvPr>
        </p:nvSpPr>
        <p:spPr/>
        <p:txBody>
          <a:bodyPr/>
          <a:lstStyle/>
          <a:p>
            <a:fld id="{5ABD9A73-1564-453A-9937-692D9B456C81}" type="slidenum">
              <a:rPr lang="en-US" smtClean="0"/>
              <a:t>26</a:t>
            </a:fld>
            <a:endParaRPr lang="en-US"/>
          </a:p>
        </p:txBody>
      </p:sp>
    </p:spTree>
    <p:extLst>
      <p:ext uri="{BB962C8B-B14F-4D97-AF65-F5344CB8AC3E}">
        <p14:creationId xmlns:p14="http://schemas.microsoft.com/office/powerpoint/2010/main" val="2306875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p:txBody>
      </p:sp>
      <p:sp>
        <p:nvSpPr>
          <p:cNvPr id="4" name="Slide Number Placeholder 3"/>
          <p:cNvSpPr>
            <a:spLocks noGrp="1"/>
          </p:cNvSpPr>
          <p:nvPr>
            <p:ph type="sldNum" sz="quarter" idx="10"/>
          </p:nvPr>
        </p:nvSpPr>
        <p:spPr/>
        <p:txBody>
          <a:bodyPr/>
          <a:lstStyle/>
          <a:p>
            <a:fld id="{5ABD9A73-1564-453A-9937-692D9B456C81}" type="slidenum">
              <a:rPr lang="en-US" smtClean="0"/>
              <a:t>27</a:t>
            </a:fld>
            <a:endParaRPr lang="en-US"/>
          </a:p>
        </p:txBody>
      </p:sp>
    </p:spTree>
    <p:extLst>
      <p:ext uri="{BB962C8B-B14F-4D97-AF65-F5344CB8AC3E}">
        <p14:creationId xmlns:p14="http://schemas.microsoft.com/office/powerpoint/2010/main" val="2753902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When the attributes are numeric, then think of a decision tree as a </a:t>
            </a:r>
            <a:r>
              <a:rPr lang="en-US" b="1" baseline="0" dirty="0" err="1" smtClean="0"/>
              <a:t>tresholding</a:t>
            </a:r>
            <a:r>
              <a:rPr lang="en-US" b="1" baseline="0" dirty="0" smtClean="0"/>
              <a:t> on values on each axis.  </a:t>
            </a:r>
          </a:p>
        </p:txBody>
      </p:sp>
      <p:sp>
        <p:nvSpPr>
          <p:cNvPr id="4" name="Slide Number Placeholder 3"/>
          <p:cNvSpPr>
            <a:spLocks noGrp="1"/>
          </p:cNvSpPr>
          <p:nvPr>
            <p:ph type="sldNum" sz="quarter" idx="10"/>
          </p:nvPr>
        </p:nvSpPr>
        <p:spPr/>
        <p:txBody>
          <a:bodyPr/>
          <a:lstStyle/>
          <a:p>
            <a:fld id="{5ABD9A73-1564-453A-9937-692D9B456C81}" type="slidenum">
              <a:rPr lang="en-US" smtClean="0"/>
              <a:t>28</a:t>
            </a:fld>
            <a:endParaRPr lang="en-US"/>
          </a:p>
        </p:txBody>
      </p:sp>
    </p:spTree>
    <p:extLst>
      <p:ext uri="{BB962C8B-B14F-4D97-AF65-F5344CB8AC3E}">
        <p14:creationId xmlns:p14="http://schemas.microsoft.com/office/powerpoint/2010/main" val="645827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Fastest ML algorithm out there … to test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Regression might find a diagonal line shown here.  However DT considers each attribute in turn, one at a time, and thresholds repeatedly until each split is pure.   This is good since classification accuracy on the training data improves …. This is bad for the reason of </a:t>
            </a:r>
            <a:r>
              <a:rPr lang="en-US" b="1" baseline="0" dirty="0" err="1" smtClean="0"/>
              <a:t>overfitting</a:t>
            </a:r>
            <a:r>
              <a:rPr lang="en-US" b="1" baseline="0" dirty="0" smtClean="0"/>
              <a:t> to the data.   So pruning is the method for not </a:t>
            </a:r>
            <a:r>
              <a:rPr lang="en-US" b="1" baseline="0" dirty="0" err="1" smtClean="0"/>
              <a:t>overfitting</a:t>
            </a:r>
            <a:r>
              <a:rPr lang="en-US" b="1" baseline="0" dirty="0" smtClean="0"/>
              <a:t> the data, but the accuracy decreases.  </a:t>
            </a:r>
          </a:p>
        </p:txBody>
      </p:sp>
      <p:sp>
        <p:nvSpPr>
          <p:cNvPr id="4" name="Slide Number Placeholder 3"/>
          <p:cNvSpPr>
            <a:spLocks noGrp="1"/>
          </p:cNvSpPr>
          <p:nvPr>
            <p:ph type="sldNum" sz="quarter" idx="10"/>
          </p:nvPr>
        </p:nvSpPr>
        <p:spPr/>
        <p:txBody>
          <a:bodyPr/>
          <a:lstStyle/>
          <a:p>
            <a:fld id="{5ABD9A73-1564-453A-9937-692D9B456C81}" type="slidenum">
              <a:rPr lang="en-US" smtClean="0"/>
              <a:t>29</a:t>
            </a:fld>
            <a:endParaRPr lang="en-US"/>
          </a:p>
        </p:txBody>
      </p:sp>
    </p:spTree>
    <p:extLst>
      <p:ext uri="{BB962C8B-B14F-4D97-AF65-F5344CB8AC3E}">
        <p14:creationId xmlns:p14="http://schemas.microsoft.com/office/powerpoint/2010/main" val="5107815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It is a strange method, but it turns out to be the state of the art approach for DT in several different problem domains.  </a:t>
            </a:r>
          </a:p>
        </p:txBody>
      </p:sp>
      <p:sp>
        <p:nvSpPr>
          <p:cNvPr id="4" name="Slide Number Placeholder 3"/>
          <p:cNvSpPr>
            <a:spLocks noGrp="1"/>
          </p:cNvSpPr>
          <p:nvPr>
            <p:ph type="sldNum" sz="quarter" idx="10"/>
          </p:nvPr>
        </p:nvSpPr>
        <p:spPr/>
        <p:txBody>
          <a:bodyPr/>
          <a:lstStyle/>
          <a:p>
            <a:fld id="{5ABD9A73-1564-453A-9937-692D9B456C81}" type="slidenum">
              <a:rPr lang="en-US" smtClean="0"/>
              <a:t>30</a:t>
            </a:fld>
            <a:endParaRPr lang="en-US"/>
          </a:p>
        </p:txBody>
      </p:sp>
    </p:spTree>
    <p:extLst>
      <p:ext uri="{BB962C8B-B14F-4D97-AF65-F5344CB8AC3E}">
        <p14:creationId xmlns:p14="http://schemas.microsoft.com/office/powerpoint/2010/main" val="4066694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So now that you all have seen what DT are, are you believe ML is daunting or inviting?   This is yet another example of ML using simple techniques with tremendous application.</a:t>
            </a:r>
          </a:p>
        </p:txBody>
      </p:sp>
      <p:sp>
        <p:nvSpPr>
          <p:cNvPr id="4" name="Slide Number Placeholder 3"/>
          <p:cNvSpPr>
            <a:spLocks noGrp="1"/>
          </p:cNvSpPr>
          <p:nvPr>
            <p:ph type="sldNum" sz="quarter" idx="10"/>
          </p:nvPr>
        </p:nvSpPr>
        <p:spPr/>
        <p:txBody>
          <a:bodyPr/>
          <a:lstStyle/>
          <a:p>
            <a:fld id="{5ABD9A73-1564-453A-9937-692D9B456C81}" type="slidenum">
              <a:rPr lang="en-US" smtClean="0"/>
              <a:t>31</a:t>
            </a:fld>
            <a:endParaRPr lang="en-US"/>
          </a:p>
        </p:txBody>
      </p:sp>
    </p:spTree>
    <p:extLst>
      <p:ext uri="{BB962C8B-B14F-4D97-AF65-F5344CB8AC3E}">
        <p14:creationId xmlns:p14="http://schemas.microsoft.com/office/powerpoint/2010/main" val="1309111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BD9A73-1564-453A-9937-692D9B456C81}" type="slidenum">
              <a:rPr lang="en-US" smtClean="0"/>
              <a:t>5</a:t>
            </a:fld>
            <a:endParaRPr lang="en-US"/>
          </a:p>
        </p:txBody>
      </p:sp>
    </p:spTree>
    <p:extLst>
      <p:ext uri="{BB962C8B-B14F-4D97-AF65-F5344CB8AC3E}">
        <p14:creationId xmlns:p14="http://schemas.microsoft.com/office/powerpoint/2010/main" val="1150677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p:txBody>
      </p:sp>
      <p:sp>
        <p:nvSpPr>
          <p:cNvPr id="4" name="Slide Number Placeholder 3"/>
          <p:cNvSpPr>
            <a:spLocks noGrp="1"/>
          </p:cNvSpPr>
          <p:nvPr>
            <p:ph type="sldNum" sz="quarter" idx="10"/>
          </p:nvPr>
        </p:nvSpPr>
        <p:spPr/>
        <p:txBody>
          <a:bodyPr/>
          <a:lstStyle/>
          <a:p>
            <a:fld id="{5ABD9A73-1564-453A-9937-692D9B456C81}" type="slidenum">
              <a:rPr lang="en-US" smtClean="0"/>
              <a:t>32</a:t>
            </a:fld>
            <a:endParaRPr lang="en-US"/>
          </a:p>
        </p:txBody>
      </p:sp>
    </p:spTree>
    <p:extLst>
      <p:ext uri="{BB962C8B-B14F-4D97-AF65-F5344CB8AC3E}">
        <p14:creationId xmlns:p14="http://schemas.microsoft.com/office/powerpoint/2010/main" val="4029329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ABD9A73-1564-453A-9937-692D9B456C81}" type="slidenum">
              <a:rPr lang="en-US" smtClean="0"/>
              <a:t>33</a:t>
            </a:fld>
            <a:endParaRPr lang="en-US"/>
          </a:p>
        </p:txBody>
      </p:sp>
    </p:spTree>
    <p:extLst>
      <p:ext uri="{BB962C8B-B14F-4D97-AF65-F5344CB8AC3E}">
        <p14:creationId xmlns:p14="http://schemas.microsoft.com/office/powerpoint/2010/main" val="8964493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5ABD9A73-1564-453A-9937-692D9B456C81}" type="slidenum">
              <a:rPr lang="en-US" smtClean="0"/>
              <a:t>34</a:t>
            </a:fld>
            <a:endParaRPr lang="en-US"/>
          </a:p>
        </p:txBody>
      </p:sp>
    </p:spTree>
    <p:extLst>
      <p:ext uri="{BB962C8B-B14F-4D97-AF65-F5344CB8AC3E}">
        <p14:creationId xmlns:p14="http://schemas.microsoft.com/office/powerpoint/2010/main" val="41948266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Whether you are developing your ML algorithm yourself or applying existing SW tools and libraries to your problem set, I hope you have a better understanding of this category of ML algorithms and understand what is happening in the ML Black Box.    A better understanding of the ML approach will assist in your development or integration effort, and guide you selection of optimization techniques, performance evaluation, and ML approaches.</a:t>
            </a:r>
          </a:p>
        </p:txBody>
      </p:sp>
      <p:sp>
        <p:nvSpPr>
          <p:cNvPr id="4" name="Slide Number Placeholder 3"/>
          <p:cNvSpPr>
            <a:spLocks noGrp="1"/>
          </p:cNvSpPr>
          <p:nvPr>
            <p:ph type="sldNum" sz="quarter" idx="10"/>
          </p:nvPr>
        </p:nvSpPr>
        <p:spPr/>
        <p:txBody>
          <a:bodyPr/>
          <a:lstStyle/>
          <a:p>
            <a:fld id="{5ABD9A73-1564-453A-9937-692D9B456C81}" type="slidenum">
              <a:rPr lang="en-US" smtClean="0"/>
              <a:t>35</a:t>
            </a:fld>
            <a:endParaRPr lang="en-US"/>
          </a:p>
        </p:txBody>
      </p:sp>
    </p:spTree>
    <p:extLst>
      <p:ext uri="{BB962C8B-B14F-4D97-AF65-F5344CB8AC3E}">
        <p14:creationId xmlns:p14="http://schemas.microsoft.com/office/powerpoint/2010/main" val="24320404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5ABD9A73-1564-453A-9937-692D9B456C81}" type="slidenum">
              <a:rPr lang="en-US" smtClean="0"/>
              <a:t>36</a:t>
            </a:fld>
            <a:endParaRPr lang="en-US"/>
          </a:p>
        </p:txBody>
      </p:sp>
    </p:spTree>
    <p:extLst>
      <p:ext uri="{BB962C8B-B14F-4D97-AF65-F5344CB8AC3E}">
        <p14:creationId xmlns:p14="http://schemas.microsoft.com/office/powerpoint/2010/main" val="2130427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ABD9A73-1564-453A-9937-692D9B456C81}" type="slidenum">
              <a:rPr lang="en-US" smtClean="0"/>
              <a:t>6</a:t>
            </a:fld>
            <a:endParaRPr lang="en-US"/>
          </a:p>
        </p:txBody>
      </p:sp>
    </p:spTree>
    <p:extLst>
      <p:ext uri="{BB962C8B-B14F-4D97-AF65-F5344CB8AC3E}">
        <p14:creationId xmlns:p14="http://schemas.microsoft.com/office/powerpoint/2010/main" val="1749519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BD9A73-1564-453A-9937-692D9B456C81}" type="slidenum">
              <a:rPr lang="en-US" smtClean="0"/>
              <a:t>7</a:t>
            </a:fld>
            <a:endParaRPr lang="en-US"/>
          </a:p>
        </p:txBody>
      </p:sp>
    </p:spTree>
    <p:extLst>
      <p:ext uri="{BB962C8B-B14F-4D97-AF65-F5344CB8AC3E}">
        <p14:creationId xmlns:p14="http://schemas.microsoft.com/office/powerpoint/2010/main" val="1597218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BD9A73-1564-453A-9937-692D9B456C81}" type="slidenum">
              <a:rPr lang="en-US" smtClean="0"/>
              <a:t>8</a:t>
            </a:fld>
            <a:endParaRPr lang="en-US"/>
          </a:p>
        </p:txBody>
      </p:sp>
    </p:spTree>
    <p:extLst>
      <p:ext uri="{BB962C8B-B14F-4D97-AF65-F5344CB8AC3E}">
        <p14:creationId xmlns:p14="http://schemas.microsoft.com/office/powerpoint/2010/main" val="1935221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start</a:t>
            </a:r>
            <a:r>
              <a:rPr lang="en-US" baseline="0" dirty="0" smtClean="0"/>
              <a:t> simple, by hand constructing a decision tree.    By doing so you will have a better understanding of how and why SW kits automate the creation of a decision tree for provided data.</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My goal with all these sessions is to teach and the best way I know how to achieve that is to clearly illustrate the concept.    Perhaps this will inspire you all to jump into programming a classifier to solve a particular problem on your program.</a:t>
            </a:r>
          </a:p>
        </p:txBody>
      </p:sp>
      <p:sp>
        <p:nvSpPr>
          <p:cNvPr id="4" name="Slide Number Placeholder 3"/>
          <p:cNvSpPr>
            <a:spLocks noGrp="1"/>
          </p:cNvSpPr>
          <p:nvPr>
            <p:ph type="sldNum" sz="quarter" idx="10"/>
          </p:nvPr>
        </p:nvSpPr>
        <p:spPr/>
        <p:txBody>
          <a:bodyPr/>
          <a:lstStyle/>
          <a:p>
            <a:fld id="{5ABD9A73-1564-453A-9937-692D9B456C81}" type="slidenum">
              <a:rPr lang="en-US" smtClean="0"/>
              <a:t>9</a:t>
            </a:fld>
            <a:endParaRPr lang="en-US"/>
          </a:p>
        </p:txBody>
      </p:sp>
    </p:spTree>
    <p:extLst>
      <p:ext uri="{BB962C8B-B14F-4D97-AF65-F5344CB8AC3E}">
        <p14:creationId xmlns:p14="http://schemas.microsoft.com/office/powerpoint/2010/main" val="2971250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p:txBody>
      </p:sp>
      <p:sp>
        <p:nvSpPr>
          <p:cNvPr id="4" name="Slide Number Placeholder 3"/>
          <p:cNvSpPr>
            <a:spLocks noGrp="1"/>
          </p:cNvSpPr>
          <p:nvPr>
            <p:ph type="sldNum" sz="quarter" idx="10"/>
          </p:nvPr>
        </p:nvSpPr>
        <p:spPr/>
        <p:txBody>
          <a:bodyPr/>
          <a:lstStyle/>
          <a:p>
            <a:fld id="{5ABD9A73-1564-453A-9937-692D9B456C81}" type="slidenum">
              <a:rPr lang="en-US" smtClean="0"/>
              <a:t>10</a:t>
            </a:fld>
            <a:endParaRPr lang="en-US"/>
          </a:p>
        </p:txBody>
      </p:sp>
    </p:spTree>
    <p:extLst>
      <p:ext uri="{BB962C8B-B14F-4D97-AF65-F5344CB8AC3E}">
        <p14:creationId xmlns:p14="http://schemas.microsoft.com/office/powerpoint/2010/main" val="190892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p:txBody>
      </p:sp>
      <p:sp>
        <p:nvSpPr>
          <p:cNvPr id="4" name="Slide Number Placeholder 3"/>
          <p:cNvSpPr>
            <a:spLocks noGrp="1"/>
          </p:cNvSpPr>
          <p:nvPr>
            <p:ph type="sldNum" sz="quarter" idx="10"/>
          </p:nvPr>
        </p:nvSpPr>
        <p:spPr/>
        <p:txBody>
          <a:bodyPr/>
          <a:lstStyle/>
          <a:p>
            <a:fld id="{5ABD9A73-1564-453A-9937-692D9B456C81}" type="slidenum">
              <a:rPr lang="en-US" smtClean="0"/>
              <a:t>11</a:t>
            </a:fld>
            <a:endParaRPr lang="en-US"/>
          </a:p>
        </p:txBody>
      </p:sp>
    </p:spTree>
    <p:extLst>
      <p:ext uri="{BB962C8B-B14F-4D97-AF65-F5344CB8AC3E}">
        <p14:creationId xmlns:p14="http://schemas.microsoft.com/office/powerpoint/2010/main" val="1013144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8581B3-6B7C-4CD5-B097-BBF437D3FA9E}"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AF365-7A57-4E3A-85CF-3B16489337DB}" type="slidenum">
              <a:rPr lang="en-US" smtClean="0"/>
              <a:t>‹#›</a:t>
            </a:fld>
            <a:endParaRPr lang="en-US"/>
          </a:p>
        </p:txBody>
      </p:sp>
    </p:spTree>
    <p:extLst>
      <p:ext uri="{BB962C8B-B14F-4D97-AF65-F5344CB8AC3E}">
        <p14:creationId xmlns:p14="http://schemas.microsoft.com/office/powerpoint/2010/main" val="2101837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8581B3-6B7C-4CD5-B097-BBF437D3FA9E}"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AF365-7A57-4E3A-85CF-3B16489337DB}" type="slidenum">
              <a:rPr lang="en-US" smtClean="0"/>
              <a:t>‹#›</a:t>
            </a:fld>
            <a:endParaRPr lang="en-US"/>
          </a:p>
        </p:txBody>
      </p:sp>
    </p:spTree>
    <p:extLst>
      <p:ext uri="{BB962C8B-B14F-4D97-AF65-F5344CB8AC3E}">
        <p14:creationId xmlns:p14="http://schemas.microsoft.com/office/powerpoint/2010/main" val="14926608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8581B3-6B7C-4CD5-B097-BBF437D3FA9E}"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AF365-7A57-4E3A-85CF-3B16489337DB}" type="slidenum">
              <a:rPr lang="en-US" smtClean="0"/>
              <a:t>‹#›</a:t>
            </a:fld>
            <a:endParaRPr lang="en-US"/>
          </a:p>
        </p:txBody>
      </p:sp>
    </p:spTree>
    <p:extLst>
      <p:ext uri="{BB962C8B-B14F-4D97-AF65-F5344CB8AC3E}">
        <p14:creationId xmlns:p14="http://schemas.microsoft.com/office/powerpoint/2010/main" val="30225845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40668"/>
            <a:ext cx="7484741" cy="701731"/>
          </a:xfrm>
          <a:noFill/>
        </p:spPr>
        <p:txBody>
          <a:bodyPr wrap="none" rtlCol="0">
            <a:spAutoFit/>
          </a:bodyPr>
          <a:lstStyle>
            <a:lvl1pPr>
              <a:defRPr lang="en-US" sz="4400">
                <a:solidFill>
                  <a:schemeClr val="accent1">
                    <a:lumMod val="75000"/>
                  </a:schemeClr>
                </a:solidFill>
                <a:latin typeface="Berlin Sans FB Demi" panose="020E0802020502020306" pitchFamily="34" charset="0"/>
                <a:ea typeface="+mn-ea"/>
                <a:cs typeface="+mn-cs"/>
              </a:defRPr>
            </a:lvl1pPr>
          </a:lstStyle>
          <a:p>
            <a:pPr marL="0" lvl="0"/>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3600">
                <a:latin typeface="Estrangelo Edessa" panose="03080600000000000000" pitchFamily="66" charset="0"/>
                <a:cs typeface="Estrangelo Edessa" panose="03080600000000000000" pitchFamily="66" charset="0"/>
              </a:defRPr>
            </a:lvl1pPr>
            <a:lvl2pPr>
              <a:defRPr sz="3200">
                <a:latin typeface="Estrangelo Edessa" panose="03080600000000000000" pitchFamily="66" charset="0"/>
                <a:cs typeface="Estrangelo Edessa" panose="03080600000000000000" pitchFamily="66" charset="0"/>
              </a:defRPr>
            </a:lvl2pPr>
            <a:lvl3pPr>
              <a:defRPr sz="2800">
                <a:latin typeface="Estrangelo Edessa" panose="03080600000000000000" pitchFamily="66" charset="0"/>
                <a:cs typeface="Estrangelo Edessa" panose="03080600000000000000" pitchFamily="66" charset="0"/>
              </a:defRPr>
            </a:lvl3pPr>
            <a:lvl4pPr>
              <a:defRPr sz="2400">
                <a:latin typeface="Estrangelo Edessa" panose="03080600000000000000" pitchFamily="66" charset="0"/>
                <a:cs typeface="Estrangelo Edessa" panose="03080600000000000000" pitchFamily="66" charset="0"/>
              </a:defRPr>
            </a:lvl4pPr>
            <a:lvl5pPr>
              <a:defRPr sz="2400">
                <a:latin typeface="Estrangelo Edessa" panose="03080600000000000000" pitchFamily="66" charset="0"/>
                <a:cs typeface="Estrangelo Edessa" panose="03080600000000000000" pitchFamily="66"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8581B3-6B7C-4CD5-B097-BBF437D3FA9E}"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AF365-7A57-4E3A-85CF-3B16489337DB}" type="slidenum">
              <a:rPr lang="en-US" smtClean="0"/>
              <a:t>‹#›</a:t>
            </a:fld>
            <a:endParaRPr lang="en-US"/>
          </a:p>
        </p:txBody>
      </p:sp>
      <p:cxnSp>
        <p:nvCxnSpPr>
          <p:cNvPr id="9" name="Straight Connector 8"/>
          <p:cNvCxnSpPr/>
          <p:nvPr userDrawn="1"/>
        </p:nvCxnSpPr>
        <p:spPr>
          <a:xfrm>
            <a:off x="0" y="119675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2542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8581B3-6B7C-4CD5-B097-BBF437D3FA9E}"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AF365-7A57-4E3A-85CF-3B16489337DB}" type="slidenum">
              <a:rPr lang="en-US" smtClean="0"/>
              <a:t>‹#›</a:t>
            </a:fld>
            <a:endParaRPr lang="en-US"/>
          </a:p>
        </p:txBody>
      </p:sp>
    </p:spTree>
    <p:extLst>
      <p:ext uri="{BB962C8B-B14F-4D97-AF65-F5344CB8AC3E}">
        <p14:creationId xmlns:p14="http://schemas.microsoft.com/office/powerpoint/2010/main" val="39548800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8581B3-6B7C-4CD5-B097-BBF437D3FA9E}"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AF365-7A57-4E3A-85CF-3B16489337DB}" type="slidenum">
              <a:rPr lang="en-US" smtClean="0"/>
              <a:t>‹#›</a:t>
            </a:fld>
            <a:endParaRPr lang="en-US"/>
          </a:p>
        </p:txBody>
      </p:sp>
      <p:cxnSp>
        <p:nvCxnSpPr>
          <p:cNvPr id="8" name="Straight Connector 7"/>
          <p:cNvCxnSpPr/>
          <p:nvPr userDrawn="1"/>
        </p:nvCxnSpPr>
        <p:spPr>
          <a:xfrm>
            <a:off x="0" y="119675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838200" y="440668"/>
            <a:ext cx="7484741" cy="701731"/>
          </a:xfrm>
          <a:noFill/>
        </p:spPr>
        <p:txBody>
          <a:bodyPr wrap="none" rtlCol="0">
            <a:spAutoFit/>
          </a:bodyPr>
          <a:lstStyle>
            <a:lvl1pPr>
              <a:defRPr lang="en-US" sz="4400">
                <a:solidFill>
                  <a:schemeClr val="accent1">
                    <a:lumMod val="75000"/>
                  </a:schemeClr>
                </a:solidFill>
                <a:latin typeface="Berlin Sans FB Demi" panose="020E0802020502020306" pitchFamily="34" charset="0"/>
                <a:ea typeface="+mn-ea"/>
                <a:cs typeface="+mn-cs"/>
              </a:defRPr>
            </a:lvl1pPr>
          </a:lstStyle>
          <a:p>
            <a:pPr marL="0" lvl="0"/>
            <a:r>
              <a:rPr lang="en-US" dirty="0" smtClean="0"/>
              <a:t>Click to edit Master title style</a:t>
            </a:r>
            <a:endParaRPr lang="en-US" dirty="0"/>
          </a:p>
        </p:txBody>
      </p:sp>
    </p:spTree>
    <p:extLst>
      <p:ext uri="{BB962C8B-B14F-4D97-AF65-F5344CB8AC3E}">
        <p14:creationId xmlns:p14="http://schemas.microsoft.com/office/powerpoint/2010/main" val="31078404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8581B3-6B7C-4CD5-B097-BBF437D3FA9E}" type="datetimeFigureOut">
              <a:rPr lang="en-US" smtClean="0"/>
              <a:t>10/18/2016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9AF365-7A57-4E3A-85CF-3B16489337DB}" type="slidenum">
              <a:rPr lang="en-US" smtClean="0"/>
              <a:t>‹#›</a:t>
            </a:fld>
            <a:endParaRPr lang="en-US"/>
          </a:p>
        </p:txBody>
      </p:sp>
      <p:sp>
        <p:nvSpPr>
          <p:cNvPr id="10" name="Title 1"/>
          <p:cNvSpPr>
            <a:spLocks noGrp="1"/>
          </p:cNvSpPr>
          <p:nvPr>
            <p:ph type="title"/>
          </p:nvPr>
        </p:nvSpPr>
        <p:spPr>
          <a:xfrm>
            <a:off x="838200" y="440668"/>
            <a:ext cx="7484741" cy="701731"/>
          </a:xfrm>
          <a:noFill/>
        </p:spPr>
        <p:txBody>
          <a:bodyPr wrap="none" rtlCol="0">
            <a:spAutoFit/>
          </a:bodyPr>
          <a:lstStyle>
            <a:lvl1pPr>
              <a:defRPr lang="en-US" sz="4400">
                <a:solidFill>
                  <a:schemeClr val="accent1">
                    <a:lumMod val="75000"/>
                  </a:schemeClr>
                </a:solidFill>
                <a:latin typeface="Berlin Sans FB Demi" panose="020E0802020502020306" pitchFamily="34" charset="0"/>
                <a:ea typeface="+mn-ea"/>
                <a:cs typeface="+mn-cs"/>
              </a:defRPr>
            </a:lvl1pPr>
          </a:lstStyle>
          <a:p>
            <a:pPr marL="0" lvl="0"/>
            <a:r>
              <a:rPr lang="en-US" dirty="0" smtClean="0"/>
              <a:t>Click to edit Master title style</a:t>
            </a:r>
            <a:endParaRPr lang="en-US" dirty="0"/>
          </a:p>
        </p:txBody>
      </p:sp>
      <p:cxnSp>
        <p:nvCxnSpPr>
          <p:cNvPr id="11" name="Straight Connector 10"/>
          <p:cNvCxnSpPr/>
          <p:nvPr userDrawn="1"/>
        </p:nvCxnSpPr>
        <p:spPr>
          <a:xfrm>
            <a:off x="0" y="119675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49836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58581B3-6B7C-4CD5-B097-BBF437D3FA9E}" type="datetimeFigureOut">
              <a:rPr lang="en-US" smtClean="0"/>
              <a:t>10/18/2016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9AF365-7A57-4E3A-85CF-3B16489337DB}" type="slidenum">
              <a:rPr lang="en-US" smtClean="0"/>
              <a:t>‹#›</a:t>
            </a:fld>
            <a:endParaRPr lang="en-US"/>
          </a:p>
        </p:txBody>
      </p:sp>
      <p:sp>
        <p:nvSpPr>
          <p:cNvPr id="7" name="Title 1"/>
          <p:cNvSpPr>
            <a:spLocks noGrp="1"/>
          </p:cNvSpPr>
          <p:nvPr>
            <p:ph type="title"/>
          </p:nvPr>
        </p:nvSpPr>
        <p:spPr>
          <a:xfrm>
            <a:off x="838200" y="440668"/>
            <a:ext cx="7484741" cy="701731"/>
          </a:xfrm>
          <a:noFill/>
        </p:spPr>
        <p:txBody>
          <a:bodyPr wrap="none" rtlCol="0">
            <a:spAutoFit/>
          </a:bodyPr>
          <a:lstStyle>
            <a:lvl1pPr>
              <a:defRPr lang="en-US" sz="4400">
                <a:solidFill>
                  <a:schemeClr val="accent1">
                    <a:lumMod val="75000"/>
                  </a:schemeClr>
                </a:solidFill>
                <a:latin typeface="Berlin Sans FB Demi" panose="020E0802020502020306" pitchFamily="34" charset="0"/>
                <a:ea typeface="+mn-ea"/>
                <a:cs typeface="+mn-cs"/>
              </a:defRPr>
            </a:lvl1pPr>
          </a:lstStyle>
          <a:p>
            <a:pPr marL="0" lvl="0"/>
            <a:r>
              <a:rPr lang="en-US" dirty="0" smtClean="0"/>
              <a:t>Click to edit Master title style</a:t>
            </a:r>
            <a:endParaRPr lang="en-US" dirty="0"/>
          </a:p>
        </p:txBody>
      </p:sp>
      <p:cxnSp>
        <p:nvCxnSpPr>
          <p:cNvPr id="8" name="Straight Connector 7"/>
          <p:cNvCxnSpPr/>
          <p:nvPr userDrawn="1"/>
        </p:nvCxnSpPr>
        <p:spPr>
          <a:xfrm>
            <a:off x="0" y="119675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16332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8581B3-6B7C-4CD5-B097-BBF437D3FA9E}" type="datetimeFigureOut">
              <a:rPr lang="en-US" smtClean="0"/>
              <a:t>10/18/2016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9AF365-7A57-4E3A-85CF-3B16489337DB}" type="slidenum">
              <a:rPr lang="en-US" smtClean="0"/>
              <a:t>‹#›</a:t>
            </a:fld>
            <a:endParaRPr lang="en-US"/>
          </a:p>
        </p:txBody>
      </p:sp>
    </p:spTree>
    <p:extLst>
      <p:ext uri="{BB962C8B-B14F-4D97-AF65-F5344CB8AC3E}">
        <p14:creationId xmlns:p14="http://schemas.microsoft.com/office/powerpoint/2010/main" val="25972658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8581B3-6B7C-4CD5-B097-BBF437D3FA9E}"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AF365-7A57-4E3A-85CF-3B16489337DB}" type="slidenum">
              <a:rPr lang="en-US" smtClean="0"/>
              <a:t>‹#›</a:t>
            </a:fld>
            <a:endParaRPr lang="en-US"/>
          </a:p>
        </p:txBody>
      </p:sp>
    </p:spTree>
    <p:extLst>
      <p:ext uri="{BB962C8B-B14F-4D97-AF65-F5344CB8AC3E}">
        <p14:creationId xmlns:p14="http://schemas.microsoft.com/office/powerpoint/2010/main" val="31524379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8581B3-6B7C-4CD5-B097-BBF437D3FA9E}"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AF365-7A57-4E3A-85CF-3B16489337DB}" type="slidenum">
              <a:rPr lang="en-US" smtClean="0"/>
              <a:t>‹#›</a:t>
            </a:fld>
            <a:endParaRPr lang="en-US"/>
          </a:p>
        </p:txBody>
      </p:sp>
    </p:spTree>
    <p:extLst>
      <p:ext uri="{BB962C8B-B14F-4D97-AF65-F5344CB8AC3E}">
        <p14:creationId xmlns:p14="http://schemas.microsoft.com/office/powerpoint/2010/main" val="18931321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8581B3-6B7C-4CD5-B097-BBF437D3FA9E}" type="datetimeFigureOut">
              <a:rPr lang="en-US" smtClean="0"/>
              <a:t>10/18/2016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9AF365-7A57-4E3A-85CF-3B16489337DB}" type="slidenum">
              <a:rPr lang="en-US" smtClean="0"/>
              <a:t>‹#›</a:t>
            </a:fld>
            <a:endParaRPr lang="en-US"/>
          </a:p>
        </p:txBody>
      </p:sp>
      <p:sp>
        <p:nvSpPr>
          <p:cNvPr id="7" name="Subtitle 2"/>
          <p:cNvSpPr txBox="1">
            <a:spLocks/>
          </p:cNvSpPr>
          <p:nvPr userDrawn="1"/>
        </p:nvSpPr>
        <p:spPr>
          <a:xfrm>
            <a:off x="0" y="-35176"/>
            <a:ext cx="12192000" cy="627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i="1" dirty="0" smtClean="0">
                <a:solidFill>
                  <a:schemeClr val="bg1">
                    <a:lumMod val="75000"/>
                  </a:schemeClr>
                </a:solidFill>
              </a:rPr>
              <a:t>ES- University GEOINT - Machine Learning “An Introduction to Machine Learning Algorithms and Approaches” - 2016 </a:t>
            </a:r>
          </a:p>
          <a:p>
            <a:endParaRPr lang="en-US" sz="2000" i="1" dirty="0">
              <a:solidFill>
                <a:schemeClr val="bg1">
                  <a:lumMod val="75000"/>
                </a:schemeClr>
              </a:solidFill>
            </a:endParaRPr>
          </a:p>
        </p:txBody>
      </p:sp>
    </p:spTree>
    <p:extLst>
      <p:ext uri="{BB962C8B-B14F-4D97-AF65-F5344CB8AC3E}">
        <p14:creationId xmlns:p14="http://schemas.microsoft.com/office/powerpoint/2010/main" val="3499170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da.psych.uiuc.edu/multivariate_fall_2012/systat_cart_manual.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en.wikipedia.org/wiki/Ross_Quinlan"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s://en.wikipedia.org/wiki/Entropy"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hyperlink" Target="https://en.wikipedia.org/wiki/Mutual_information" TargetMode="External"/><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hyperlink" Target="https://en.wikipedia.org/wiki/Information_gain_in_decision_tree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17.png"/><Relationship Id="rId10" Type="http://schemas.openxmlformats.org/officeDocument/2006/relationships/image" Target="../media/image30.png"/><Relationship Id="rId4" Type="http://schemas.openxmlformats.org/officeDocument/2006/relationships/image" Target="../media/image16.png"/><Relationship Id="rId9" Type="http://schemas.openxmlformats.org/officeDocument/2006/relationships/image" Target="../media/image29.pn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6.png"/><Relationship Id="rId7"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17.png"/><Relationship Id="rId9" Type="http://schemas.openxmlformats.org/officeDocument/2006/relationships/image" Target="../media/image37.png"/></Relationships>
</file>

<file path=ppt/slides/_rels/slide2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6.png"/><Relationship Id="rId7"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17.png"/><Relationship Id="rId9"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54.jpeg"/><Relationship Id="rId7" Type="http://schemas.openxmlformats.org/officeDocument/2006/relationships/image" Target="../media/image6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jpeg"/><Relationship Id="rId4" Type="http://schemas.openxmlformats.org/officeDocument/2006/relationships/image" Target="../media/image65.png"/></Relationships>
</file>

<file path=ppt/slides/_rels/slide3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34.xml.rels><?xml version="1.0" encoding="UTF-8" standalone="yes"?>
<Relationships xmlns="http://schemas.openxmlformats.org/package/2006/relationships"><Relationship Id="rId8" Type="http://schemas.openxmlformats.org/officeDocument/2006/relationships/hyperlink" Target="https://www.youtube.com/watch?v=Q4NVG1IHQOU" TargetMode="External"/><Relationship Id="rId13" Type="http://schemas.openxmlformats.org/officeDocument/2006/relationships/hyperlink" Target="https://en.wikipedia.org/wiki/Random_subspace_method" TargetMode="External"/><Relationship Id="rId18" Type="http://schemas.openxmlformats.org/officeDocument/2006/relationships/image" Target="../media/image71.jpeg"/><Relationship Id="rId3" Type="http://schemas.openxmlformats.org/officeDocument/2006/relationships/hyperlink" Target="https://en.wikipedia.org/wiki/Decision_tree_learning" TargetMode="External"/><Relationship Id="rId7" Type="http://schemas.openxmlformats.org/officeDocument/2006/relationships/hyperlink" Target="https://www.youtube.com/watch?v=nodQ2s0CUbI&amp;spfreload=1" TargetMode="External"/><Relationship Id="rId12" Type="http://schemas.openxmlformats.org/officeDocument/2006/relationships/hyperlink" Target="https://en.wikipedia.org/wiki/Boosting_(machine_learning)" TargetMode="External"/><Relationship Id="rId17" Type="http://schemas.openxmlformats.org/officeDocument/2006/relationships/hyperlink" Target="https://www.youtube.com/user/victorlavrenko" TargetMode="External"/><Relationship Id="rId2" Type="http://schemas.openxmlformats.org/officeDocument/2006/relationships/notesSlide" Target="../notesSlides/notesSlide32.xml"/><Relationship Id="rId16" Type="http://schemas.openxmlformats.org/officeDocument/2006/relationships/hyperlink" Target="https://www.youtube.com/watch?v=LIPtRVDmj1M" TargetMode="External"/><Relationship Id="rId1" Type="http://schemas.openxmlformats.org/officeDocument/2006/relationships/slideLayout" Target="../slideLayouts/slideLayout2.xml"/><Relationship Id="rId6" Type="http://schemas.openxmlformats.org/officeDocument/2006/relationships/hyperlink" Target="https://www.youtube.com/watch?v=AmCV4g7_-QM" TargetMode="External"/><Relationship Id="rId11" Type="http://schemas.openxmlformats.org/officeDocument/2006/relationships/hyperlink" Target="https://www.youtube.com/watch?v=A-iqpbz7IDE" TargetMode="External"/><Relationship Id="rId5" Type="http://schemas.openxmlformats.org/officeDocument/2006/relationships/hyperlink" Target="https://www.youtube.com/watch?v=_XhOdSLlE5c" TargetMode="External"/><Relationship Id="rId15" Type="http://schemas.openxmlformats.org/officeDocument/2006/relationships/hyperlink" Target="https://www.youtube.com/watch?v=fFPsjpP5Shs" TargetMode="External"/><Relationship Id="rId10" Type="http://schemas.openxmlformats.org/officeDocument/2006/relationships/hyperlink" Target="https://www.youtube.com/watch?v=Jsn7hj7inlE" TargetMode="External"/><Relationship Id="rId4" Type="http://schemas.openxmlformats.org/officeDocument/2006/relationships/hyperlink" Target="https://www.youtube.com/watch?v=eKD5gxPPeY0" TargetMode="External"/><Relationship Id="rId9" Type="http://schemas.openxmlformats.org/officeDocument/2006/relationships/hyperlink" Target="https://www.youtube.com/watch?v=4qyK4YeHjnM" TargetMode="External"/><Relationship Id="rId14" Type="http://schemas.openxmlformats.org/officeDocument/2006/relationships/hyperlink" Target="https://www.youtube.com/watch?v=HrixTPMOCD4"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gif"/><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http://tech.co/wp-content/uploads/2015/01/machine-learning-dato-640x3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0" y="0"/>
            <a:ext cx="1220814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5340" y="944724"/>
            <a:ext cx="12036660" cy="1154509"/>
          </a:xfrm>
          <a:effectLst>
            <a:glow rad="63500">
              <a:schemeClr val="accent1">
                <a:satMod val="175000"/>
                <a:alpha val="40000"/>
              </a:schemeClr>
            </a:glow>
            <a:outerShdw blurRad="50800" dist="38100" dir="2700000" algn="tl" rotWithShape="0">
              <a:prstClr val="black">
                <a:alpha val="40000"/>
              </a:prstClr>
            </a:outerShdw>
          </a:effectLst>
        </p:spPr>
        <p:txBody>
          <a:bodyPr>
            <a:noAutofit/>
          </a:bodyPr>
          <a:lstStyle/>
          <a:p>
            <a:r>
              <a:rPr lang="en-US" sz="11500" dirty="0" smtClean="0">
                <a:solidFill>
                  <a:schemeClr val="bg1"/>
                </a:solidFill>
                <a:latin typeface="Berlin Sans FB Demi" panose="020E0802020502020306" pitchFamily="34" charset="0"/>
              </a:rPr>
              <a:t>Machine Learning</a:t>
            </a:r>
            <a:endParaRPr lang="en-US" sz="11500" dirty="0">
              <a:solidFill>
                <a:schemeClr val="bg1"/>
              </a:solidFill>
              <a:latin typeface="Berlin Sans FB Demi" panose="020E0802020502020306" pitchFamily="34" charset="0"/>
            </a:endParaRPr>
          </a:p>
        </p:txBody>
      </p:sp>
      <p:sp>
        <p:nvSpPr>
          <p:cNvPr id="12" name="Rectangle 11"/>
          <p:cNvSpPr/>
          <p:nvPr/>
        </p:nvSpPr>
        <p:spPr>
          <a:xfrm>
            <a:off x="10157212" y="6550223"/>
            <a:ext cx="2034788" cy="307777"/>
          </a:xfrm>
          <a:prstGeom prst="rect">
            <a:avLst/>
          </a:prstGeom>
        </p:spPr>
        <p:txBody>
          <a:bodyPr wrap="none">
            <a:spAutoFit/>
          </a:bodyPr>
          <a:lstStyle/>
          <a:p>
            <a:r>
              <a:rPr lang="en-US" altLang="en-US" sz="1400" i="1" dirty="0" smtClean="0">
                <a:solidFill>
                  <a:schemeClr val="bg1">
                    <a:lumMod val="65000"/>
                  </a:schemeClr>
                </a:solidFill>
              </a:rPr>
              <a:t>Source Graphic: tech.com</a:t>
            </a:r>
            <a:endParaRPr lang="en-US" sz="1400" i="1" dirty="0">
              <a:solidFill>
                <a:schemeClr val="bg1">
                  <a:lumMod val="65000"/>
                </a:schemeClr>
              </a:solidFill>
            </a:endParaRPr>
          </a:p>
        </p:txBody>
      </p:sp>
      <p:sp>
        <p:nvSpPr>
          <p:cNvPr id="13" name="Subtitle 2"/>
          <p:cNvSpPr txBox="1">
            <a:spLocks/>
          </p:cNvSpPr>
          <p:nvPr/>
        </p:nvSpPr>
        <p:spPr>
          <a:xfrm>
            <a:off x="3935760" y="4301716"/>
            <a:ext cx="3600400" cy="886392"/>
          </a:xfrm>
          <a:prstGeom prst="rect">
            <a:avLst/>
          </a:prstGeom>
          <a:solidFill>
            <a:schemeClr val="tx1"/>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solidFill>
                  <a:schemeClr val="bg1"/>
                </a:solidFill>
                <a:latin typeface="Gill Sans MT" panose="020B0502020104020203" pitchFamily="34" charset="0"/>
              </a:rPr>
              <a:t>Instructors: Multiple</a:t>
            </a:r>
          </a:p>
          <a:p>
            <a:pPr algn="l"/>
            <a:r>
              <a:rPr lang="en-US" dirty="0" smtClean="0">
                <a:solidFill>
                  <a:schemeClr val="bg1"/>
                </a:solidFill>
                <a:latin typeface="Gill Sans MT" panose="020B0502020104020203" pitchFamily="34" charset="0"/>
              </a:rPr>
              <a:t>Hosted by:  Brian Lofy, PhD</a:t>
            </a:r>
          </a:p>
        </p:txBody>
      </p:sp>
      <p:sp>
        <p:nvSpPr>
          <p:cNvPr id="9" name="Subtitle 2"/>
          <p:cNvSpPr txBox="1">
            <a:spLocks/>
          </p:cNvSpPr>
          <p:nvPr/>
        </p:nvSpPr>
        <p:spPr>
          <a:xfrm>
            <a:off x="3395700" y="1838585"/>
            <a:ext cx="4039888" cy="1374391"/>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bg1"/>
                </a:solidFill>
                <a:latin typeface="Gill Sans MT" panose="020B0502020104020203" pitchFamily="34" charset="0"/>
              </a:rPr>
              <a:t>Session Two:  An Introduction       </a:t>
            </a:r>
          </a:p>
          <a:p>
            <a:r>
              <a:rPr lang="en-US" dirty="0" smtClean="0">
                <a:solidFill>
                  <a:schemeClr val="bg1"/>
                </a:solidFill>
                <a:latin typeface="Gill Sans MT" panose="020B0502020104020203" pitchFamily="34" charset="0"/>
              </a:rPr>
              <a:t>      to Machine Learning </a:t>
            </a:r>
          </a:p>
          <a:p>
            <a:r>
              <a:rPr lang="en-US" dirty="0" smtClean="0">
                <a:solidFill>
                  <a:schemeClr val="bg1"/>
                </a:solidFill>
                <a:latin typeface="Gill Sans MT" panose="020B0502020104020203" pitchFamily="34" charset="0"/>
              </a:rPr>
              <a:t>Algorithms &amp; </a:t>
            </a:r>
          </a:p>
          <a:p>
            <a:r>
              <a:rPr lang="en-US" dirty="0" smtClean="0">
                <a:solidFill>
                  <a:schemeClr val="bg1"/>
                </a:solidFill>
                <a:latin typeface="Gill Sans MT" panose="020B0502020104020203" pitchFamily="34" charset="0"/>
              </a:rPr>
              <a:t>Approaches</a:t>
            </a:r>
          </a:p>
          <a:p>
            <a:endParaRPr lang="en-US" dirty="0">
              <a:solidFill>
                <a:schemeClr val="bg1"/>
              </a:solidFill>
              <a:latin typeface="Gill Sans MT" panose="020B0502020104020203" pitchFamily="34" charset="0"/>
            </a:endParaRPr>
          </a:p>
        </p:txBody>
      </p:sp>
    </p:spTree>
    <p:extLst>
      <p:ext uri="{BB962C8B-B14F-4D97-AF65-F5344CB8AC3E}">
        <p14:creationId xmlns:p14="http://schemas.microsoft.com/office/powerpoint/2010/main" val="1686079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736239496"/>
              </p:ext>
            </p:extLst>
          </p:nvPr>
        </p:nvGraphicFramePr>
        <p:xfrm>
          <a:off x="7963121" y="1239197"/>
          <a:ext cx="3911854" cy="5273040"/>
        </p:xfrm>
        <a:graphic>
          <a:graphicData uri="http://schemas.openxmlformats.org/drawingml/2006/table">
            <a:tbl>
              <a:tblPr firstRow="1" bandRow="1">
                <a:tableStyleId>{5C22544A-7EE6-4342-B048-85BDC9FD1C3A}</a:tableStyleId>
              </a:tblPr>
              <a:tblGrid>
                <a:gridCol w="684076"/>
                <a:gridCol w="864096"/>
                <a:gridCol w="1080120"/>
                <a:gridCol w="720080"/>
                <a:gridCol w="563482"/>
              </a:tblGrid>
              <a:tr h="181753">
                <a:tc gridSpan="4">
                  <a:txBody>
                    <a:bodyPr/>
                    <a:lstStyle/>
                    <a:p>
                      <a:pPr algn="ctr"/>
                      <a:r>
                        <a:rPr lang="en-US" sz="1600" dirty="0" smtClean="0"/>
                        <a:t>Attribute</a:t>
                      </a:r>
                    </a:p>
                    <a:p>
                      <a:pPr algn="l"/>
                      <a:r>
                        <a:rPr lang="en-US" sz="1600" dirty="0" smtClean="0"/>
                        <a:t>   Day       Outlook    Humidity      Wind     </a:t>
                      </a:r>
                      <a:endParaRPr lang="en-US" sz="1600" dirty="0"/>
                    </a:p>
                  </a:txBody>
                  <a:tcPr marL="45720" marR="4572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r>
                        <a:rPr lang="en-US" sz="1600" dirty="0" smtClean="0"/>
                        <a:t>Play</a:t>
                      </a:r>
                      <a:endParaRPr lang="en-US" sz="1600" dirty="0"/>
                    </a:p>
                  </a:txBody>
                  <a:tcPr marL="45720" marR="45720" anchor="ctr"/>
                </a:tc>
              </a:tr>
              <a:tr h="0">
                <a:tc>
                  <a:txBody>
                    <a:bodyPr/>
                    <a:lstStyle/>
                    <a:p>
                      <a:pPr algn="ctr"/>
                      <a:r>
                        <a:rPr lang="en-US" sz="1600" dirty="0" smtClean="0">
                          <a:solidFill>
                            <a:srgbClr val="FF0000"/>
                          </a:solidFill>
                        </a:rPr>
                        <a:t>D1</a:t>
                      </a:r>
                      <a:endParaRPr lang="en-US" sz="16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No</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rgbClr val="FF0000"/>
                          </a:solidFill>
                        </a:rPr>
                        <a:t>D2</a:t>
                      </a:r>
                      <a:endParaRPr lang="en-US" sz="16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rgbClr val="FF0000"/>
                          </a:solidFill>
                        </a:rPr>
                        <a:t>High</a:t>
                      </a:r>
                      <a:endParaRPr lang="en-US" sz="1600" dirty="0" smtClean="0">
                        <a:solidFill>
                          <a:srgbClr val="FF0000"/>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No</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D3</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Weak</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Yes</a:t>
                      </a:r>
                    </a:p>
                  </a:txBody>
                  <a:tcPr marL="45720" marR="45720">
                    <a:lnL w="12700" cap="flat" cmpd="sng" algn="ctr">
                      <a:solidFill>
                        <a:schemeClr val="bg1"/>
                      </a:solidFill>
                      <a:prstDash val="solid"/>
                      <a:round/>
                      <a:headEnd type="none" w="med" len="med"/>
                      <a:tailEnd type="none" w="med" len="med"/>
                    </a:ln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D4</a:t>
                      </a: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Weak</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Yes</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D5</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Yes</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rgbClr val="FF0000"/>
                          </a:solidFill>
                        </a:rPr>
                        <a:t>D6</a:t>
                      </a:r>
                      <a:endParaRPr lang="en-US" sz="16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rgbClr val="FF0000"/>
                          </a:solidFill>
                        </a:rPr>
                        <a:t>Normal</a:t>
                      </a:r>
                      <a:endParaRPr lang="en-US" sz="1600" dirty="0" smtClean="0">
                        <a:solidFill>
                          <a:srgbClr val="FF0000"/>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No</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D7</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Yes</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rgbClr val="FF0000"/>
                          </a:solidFill>
                        </a:rPr>
                        <a:t>D8</a:t>
                      </a:r>
                      <a:endParaRPr lang="en-US" sz="16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rgbClr val="FF0000"/>
                          </a:solidFill>
                        </a:rPr>
                        <a:t>Weak</a:t>
                      </a:r>
                      <a:endParaRPr lang="en-US" sz="1600" dirty="0" smtClean="0">
                        <a:solidFill>
                          <a:srgbClr val="FF0000"/>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No</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D9</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Normal</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Weak</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Yes</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D10</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Normal</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Yes</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D11</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Strong</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Yes</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D12</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Yes</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D13</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Yes</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rgbClr val="FF0000"/>
                          </a:solidFill>
                        </a:rPr>
                        <a:t>D14</a:t>
                      </a:r>
                      <a:endParaRPr lang="en-US" sz="16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No</a:t>
                      </a:r>
                    </a:p>
                  </a:txBody>
                  <a:tcPr marL="45720" marR="45720">
                    <a:lnL w="12700" cap="flat" cmpd="sng" algn="ctr">
                      <a:solidFill>
                        <a:schemeClr val="bg1"/>
                      </a:solidFill>
                      <a:prstDash val="solid"/>
                      <a:round/>
                      <a:headEnd type="none" w="med" len="med"/>
                      <a:tailEnd type="none" w="med" len="med"/>
                    </a:lnL>
                  </a:tcPr>
                </a:tc>
              </a:tr>
            </a:tbl>
          </a:graphicData>
        </a:graphic>
      </p:graphicFrame>
      <p:sp>
        <p:nvSpPr>
          <p:cNvPr id="6" name="Rectangle 5"/>
          <p:cNvSpPr/>
          <p:nvPr/>
        </p:nvSpPr>
        <p:spPr>
          <a:xfrm>
            <a:off x="6650453" y="6550223"/>
            <a:ext cx="5178662" cy="307777"/>
          </a:xfrm>
          <a:prstGeom prst="rect">
            <a:avLst/>
          </a:prstGeom>
        </p:spPr>
        <p:txBody>
          <a:bodyPr wrap="none">
            <a:spAutoFit/>
          </a:bodyPr>
          <a:lstStyle/>
          <a:p>
            <a:r>
              <a:rPr lang="en-US" altLang="en-US" sz="1400" i="1" dirty="0" smtClean="0">
                <a:solidFill>
                  <a:schemeClr val="bg1">
                    <a:lumMod val="65000"/>
                  </a:schemeClr>
                </a:solidFill>
                <a:latin typeface="Gill Sans MT" panose="020B0502020104020203" pitchFamily="34" charset="0"/>
              </a:rPr>
              <a:t>Source: Victor </a:t>
            </a:r>
            <a:r>
              <a:rPr lang="en-US" altLang="en-US" sz="1400" i="1" dirty="0" err="1" smtClean="0">
                <a:solidFill>
                  <a:schemeClr val="bg1">
                    <a:lumMod val="65000"/>
                  </a:schemeClr>
                </a:solidFill>
                <a:latin typeface="Gill Sans MT" panose="020B0502020104020203" pitchFamily="34" charset="0"/>
              </a:rPr>
              <a:t>Lavrenko</a:t>
            </a:r>
            <a:r>
              <a:rPr lang="en-US" altLang="en-US" sz="1400" i="1" dirty="0" smtClean="0">
                <a:solidFill>
                  <a:schemeClr val="bg1">
                    <a:lumMod val="65000"/>
                  </a:schemeClr>
                </a:solidFill>
                <a:latin typeface="Gill Sans MT" panose="020B0502020104020203" pitchFamily="34" charset="0"/>
              </a:rPr>
              <a:t> – School of Informatics University of Edinburgh UK</a:t>
            </a:r>
            <a:endParaRPr lang="en-US" sz="1400" i="1" dirty="0">
              <a:solidFill>
                <a:schemeClr val="bg1">
                  <a:lumMod val="65000"/>
                </a:schemeClr>
              </a:solidFill>
              <a:latin typeface="Gill Sans MT" panose="020B0502020104020203" pitchFamily="34" charset="0"/>
            </a:endParaRPr>
          </a:p>
        </p:txBody>
      </p:sp>
      <p:sp>
        <p:nvSpPr>
          <p:cNvPr id="7" name="Title 1"/>
          <p:cNvSpPr>
            <a:spLocks noGrp="1"/>
          </p:cNvSpPr>
          <p:nvPr>
            <p:ph type="title"/>
          </p:nvPr>
        </p:nvSpPr>
        <p:spPr>
          <a:xfrm>
            <a:off x="838200" y="181492"/>
            <a:ext cx="3451586" cy="701731"/>
          </a:xfrm>
        </p:spPr>
        <p:txBody>
          <a:bodyPr/>
          <a:lstStyle/>
          <a:p>
            <a:r>
              <a:rPr lang="en-US" dirty="0"/>
              <a:t>Decision Tree</a:t>
            </a:r>
          </a:p>
        </p:txBody>
      </p:sp>
      <p:sp>
        <p:nvSpPr>
          <p:cNvPr id="8" name="Content Placeholder 2"/>
          <p:cNvSpPr>
            <a:spLocks noGrp="1"/>
          </p:cNvSpPr>
          <p:nvPr>
            <p:ph idx="1"/>
          </p:nvPr>
        </p:nvSpPr>
        <p:spPr>
          <a:xfrm>
            <a:off x="1278219" y="791502"/>
            <a:ext cx="6685594" cy="409709"/>
          </a:xfrm>
        </p:spPr>
        <p:txBody>
          <a:bodyPr>
            <a:noAutofit/>
          </a:bodyPr>
          <a:lstStyle/>
          <a:p>
            <a:pPr marL="0" indent="0">
              <a:buNone/>
            </a:pPr>
            <a:r>
              <a:rPr lang="en-US" sz="2800" dirty="0" smtClean="0">
                <a:latin typeface="Gill Sans MT" panose="020B0502020104020203" pitchFamily="34" charset="0"/>
              </a:rPr>
              <a:t>Example of a Decision Tree Classifier</a:t>
            </a:r>
            <a:endParaRPr lang="en-US" sz="2800" dirty="0">
              <a:latin typeface="Gill Sans MT" panose="020B0502020104020203" pitchFamily="34" charset="0"/>
            </a:endParaRPr>
          </a:p>
        </p:txBody>
      </p:sp>
      <p:sp>
        <p:nvSpPr>
          <p:cNvPr id="13" name="Content Placeholder 2"/>
          <p:cNvSpPr txBox="1">
            <a:spLocks/>
          </p:cNvSpPr>
          <p:nvPr/>
        </p:nvSpPr>
        <p:spPr>
          <a:xfrm>
            <a:off x="838200" y="1311968"/>
            <a:ext cx="7124228" cy="4823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latin typeface="Gill Sans MT" panose="020B0502020104020203" pitchFamily="34" charset="0"/>
              </a:rPr>
              <a:t>Decision Trees are “greedy” algorithm, in the first sense, in selecting the root node.   Root node can be any of the attributes.  (e.g., Outlook, Humidity, or Wind)</a:t>
            </a:r>
          </a:p>
          <a:p>
            <a:pPr marL="0" indent="0">
              <a:buFont typeface="Arial" panose="020B0604020202020204" pitchFamily="34" charset="0"/>
              <a:buNone/>
            </a:pPr>
            <a:endParaRPr lang="en-US" sz="2400" dirty="0" smtClean="0">
              <a:latin typeface="Gill Sans MT" panose="020B0502020104020203" pitchFamily="34" charset="0"/>
            </a:endParaRPr>
          </a:p>
          <a:p>
            <a:pPr marL="0" indent="0">
              <a:buFont typeface="Arial" panose="020B0604020202020204" pitchFamily="34" charset="0"/>
              <a:buNone/>
            </a:pPr>
            <a:r>
              <a:rPr lang="en-US" sz="2400" dirty="0" smtClean="0">
                <a:latin typeface="Gill Sans MT" panose="020B0502020104020203" pitchFamily="34" charset="0"/>
              </a:rPr>
              <a:t>STEPS TO CREATE DT:</a:t>
            </a:r>
          </a:p>
          <a:p>
            <a:pPr marL="457200" indent="-457200">
              <a:buFont typeface="Arial" panose="020B0604020202020204" pitchFamily="34" charset="0"/>
              <a:buAutoNum type="arabicPeriod"/>
            </a:pPr>
            <a:r>
              <a:rPr lang="en-US" sz="2400" dirty="0" smtClean="0">
                <a:latin typeface="Gill Sans MT" panose="020B0502020104020203" pitchFamily="34" charset="0"/>
              </a:rPr>
              <a:t>Select the “best” attribute</a:t>
            </a:r>
          </a:p>
          <a:p>
            <a:pPr marL="457200" indent="-457200">
              <a:buFont typeface="Arial" panose="020B0604020202020204" pitchFamily="34" charset="0"/>
              <a:buAutoNum type="arabicPeriod"/>
            </a:pPr>
            <a:r>
              <a:rPr lang="en-US" sz="2400" dirty="0" smtClean="0">
                <a:latin typeface="Gill Sans MT" panose="020B0502020104020203" pitchFamily="34" charset="0"/>
              </a:rPr>
              <a:t>Create child nodes </a:t>
            </a:r>
          </a:p>
          <a:p>
            <a:pPr marL="457200" indent="-457200">
              <a:buFont typeface="Arial" panose="020B0604020202020204" pitchFamily="34" charset="0"/>
              <a:buAutoNum type="arabicPeriod"/>
            </a:pPr>
            <a:r>
              <a:rPr lang="en-US" sz="2400" dirty="0" smtClean="0">
                <a:latin typeface="Gill Sans MT" panose="020B0502020104020203" pitchFamily="34" charset="0"/>
              </a:rPr>
              <a:t>Split the training examples into child nodes</a:t>
            </a:r>
          </a:p>
          <a:p>
            <a:pPr marL="457200" indent="-457200">
              <a:buFont typeface="Arial" panose="020B0604020202020204" pitchFamily="34" charset="0"/>
              <a:buAutoNum type="arabicPeriod"/>
            </a:pPr>
            <a:r>
              <a:rPr lang="en-US" sz="2400" dirty="0" smtClean="0">
                <a:latin typeface="Gill Sans MT" panose="020B0502020104020203" pitchFamily="34" charset="0"/>
              </a:rPr>
              <a:t>At each child node, stop if data subset is pure, otherwise repeat the splitting procedure</a:t>
            </a:r>
            <a:endParaRPr lang="en-US" sz="2000" dirty="0" smtClean="0">
              <a:latin typeface="Gill Sans MT" panose="020B0502020104020203" pitchFamily="34" charset="0"/>
            </a:endParaRPr>
          </a:p>
          <a:p>
            <a:pPr marL="457200" indent="-457200">
              <a:buFont typeface="Arial" panose="020B0604020202020204" pitchFamily="34" charset="0"/>
              <a:buAutoNum type="arabicPeriod"/>
            </a:pPr>
            <a:endParaRPr lang="en-US" sz="2400" dirty="0" smtClean="0">
              <a:latin typeface="Gill Sans MT" panose="020B0502020104020203" pitchFamily="34" charset="0"/>
            </a:endParaRPr>
          </a:p>
        </p:txBody>
      </p:sp>
      <p:sp>
        <p:nvSpPr>
          <p:cNvPr id="14" name="Content Placeholder 2"/>
          <p:cNvSpPr txBox="1">
            <a:spLocks/>
          </p:cNvSpPr>
          <p:nvPr/>
        </p:nvSpPr>
        <p:spPr>
          <a:xfrm>
            <a:off x="8526270" y="954575"/>
            <a:ext cx="1944216"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latin typeface="Gill Sans MT" panose="020B0502020104020203" pitchFamily="34" charset="0"/>
              </a:rPr>
              <a:t>Training Examples: </a:t>
            </a:r>
            <a:endParaRPr lang="en-US" sz="1800" dirty="0">
              <a:latin typeface="Gill Sans MT" panose="020B0502020104020203" pitchFamily="34" charset="0"/>
            </a:endParaRPr>
          </a:p>
        </p:txBody>
      </p:sp>
      <p:sp>
        <p:nvSpPr>
          <p:cNvPr id="2" name="Rounded Rectangle 1"/>
          <p:cNvSpPr/>
          <p:nvPr/>
        </p:nvSpPr>
        <p:spPr>
          <a:xfrm>
            <a:off x="8652284" y="1520788"/>
            <a:ext cx="857113" cy="4991449"/>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17" name="Rounded Rectangle 16"/>
          <p:cNvSpPr/>
          <p:nvPr/>
        </p:nvSpPr>
        <p:spPr>
          <a:xfrm>
            <a:off x="9509396" y="1520788"/>
            <a:ext cx="1073549" cy="4991449"/>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0" name="Rounded Rectangle 19"/>
          <p:cNvSpPr/>
          <p:nvPr/>
        </p:nvSpPr>
        <p:spPr>
          <a:xfrm>
            <a:off x="10583638" y="1520788"/>
            <a:ext cx="696938" cy="4991449"/>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5" name="Rectangle 4"/>
          <p:cNvSpPr/>
          <p:nvPr/>
        </p:nvSpPr>
        <p:spPr>
          <a:xfrm>
            <a:off x="2248848" y="5877088"/>
            <a:ext cx="3467616" cy="369332"/>
          </a:xfrm>
          <a:prstGeom prst="rect">
            <a:avLst/>
          </a:prstGeom>
        </p:spPr>
        <p:txBody>
          <a:bodyPr wrap="none">
            <a:spAutoFit/>
          </a:bodyPr>
          <a:lstStyle/>
          <a:p>
            <a:r>
              <a:rPr lang="en-US" dirty="0" smtClean="0">
                <a:latin typeface="Gill Sans MT" panose="020B0502020104020203" pitchFamily="34" charset="0"/>
              </a:rPr>
              <a:t>and ID3 &amp; C4.5 approaches to DT </a:t>
            </a:r>
            <a:endParaRPr lang="en-US" dirty="0">
              <a:latin typeface="Gill Sans MT" panose="020B0502020104020203" pitchFamily="34" charset="0"/>
            </a:endParaRPr>
          </a:p>
        </p:txBody>
      </p:sp>
      <p:sp>
        <p:nvSpPr>
          <p:cNvPr id="10" name="Rectangle 9"/>
          <p:cNvSpPr/>
          <p:nvPr/>
        </p:nvSpPr>
        <p:spPr>
          <a:xfrm>
            <a:off x="864637" y="6173745"/>
            <a:ext cx="2070086" cy="369332"/>
          </a:xfrm>
          <a:prstGeom prst="rect">
            <a:avLst/>
          </a:prstGeom>
        </p:spPr>
        <p:txBody>
          <a:bodyPr wrap="square">
            <a:spAutoFit/>
          </a:bodyPr>
          <a:lstStyle/>
          <a:p>
            <a:r>
              <a:rPr lang="en-US" dirty="0" err="1" smtClean="0">
                <a:latin typeface="Gill Sans MT" panose="020B0502020104020203" pitchFamily="34" charset="0"/>
                <a:hlinkClick r:id="rId3"/>
              </a:rPr>
              <a:t>Breiman</a:t>
            </a:r>
            <a:r>
              <a:rPr lang="en-US" dirty="0" smtClean="0">
                <a:latin typeface="Gill Sans MT" panose="020B0502020104020203" pitchFamily="34" charset="0"/>
                <a:hlinkClick r:id="rId3"/>
              </a:rPr>
              <a:t> et. al. 1984</a:t>
            </a:r>
            <a:r>
              <a:rPr lang="en-US" dirty="0" smtClean="0">
                <a:latin typeface="Gill Sans MT" panose="020B0502020104020203" pitchFamily="34" charset="0"/>
              </a:rPr>
              <a:t> </a:t>
            </a:r>
            <a:endParaRPr lang="en-US" dirty="0">
              <a:latin typeface="Gill Sans MT" panose="020B0502020104020203" pitchFamily="34" charset="0"/>
            </a:endParaRPr>
          </a:p>
        </p:txBody>
      </p:sp>
      <p:sp>
        <p:nvSpPr>
          <p:cNvPr id="21" name="Rectangle 20"/>
          <p:cNvSpPr/>
          <p:nvPr/>
        </p:nvSpPr>
        <p:spPr>
          <a:xfrm>
            <a:off x="880696" y="5835259"/>
            <a:ext cx="1491114" cy="369332"/>
          </a:xfrm>
          <a:prstGeom prst="rect">
            <a:avLst/>
          </a:prstGeom>
        </p:spPr>
        <p:txBody>
          <a:bodyPr wrap="none">
            <a:spAutoFit/>
          </a:bodyPr>
          <a:lstStyle/>
          <a:p>
            <a:r>
              <a:rPr lang="en-US" dirty="0" err="1" smtClean="0">
                <a:latin typeface="Gill Sans MT" panose="020B0502020104020203" pitchFamily="34" charset="0"/>
                <a:hlinkClick r:id="rId4"/>
              </a:rPr>
              <a:t>Ross_Quinlan</a:t>
            </a:r>
            <a:endParaRPr lang="en-US" dirty="0">
              <a:latin typeface="Gill Sans MT" panose="020B0502020104020203" pitchFamily="34" charset="0"/>
            </a:endParaRPr>
          </a:p>
        </p:txBody>
      </p:sp>
      <p:sp>
        <p:nvSpPr>
          <p:cNvPr id="22" name="Rectangle 21"/>
          <p:cNvSpPr/>
          <p:nvPr/>
        </p:nvSpPr>
        <p:spPr>
          <a:xfrm>
            <a:off x="2851073" y="6172511"/>
            <a:ext cx="955711" cy="369332"/>
          </a:xfrm>
          <a:prstGeom prst="rect">
            <a:avLst/>
          </a:prstGeom>
        </p:spPr>
        <p:txBody>
          <a:bodyPr wrap="none">
            <a:spAutoFit/>
          </a:bodyPr>
          <a:lstStyle/>
          <a:p>
            <a:r>
              <a:rPr lang="en-US" dirty="0" smtClean="0">
                <a:latin typeface="Gill Sans MT" panose="020B0502020104020203" pitchFamily="34" charset="0"/>
              </a:rPr>
              <a:t>and DT </a:t>
            </a:r>
            <a:endParaRPr lang="en-US" dirty="0">
              <a:latin typeface="Gill Sans MT" panose="020B0502020104020203" pitchFamily="34" charset="0"/>
            </a:endParaRPr>
          </a:p>
        </p:txBody>
      </p:sp>
      <p:sp>
        <p:nvSpPr>
          <p:cNvPr id="23" name="Content Placeholder 2"/>
          <p:cNvSpPr txBox="1">
            <a:spLocks/>
          </p:cNvSpPr>
          <p:nvPr/>
        </p:nvSpPr>
        <p:spPr>
          <a:xfrm>
            <a:off x="10338041" y="921554"/>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latin typeface="Gill Sans MT" panose="020B0502020104020203" pitchFamily="34" charset="0"/>
              </a:rPr>
              <a:t>9 yes </a:t>
            </a:r>
            <a:r>
              <a:rPr lang="en-US" sz="1800" dirty="0" smtClean="0">
                <a:latin typeface="Gill Sans MT" panose="020B0502020104020203" pitchFamily="34" charset="0"/>
              </a:rPr>
              <a:t>/ </a:t>
            </a:r>
            <a:r>
              <a:rPr lang="en-US" sz="1800" dirty="0" smtClean="0">
                <a:solidFill>
                  <a:srgbClr val="FF0000"/>
                </a:solidFill>
                <a:latin typeface="Gill Sans MT" panose="020B0502020104020203" pitchFamily="34" charset="0"/>
              </a:rPr>
              <a:t>5 no </a:t>
            </a:r>
            <a:endParaRPr lang="en-US" sz="1800" dirty="0">
              <a:solidFill>
                <a:srgbClr val="FF0000"/>
              </a:solidFill>
              <a:latin typeface="Gill Sans MT" panose="020B0502020104020203" pitchFamily="34" charset="0"/>
            </a:endParaRPr>
          </a:p>
        </p:txBody>
      </p:sp>
    </p:spTree>
    <p:extLst>
      <p:ext uri="{BB962C8B-B14F-4D97-AF65-F5344CB8AC3E}">
        <p14:creationId xmlns:p14="http://schemas.microsoft.com/office/powerpoint/2010/main" val="377189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par>
                                <p:cTn id="12" presetID="10" presetClass="exit" presetSubtype="0" fill="hold" grpId="1" nodeType="withEffect">
                                  <p:stCondLst>
                                    <p:cond delay="1000"/>
                                  </p:stCondLst>
                                  <p:childTnLst>
                                    <p:animEffect transition="out" filter="fade">
                                      <p:cBhvr>
                                        <p:cTn id="13" dur="500"/>
                                        <p:tgtEl>
                                          <p:spTgt spid="2"/>
                                        </p:tgtEl>
                                      </p:cBhvr>
                                    </p:animEffect>
                                    <p:set>
                                      <p:cBhvr>
                                        <p:cTn id="14" dur="1" fill="hold">
                                          <p:stCondLst>
                                            <p:cond delay="499"/>
                                          </p:stCondLst>
                                        </p:cTn>
                                        <p:tgtEl>
                                          <p:spTgt spid="2"/>
                                        </p:tgtEl>
                                        <p:attrNameLst>
                                          <p:attrName>style.visibility</p:attrName>
                                        </p:attrNameLst>
                                      </p:cBhvr>
                                      <p:to>
                                        <p:strVal val="hidden"/>
                                      </p:to>
                                    </p:set>
                                  </p:childTnLst>
                                </p:cTn>
                              </p:par>
                            </p:childTnLst>
                          </p:cTn>
                        </p:par>
                        <p:par>
                          <p:cTn id="15" fill="hold">
                            <p:stCondLst>
                              <p:cond delay="2000"/>
                            </p:stCondLst>
                            <p:childTnLst>
                              <p:par>
                                <p:cTn id="16" presetID="10" presetClass="entr" presetSubtype="0" fill="hold" grpId="0" nodeType="afterEffect">
                                  <p:stCondLst>
                                    <p:cond delay="100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xit" presetSubtype="0" fill="hold" grpId="1" nodeType="withEffect">
                                  <p:stCondLst>
                                    <p:cond delay="1000"/>
                                  </p:stCondLst>
                                  <p:childTnLst>
                                    <p:animEffect transition="out" filter="fade">
                                      <p:cBhvr>
                                        <p:cTn id="20" dur="500"/>
                                        <p:tgtEl>
                                          <p:spTgt spid="17"/>
                                        </p:tgtEl>
                                      </p:cBhvr>
                                    </p:animEffect>
                                    <p:set>
                                      <p:cBhvr>
                                        <p:cTn id="21" dur="1" fill="hold">
                                          <p:stCondLst>
                                            <p:cond delay="499"/>
                                          </p:stCondLst>
                                        </p:cTn>
                                        <p:tgtEl>
                                          <p:spTgt spid="17"/>
                                        </p:tgtEl>
                                        <p:attrNameLst>
                                          <p:attrName>style.visibility</p:attrName>
                                        </p:attrNameLst>
                                      </p:cBhvr>
                                      <p:to>
                                        <p:strVal val="hidden"/>
                                      </p:to>
                                    </p:set>
                                  </p:childTnLst>
                                </p:cTn>
                              </p:par>
                            </p:childTnLst>
                          </p:cTn>
                        </p:par>
                        <p:par>
                          <p:cTn id="22" fill="hold">
                            <p:stCondLst>
                              <p:cond delay="3500"/>
                            </p:stCondLst>
                            <p:childTnLst>
                              <p:par>
                                <p:cTn id="23" presetID="10" presetClass="exit" presetSubtype="0" fill="hold" grpId="1" nodeType="afterEffect">
                                  <p:stCondLst>
                                    <p:cond delay="2000"/>
                                  </p:stCondLst>
                                  <p:childTnLst>
                                    <p:animEffect transition="out" filter="fade">
                                      <p:cBhvr>
                                        <p:cTn id="24" dur="500"/>
                                        <p:tgtEl>
                                          <p:spTgt spid="20"/>
                                        </p:tgtEl>
                                      </p:cBhvr>
                                    </p:animEffect>
                                    <p:set>
                                      <p:cBhvr>
                                        <p:cTn id="25"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7" grpId="0" animBg="1"/>
      <p:bldP spid="17" grpId="1" animBg="1"/>
      <p:bldP spid="20" grpId="0" animBg="1"/>
      <p:bldP spid="20"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2328838207"/>
              </p:ext>
            </p:extLst>
          </p:nvPr>
        </p:nvGraphicFramePr>
        <p:xfrm>
          <a:off x="7963121" y="1239197"/>
          <a:ext cx="3911854" cy="5273040"/>
        </p:xfrm>
        <a:graphic>
          <a:graphicData uri="http://schemas.openxmlformats.org/drawingml/2006/table">
            <a:tbl>
              <a:tblPr firstRow="1" bandRow="1">
                <a:tableStyleId>{5C22544A-7EE6-4342-B048-85BDC9FD1C3A}</a:tableStyleId>
              </a:tblPr>
              <a:tblGrid>
                <a:gridCol w="684076"/>
                <a:gridCol w="864096"/>
                <a:gridCol w="1080120"/>
                <a:gridCol w="720080"/>
                <a:gridCol w="563482"/>
              </a:tblGrid>
              <a:tr h="181753">
                <a:tc gridSpan="4">
                  <a:txBody>
                    <a:bodyPr/>
                    <a:lstStyle/>
                    <a:p>
                      <a:pPr algn="ctr"/>
                      <a:r>
                        <a:rPr lang="en-US" sz="1600" dirty="0" smtClean="0"/>
                        <a:t>Attribute</a:t>
                      </a:r>
                    </a:p>
                    <a:p>
                      <a:pPr algn="l"/>
                      <a:r>
                        <a:rPr lang="en-US" sz="1600" dirty="0" smtClean="0"/>
                        <a:t>   Day       Outlook    Humidity      Wind     </a:t>
                      </a:r>
                      <a:endParaRPr lang="en-US" sz="1600" dirty="0"/>
                    </a:p>
                  </a:txBody>
                  <a:tcPr marL="45720" marR="4572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r>
                        <a:rPr lang="en-US" sz="1600" dirty="0" smtClean="0"/>
                        <a:t>Play</a:t>
                      </a:r>
                      <a:endParaRPr lang="en-US" sz="1600" dirty="0"/>
                    </a:p>
                  </a:txBody>
                  <a:tcPr marL="45720" marR="45720" anchor="ctr"/>
                </a:tc>
              </a:tr>
              <a:tr h="0">
                <a:tc>
                  <a:txBody>
                    <a:bodyPr/>
                    <a:lstStyle/>
                    <a:p>
                      <a:pPr algn="ctr"/>
                      <a:r>
                        <a:rPr lang="en-US" sz="1600" dirty="0" smtClean="0">
                          <a:solidFill>
                            <a:srgbClr val="FF0000"/>
                          </a:solidFill>
                        </a:rPr>
                        <a:t>D1</a:t>
                      </a:r>
                      <a:endParaRPr lang="en-US" sz="16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No</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rgbClr val="FF0000"/>
                          </a:solidFill>
                        </a:rPr>
                        <a:t>D2</a:t>
                      </a:r>
                      <a:endParaRPr lang="en-US" sz="16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rgbClr val="FF0000"/>
                          </a:solidFill>
                        </a:rPr>
                        <a:t>High</a:t>
                      </a:r>
                      <a:endParaRPr lang="en-US" sz="1600" dirty="0" smtClean="0">
                        <a:solidFill>
                          <a:srgbClr val="FF0000"/>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No</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D3</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Weak</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Yes</a:t>
                      </a:r>
                    </a:p>
                  </a:txBody>
                  <a:tcPr marL="45720" marR="45720">
                    <a:lnL w="12700" cap="flat" cmpd="sng" algn="ctr">
                      <a:solidFill>
                        <a:schemeClr val="bg1"/>
                      </a:solidFill>
                      <a:prstDash val="solid"/>
                      <a:round/>
                      <a:headEnd type="none" w="med" len="med"/>
                      <a:tailEnd type="none" w="med" len="med"/>
                    </a:ln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D4</a:t>
                      </a: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Weak</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Yes</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D5</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Yes</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rgbClr val="FF0000"/>
                          </a:solidFill>
                        </a:rPr>
                        <a:t>D6</a:t>
                      </a:r>
                      <a:endParaRPr lang="en-US" sz="16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rgbClr val="FF0000"/>
                          </a:solidFill>
                        </a:rPr>
                        <a:t>Normal</a:t>
                      </a:r>
                      <a:endParaRPr lang="en-US" sz="1600" dirty="0" smtClean="0">
                        <a:solidFill>
                          <a:srgbClr val="FF0000"/>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No</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D7</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Yes</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rgbClr val="FF0000"/>
                          </a:solidFill>
                        </a:rPr>
                        <a:t>D8</a:t>
                      </a:r>
                      <a:endParaRPr lang="en-US" sz="16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rgbClr val="FF0000"/>
                          </a:solidFill>
                        </a:rPr>
                        <a:t>Weak</a:t>
                      </a:r>
                      <a:endParaRPr lang="en-US" sz="1600" dirty="0" smtClean="0">
                        <a:solidFill>
                          <a:srgbClr val="FF0000"/>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No</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D9</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Normal</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Weak</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Yes</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D10</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Normal</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Yes</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D11</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Strong</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Yes</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D12</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Yes</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D13</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Yes</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rgbClr val="FF0000"/>
                          </a:solidFill>
                        </a:rPr>
                        <a:t>D14</a:t>
                      </a:r>
                      <a:endParaRPr lang="en-US" sz="16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No</a:t>
                      </a:r>
                    </a:p>
                  </a:txBody>
                  <a:tcPr marL="45720" marR="45720">
                    <a:lnL w="12700" cap="flat" cmpd="sng" algn="ctr">
                      <a:solidFill>
                        <a:schemeClr val="bg1"/>
                      </a:solidFill>
                      <a:prstDash val="solid"/>
                      <a:round/>
                      <a:headEnd type="none" w="med" len="med"/>
                      <a:tailEnd type="none" w="med" len="med"/>
                    </a:lnL>
                  </a:tcPr>
                </a:tc>
              </a:tr>
            </a:tbl>
          </a:graphicData>
        </a:graphic>
      </p:graphicFrame>
      <p:sp>
        <p:nvSpPr>
          <p:cNvPr id="6" name="Rectangle 5"/>
          <p:cNvSpPr/>
          <p:nvPr/>
        </p:nvSpPr>
        <p:spPr>
          <a:xfrm>
            <a:off x="6650453" y="6550223"/>
            <a:ext cx="5178662" cy="307777"/>
          </a:xfrm>
          <a:prstGeom prst="rect">
            <a:avLst/>
          </a:prstGeom>
        </p:spPr>
        <p:txBody>
          <a:bodyPr wrap="none">
            <a:spAutoFit/>
          </a:bodyPr>
          <a:lstStyle/>
          <a:p>
            <a:r>
              <a:rPr lang="en-US" altLang="en-US" sz="1400" i="1" dirty="0" smtClean="0">
                <a:solidFill>
                  <a:schemeClr val="bg1">
                    <a:lumMod val="65000"/>
                  </a:schemeClr>
                </a:solidFill>
                <a:latin typeface="Gill Sans MT" panose="020B0502020104020203" pitchFamily="34" charset="0"/>
              </a:rPr>
              <a:t>Source: Victor </a:t>
            </a:r>
            <a:r>
              <a:rPr lang="en-US" altLang="en-US" sz="1400" i="1" dirty="0" err="1" smtClean="0">
                <a:solidFill>
                  <a:schemeClr val="bg1">
                    <a:lumMod val="65000"/>
                  </a:schemeClr>
                </a:solidFill>
                <a:latin typeface="Gill Sans MT" panose="020B0502020104020203" pitchFamily="34" charset="0"/>
              </a:rPr>
              <a:t>Lavrenko</a:t>
            </a:r>
            <a:r>
              <a:rPr lang="en-US" altLang="en-US" sz="1400" i="1" dirty="0" smtClean="0">
                <a:solidFill>
                  <a:schemeClr val="bg1">
                    <a:lumMod val="65000"/>
                  </a:schemeClr>
                </a:solidFill>
                <a:latin typeface="Gill Sans MT" panose="020B0502020104020203" pitchFamily="34" charset="0"/>
              </a:rPr>
              <a:t> – School of Informatics University of Edinburgh UK</a:t>
            </a:r>
            <a:endParaRPr lang="en-US" sz="1400" i="1" dirty="0">
              <a:solidFill>
                <a:schemeClr val="bg1">
                  <a:lumMod val="65000"/>
                </a:schemeClr>
              </a:solidFill>
              <a:latin typeface="Gill Sans MT" panose="020B0502020104020203" pitchFamily="34" charset="0"/>
            </a:endParaRPr>
          </a:p>
        </p:txBody>
      </p:sp>
      <p:sp>
        <p:nvSpPr>
          <p:cNvPr id="7" name="Title 1"/>
          <p:cNvSpPr>
            <a:spLocks noGrp="1"/>
          </p:cNvSpPr>
          <p:nvPr>
            <p:ph type="title"/>
          </p:nvPr>
        </p:nvSpPr>
        <p:spPr>
          <a:xfrm>
            <a:off x="838200" y="181492"/>
            <a:ext cx="3451586" cy="701731"/>
          </a:xfrm>
        </p:spPr>
        <p:txBody>
          <a:bodyPr/>
          <a:lstStyle/>
          <a:p>
            <a:r>
              <a:rPr lang="en-US" dirty="0"/>
              <a:t>Decision Tree</a:t>
            </a:r>
          </a:p>
        </p:txBody>
      </p:sp>
      <p:sp>
        <p:nvSpPr>
          <p:cNvPr id="8" name="Content Placeholder 2"/>
          <p:cNvSpPr>
            <a:spLocks noGrp="1"/>
          </p:cNvSpPr>
          <p:nvPr>
            <p:ph idx="1"/>
          </p:nvPr>
        </p:nvSpPr>
        <p:spPr>
          <a:xfrm>
            <a:off x="1278219" y="791502"/>
            <a:ext cx="6685594" cy="409709"/>
          </a:xfrm>
        </p:spPr>
        <p:txBody>
          <a:bodyPr>
            <a:noAutofit/>
          </a:bodyPr>
          <a:lstStyle/>
          <a:p>
            <a:pPr marL="0" indent="0">
              <a:buNone/>
            </a:pPr>
            <a:r>
              <a:rPr lang="en-US" sz="2800" dirty="0" smtClean="0">
                <a:latin typeface="Gill Sans MT" panose="020B0502020104020203" pitchFamily="34" charset="0"/>
              </a:rPr>
              <a:t>Example of a Decision Tree Classifier</a:t>
            </a:r>
            <a:endParaRPr lang="en-US" sz="2800" dirty="0">
              <a:latin typeface="Gill Sans MT" panose="020B0502020104020203" pitchFamily="34" charset="0"/>
            </a:endParaRPr>
          </a:p>
        </p:txBody>
      </p:sp>
      <p:sp>
        <p:nvSpPr>
          <p:cNvPr id="3" name="Oval 2"/>
          <p:cNvSpPr/>
          <p:nvPr/>
        </p:nvSpPr>
        <p:spPr>
          <a:xfrm>
            <a:off x="1119402" y="1944273"/>
            <a:ext cx="1255028"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Outlook</a:t>
            </a:r>
            <a:endParaRPr lang="en-US" dirty="0">
              <a:latin typeface="Gill Sans MT" panose="020B0502020104020203" pitchFamily="34" charset="0"/>
            </a:endParaRPr>
          </a:p>
        </p:txBody>
      </p:sp>
      <p:sp>
        <p:nvSpPr>
          <p:cNvPr id="24" name="Oval 23"/>
          <p:cNvSpPr/>
          <p:nvPr/>
        </p:nvSpPr>
        <p:spPr>
          <a:xfrm>
            <a:off x="247716" y="2757726"/>
            <a:ext cx="871685"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Sunny</a:t>
            </a:r>
            <a:endParaRPr lang="en-US" dirty="0">
              <a:solidFill>
                <a:schemeClr val="tx1"/>
              </a:solidFill>
              <a:latin typeface="Gill Sans MT" panose="020B0502020104020203" pitchFamily="34" charset="0"/>
            </a:endParaRPr>
          </a:p>
        </p:txBody>
      </p:sp>
      <p:cxnSp>
        <p:nvCxnSpPr>
          <p:cNvPr id="9" name="Straight Arrow Connector 8"/>
          <p:cNvCxnSpPr>
            <a:stCxn id="3" idx="3"/>
            <a:endCxn id="24" idx="0"/>
          </p:cNvCxnSpPr>
          <p:nvPr/>
        </p:nvCxnSpPr>
        <p:spPr>
          <a:xfrm flipH="1">
            <a:off x="683559" y="2343780"/>
            <a:ext cx="619638"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157964" y="2757726"/>
            <a:ext cx="1235699"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Overcast</a:t>
            </a:r>
            <a:endParaRPr lang="en-US" dirty="0">
              <a:solidFill>
                <a:schemeClr val="tx1"/>
              </a:solidFill>
              <a:latin typeface="Gill Sans MT" panose="020B0502020104020203" pitchFamily="34" charset="0"/>
            </a:endParaRPr>
          </a:p>
        </p:txBody>
      </p:sp>
      <p:cxnSp>
        <p:nvCxnSpPr>
          <p:cNvPr id="26" name="Straight Arrow Connector 25"/>
          <p:cNvCxnSpPr>
            <a:stCxn id="3" idx="4"/>
            <a:endCxn id="25" idx="0"/>
          </p:cNvCxnSpPr>
          <p:nvPr/>
        </p:nvCxnSpPr>
        <p:spPr>
          <a:xfrm>
            <a:off x="1746916" y="2412325"/>
            <a:ext cx="28898" cy="3454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436070" y="2757219"/>
            <a:ext cx="871685"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Rain</a:t>
            </a:r>
            <a:endParaRPr lang="en-US" dirty="0">
              <a:solidFill>
                <a:schemeClr val="tx1"/>
              </a:solidFill>
              <a:latin typeface="Gill Sans MT" panose="020B0502020104020203" pitchFamily="34" charset="0"/>
            </a:endParaRPr>
          </a:p>
        </p:txBody>
      </p:sp>
      <p:cxnSp>
        <p:nvCxnSpPr>
          <p:cNvPr id="29" name="Straight Arrow Connector 28"/>
          <p:cNvCxnSpPr>
            <a:stCxn id="3" idx="5"/>
            <a:endCxn id="27" idx="0"/>
          </p:cNvCxnSpPr>
          <p:nvPr/>
        </p:nvCxnSpPr>
        <p:spPr>
          <a:xfrm>
            <a:off x="2190635" y="2343780"/>
            <a:ext cx="681278" cy="4134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2"/>
          <p:cNvSpPr txBox="1">
            <a:spLocks/>
          </p:cNvSpPr>
          <p:nvPr/>
        </p:nvSpPr>
        <p:spPr>
          <a:xfrm>
            <a:off x="208024" y="1310161"/>
            <a:ext cx="1070195" cy="4992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Gill Sans MT" panose="020B0502020104020203" pitchFamily="34" charset="0"/>
              </a:rPr>
              <a:t>STEP </a:t>
            </a:r>
            <a:r>
              <a:rPr lang="en-US" sz="2000" dirty="0" smtClean="0">
                <a:latin typeface="+mn-lt"/>
              </a:rPr>
              <a:t>1</a:t>
            </a:r>
            <a:r>
              <a:rPr lang="en-US" sz="2000" dirty="0" smtClean="0">
                <a:latin typeface="Gill Sans MT" panose="020B0502020104020203" pitchFamily="34" charset="0"/>
              </a:rPr>
              <a:t>:</a:t>
            </a:r>
          </a:p>
        </p:txBody>
      </p:sp>
      <p:sp>
        <p:nvSpPr>
          <p:cNvPr id="60" name="Rounded Rectangle 59"/>
          <p:cNvSpPr/>
          <p:nvPr/>
        </p:nvSpPr>
        <p:spPr>
          <a:xfrm>
            <a:off x="8652284" y="1520788"/>
            <a:ext cx="857113" cy="4991449"/>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61" name="Rounded Rectangle 60"/>
          <p:cNvSpPr/>
          <p:nvPr/>
        </p:nvSpPr>
        <p:spPr>
          <a:xfrm>
            <a:off x="9509396" y="1520788"/>
            <a:ext cx="1073549" cy="4991449"/>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62" name="Rounded Rectangle 61"/>
          <p:cNvSpPr/>
          <p:nvPr/>
        </p:nvSpPr>
        <p:spPr>
          <a:xfrm>
            <a:off x="10583638" y="1520788"/>
            <a:ext cx="696938" cy="4991449"/>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grpSp>
        <p:nvGrpSpPr>
          <p:cNvPr id="112" name="Group 111"/>
          <p:cNvGrpSpPr/>
          <p:nvPr/>
        </p:nvGrpSpPr>
        <p:grpSpPr>
          <a:xfrm>
            <a:off x="3642521" y="1533226"/>
            <a:ext cx="2198800" cy="1629808"/>
            <a:chOff x="3642521" y="1533226"/>
            <a:chExt cx="2198800" cy="1629808"/>
          </a:xfrm>
        </p:grpSpPr>
        <p:sp>
          <p:nvSpPr>
            <p:cNvPr id="56" name="Rectangle 55"/>
            <p:cNvSpPr/>
            <p:nvPr/>
          </p:nvSpPr>
          <p:spPr>
            <a:xfrm>
              <a:off x="4114519" y="1533226"/>
              <a:ext cx="1282723" cy="400110"/>
            </a:xfrm>
            <a:prstGeom prst="rect">
              <a:avLst/>
            </a:prstGeom>
          </p:spPr>
          <p:txBody>
            <a:bodyPr wrap="none">
              <a:spAutoFit/>
            </a:bodyPr>
            <a:lstStyle/>
            <a:p>
              <a:r>
                <a:rPr lang="en-US" sz="2000" dirty="0">
                  <a:latin typeface="Gill Sans MT" panose="020B0502020104020203" pitchFamily="34" charset="0"/>
                </a:rPr>
                <a:t>Option </a:t>
              </a:r>
              <a:r>
                <a:rPr lang="en-US" sz="2000" dirty="0" smtClean="0">
                  <a:latin typeface="Gill Sans MT" panose="020B0502020104020203" pitchFamily="34" charset="0"/>
                </a:rPr>
                <a:t>#2</a:t>
              </a:r>
              <a:endParaRPr lang="en-US" sz="2000" dirty="0">
                <a:latin typeface="Gill Sans MT" panose="020B0502020104020203" pitchFamily="34" charset="0"/>
              </a:endParaRPr>
            </a:p>
          </p:txBody>
        </p:sp>
        <p:sp>
          <p:nvSpPr>
            <p:cNvPr id="66" name="Oval 65"/>
            <p:cNvSpPr/>
            <p:nvPr/>
          </p:nvSpPr>
          <p:spPr>
            <a:xfrm>
              <a:off x="4127427" y="1952836"/>
              <a:ext cx="1293447"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Humidity</a:t>
              </a:r>
              <a:endParaRPr lang="en-US" dirty="0">
                <a:latin typeface="Gill Sans MT" panose="020B0502020104020203" pitchFamily="34" charset="0"/>
              </a:endParaRPr>
            </a:p>
          </p:txBody>
        </p:sp>
        <p:sp>
          <p:nvSpPr>
            <p:cNvPr id="67" name="Oval 66"/>
            <p:cNvSpPr/>
            <p:nvPr/>
          </p:nvSpPr>
          <p:spPr>
            <a:xfrm>
              <a:off x="3642521" y="2766289"/>
              <a:ext cx="101825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Normal</a:t>
              </a:r>
              <a:endParaRPr lang="en-US" dirty="0">
                <a:solidFill>
                  <a:schemeClr val="tx1"/>
                </a:solidFill>
                <a:latin typeface="Gill Sans MT" panose="020B0502020104020203" pitchFamily="34" charset="0"/>
              </a:endParaRPr>
            </a:p>
          </p:txBody>
        </p:sp>
        <p:cxnSp>
          <p:nvCxnSpPr>
            <p:cNvPr id="68" name="Straight Arrow Connector 67"/>
            <p:cNvCxnSpPr>
              <a:stCxn id="66" idx="3"/>
              <a:endCxn id="67" idx="0"/>
            </p:cNvCxnSpPr>
            <p:nvPr/>
          </p:nvCxnSpPr>
          <p:spPr>
            <a:xfrm flipH="1">
              <a:off x="4151647" y="2352343"/>
              <a:ext cx="165201"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5045159" y="2766289"/>
              <a:ext cx="79616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High</a:t>
              </a:r>
              <a:endParaRPr lang="en-US" dirty="0">
                <a:solidFill>
                  <a:schemeClr val="tx1"/>
                </a:solidFill>
                <a:latin typeface="Gill Sans MT" panose="020B0502020104020203" pitchFamily="34" charset="0"/>
              </a:endParaRPr>
            </a:p>
          </p:txBody>
        </p:sp>
        <p:cxnSp>
          <p:nvCxnSpPr>
            <p:cNvPr id="72" name="Straight Arrow Connector 71"/>
            <p:cNvCxnSpPr>
              <a:stCxn id="66" idx="5"/>
              <a:endCxn id="71" idx="0"/>
            </p:cNvCxnSpPr>
            <p:nvPr/>
          </p:nvCxnSpPr>
          <p:spPr>
            <a:xfrm>
              <a:off x="5231453" y="2352343"/>
              <a:ext cx="211787"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a:off x="6102272" y="1533226"/>
            <a:ext cx="1806333" cy="1629301"/>
            <a:chOff x="6102272" y="1533226"/>
            <a:chExt cx="1806333" cy="1629301"/>
          </a:xfrm>
        </p:grpSpPr>
        <p:sp>
          <p:nvSpPr>
            <p:cNvPr id="57" name="Rectangle 56"/>
            <p:cNvSpPr/>
            <p:nvPr/>
          </p:nvSpPr>
          <p:spPr>
            <a:xfrm>
              <a:off x="6299994" y="1533226"/>
              <a:ext cx="1282723" cy="400110"/>
            </a:xfrm>
            <a:prstGeom prst="rect">
              <a:avLst/>
            </a:prstGeom>
          </p:spPr>
          <p:txBody>
            <a:bodyPr wrap="none">
              <a:spAutoFit/>
            </a:bodyPr>
            <a:lstStyle/>
            <a:p>
              <a:r>
                <a:rPr lang="en-US" sz="2000" dirty="0">
                  <a:latin typeface="Gill Sans MT" panose="020B0502020104020203" pitchFamily="34" charset="0"/>
                </a:rPr>
                <a:t>Option </a:t>
              </a:r>
              <a:r>
                <a:rPr lang="en-US" sz="2000" dirty="0" smtClean="0">
                  <a:latin typeface="Gill Sans MT" panose="020B0502020104020203" pitchFamily="34" charset="0"/>
                </a:rPr>
                <a:t>#3</a:t>
              </a:r>
              <a:endParaRPr lang="en-US" sz="2000" dirty="0">
                <a:latin typeface="Gill Sans MT" panose="020B0502020104020203" pitchFamily="34" charset="0"/>
              </a:endParaRPr>
            </a:p>
          </p:txBody>
        </p:sp>
        <p:sp>
          <p:nvSpPr>
            <p:cNvPr id="91" name="Oval 90"/>
            <p:cNvSpPr/>
            <p:nvPr/>
          </p:nvSpPr>
          <p:spPr>
            <a:xfrm>
              <a:off x="6573401" y="1952329"/>
              <a:ext cx="813842"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Wind</a:t>
              </a:r>
              <a:endParaRPr lang="en-US" dirty="0">
                <a:latin typeface="Gill Sans MT" panose="020B0502020104020203" pitchFamily="34" charset="0"/>
              </a:endParaRPr>
            </a:p>
          </p:txBody>
        </p:sp>
        <p:sp>
          <p:nvSpPr>
            <p:cNvPr id="92" name="Oval 91"/>
            <p:cNvSpPr/>
            <p:nvPr/>
          </p:nvSpPr>
          <p:spPr>
            <a:xfrm>
              <a:off x="6102272" y="2765782"/>
              <a:ext cx="829538"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Weak</a:t>
              </a:r>
              <a:endParaRPr lang="en-US" dirty="0">
                <a:solidFill>
                  <a:schemeClr val="tx1"/>
                </a:solidFill>
                <a:latin typeface="Gill Sans MT" panose="020B0502020104020203" pitchFamily="34" charset="0"/>
              </a:endParaRPr>
            </a:p>
          </p:txBody>
        </p:sp>
        <p:cxnSp>
          <p:nvCxnSpPr>
            <p:cNvPr id="93" name="Straight Arrow Connector 92"/>
            <p:cNvCxnSpPr>
              <a:stCxn id="91" idx="3"/>
              <a:endCxn id="92" idx="0"/>
            </p:cNvCxnSpPr>
            <p:nvPr/>
          </p:nvCxnSpPr>
          <p:spPr>
            <a:xfrm flipH="1">
              <a:off x="6517041" y="2351836"/>
              <a:ext cx="175544"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6980323" y="2765782"/>
              <a:ext cx="92828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Strong</a:t>
              </a:r>
              <a:endParaRPr lang="en-US" dirty="0">
                <a:solidFill>
                  <a:schemeClr val="tx1"/>
                </a:solidFill>
                <a:latin typeface="Gill Sans MT" panose="020B0502020104020203" pitchFamily="34" charset="0"/>
              </a:endParaRPr>
            </a:p>
          </p:txBody>
        </p:sp>
        <p:cxnSp>
          <p:nvCxnSpPr>
            <p:cNvPr id="95" name="Straight Arrow Connector 94"/>
            <p:cNvCxnSpPr>
              <a:stCxn id="91" idx="5"/>
              <a:endCxn id="94" idx="0"/>
            </p:cNvCxnSpPr>
            <p:nvPr/>
          </p:nvCxnSpPr>
          <p:spPr>
            <a:xfrm>
              <a:off x="7268059" y="2351836"/>
              <a:ext cx="176405"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111" name="Rectangle 110"/>
          <p:cNvSpPr/>
          <p:nvPr/>
        </p:nvSpPr>
        <p:spPr>
          <a:xfrm>
            <a:off x="1105298" y="1533226"/>
            <a:ext cx="1282723" cy="400110"/>
          </a:xfrm>
          <a:prstGeom prst="rect">
            <a:avLst/>
          </a:prstGeom>
        </p:spPr>
        <p:txBody>
          <a:bodyPr wrap="none">
            <a:spAutoFit/>
          </a:bodyPr>
          <a:lstStyle/>
          <a:p>
            <a:r>
              <a:rPr lang="en-US" sz="2000" dirty="0">
                <a:latin typeface="Gill Sans MT" panose="020B0502020104020203" pitchFamily="34" charset="0"/>
              </a:rPr>
              <a:t>Option </a:t>
            </a:r>
            <a:r>
              <a:rPr lang="en-US" sz="2000" dirty="0" smtClean="0">
                <a:latin typeface="Gill Sans MT" panose="020B0502020104020203" pitchFamily="34" charset="0"/>
              </a:rPr>
              <a:t>#</a:t>
            </a:r>
            <a:r>
              <a:rPr lang="en-US" sz="2000" dirty="0" smtClean="0"/>
              <a:t>1</a:t>
            </a:r>
            <a:endParaRPr lang="en-US" sz="2000" dirty="0"/>
          </a:p>
        </p:txBody>
      </p:sp>
      <p:sp>
        <p:nvSpPr>
          <p:cNvPr id="114" name="Content Placeholder 2"/>
          <p:cNvSpPr txBox="1">
            <a:spLocks/>
          </p:cNvSpPr>
          <p:nvPr/>
        </p:nvSpPr>
        <p:spPr>
          <a:xfrm>
            <a:off x="208024" y="3400535"/>
            <a:ext cx="3223680" cy="4992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Gill Sans MT" panose="020B0502020104020203" pitchFamily="34" charset="0"/>
              </a:rPr>
              <a:t>STEP 2: Create Child Nodes </a:t>
            </a:r>
          </a:p>
        </p:txBody>
      </p:sp>
    </p:spTree>
    <p:extLst>
      <p:ext uri="{BB962C8B-B14F-4D97-AF65-F5344CB8AC3E}">
        <p14:creationId xmlns:p14="http://schemas.microsoft.com/office/powerpoint/2010/main" val="360265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fade">
                                      <p:cBhvr>
                                        <p:cTn id="12" dur="500"/>
                                        <p:tgtEl>
                                          <p:spTgt spid="11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2"/>
                                        </p:tgtEl>
                                        <p:attrNameLst>
                                          <p:attrName>style.visibility</p:attrName>
                                        </p:attrNameLst>
                                      </p:cBhvr>
                                      <p:to>
                                        <p:strVal val="visible"/>
                                      </p:to>
                                    </p:set>
                                    <p:animEffect transition="in" filter="fade">
                                      <p:cBhvr>
                                        <p:cTn id="36" dur="500"/>
                                        <p:tgtEl>
                                          <p:spTgt spid="1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500"/>
                                        <p:tgtEl>
                                          <p:spTgt spid="61"/>
                                        </p:tgtEl>
                                      </p:cBhvr>
                                    </p:animEffect>
                                  </p:childTnLst>
                                </p:cTn>
                              </p:par>
                              <p:par>
                                <p:cTn id="40" presetID="10" presetClass="exit" presetSubtype="0" fill="hold" grpId="1" nodeType="withEffect">
                                  <p:stCondLst>
                                    <p:cond delay="0"/>
                                  </p:stCondLst>
                                  <p:childTnLst>
                                    <p:animEffect transition="out" filter="fade">
                                      <p:cBhvr>
                                        <p:cTn id="41" dur="500"/>
                                        <p:tgtEl>
                                          <p:spTgt spid="60"/>
                                        </p:tgtEl>
                                      </p:cBhvr>
                                    </p:animEffect>
                                    <p:set>
                                      <p:cBhvr>
                                        <p:cTn id="42" dur="1" fill="hold">
                                          <p:stCondLst>
                                            <p:cond delay="499"/>
                                          </p:stCondLst>
                                        </p:cTn>
                                        <p:tgtEl>
                                          <p:spTgt spid="6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fade">
                                      <p:cBhvr>
                                        <p:cTn id="47" dur="500"/>
                                        <p:tgtEl>
                                          <p:spTgt spid="11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2"/>
                                        </p:tgtEl>
                                        <p:attrNameLst>
                                          <p:attrName>style.visibility</p:attrName>
                                        </p:attrNameLst>
                                      </p:cBhvr>
                                      <p:to>
                                        <p:strVal val="visible"/>
                                      </p:to>
                                    </p:set>
                                    <p:animEffect transition="in" filter="fade">
                                      <p:cBhvr>
                                        <p:cTn id="50" dur="500"/>
                                        <p:tgtEl>
                                          <p:spTgt spid="62"/>
                                        </p:tgtEl>
                                      </p:cBhvr>
                                    </p:animEffect>
                                  </p:childTnLst>
                                </p:cTn>
                              </p:par>
                              <p:par>
                                <p:cTn id="51" presetID="10" presetClass="exit" presetSubtype="0" fill="hold" grpId="1" nodeType="withEffect">
                                  <p:stCondLst>
                                    <p:cond delay="0"/>
                                  </p:stCondLst>
                                  <p:childTnLst>
                                    <p:animEffect transition="out" filter="fade">
                                      <p:cBhvr>
                                        <p:cTn id="52" dur="500"/>
                                        <p:tgtEl>
                                          <p:spTgt spid="61"/>
                                        </p:tgtEl>
                                      </p:cBhvr>
                                    </p:animEffect>
                                    <p:set>
                                      <p:cBhvr>
                                        <p:cTn id="53" dur="1" fill="hold">
                                          <p:stCondLst>
                                            <p:cond delay="499"/>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7" grpId="0" animBg="1"/>
      <p:bldP spid="60" grpId="0" animBg="1"/>
      <p:bldP spid="60" grpId="1" animBg="1"/>
      <p:bldP spid="61" grpId="0" animBg="1"/>
      <p:bldP spid="61" grpId="1" animBg="1"/>
      <p:bldP spid="62" grpId="0" animBg="1"/>
      <p:bldP spid="1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0668"/>
            <a:ext cx="3651962" cy="701731"/>
          </a:xfrm>
        </p:spPr>
        <p:txBody>
          <a:bodyPr/>
          <a:lstStyle/>
          <a:p>
            <a:r>
              <a:rPr lang="en-US" dirty="0" smtClean="0"/>
              <a:t>Decision Trees</a:t>
            </a:r>
            <a:endParaRPr lang="en-US" dirty="0"/>
          </a:p>
        </p:txBody>
      </p:sp>
      <p:sp>
        <p:nvSpPr>
          <p:cNvPr id="3" name="Content Placeholder 2"/>
          <p:cNvSpPr>
            <a:spLocks noGrp="1"/>
          </p:cNvSpPr>
          <p:nvPr>
            <p:ph idx="1"/>
          </p:nvPr>
        </p:nvSpPr>
        <p:spPr>
          <a:xfrm>
            <a:off x="695400" y="1268760"/>
            <a:ext cx="10225136" cy="5256584"/>
          </a:xfrm>
        </p:spPr>
        <p:txBody>
          <a:bodyPr>
            <a:normAutofit/>
          </a:bodyPr>
          <a:lstStyle/>
          <a:p>
            <a:pPr marL="0" indent="0">
              <a:buNone/>
            </a:pPr>
            <a:r>
              <a:rPr lang="en-US" sz="3200" i="1" u="sng" dirty="0" smtClean="0">
                <a:latin typeface="Gill Sans MT" panose="020B0502020104020203" pitchFamily="34" charset="0"/>
              </a:rPr>
              <a:t>Question ?:</a:t>
            </a:r>
          </a:p>
          <a:p>
            <a:pPr marL="0" indent="0">
              <a:buNone/>
            </a:pPr>
            <a:r>
              <a:rPr lang="en-US" sz="3200" dirty="0" smtClean="0">
                <a:latin typeface="Gill Sans MT" panose="020B0502020104020203" pitchFamily="34" charset="0"/>
              </a:rPr>
              <a:t>In the first step, </a:t>
            </a:r>
            <a:r>
              <a:rPr lang="en-US" sz="3200" i="1" dirty="0" smtClean="0">
                <a:latin typeface="Gill Sans MT" panose="020B0502020104020203" pitchFamily="34" charset="0"/>
              </a:rPr>
              <a:t>Select </a:t>
            </a:r>
            <a:r>
              <a:rPr lang="en-US" sz="3200" i="1" dirty="0">
                <a:latin typeface="Gill Sans MT" panose="020B0502020104020203" pitchFamily="34" charset="0"/>
              </a:rPr>
              <a:t>the “best” </a:t>
            </a:r>
            <a:r>
              <a:rPr lang="en-US" sz="3200" i="1" dirty="0" smtClean="0">
                <a:latin typeface="Gill Sans MT" panose="020B0502020104020203" pitchFamily="34" charset="0"/>
              </a:rPr>
              <a:t>attribute</a:t>
            </a:r>
            <a:r>
              <a:rPr lang="en-US" sz="3200" dirty="0">
                <a:latin typeface="Gill Sans MT" panose="020B0502020104020203" pitchFamily="34" charset="0"/>
              </a:rPr>
              <a:t>,</a:t>
            </a:r>
            <a:r>
              <a:rPr lang="en-US" sz="3200" dirty="0" smtClean="0">
                <a:latin typeface="Gill Sans MT" panose="020B0502020104020203" pitchFamily="34" charset="0"/>
              </a:rPr>
              <a:t> how do you know you are selecting the right attribute to assign to the root node?</a:t>
            </a:r>
          </a:p>
          <a:p>
            <a:endParaRPr lang="en-US" sz="3200" dirty="0">
              <a:latin typeface="Gill Sans MT" panose="020B0502020104020203" pitchFamily="34" charset="0"/>
            </a:endParaRPr>
          </a:p>
          <a:p>
            <a:pPr marL="0" indent="0">
              <a:buNone/>
            </a:pPr>
            <a:r>
              <a:rPr lang="en-US" sz="3200" dirty="0" smtClean="0">
                <a:latin typeface="Gill Sans MT" panose="020B0502020104020203" pitchFamily="34" charset="0"/>
              </a:rPr>
              <a:t>In the following procedure we will begin a DT with the attribute “Outlook” as the root node.</a:t>
            </a:r>
          </a:p>
          <a:p>
            <a:pPr marL="0" indent="0">
              <a:buNone/>
            </a:pPr>
            <a:endParaRPr lang="en-US" sz="3200" dirty="0">
              <a:latin typeface="Gill Sans MT" panose="020B0502020104020203" pitchFamily="34" charset="0"/>
            </a:endParaRPr>
          </a:p>
          <a:p>
            <a:pPr marL="0" indent="0">
              <a:buNone/>
            </a:pPr>
            <a:r>
              <a:rPr lang="en-US" sz="3200" b="1" dirty="0" smtClean="0">
                <a:latin typeface="Gill Sans MT" panose="020B0502020104020203" pitchFamily="34" charset="0"/>
              </a:rPr>
              <a:t>Homework</a:t>
            </a:r>
            <a:r>
              <a:rPr lang="en-US" sz="3200" dirty="0" smtClean="0">
                <a:latin typeface="Gill Sans MT" panose="020B0502020104020203" pitchFamily="34" charset="0"/>
              </a:rPr>
              <a:t>:   Construct all DTs for each of the remaining attributes as the root node and child node variants.</a:t>
            </a:r>
            <a:endParaRPr lang="en-US" sz="3200" dirty="0">
              <a:latin typeface="Gill Sans MT" panose="020B0502020104020203" pitchFamily="34" charset="0"/>
            </a:endParaRPr>
          </a:p>
          <a:p>
            <a:endParaRPr lang="en-US" sz="3200" dirty="0" smtClean="0">
              <a:latin typeface="Gill Sans MT" panose="020B0502020104020203" pitchFamily="34" charset="0"/>
            </a:endParaRPr>
          </a:p>
        </p:txBody>
      </p:sp>
    </p:spTree>
    <p:extLst>
      <p:ext uri="{BB962C8B-B14F-4D97-AF65-F5344CB8AC3E}">
        <p14:creationId xmlns:p14="http://schemas.microsoft.com/office/powerpoint/2010/main" val="1082722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3070514820"/>
              </p:ext>
            </p:extLst>
          </p:nvPr>
        </p:nvGraphicFramePr>
        <p:xfrm>
          <a:off x="157195" y="3094481"/>
          <a:ext cx="3911854" cy="2255520"/>
        </p:xfrm>
        <a:graphic>
          <a:graphicData uri="http://schemas.openxmlformats.org/drawingml/2006/table">
            <a:tbl>
              <a:tblPr firstRow="1" bandRow="1">
                <a:tableStyleId>{5C22544A-7EE6-4342-B048-85BDC9FD1C3A}</a:tableStyleId>
              </a:tblPr>
              <a:tblGrid>
                <a:gridCol w="684076"/>
                <a:gridCol w="864096"/>
                <a:gridCol w="1080120"/>
                <a:gridCol w="720080"/>
                <a:gridCol w="563482"/>
              </a:tblGrid>
              <a:tr h="181753">
                <a:tc gridSpan="4">
                  <a:txBody>
                    <a:bodyPr/>
                    <a:lstStyle/>
                    <a:p>
                      <a:pPr algn="ctr"/>
                      <a:r>
                        <a:rPr lang="en-US" sz="1600" dirty="0" smtClean="0"/>
                        <a:t>Attribute</a:t>
                      </a:r>
                    </a:p>
                    <a:p>
                      <a:pPr algn="l"/>
                      <a:r>
                        <a:rPr lang="en-US" sz="1600" dirty="0" smtClean="0"/>
                        <a:t>   Day       Outlook    Humidity      Wind     </a:t>
                      </a:r>
                      <a:endParaRPr lang="en-US" sz="1600" dirty="0"/>
                    </a:p>
                  </a:txBody>
                  <a:tcPr marL="45720" marR="4572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r>
                        <a:rPr lang="en-US" sz="1600" dirty="0" smtClean="0"/>
                        <a:t>Play</a:t>
                      </a:r>
                      <a:endParaRPr lang="en-US" sz="1600" dirty="0"/>
                    </a:p>
                  </a:txBody>
                  <a:tcPr marL="45720" marR="45720" anchor="ctr"/>
                </a:tc>
              </a:tr>
              <a:tr h="0">
                <a:tc>
                  <a:txBody>
                    <a:bodyPr/>
                    <a:lstStyle/>
                    <a:p>
                      <a:pPr algn="ctr"/>
                      <a:r>
                        <a:rPr lang="en-US" sz="1600" dirty="0" smtClean="0">
                          <a:solidFill>
                            <a:srgbClr val="FF0000"/>
                          </a:solidFill>
                        </a:rPr>
                        <a:t>D1</a:t>
                      </a:r>
                      <a:endParaRPr lang="en-US" sz="16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No</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rgbClr val="FF0000"/>
                          </a:solidFill>
                        </a:rPr>
                        <a:t>D2</a:t>
                      </a:r>
                      <a:endParaRPr lang="en-US" sz="16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rgbClr val="FF0000"/>
                          </a:solidFill>
                        </a:rPr>
                        <a:t>High</a:t>
                      </a:r>
                      <a:endParaRPr lang="en-US" sz="1600" dirty="0" smtClean="0">
                        <a:solidFill>
                          <a:srgbClr val="FF0000"/>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No</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rgbClr val="FF0000"/>
                          </a:solidFill>
                        </a:rPr>
                        <a:t>D8</a:t>
                      </a:r>
                      <a:endParaRPr lang="en-US" sz="16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rgbClr val="FF0000"/>
                          </a:solidFill>
                        </a:rPr>
                        <a:t>Weak</a:t>
                      </a:r>
                      <a:endParaRPr lang="en-US" sz="1600" dirty="0" smtClean="0">
                        <a:solidFill>
                          <a:srgbClr val="FF0000"/>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No</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D9</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Normal</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Weak</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Yes</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D11</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Strong</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Yes</a:t>
                      </a:r>
                    </a:p>
                  </a:txBody>
                  <a:tcPr marL="45720" marR="45720">
                    <a:lnL w="12700" cap="flat" cmpd="sng" algn="ctr">
                      <a:solidFill>
                        <a:schemeClr val="bg1"/>
                      </a:solidFill>
                      <a:prstDash val="solid"/>
                      <a:round/>
                      <a:headEnd type="none" w="med" len="med"/>
                      <a:tailEnd type="none" w="med" len="med"/>
                    </a:lnL>
                  </a:tcPr>
                </a:tc>
              </a:tr>
            </a:tbl>
          </a:graphicData>
        </a:graphic>
      </p:graphicFrame>
      <p:sp>
        <p:nvSpPr>
          <p:cNvPr id="6" name="Rectangle 5"/>
          <p:cNvSpPr/>
          <p:nvPr/>
        </p:nvSpPr>
        <p:spPr>
          <a:xfrm>
            <a:off x="6650453" y="6550223"/>
            <a:ext cx="5570243" cy="307777"/>
          </a:xfrm>
          <a:prstGeom prst="rect">
            <a:avLst/>
          </a:prstGeom>
        </p:spPr>
        <p:txBody>
          <a:bodyPr wrap="none">
            <a:spAutoFit/>
          </a:bodyPr>
          <a:lstStyle/>
          <a:p>
            <a:r>
              <a:rPr lang="en-US" altLang="en-US" sz="1400" i="1" dirty="0" smtClean="0">
                <a:solidFill>
                  <a:schemeClr val="bg1">
                    <a:lumMod val="65000"/>
                  </a:schemeClr>
                </a:solidFill>
              </a:rPr>
              <a:t>Source: Victor </a:t>
            </a:r>
            <a:r>
              <a:rPr lang="en-US" altLang="en-US" sz="1400" i="1" dirty="0" err="1" smtClean="0">
                <a:solidFill>
                  <a:schemeClr val="bg1">
                    <a:lumMod val="65000"/>
                  </a:schemeClr>
                </a:solidFill>
              </a:rPr>
              <a:t>Lavrenko</a:t>
            </a:r>
            <a:r>
              <a:rPr lang="en-US" altLang="en-US" sz="1400" i="1" dirty="0" smtClean="0">
                <a:solidFill>
                  <a:schemeClr val="bg1">
                    <a:lumMod val="65000"/>
                  </a:schemeClr>
                </a:solidFill>
              </a:rPr>
              <a:t> – School of Informatics University of Edinburgh UK</a:t>
            </a:r>
            <a:endParaRPr lang="en-US" sz="1400" i="1" dirty="0">
              <a:solidFill>
                <a:schemeClr val="bg1">
                  <a:lumMod val="65000"/>
                </a:schemeClr>
              </a:solidFill>
            </a:endParaRPr>
          </a:p>
        </p:txBody>
      </p:sp>
      <p:sp>
        <p:nvSpPr>
          <p:cNvPr id="7" name="Title 1"/>
          <p:cNvSpPr>
            <a:spLocks noGrp="1"/>
          </p:cNvSpPr>
          <p:nvPr>
            <p:ph type="title"/>
          </p:nvPr>
        </p:nvSpPr>
        <p:spPr>
          <a:xfrm>
            <a:off x="838200" y="181492"/>
            <a:ext cx="3451586" cy="701731"/>
          </a:xfrm>
        </p:spPr>
        <p:txBody>
          <a:bodyPr/>
          <a:lstStyle/>
          <a:p>
            <a:r>
              <a:rPr lang="en-US" dirty="0"/>
              <a:t>Decision Tree</a:t>
            </a:r>
          </a:p>
        </p:txBody>
      </p:sp>
      <p:sp>
        <p:nvSpPr>
          <p:cNvPr id="8" name="Content Placeholder 2"/>
          <p:cNvSpPr>
            <a:spLocks noGrp="1"/>
          </p:cNvSpPr>
          <p:nvPr>
            <p:ph idx="1"/>
          </p:nvPr>
        </p:nvSpPr>
        <p:spPr>
          <a:xfrm>
            <a:off x="1278219" y="791502"/>
            <a:ext cx="6685594" cy="409709"/>
          </a:xfrm>
        </p:spPr>
        <p:txBody>
          <a:bodyPr>
            <a:noAutofit/>
          </a:bodyPr>
          <a:lstStyle/>
          <a:p>
            <a:pPr marL="0" indent="0">
              <a:buNone/>
            </a:pPr>
            <a:r>
              <a:rPr lang="en-US" sz="2800" dirty="0" smtClean="0"/>
              <a:t>Example of a Decision Tree Classifier</a:t>
            </a:r>
            <a:endParaRPr lang="en-US" sz="2800" dirty="0"/>
          </a:p>
        </p:txBody>
      </p:sp>
      <p:sp>
        <p:nvSpPr>
          <p:cNvPr id="3" name="Oval 2"/>
          <p:cNvSpPr/>
          <p:nvPr/>
        </p:nvSpPr>
        <p:spPr>
          <a:xfrm>
            <a:off x="5519936" y="1586970"/>
            <a:ext cx="1087709"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Outlook</a:t>
            </a:r>
            <a:endParaRPr lang="en-US" dirty="0"/>
          </a:p>
        </p:txBody>
      </p:sp>
      <p:sp>
        <p:nvSpPr>
          <p:cNvPr id="24" name="Oval 23"/>
          <p:cNvSpPr/>
          <p:nvPr/>
        </p:nvSpPr>
        <p:spPr>
          <a:xfrm>
            <a:off x="1694239" y="2604583"/>
            <a:ext cx="871685"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Sunny</a:t>
            </a:r>
            <a:endParaRPr lang="en-US" dirty="0">
              <a:solidFill>
                <a:schemeClr val="tx1"/>
              </a:solidFill>
            </a:endParaRPr>
          </a:p>
        </p:txBody>
      </p:sp>
      <p:cxnSp>
        <p:nvCxnSpPr>
          <p:cNvPr id="9" name="Straight Arrow Connector 8"/>
          <p:cNvCxnSpPr>
            <a:stCxn id="3" idx="3"/>
            <a:endCxn id="24" idx="0"/>
          </p:cNvCxnSpPr>
          <p:nvPr/>
        </p:nvCxnSpPr>
        <p:spPr>
          <a:xfrm flipH="1">
            <a:off x="2130082" y="1986477"/>
            <a:ext cx="3549145" cy="61810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490736" y="2604583"/>
            <a:ext cx="1159717"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Overcast</a:t>
            </a:r>
            <a:endParaRPr lang="en-US" dirty="0">
              <a:solidFill>
                <a:schemeClr val="tx1"/>
              </a:solidFill>
            </a:endParaRPr>
          </a:p>
        </p:txBody>
      </p:sp>
      <p:cxnSp>
        <p:nvCxnSpPr>
          <p:cNvPr id="26" name="Straight Arrow Connector 25"/>
          <p:cNvCxnSpPr>
            <a:stCxn id="3" idx="4"/>
            <a:endCxn id="25" idx="0"/>
          </p:cNvCxnSpPr>
          <p:nvPr/>
        </p:nvCxnSpPr>
        <p:spPr>
          <a:xfrm>
            <a:off x="6063791" y="2055022"/>
            <a:ext cx="6804" cy="54956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9732404" y="2604583"/>
            <a:ext cx="871685"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Rain</a:t>
            </a:r>
            <a:endParaRPr lang="en-US" dirty="0">
              <a:solidFill>
                <a:schemeClr val="tx1"/>
              </a:solidFill>
            </a:endParaRPr>
          </a:p>
        </p:txBody>
      </p:sp>
      <p:cxnSp>
        <p:nvCxnSpPr>
          <p:cNvPr id="29" name="Straight Arrow Connector 28"/>
          <p:cNvCxnSpPr>
            <a:stCxn id="3" idx="5"/>
            <a:endCxn id="27" idx="0"/>
          </p:cNvCxnSpPr>
          <p:nvPr/>
        </p:nvCxnSpPr>
        <p:spPr>
          <a:xfrm>
            <a:off x="6448354" y="1986477"/>
            <a:ext cx="3719893" cy="61810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2"/>
          <p:cNvSpPr txBox="1">
            <a:spLocks/>
          </p:cNvSpPr>
          <p:nvPr/>
        </p:nvSpPr>
        <p:spPr>
          <a:xfrm>
            <a:off x="258302" y="1841507"/>
            <a:ext cx="2871114" cy="4992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Gill Sans MT" panose="020B0502020104020203" pitchFamily="34" charset="0"/>
              </a:rPr>
              <a:t>STEP 3: Split</a:t>
            </a:r>
          </a:p>
        </p:txBody>
      </p:sp>
      <p:sp>
        <p:nvSpPr>
          <p:cNvPr id="59" name="Content Placeholder 2"/>
          <p:cNvSpPr txBox="1">
            <a:spLocks/>
          </p:cNvSpPr>
          <p:nvPr/>
        </p:nvSpPr>
        <p:spPr>
          <a:xfrm>
            <a:off x="5604431" y="1317617"/>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9 yes </a:t>
            </a:r>
            <a:r>
              <a:rPr lang="en-US" sz="1800" dirty="0" smtClean="0"/>
              <a:t>/ </a:t>
            </a:r>
            <a:r>
              <a:rPr lang="en-US" sz="1800" dirty="0" smtClean="0">
                <a:solidFill>
                  <a:srgbClr val="FF0000"/>
                </a:solidFill>
              </a:rPr>
              <a:t>5 no </a:t>
            </a:r>
            <a:endParaRPr lang="en-US" sz="1800" dirty="0">
              <a:solidFill>
                <a:srgbClr val="FF0000"/>
              </a:solidFill>
            </a:endParaRPr>
          </a:p>
        </p:txBody>
      </p:sp>
      <p:sp>
        <p:nvSpPr>
          <p:cNvPr id="63" name="Content Placeholder 2"/>
          <p:cNvSpPr txBox="1">
            <a:spLocks/>
          </p:cNvSpPr>
          <p:nvPr/>
        </p:nvSpPr>
        <p:spPr>
          <a:xfrm>
            <a:off x="2653932" y="2718631"/>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2 yes </a:t>
            </a:r>
            <a:r>
              <a:rPr lang="en-US" sz="1800" dirty="0" smtClean="0"/>
              <a:t>/ </a:t>
            </a:r>
            <a:r>
              <a:rPr lang="en-US" sz="1800" dirty="0" smtClean="0">
                <a:solidFill>
                  <a:srgbClr val="FF0000"/>
                </a:solidFill>
              </a:rPr>
              <a:t>3 no </a:t>
            </a:r>
            <a:endParaRPr lang="en-US" sz="1800" dirty="0">
              <a:solidFill>
                <a:srgbClr val="FF0000"/>
              </a:solidFill>
            </a:endParaRPr>
          </a:p>
        </p:txBody>
      </p:sp>
      <p:sp>
        <p:nvSpPr>
          <p:cNvPr id="64" name="Content Placeholder 2"/>
          <p:cNvSpPr txBox="1">
            <a:spLocks/>
          </p:cNvSpPr>
          <p:nvPr/>
        </p:nvSpPr>
        <p:spPr>
          <a:xfrm>
            <a:off x="6756700" y="2674843"/>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4 yes </a:t>
            </a:r>
            <a:r>
              <a:rPr lang="en-US" sz="1800" dirty="0" smtClean="0"/>
              <a:t>/ </a:t>
            </a:r>
            <a:r>
              <a:rPr lang="en-US" sz="1800" dirty="0" smtClean="0">
                <a:solidFill>
                  <a:srgbClr val="FF0000"/>
                </a:solidFill>
              </a:rPr>
              <a:t>0 no </a:t>
            </a:r>
            <a:endParaRPr lang="en-US" sz="1800" dirty="0">
              <a:solidFill>
                <a:srgbClr val="FF0000"/>
              </a:solidFill>
            </a:endParaRPr>
          </a:p>
        </p:txBody>
      </p:sp>
      <p:sp>
        <p:nvSpPr>
          <p:cNvPr id="65" name="Content Placeholder 2"/>
          <p:cNvSpPr txBox="1">
            <a:spLocks/>
          </p:cNvSpPr>
          <p:nvPr/>
        </p:nvSpPr>
        <p:spPr>
          <a:xfrm>
            <a:off x="10704512" y="2674843"/>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3 yes </a:t>
            </a:r>
            <a:r>
              <a:rPr lang="en-US" sz="1800" dirty="0" smtClean="0"/>
              <a:t>/ </a:t>
            </a:r>
            <a:r>
              <a:rPr lang="en-US" sz="1800" dirty="0" smtClean="0">
                <a:solidFill>
                  <a:srgbClr val="FF0000"/>
                </a:solidFill>
              </a:rPr>
              <a:t>2 no </a:t>
            </a:r>
            <a:endParaRPr lang="en-US" sz="1800" dirty="0">
              <a:solidFill>
                <a:srgbClr val="FF0000"/>
              </a:solidFill>
            </a:endParaRPr>
          </a:p>
        </p:txBody>
      </p:sp>
      <p:sp>
        <p:nvSpPr>
          <p:cNvPr id="23" name="Content Placeholder 2"/>
          <p:cNvSpPr txBox="1">
            <a:spLocks/>
          </p:cNvSpPr>
          <p:nvPr/>
        </p:nvSpPr>
        <p:spPr>
          <a:xfrm>
            <a:off x="254179" y="1246544"/>
            <a:ext cx="2313429" cy="4992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latin typeface="Gill Sans MT" panose="020B0502020104020203" pitchFamily="34" charset="0"/>
              </a:rPr>
              <a:t>STEP </a:t>
            </a:r>
            <a:r>
              <a:rPr lang="en-US" sz="2000" dirty="0" smtClean="0">
                <a:latin typeface="+mn-lt"/>
              </a:rPr>
              <a:t>1</a:t>
            </a:r>
            <a:r>
              <a:rPr lang="en-US" sz="2000" dirty="0">
                <a:latin typeface="Gill Sans MT" panose="020B0502020104020203" pitchFamily="34" charset="0"/>
              </a:rPr>
              <a:t>: Option #1</a:t>
            </a:r>
          </a:p>
          <a:p>
            <a:pPr marL="0" indent="0">
              <a:buFont typeface="Arial" panose="020B0604020202020204" pitchFamily="34" charset="0"/>
              <a:buNone/>
            </a:pPr>
            <a:endParaRPr lang="en-US" sz="2000" dirty="0" smtClean="0">
              <a:latin typeface="Gill Sans MT" panose="020B0502020104020203" pitchFamily="34" charset="0"/>
            </a:endParaRPr>
          </a:p>
        </p:txBody>
      </p:sp>
      <p:sp>
        <p:nvSpPr>
          <p:cNvPr id="30" name="Content Placeholder 2"/>
          <p:cNvSpPr txBox="1">
            <a:spLocks/>
          </p:cNvSpPr>
          <p:nvPr/>
        </p:nvSpPr>
        <p:spPr>
          <a:xfrm>
            <a:off x="254179" y="1541503"/>
            <a:ext cx="3223680" cy="4992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Gill Sans MT" panose="020B0502020104020203" pitchFamily="34" charset="0"/>
              </a:rPr>
              <a:t>STEP 2: Create Child Nodes </a:t>
            </a:r>
          </a:p>
        </p:txBody>
      </p:sp>
      <p:graphicFrame>
        <p:nvGraphicFramePr>
          <p:cNvPr id="31" name="Table 30"/>
          <p:cNvGraphicFramePr>
            <a:graphicFrameLocks noGrp="1"/>
          </p:cNvGraphicFramePr>
          <p:nvPr>
            <p:extLst>
              <p:ext uri="{D42A27DB-BD31-4B8C-83A1-F6EECF244321}">
                <p14:modId xmlns:p14="http://schemas.microsoft.com/office/powerpoint/2010/main" val="3418996960"/>
              </p:ext>
            </p:extLst>
          </p:nvPr>
        </p:nvGraphicFramePr>
        <p:xfrm>
          <a:off x="4128362" y="3087589"/>
          <a:ext cx="3911854" cy="1920240"/>
        </p:xfrm>
        <a:graphic>
          <a:graphicData uri="http://schemas.openxmlformats.org/drawingml/2006/table">
            <a:tbl>
              <a:tblPr firstRow="1" bandRow="1">
                <a:tableStyleId>{5C22544A-7EE6-4342-B048-85BDC9FD1C3A}</a:tableStyleId>
              </a:tblPr>
              <a:tblGrid>
                <a:gridCol w="684076"/>
                <a:gridCol w="864096"/>
                <a:gridCol w="1080120"/>
                <a:gridCol w="720080"/>
                <a:gridCol w="563482"/>
              </a:tblGrid>
              <a:tr h="181753">
                <a:tc gridSpan="4">
                  <a:txBody>
                    <a:bodyPr/>
                    <a:lstStyle/>
                    <a:p>
                      <a:pPr algn="ctr"/>
                      <a:r>
                        <a:rPr lang="en-US" sz="1600" dirty="0" smtClean="0"/>
                        <a:t>Attribute</a:t>
                      </a:r>
                    </a:p>
                    <a:p>
                      <a:pPr algn="l"/>
                      <a:r>
                        <a:rPr lang="en-US" sz="1600" dirty="0" smtClean="0"/>
                        <a:t>   Day       Outlook    Humidity      Wind     </a:t>
                      </a:r>
                      <a:endParaRPr lang="en-US" sz="1600" dirty="0"/>
                    </a:p>
                  </a:txBody>
                  <a:tcPr marL="45720" marR="4572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r>
                        <a:rPr lang="en-US" sz="1600" dirty="0" smtClean="0"/>
                        <a:t>Play</a:t>
                      </a:r>
                      <a:endParaRPr lang="en-US" sz="1600" dirty="0"/>
                    </a:p>
                  </a:txBody>
                  <a:tcPr marL="45720" marR="45720" anchor="ctr"/>
                </a:tc>
              </a:tr>
              <a:tr h="0">
                <a:tc>
                  <a:txBody>
                    <a:bodyPr/>
                    <a:lstStyle/>
                    <a:p>
                      <a:pPr algn="ctr"/>
                      <a:r>
                        <a:rPr lang="en-US" sz="1600" dirty="0" smtClean="0">
                          <a:solidFill>
                            <a:schemeClr val="accent6">
                              <a:lumMod val="75000"/>
                            </a:schemeClr>
                          </a:solidFill>
                        </a:rPr>
                        <a:t>D3</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Yes</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D7</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Yes</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D12</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Yes</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D13</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Yes</a:t>
                      </a:r>
                    </a:p>
                  </a:txBody>
                  <a:tcPr marL="45720" marR="45720">
                    <a:lnL w="12700" cap="flat" cmpd="sng" algn="ctr">
                      <a:solidFill>
                        <a:schemeClr val="bg1"/>
                      </a:solidFill>
                      <a:prstDash val="solid"/>
                      <a:round/>
                      <a:headEnd type="none" w="med" len="med"/>
                      <a:tailEnd type="none" w="med" len="med"/>
                    </a:lnL>
                  </a:tcPr>
                </a:tc>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1461518041"/>
              </p:ext>
            </p:extLst>
          </p:nvPr>
        </p:nvGraphicFramePr>
        <p:xfrm>
          <a:off x="8160810" y="3087589"/>
          <a:ext cx="3911854" cy="2255520"/>
        </p:xfrm>
        <a:graphic>
          <a:graphicData uri="http://schemas.openxmlformats.org/drawingml/2006/table">
            <a:tbl>
              <a:tblPr firstRow="1" bandRow="1">
                <a:tableStyleId>{5C22544A-7EE6-4342-B048-85BDC9FD1C3A}</a:tableStyleId>
              </a:tblPr>
              <a:tblGrid>
                <a:gridCol w="684076"/>
                <a:gridCol w="864096"/>
                <a:gridCol w="1080120"/>
                <a:gridCol w="720080"/>
                <a:gridCol w="563482"/>
              </a:tblGrid>
              <a:tr h="181753">
                <a:tc gridSpan="4">
                  <a:txBody>
                    <a:bodyPr/>
                    <a:lstStyle/>
                    <a:p>
                      <a:pPr algn="ctr"/>
                      <a:r>
                        <a:rPr lang="en-US" sz="1600" dirty="0" smtClean="0"/>
                        <a:t>Attribute</a:t>
                      </a:r>
                    </a:p>
                    <a:p>
                      <a:pPr algn="l"/>
                      <a:r>
                        <a:rPr lang="en-US" sz="1600" dirty="0" smtClean="0"/>
                        <a:t>   Day       Outlook    Humidity      Wind     </a:t>
                      </a:r>
                      <a:endParaRPr lang="en-US" sz="1600" dirty="0"/>
                    </a:p>
                  </a:txBody>
                  <a:tcPr marL="45720" marR="4572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r>
                        <a:rPr lang="en-US" sz="1600" dirty="0" smtClean="0"/>
                        <a:t>Play</a:t>
                      </a:r>
                      <a:endParaRPr lang="en-US" sz="1600" dirty="0"/>
                    </a:p>
                  </a:txBody>
                  <a:tcPr marL="45720" marR="45720" anchor="ct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D4</a:t>
                      </a: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Weak</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Yes</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D5</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Yes</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rgbClr val="FF0000"/>
                          </a:solidFill>
                        </a:rPr>
                        <a:t>D6</a:t>
                      </a:r>
                      <a:endParaRPr lang="en-US" sz="16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rgbClr val="FF0000"/>
                          </a:solidFill>
                        </a:rPr>
                        <a:t>Normal</a:t>
                      </a:r>
                      <a:endParaRPr lang="en-US" sz="1600" dirty="0" smtClean="0">
                        <a:solidFill>
                          <a:srgbClr val="FF0000"/>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No</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D10</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Normal</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Yes</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rgbClr val="FF0000"/>
                          </a:solidFill>
                        </a:rPr>
                        <a:t>D14</a:t>
                      </a:r>
                      <a:endParaRPr lang="en-US" sz="16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No</a:t>
                      </a:r>
                    </a:p>
                  </a:txBody>
                  <a:tcPr marL="45720" marR="45720">
                    <a:lnL w="12700" cap="flat" cmpd="sng" algn="ctr">
                      <a:solidFill>
                        <a:schemeClr val="bg1"/>
                      </a:solidFill>
                      <a:prstDash val="solid"/>
                      <a:round/>
                      <a:headEnd type="none" w="med" len="med"/>
                      <a:tailEnd type="none" w="med" len="med"/>
                    </a:lnL>
                  </a:tcPr>
                </a:tc>
              </a:tr>
            </a:tbl>
          </a:graphicData>
        </a:graphic>
      </p:graphicFrame>
      <p:sp>
        <p:nvSpPr>
          <p:cNvPr id="43" name="Content Placeholder 2"/>
          <p:cNvSpPr txBox="1">
            <a:spLocks/>
          </p:cNvSpPr>
          <p:nvPr/>
        </p:nvSpPr>
        <p:spPr>
          <a:xfrm>
            <a:off x="258302" y="2145304"/>
            <a:ext cx="2871114" cy="4992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Gill Sans MT" panose="020B0502020104020203" pitchFamily="34" charset="0"/>
              </a:rPr>
              <a:t>STEP 4: Pure or not?</a:t>
            </a:r>
          </a:p>
        </p:txBody>
      </p:sp>
      <p:sp>
        <p:nvSpPr>
          <p:cNvPr id="44" name="Content Placeholder 2"/>
          <p:cNvSpPr txBox="1">
            <a:spLocks/>
          </p:cNvSpPr>
          <p:nvPr/>
        </p:nvSpPr>
        <p:spPr>
          <a:xfrm>
            <a:off x="1107040" y="5471171"/>
            <a:ext cx="2871114" cy="4992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Gill Sans MT" panose="020B0502020104020203" pitchFamily="34" charset="0"/>
              </a:rPr>
              <a:t>SPLIT FURTHER</a:t>
            </a:r>
          </a:p>
        </p:txBody>
      </p:sp>
      <p:sp>
        <p:nvSpPr>
          <p:cNvPr id="45" name="Content Placeholder 2"/>
          <p:cNvSpPr txBox="1">
            <a:spLocks/>
          </p:cNvSpPr>
          <p:nvPr/>
        </p:nvSpPr>
        <p:spPr>
          <a:xfrm>
            <a:off x="4762940" y="5471171"/>
            <a:ext cx="2871114" cy="4992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Gill Sans MT" panose="020B0502020104020203" pitchFamily="34" charset="0"/>
              </a:rPr>
              <a:t>PURE SUBSET </a:t>
            </a:r>
            <a:r>
              <a:rPr lang="en-US" sz="2000" dirty="0" smtClean="0">
                <a:latin typeface="Gill Sans MT" panose="020B0502020104020203" pitchFamily="34" charset="0"/>
                <a:sym typeface="Wingdings" panose="05000000000000000000" pitchFamily="2" charset="2"/>
              </a:rPr>
              <a:t> STOP</a:t>
            </a:r>
            <a:endParaRPr lang="en-US" sz="2000" dirty="0" smtClean="0">
              <a:latin typeface="Gill Sans MT" panose="020B0502020104020203" pitchFamily="34" charset="0"/>
            </a:endParaRPr>
          </a:p>
        </p:txBody>
      </p:sp>
      <p:sp>
        <p:nvSpPr>
          <p:cNvPr id="46" name="Content Placeholder 2"/>
          <p:cNvSpPr txBox="1">
            <a:spLocks/>
          </p:cNvSpPr>
          <p:nvPr/>
        </p:nvSpPr>
        <p:spPr>
          <a:xfrm>
            <a:off x="9203626" y="5471171"/>
            <a:ext cx="2871114" cy="4992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Gill Sans MT" panose="020B0502020104020203" pitchFamily="34" charset="0"/>
              </a:rPr>
              <a:t>SPLIT FURTHER</a:t>
            </a:r>
          </a:p>
        </p:txBody>
      </p:sp>
      <p:sp>
        <p:nvSpPr>
          <p:cNvPr id="47" name="Curved Right Arrow 46"/>
          <p:cNvSpPr/>
          <p:nvPr/>
        </p:nvSpPr>
        <p:spPr>
          <a:xfrm flipV="1">
            <a:off x="119336" y="1913033"/>
            <a:ext cx="213502" cy="464541"/>
          </a:xfrm>
          <a:prstGeom prst="curvedRightArrow">
            <a:avLst>
              <a:gd name="adj1" fmla="val 40399"/>
              <a:gd name="adj2" fmla="val 87568"/>
              <a:gd name="adj3" fmla="val 422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ounded Rectangle 47"/>
          <p:cNvSpPr/>
          <p:nvPr/>
        </p:nvSpPr>
        <p:spPr>
          <a:xfrm>
            <a:off x="1714935" y="3362322"/>
            <a:ext cx="1068697" cy="1987679"/>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49" name="Rounded Rectangle 48"/>
          <p:cNvSpPr/>
          <p:nvPr/>
        </p:nvSpPr>
        <p:spPr>
          <a:xfrm>
            <a:off x="10764229" y="3362322"/>
            <a:ext cx="768375" cy="1987679"/>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Tree>
    <p:extLst>
      <p:ext uri="{BB962C8B-B14F-4D97-AF65-F5344CB8AC3E}">
        <p14:creationId xmlns:p14="http://schemas.microsoft.com/office/powerpoint/2010/main" val="312835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10"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fade">
                                      <p:cBhvr>
                                        <p:cTn id="40" dur="500"/>
                                        <p:tgtEl>
                                          <p:spTgt spid="6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fade">
                                      <p:cBhvr>
                                        <p:cTn id="46" dur="500"/>
                                        <p:tgtEl>
                                          <p:spTgt spid="6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fade">
                                      <p:cBhvr>
                                        <p:cTn id="54" dur="500"/>
                                        <p:tgtEl>
                                          <p:spTgt spid="4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wipe(down)">
                                      <p:cBhvr>
                                        <p:cTn id="62" dur="500"/>
                                        <p:tgtEl>
                                          <p:spTgt spid="47"/>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fade">
                                      <p:cBhvr>
                                        <p:cTn id="66" dur="500"/>
                                        <p:tgtEl>
                                          <p:spTgt spid="48"/>
                                        </p:tgtEl>
                                      </p:cBhvr>
                                    </p:animEffect>
                                  </p:childTnLst>
                                </p:cTn>
                              </p:par>
                            </p:childTnLst>
                          </p:cTn>
                        </p:par>
                        <p:par>
                          <p:cTn id="67" fill="hold">
                            <p:stCondLst>
                              <p:cond delay="1000"/>
                            </p:stCondLst>
                            <p:childTnLst>
                              <p:par>
                                <p:cTn id="68" presetID="10" presetClass="entr" presetSubtype="0" fill="hold" grpId="0" nodeType="after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59" grpId="0"/>
      <p:bldP spid="63" grpId="0"/>
      <p:bldP spid="64" grpId="0"/>
      <p:bldP spid="65" grpId="0"/>
      <p:bldP spid="43" grpId="0"/>
      <p:bldP spid="44" grpId="0"/>
      <p:bldP spid="45" grpId="0"/>
      <p:bldP spid="46" grpId="0"/>
      <p:bldP spid="47" grpId="0" animBg="1"/>
      <p:bldP spid="48" grpId="0" animBg="1"/>
      <p:bldP spid="4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650453" y="6550223"/>
            <a:ext cx="5570243" cy="307777"/>
          </a:xfrm>
          <a:prstGeom prst="rect">
            <a:avLst/>
          </a:prstGeom>
        </p:spPr>
        <p:txBody>
          <a:bodyPr wrap="none">
            <a:spAutoFit/>
          </a:bodyPr>
          <a:lstStyle/>
          <a:p>
            <a:r>
              <a:rPr lang="en-US" altLang="en-US" sz="1400" i="1" dirty="0" smtClean="0">
                <a:solidFill>
                  <a:schemeClr val="bg1">
                    <a:lumMod val="65000"/>
                  </a:schemeClr>
                </a:solidFill>
              </a:rPr>
              <a:t>Source: Victor </a:t>
            </a:r>
            <a:r>
              <a:rPr lang="en-US" altLang="en-US" sz="1400" i="1" dirty="0" err="1" smtClean="0">
                <a:solidFill>
                  <a:schemeClr val="bg1">
                    <a:lumMod val="65000"/>
                  </a:schemeClr>
                </a:solidFill>
              </a:rPr>
              <a:t>Lavrenko</a:t>
            </a:r>
            <a:r>
              <a:rPr lang="en-US" altLang="en-US" sz="1400" i="1" dirty="0" smtClean="0">
                <a:solidFill>
                  <a:schemeClr val="bg1">
                    <a:lumMod val="65000"/>
                  </a:schemeClr>
                </a:solidFill>
              </a:rPr>
              <a:t> – School of Informatics University of Edinburgh UK</a:t>
            </a:r>
            <a:endParaRPr lang="en-US" sz="1400" i="1" dirty="0">
              <a:solidFill>
                <a:schemeClr val="bg1">
                  <a:lumMod val="65000"/>
                </a:schemeClr>
              </a:solidFill>
            </a:endParaRPr>
          </a:p>
        </p:txBody>
      </p:sp>
      <p:sp>
        <p:nvSpPr>
          <p:cNvPr id="7" name="Title 1"/>
          <p:cNvSpPr>
            <a:spLocks noGrp="1"/>
          </p:cNvSpPr>
          <p:nvPr>
            <p:ph type="title"/>
          </p:nvPr>
        </p:nvSpPr>
        <p:spPr>
          <a:xfrm>
            <a:off x="838200" y="181492"/>
            <a:ext cx="3451586" cy="701731"/>
          </a:xfrm>
        </p:spPr>
        <p:txBody>
          <a:bodyPr/>
          <a:lstStyle/>
          <a:p>
            <a:r>
              <a:rPr lang="en-US" dirty="0"/>
              <a:t>Decision Tree</a:t>
            </a:r>
          </a:p>
        </p:txBody>
      </p:sp>
      <p:sp>
        <p:nvSpPr>
          <p:cNvPr id="8" name="Content Placeholder 2"/>
          <p:cNvSpPr>
            <a:spLocks noGrp="1"/>
          </p:cNvSpPr>
          <p:nvPr>
            <p:ph idx="1"/>
          </p:nvPr>
        </p:nvSpPr>
        <p:spPr>
          <a:xfrm>
            <a:off x="1278219" y="791502"/>
            <a:ext cx="6685594" cy="409709"/>
          </a:xfrm>
        </p:spPr>
        <p:txBody>
          <a:bodyPr>
            <a:noAutofit/>
          </a:bodyPr>
          <a:lstStyle/>
          <a:p>
            <a:pPr marL="0" indent="0">
              <a:buNone/>
            </a:pPr>
            <a:r>
              <a:rPr lang="en-US" sz="2800" dirty="0" smtClean="0"/>
              <a:t>Example of a Decision Tree Classifier</a:t>
            </a:r>
            <a:endParaRPr lang="en-US" sz="2800" dirty="0"/>
          </a:p>
        </p:txBody>
      </p:sp>
      <p:sp>
        <p:nvSpPr>
          <p:cNvPr id="3" name="Oval 2"/>
          <p:cNvSpPr/>
          <p:nvPr/>
        </p:nvSpPr>
        <p:spPr>
          <a:xfrm>
            <a:off x="5519936" y="1586970"/>
            <a:ext cx="1087709"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Outlook</a:t>
            </a:r>
            <a:endParaRPr lang="en-US" dirty="0"/>
          </a:p>
        </p:txBody>
      </p:sp>
      <p:sp>
        <p:nvSpPr>
          <p:cNvPr id="24" name="Oval 23"/>
          <p:cNvSpPr/>
          <p:nvPr/>
        </p:nvSpPr>
        <p:spPr>
          <a:xfrm>
            <a:off x="1694239" y="2604583"/>
            <a:ext cx="871685"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Sunny</a:t>
            </a:r>
            <a:endParaRPr lang="en-US" dirty="0">
              <a:solidFill>
                <a:schemeClr val="tx1"/>
              </a:solidFill>
            </a:endParaRPr>
          </a:p>
        </p:txBody>
      </p:sp>
      <p:cxnSp>
        <p:nvCxnSpPr>
          <p:cNvPr id="9" name="Straight Arrow Connector 8"/>
          <p:cNvCxnSpPr>
            <a:stCxn id="3" idx="3"/>
            <a:endCxn id="24" idx="0"/>
          </p:cNvCxnSpPr>
          <p:nvPr/>
        </p:nvCxnSpPr>
        <p:spPr>
          <a:xfrm flipH="1">
            <a:off x="2130082" y="1986477"/>
            <a:ext cx="3549145" cy="61810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490736" y="2604583"/>
            <a:ext cx="1159717"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Overcast</a:t>
            </a:r>
            <a:endParaRPr lang="en-US" dirty="0">
              <a:solidFill>
                <a:schemeClr val="tx1"/>
              </a:solidFill>
            </a:endParaRPr>
          </a:p>
        </p:txBody>
      </p:sp>
      <p:cxnSp>
        <p:nvCxnSpPr>
          <p:cNvPr id="26" name="Straight Arrow Connector 25"/>
          <p:cNvCxnSpPr>
            <a:stCxn id="3" idx="4"/>
            <a:endCxn id="25" idx="0"/>
          </p:cNvCxnSpPr>
          <p:nvPr/>
        </p:nvCxnSpPr>
        <p:spPr>
          <a:xfrm>
            <a:off x="6063791" y="2055022"/>
            <a:ext cx="6804" cy="54956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9732404" y="2604583"/>
            <a:ext cx="871685"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Rain</a:t>
            </a:r>
            <a:endParaRPr lang="en-US" dirty="0">
              <a:solidFill>
                <a:schemeClr val="tx1"/>
              </a:solidFill>
            </a:endParaRPr>
          </a:p>
        </p:txBody>
      </p:sp>
      <p:cxnSp>
        <p:nvCxnSpPr>
          <p:cNvPr id="29" name="Straight Arrow Connector 28"/>
          <p:cNvCxnSpPr>
            <a:stCxn id="3" idx="5"/>
            <a:endCxn id="27" idx="0"/>
          </p:cNvCxnSpPr>
          <p:nvPr/>
        </p:nvCxnSpPr>
        <p:spPr>
          <a:xfrm>
            <a:off x="6448354" y="1986477"/>
            <a:ext cx="3719893" cy="61810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2"/>
          <p:cNvSpPr txBox="1">
            <a:spLocks/>
          </p:cNvSpPr>
          <p:nvPr/>
        </p:nvSpPr>
        <p:spPr>
          <a:xfrm>
            <a:off x="258302" y="1841507"/>
            <a:ext cx="2871114" cy="4992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Gill Sans MT" panose="020B0502020104020203" pitchFamily="34" charset="0"/>
              </a:rPr>
              <a:t>STEP 3: Split</a:t>
            </a:r>
          </a:p>
        </p:txBody>
      </p:sp>
      <p:sp>
        <p:nvSpPr>
          <p:cNvPr id="59" name="Content Placeholder 2"/>
          <p:cNvSpPr txBox="1">
            <a:spLocks/>
          </p:cNvSpPr>
          <p:nvPr/>
        </p:nvSpPr>
        <p:spPr>
          <a:xfrm>
            <a:off x="5604431" y="1317617"/>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9 yes </a:t>
            </a:r>
            <a:r>
              <a:rPr lang="en-US" sz="1800" dirty="0" smtClean="0"/>
              <a:t>/ </a:t>
            </a:r>
            <a:r>
              <a:rPr lang="en-US" sz="1800" dirty="0" smtClean="0">
                <a:solidFill>
                  <a:srgbClr val="FF0000"/>
                </a:solidFill>
              </a:rPr>
              <a:t>5 no </a:t>
            </a:r>
            <a:endParaRPr lang="en-US" sz="1800" dirty="0">
              <a:solidFill>
                <a:srgbClr val="FF0000"/>
              </a:solidFill>
            </a:endParaRPr>
          </a:p>
        </p:txBody>
      </p:sp>
      <p:sp>
        <p:nvSpPr>
          <p:cNvPr id="63" name="Content Placeholder 2"/>
          <p:cNvSpPr txBox="1">
            <a:spLocks/>
          </p:cNvSpPr>
          <p:nvPr/>
        </p:nvSpPr>
        <p:spPr>
          <a:xfrm>
            <a:off x="2653932" y="2718631"/>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2 yes </a:t>
            </a:r>
            <a:r>
              <a:rPr lang="en-US" sz="1800" dirty="0" smtClean="0"/>
              <a:t>/ </a:t>
            </a:r>
            <a:r>
              <a:rPr lang="en-US" sz="1800" dirty="0" smtClean="0">
                <a:solidFill>
                  <a:srgbClr val="FF0000"/>
                </a:solidFill>
              </a:rPr>
              <a:t>3 no </a:t>
            </a:r>
            <a:endParaRPr lang="en-US" sz="1800" dirty="0">
              <a:solidFill>
                <a:srgbClr val="FF0000"/>
              </a:solidFill>
            </a:endParaRPr>
          </a:p>
        </p:txBody>
      </p:sp>
      <p:sp>
        <p:nvSpPr>
          <p:cNvPr id="64" name="Content Placeholder 2"/>
          <p:cNvSpPr txBox="1">
            <a:spLocks/>
          </p:cNvSpPr>
          <p:nvPr/>
        </p:nvSpPr>
        <p:spPr>
          <a:xfrm>
            <a:off x="6756700" y="2674843"/>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4 yes </a:t>
            </a:r>
            <a:r>
              <a:rPr lang="en-US" sz="1800" dirty="0" smtClean="0"/>
              <a:t>/ </a:t>
            </a:r>
            <a:r>
              <a:rPr lang="en-US" sz="1800" dirty="0" smtClean="0">
                <a:solidFill>
                  <a:srgbClr val="FF0000"/>
                </a:solidFill>
              </a:rPr>
              <a:t>0 no </a:t>
            </a:r>
            <a:endParaRPr lang="en-US" sz="1800" dirty="0">
              <a:solidFill>
                <a:srgbClr val="FF0000"/>
              </a:solidFill>
            </a:endParaRPr>
          </a:p>
        </p:txBody>
      </p:sp>
      <p:sp>
        <p:nvSpPr>
          <p:cNvPr id="65" name="Content Placeholder 2"/>
          <p:cNvSpPr txBox="1">
            <a:spLocks/>
          </p:cNvSpPr>
          <p:nvPr/>
        </p:nvSpPr>
        <p:spPr>
          <a:xfrm>
            <a:off x="10704512" y="2674843"/>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3 yes </a:t>
            </a:r>
            <a:r>
              <a:rPr lang="en-US" sz="1800" dirty="0" smtClean="0"/>
              <a:t>/ </a:t>
            </a:r>
            <a:r>
              <a:rPr lang="en-US" sz="1800" dirty="0" smtClean="0">
                <a:solidFill>
                  <a:srgbClr val="FF0000"/>
                </a:solidFill>
              </a:rPr>
              <a:t>2 no </a:t>
            </a:r>
            <a:endParaRPr lang="en-US" sz="1800" dirty="0">
              <a:solidFill>
                <a:srgbClr val="FF0000"/>
              </a:solidFill>
            </a:endParaRPr>
          </a:p>
        </p:txBody>
      </p:sp>
      <p:sp>
        <p:nvSpPr>
          <p:cNvPr id="23" name="Content Placeholder 2"/>
          <p:cNvSpPr txBox="1">
            <a:spLocks/>
          </p:cNvSpPr>
          <p:nvPr/>
        </p:nvSpPr>
        <p:spPr>
          <a:xfrm>
            <a:off x="254179" y="1246544"/>
            <a:ext cx="2313429" cy="4992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latin typeface="Gill Sans MT" panose="020B0502020104020203" pitchFamily="34" charset="0"/>
              </a:rPr>
              <a:t>STEP </a:t>
            </a:r>
            <a:r>
              <a:rPr lang="en-US" sz="2000" dirty="0" smtClean="0">
                <a:latin typeface="+mn-lt"/>
              </a:rPr>
              <a:t>1</a:t>
            </a:r>
            <a:r>
              <a:rPr lang="en-US" sz="2000" dirty="0">
                <a:latin typeface="Gill Sans MT" panose="020B0502020104020203" pitchFamily="34" charset="0"/>
              </a:rPr>
              <a:t>: Option #1</a:t>
            </a:r>
          </a:p>
          <a:p>
            <a:pPr marL="0" indent="0">
              <a:buFont typeface="Arial" panose="020B0604020202020204" pitchFamily="34" charset="0"/>
              <a:buNone/>
            </a:pPr>
            <a:endParaRPr lang="en-US" sz="2000" dirty="0" smtClean="0">
              <a:latin typeface="Gill Sans MT" panose="020B0502020104020203" pitchFamily="34" charset="0"/>
            </a:endParaRPr>
          </a:p>
        </p:txBody>
      </p:sp>
      <p:sp>
        <p:nvSpPr>
          <p:cNvPr id="30" name="Content Placeholder 2"/>
          <p:cNvSpPr txBox="1">
            <a:spLocks/>
          </p:cNvSpPr>
          <p:nvPr/>
        </p:nvSpPr>
        <p:spPr>
          <a:xfrm>
            <a:off x="254179" y="1541503"/>
            <a:ext cx="3223680" cy="4992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Gill Sans MT" panose="020B0502020104020203" pitchFamily="34" charset="0"/>
              </a:rPr>
              <a:t>STEP 2: Create Child Nodes </a:t>
            </a:r>
          </a:p>
        </p:txBody>
      </p:sp>
      <p:sp>
        <p:nvSpPr>
          <p:cNvPr id="43" name="Content Placeholder 2"/>
          <p:cNvSpPr txBox="1">
            <a:spLocks/>
          </p:cNvSpPr>
          <p:nvPr/>
        </p:nvSpPr>
        <p:spPr>
          <a:xfrm>
            <a:off x="258302" y="2145304"/>
            <a:ext cx="2871114" cy="4992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Gill Sans MT" panose="020B0502020104020203" pitchFamily="34" charset="0"/>
              </a:rPr>
              <a:t>STEP 4: Pure or not?</a:t>
            </a:r>
          </a:p>
        </p:txBody>
      </p:sp>
      <p:sp>
        <p:nvSpPr>
          <p:cNvPr id="2" name="Curved Right Arrow 1"/>
          <p:cNvSpPr/>
          <p:nvPr/>
        </p:nvSpPr>
        <p:spPr>
          <a:xfrm flipV="1">
            <a:off x="119336" y="1913033"/>
            <a:ext cx="213502" cy="464541"/>
          </a:xfrm>
          <a:prstGeom prst="curvedRightArrow">
            <a:avLst>
              <a:gd name="adj1" fmla="val 40399"/>
              <a:gd name="adj2" fmla="val 87568"/>
              <a:gd name="adj3" fmla="val 422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0" name="Straight Arrow Connector 39"/>
          <p:cNvCxnSpPr>
            <a:stCxn id="24" idx="4"/>
            <a:endCxn id="49" idx="0"/>
          </p:cNvCxnSpPr>
          <p:nvPr/>
        </p:nvCxnSpPr>
        <p:spPr>
          <a:xfrm flipH="1">
            <a:off x="2115062" y="3001328"/>
            <a:ext cx="15020" cy="32614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683537" y="3327472"/>
            <a:ext cx="3123568" cy="1210198"/>
            <a:chOff x="3342626" y="1952836"/>
            <a:chExt cx="3123568" cy="1210198"/>
          </a:xfrm>
        </p:grpSpPr>
        <p:sp>
          <p:nvSpPr>
            <p:cNvPr id="49" name="Oval 48"/>
            <p:cNvSpPr/>
            <p:nvPr/>
          </p:nvSpPr>
          <p:spPr>
            <a:xfrm>
              <a:off x="4323288" y="1952836"/>
              <a:ext cx="901726"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Humid</a:t>
              </a:r>
              <a:endParaRPr lang="en-US" dirty="0">
                <a:latin typeface="Gill Sans MT" panose="020B0502020104020203" pitchFamily="34" charset="0"/>
              </a:endParaRPr>
            </a:p>
          </p:txBody>
        </p:sp>
        <p:sp>
          <p:nvSpPr>
            <p:cNvPr id="50" name="Oval 49"/>
            <p:cNvSpPr/>
            <p:nvPr/>
          </p:nvSpPr>
          <p:spPr>
            <a:xfrm>
              <a:off x="3342626" y="2766289"/>
              <a:ext cx="101825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Normal</a:t>
              </a:r>
              <a:endParaRPr lang="en-US" dirty="0">
                <a:solidFill>
                  <a:schemeClr val="tx1"/>
                </a:solidFill>
                <a:latin typeface="Gill Sans MT" panose="020B0502020104020203" pitchFamily="34" charset="0"/>
              </a:endParaRPr>
            </a:p>
          </p:txBody>
        </p:sp>
        <p:cxnSp>
          <p:nvCxnSpPr>
            <p:cNvPr id="51" name="Straight Arrow Connector 50"/>
            <p:cNvCxnSpPr>
              <a:stCxn id="49" idx="3"/>
              <a:endCxn id="50" idx="0"/>
            </p:cNvCxnSpPr>
            <p:nvPr/>
          </p:nvCxnSpPr>
          <p:spPr>
            <a:xfrm flipH="1">
              <a:off x="3851752" y="2352343"/>
              <a:ext cx="603591"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670032" y="2766289"/>
              <a:ext cx="79616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High</a:t>
              </a:r>
              <a:endParaRPr lang="en-US" dirty="0">
                <a:solidFill>
                  <a:schemeClr val="tx1"/>
                </a:solidFill>
                <a:latin typeface="Gill Sans MT" panose="020B0502020104020203" pitchFamily="34" charset="0"/>
              </a:endParaRPr>
            </a:p>
          </p:txBody>
        </p:sp>
        <p:cxnSp>
          <p:nvCxnSpPr>
            <p:cNvPr id="53" name="Straight Arrow Connector 52"/>
            <p:cNvCxnSpPr>
              <a:stCxn id="49" idx="5"/>
              <a:endCxn id="52" idx="0"/>
            </p:cNvCxnSpPr>
            <p:nvPr/>
          </p:nvCxnSpPr>
          <p:spPr>
            <a:xfrm>
              <a:off x="5092959" y="2352343"/>
              <a:ext cx="975154"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8357625" y="3322126"/>
            <a:ext cx="3275169" cy="1210198"/>
            <a:chOff x="5165674" y="1952329"/>
            <a:chExt cx="3275169" cy="1210198"/>
          </a:xfrm>
        </p:grpSpPr>
        <p:sp>
          <p:nvSpPr>
            <p:cNvPr id="57" name="Oval 56"/>
            <p:cNvSpPr/>
            <p:nvPr/>
          </p:nvSpPr>
          <p:spPr>
            <a:xfrm>
              <a:off x="6573401" y="1952329"/>
              <a:ext cx="813842"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Wind</a:t>
              </a:r>
              <a:endParaRPr lang="en-US" dirty="0">
                <a:latin typeface="Gill Sans MT" panose="020B0502020104020203" pitchFamily="34" charset="0"/>
              </a:endParaRPr>
            </a:p>
          </p:txBody>
        </p:sp>
        <p:sp>
          <p:nvSpPr>
            <p:cNvPr id="58" name="Oval 57"/>
            <p:cNvSpPr/>
            <p:nvPr/>
          </p:nvSpPr>
          <p:spPr>
            <a:xfrm>
              <a:off x="5165674" y="2765782"/>
              <a:ext cx="829538"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Weak</a:t>
              </a:r>
              <a:endParaRPr lang="en-US" dirty="0">
                <a:solidFill>
                  <a:schemeClr val="tx1"/>
                </a:solidFill>
                <a:latin typeface="Gill Sans MT" panose="020B0502020104020203" pitchFamily="34" charset="0"/>
              </a:endParaRPr>
            </a:p>
          </p:txBody>
        </p:sp>
        <p:cxnSp>
          <p:nvCxnSpPr>
            <p:cNvPr id="60" name="Straight Arrow Connector 59"/>
            <p:cNvCxnSpPr>
              <a:stCxn id="57" idx="3"/>
              <a:endCxn id="58" idx="0"/>
            </p:cNvCxnSpPr>
            <p:nvPr/>
          </p:nvCxnSpPr>
          <p:spPr>
            <a:xfrm flipH="1">
              <a:off x="5580443" y="2351836"/>
              <a:ext cx="1112142"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7512561" y="2765782"/>
              <a:ext cx="92828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Strong</a:t>
              </a:r>
              <a:endParaRPr lang="en-US" dirty="0">
                <a:solidFill>
                  <a:schemeClr val="tx1"/>
                </a:solidFill>
                <a:latin typeface="Gill Sans MT" panose="020B0502020104020203" pitchFamily="34" charset="0"/>
              </a:endParaRPr>
            </a:p>
          </p:txBody>
        </p:sp>
        <p:cxnSp>
          <p:nvCxnSpPr>
            <p:cNvPr id="62" name="Straight Arrow Connector 61"/>
            <p:cNvCxnSpPr>
              <a:stCxn id="57" idx="5"/>
              <a:endCxn id="61" idx="0"/>
            </p:cNvCxnSpPr>
            <p:nvPr/>
          </p:nvCxnSpPr>
          <p:spPr>
            <a:xfrm>
              <a:off x="7268059" y="2351836"/>
              <a:ext cx="708643"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66" name="Table 65"/>
          <p:cNvGraphicFramePr>
            <a:graphicFrameLocks noGrp="1"/>
          </p:cNvGraphicFramePr>
          <p:nvPr>
            <p:extLst>
              <p:ext uri="{D42A27DB-BD31-4B8C-83A1-F6EECF244321}">
                <p14:modId xmlns:p14="http://schemas.microsoft.com/office/powerpoint/2010/main" val="2209828786"/>
              </p:ext>
            </p:extLst>
          </p:nvPr>
        </p:nvGraphicFramePr>
        <p:xfrm>
          <a:off x="56859" y="4582966"/>
          <a:ext cx="2212257" cy="914400"/>
        </p:xfrm>
        <a:graphic>
          <a:graphicData uri="http://schemas.openxmlformats.org/drawingml/2006/table">
            <a:tbl>
              <a:tblPr firstRow="1" bandRow="1">
                <a:tableStyleId>{5C22544A-7EE6-4342-B048-85BDC9FD1C3A}</a:tableStyleId>
              </a:tblPr>
              <a:tblGrid>
                <a:gridCol w="421640"/>
                <a:gridCol w="566481"/>
                <a:gridCol w="648072"/>
                <a:gridCol w="576064"/>
              </a:tblGrid>
              <a:tr h="181753">
                <a:tc gridSpan="4">
                  <a:txBody>
                    <a:bodyPr/>
                    <a:lstStyle/>
                    <a:p>
                      <a:pPr algn="l"/>
                      <a:r>
                        <a:rPr lang="en-US" sz="1400" dirty="0" smtClean="0"/>
                        <a:t> Day  Outlook Humid    Wind     </a:t>
                      </a:r>
                      <a:endParaRPr lang="en-US" sz="1400" dirty="0"/>
                    </a:p>
                  </a:txBody>
                  <a:tcPr marL="45720" marR="45720" anchor="ct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ctr"/>
                      <a:r>
                        <a:rPr lang="en-US" sz="1400" dirty="0" smtClean="0">
                          <a:solidFill>
                            <a:schemeClr val="accent6">
                              <a:lumMod val="75000"/>
                            </a:schemeClr>
                          </a:solidFill>
                        </a:rPr>
                        <a:t>D9</a:t>
                      </a:r>
                      <a:endParaRPr lang="en-US" sz="14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r>
              <a:tr h="0">
                <a:tc>
                  <a:txBody>
                    <a:bodyPr/>
                    <a:lstStyle/>
                    <a:p>
                      <a:pPr algn="ctr"/>
                      <a:r>
                        <a:rPr lang="en-US" sz="1400" dirty="0" smtClean="0">
                          <a:solidFill>
                            <a:schemeClr val="accent6">
                              <a:lumMod val="75000"/>
                            </a:schemeClr>
                          </a:solidFill>
                        </a:rPr>
                        <a:t>D11</a:t>
                      </a:r>
                      <a:endParaRPr lang="en-US" sz="14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r>
            </a:tbl>
          </a:graphicData>
        </a:graphic>
      </p:graphicFrame>
      <p:graphicFrame>
        <p:nvGraphicFramePr>
          <p:cNvPr id="68" name="Table 67"/>
          <p:cNvGraphicFramePr>
            <a:graphicFrameLocks noGrp="1"/>
          </p:cNvGraphicFramePr>
          <p:nvPr>
            <p:extLst>
              <p:ext uri="{D42A27DB-BD31-4B8C-83A1-F6EECF244321}">
                <p14:modId xmlns:p14="http://schemas.microsoft.com/office/powerpoint/2010/main" val="2630988135"/>
              </p:ext>
            </p:extLst>
          </p:nvPr>
        </p:nvGraphicFramePr>
        <p:xfrm>
          <a:off x="2302896" y="4586236"/>
          <a:ext cx="2212257" cy="1219200"/>
        </p:xfrm>
        <a:graphic>
          <a:graphicData uri="http://schemas.openxmlformats.org/drawingml/2006/table">
            <a:tbl>
              <a:tblPr firstRow="1" bandRow="1">
                <a:tableStyleId>{5C22544A-7EE6-4342-B048-85BDC9FD1C3A}</a:tableStyleId>
              </a:tblPr>
              <a:tblGrid>
                <a:gridCol w="421640"/>
                <a:gridCol w="566481"/>
                <a:gridCol w="648072"/>
                <a:gridCol w="576064"/>
              </a:tblGrid>
              <a:tr h="181753">
                <a:tc gridSpan="4">
                  <a:txBody>
                    <a:bodyPr/>
                    <a:lstStyle/>
                    <a:p>
                      <a:pPr algn="l"/>
                      <a:r>
                        <a:rPr lang="en-US" sz="1400" dirty="0" smtClean="0"/>
                        <a:t> Day  Outlook Humid    Wind     </a:t>
                      </a:r>
                      <a:endParaRPr lang="en-US" sz="1400" dirty="0"/>
                    </a:p>
                  </a:txBody>
                  <a:tcPr marL="45720" marR="45720" anchor="ct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ctr"/>
                      <a:r>
                        <a:rPr lang="en-US" sz="1400" dirty="0" smtClean="0">
                          <a:solidFill>
                            <a:srgbClr val="FF0000"/>
                          </a:solidFill>
                        </a:rPr>
                        <a:t>D1</a:t>
                      </a:r>
                      <a:endParaRPr lang="en-US" sz="14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FF0000"/>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FF0000"/>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FF0000"/>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r>
              <a:tr h="0">
                <a:tc>
                  <a:txBody>
                    <a:bodyPr/>
                    <a:lstStyle/>
                    <a:p>
                      <a:pPr algn="ctr"/>
                      <a:r>
                        <a:rPr lang="en-US" sz="1400" dirty="0" smtClean="0">
                          <a:solidFill>
                            <a:srgbClr val="FF0000"/>
                          </a:solidFill>
                        </a:rPr>
                        <a:t>D2</a:t>
                      </a:r>
                      <a:endParaRPr lang="en-US" sz="14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FF0000"/>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FF0000"/>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FF0000"/>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r>
              <a:tr h="0">
                <a:tc>
                  <a:txBody>
                    <a:bodyPr/>
                    <a:lstStyle/>
                    <a:p>
                      <a:pPr algn="ctr"/>
                      <a:r>
                        <a:rPr lang="en-US" sz="1400" dirty="0" smtClean="0">
                          <a:solidFill>
                            <a:srgbClr val="FF0000"/>
                          </a:solidFill>
                        </a:rPr>
                        <a:t>D8</a:t>
                      </a:r>
                      <a:endParaRPr lang="en-US" sz="14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FF0000"/>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FF0000"/>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FF0000"/>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r>
            </a:tbl>
          </a:graphicData>
        </a:graphic>
      </p:graphicFrame>
      <p:graphicFrame>
        <p:nvGraphicFramePr>
          <p:cNvPr id="70" name="Table 69"/>
          <p:cNvGraphicFramePr>
            <a:graphicFrameLocks noGrp="1"/>
          </p:cNvGraphicFramePr>
          <p:nvPr>
            <p:extLst>
              <p:ext uri="{D42A27DB-BD31-4B8C-83A1-F6EECF244321}">
                <p14:modId xmlns:p14="http://schemas.microsoft.com/office/powerpoint/2010/main" val="1894920951"/>
              </p:ext>
            </p:extLst>
          </p:nvPr>
        </p:nvGraphicFramePr>
        <p:xfrm>
          <a:off x="4961064" y="3078942"/>
          <a:ext cx="2415477" cy="1524000"/>
        </p:xfrm>
        <a:graphic>
          <a:graphicData uri="http://schemas.openxmlformats.org/drawingml/2006/table">
            <a:tbl>
              <a:tblPr firstRow="1" bandRow="1">
                <a:tableStyleId>{5C22544A-7EE6-4342-B048-85BDC9FD1C3A}</a:tableStyleId>
              </a:tblPr>
              <a:tblGrid>
                <a:gridCol w="421640"/>
                <a:gridCol w="769701"/>
                <a:gridCol w="648072"/>
                <a:gridCol w="576064"/>
              </a:tblGrid>
              <a:tr h="181753">
                <a:tc gridSpan="4">
                  <a:txBody>
                    <a:bodyPr/>
                    <a:lstStyle/>
                    <a:p>
                      <a:pPr algn="l"/>
                      <a:r>
                        <a:rPr lang="en-US" sz="1400" dirty="0" smtClean="0"/>
                        <a:t> Day   Outlook     Humid    Wind     </a:t>
                      </a:r>
                      <a:endParaRPr lang="en-US" sz="1400" dirty="0"/>
                    </a:p>
                  </a:txBody>
                  <a:tcPr marL="45720" marR="45720" anchor="ct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ctr"/>
                      <a:r>
                        <a:rPr lang="en-US" sz="1400" dirty="0" smtClean="0">
                          <a:solidFill>
                            <a:schemeClr val="accent6">
                              <a:lumMod val="75000"/>
                            </a:schemeClr>
                          </a:solidFill>
                        </a:rPr>
                        <a:t>D3</a:t>
                      </a:r>
                      <a:endParaRPr lang="en-US" sz="14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r>
              <a:tr h="0">
                <a:tc>
                  <a:txBody>
                    <a:bodyPr/>
                    <a:lstStyle/>
                    <a:p>
                      <a:pPr algn="ctr"/>
                      <a:r>
                        <a:rPr lang="en-US" sz="1400" dirty="0" smtClean="0">
                          <a:solidFill>
                            <a:schemeClr val="accent6">
                              <a:lumMod val="75000"/>
                            </a:schemeClr>
                          </a:solidFill>
                        </a:rPr>
                        <a:t>D7</a:t>
                      </a:r>
                      <a:endParaRPr lang="en-US" sz="14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r>
              <a:tr h="0">
                <a:tc>
                  <a:txBody>
                    <a:bodyPr/>
                    <a:lstStyle/>
                    <a:p>
                      <a:pPr algn="ctr"/>
                      <a:r>
                        <a:rPr lang="en-US" sz="1400" dirty="0" smtClean="0">
                          <a:solidFill>
                            <a:schemeClr val="accent6">
                              <a:lumMod val="75000"/>
                            </a:schemeClr>
                          </a:solidFill>
                        </a:rPr>
                        <a:t>D12</a:t>
                      </a:r>
                      <a:endParaRPr lang="en-US" sz="14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r>
              <a:tr h="0">
                <a:tc>
                  <a:txBody>
                    <a:bodyPr/>
                    <a:lstStyle/>
                    <a:p>
                      <a:pPr algn="ctr"/>
                      <a:r>
                        <a:rPr lang="en-US" sz="1400" dirty="0" smtClean="0">
                          <a:solidFill>
                            <a:schemeClr val="accent6">
                              <a:lumMod val="75000"/>
                            </a:schemeClr>
                          </a:solidFill>
                        </a:rPr>
                        <a:t>D13</a:t>
                      </a:r>
                      <a:endParaRPr lang="en-US" sz="14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r>
            </a:tbl>
          </a:graphicData>
        </a:graphic>
      </p:graphicFrame>
      <p:cxnSp>
        <p:nvCxnSpPr>
          <p:cNvPr id="71" name="Straight Arrow Connector 70"/>
          <p:cNvCxnSpPr>
            <a:stCxn id="27" idx="4"/>
            <a:endCxn id="57" idx="0"/>
          </p:cNvCxnSpPr>
          <p:nvPr/>
        </p:nvCxnSpPr>
        <p:spPr>
          <a:xfrm>
            <a:off x="10168247" y="3001328"/>
            <a:ext cx="4026" cy="3207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73" name="Table 72"/>
          <p:cNvGraphicFramePr>
            <a:graphicFrameLocks noGrp="1"/>
          </p:cNvGraphicFramePr>
          <p:nvPr>
            <p:extLst>
              <p:ext uri="{D42A27DB-BD31-4B8C-83A1-F6EECF244321}">
                <p14:modId xmlns:p14="http://schemas.microsoft.com/office/powerpoint/2010/main" val="3956078586"/>
              </p:ext>
            </p:extLst>
          </p:nvPr>
        </p:nvGraphicFramePr>
        <p:xfrm>
          <a:off x="7638499" y="4582966"/>
          <a:ext cx="2212257" cy="1219200"/>
        </p:xfrm>
        <a:graphic>
          <a:graphicData uri="http://schemas.openxmlformats.org/drawingml/2006/table">
            <a:tbl>
              <a:tblPr firstRow="1" bandRow="1">
                <a:tableStyleId>{5C22544A-7EE6-4342-B048-85BDC9FD1C3A}</a:tableStyleId>
              </a:tblPr>
              <a:tblGrid>
                <a:gridCol w="421640"/>
                <a:gridCol w="566481"/>
                <a:gridCol w="648072"/>
                <a:gridCol w="576064"/>
              </a:tblGrid>
              <a:tr h="181753">
                <a:tc gridSpan="4">
                  <a:txBody>
                    <a:bodyPr/>
                    <a:lstStyle/>
                    <a:p>
                      <a:pPr algn="l"/>
                      <a:r>
                        <a:rPr lang="en-US" sz="1400" dirty="0" smtClean="0"/>
                        <a:t> Day  Outlook Humid    Wind     </a:t>
                      </a:r>
                      <a:endParaRPr lang="en-US" sz="1400" dirty="0"/>
                    </a:p>
                  </a:txBody>
                  <a:tcPr marL="45720" marR="45720" anchor="ct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D4</a:t>
                      </a: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smtClean="0">
                          <a:solidFill>
                            <a:schemeClr val="accent6">
                              <a:lumMod val="75000"/>
                            </a:schemeClr>
                          </a:solidFill>
                        </a:rPr>
                        <a:t>Weak</a:t>
                      </a:r>
                      <a:endParaRPr lang="en-US" sz="14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r>
              <a:tr h="0">
                <a:tc>
                  <a:txBody>
                    <a:bodyPr/>
                    <a:lstStyle/>
                    <a:p>
                      <a:pPr algn="ctr"/>
                      <a:r>
                        <a:rPr lang="en-US" sz="1400" dirty="0" smtClean="0">
                          <a:solidFill>
                            <a:schemeClr val="accent6">
                              <a:lumMod val="75000"/>
                            </a:schemeClr>
                          </a:solidFill>
                        </a:rPr>
                        <a:t>D5</a:t>
                      </a:r>
                      <a:endParaRPr lang="en-US" sz="14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r>
              <a:tr h="0">
                <a:tc>
                  <a:txBody>
                    <a:bodyPr/>
                    <a:lstStyle/>
                    <a:p>
                      <a:pPr algn="ctr"/>
                      <a:r>
                        <a:rPr lang="en-US" sz="1400" dirty="0" smtClean="0">
                          <a:solidFill>
                            <a:schemeClr val="accent6">
                              <a:lumMod val="75000"/>
                            </a:schemeClr>
                          </a:solidFill>
                        </a:rPr>
                        <a:t>D10</a:t>
                      </a:r>
                      <a:endParaRPr lang="en-US" sz="14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smtClean="0">
                          <a:solidFill>
                            <a:schemeClr val="accent6">
                              <a:lumMod val="75000"/>
                            </a:schemeClr>
                          </a:solidFill>
                        </a:rPr>
                        <a:t>Normal</a:t>
                      </a:r>
                      <a:endParaRPr lang="en-US" sz="14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r>
            </a:tbl>
          </a:graphicData>
        </a:graphic>
      </p:graphicFrame>
      <p:graphicFrame>
        <p:nvGraphicFramePr>
          <p:cNvPr id="74" name="Table 73"/>
          <p:cNvGraphicFramePr>
            <a:graphicFrameLocks noGrp="1"/>
          </p:cNvGraphicFramePr>
          <p:nvPr>
            <p:extLst>
              <p:ext uri="{D42A27DB-BD31-4B8C-83A1-F6EECF244321}">
                <p14:modId xmlns:p14="http://schemas.microsoft.com/office/powerpoint/2010/main" val="2130323781"/>
              </p:ext>
            </p:extLst>
          </p:nvPr>
        </p:nvGraphicFramePr>
        <p:xfrm>
          <a:off x="9884536" y="4586236"/>
          <a:ext cx="2212257" cy="914400"/>
        </p:xfrm>
        <a:graphic>
          <a:graphicData uri="http://schemas.openxmlformats.org/drawingml/2006/table">
            <a:tbl>
              <a:tblPr firstRow="1" bandRow="1">
                <a:tableStyleId>{5C22544A-7EE6-4342-B048-85BDC9FD1C3A}</a:tableStyleId>
              </a:tblPr>
              <a:tblGrid>
                <a:gridCol w="421640"/>
                <a:gridCol w="566481"/>
                <a:gridCol w="648072"/>
                <a:gridCol w="576064"/>
              </a:tblGrid>
              <a:tr h="181753">
                <a:tc gridSpan="4">
                  <a:txBody>
                    <a:bodyPr/>
                    <a:lstStyle/>
                    <a:p>
                      <a:pPr algn="l"/>
                      <a:r>
                        <a:rPr lang="en-US" sz="1400" dirty="0" smtClean="0"/>
                        <a:t> Day  Outlook Humid    Wind     </a:t>
                      </a:r>
                      <a:endParaRPr lang="en-US" sz="1400" dirty="0"/>
                    </a:p>
                  </a:txBody>
                  <a:tcPr marL="45720" marR="45720" anchor="ct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ctr"/>
                      <a:r>
                        <a:rPr lang="en-US" sz="1400" dirty="0" smtClean="0">
                          <a:solidFill>
                            <a:srgbClr val="FF0000"/>
                          </a:solidFill>
                        </a:rPr>
                        <a:t>D6</a:t>
                      </a:r>
                      <a:endParaRPr lang="en-US" sz="14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FF0000"/>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FF0000"/>
                          </a:solidFill>
                        </a:rPr>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FF0000"/>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r>
              <a:tr h="0">
                <a:tc>
                  <a:txBody>
                    <a:bodyPr/>
                    <a:lstStyle/>
                    <a:p>
                      <a:pPr algn="ctr"/>
                      <a:r>
                        <a:rPr lang="en-US" sz="1400" dirty="0" smtClean="0">
                          <a:solidFill>
                            <a:srgbClr val="FF0000"/>
                          </a:solidFill>
                        </a:rPr>
                        <a:t>D14</a:t>
                      </a:r>
                      <a:endParaRPr lang="en-US" sz="14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FF0000"/>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FF0000"/>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FF0000"/>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r>
            </a:tbl>
          </a:graphicData>
        </a:graphic>
      </p:graphicFrame>
      <p:sp>
        <p:nvSpPr>
          <p:cNvPr id="80" name="Content Placeholder 2"/>
          <p:cNvSpPr txBox="1">
            <a:spLocks/>
          </p:cNvSpPr>
          <p:nvPr/>
        </p:nvSpPr>
        <p:spPr>
          <a:xfrm>
            <a:off x="923167" y="5976826"/>
            <a:ext cx="2871114" cy="4992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Gill Sans MT" panose="020B0502020104020203" pitchFamily="34" charset="0"/>
              </a:rPr>
              <a:t>PURE SUBSETS </a:t>
            </a:r>
            <a:r>
              <a:rPr lang="en-US" sz="2000" dirty="0" smtClean="0">
                <a:latin typeface="Gill Sans MT" panose="020B0502020104020203" pitchFamily="34" charset="0"/>
                <a:sym typeface="Wingdings" panose="05000000000000000000" pitchFamily="2" charset="2"/>
              </a:rPr>
              <a:t> STOP</a:t>
            </a:r>
            <a:endParaRPr lang="en-US" sz="2000" dirty="0" smtClean="0">
              <a:latin typeface="Gill Sans MT" panose="020B0502020104020203" pitchFamily="34" charset="0"/>
            </a:endParaRPr>
          </a:p>
        </p:txBody>
      </p:sp>
      <p:sp>
        <p:nvSpPr>
          <p:cNvPr id="81" name="Content Placeholder 2"/>
          <p:cNvSpPr txBox="1">
            <a:spLocks/>
          </p:cNvSpPr>
          <p:nvPr/>
        </p:nvSpPr>
        <p:spPr>
          <a:xfrm>
            <a:off x="8616280" y="5976826"/>
            <a:ext cx="2871114" cy="4992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Gill Sans MT" panose="020B0502020104020203" pitchFamily="34" charset="0"/>
              </a:rPr>
              <a:t>PURE SUBSETS </a:t>
            </a:r>
            <a:r>
              <a:rPr lang="en-US" sz="2000" dirty="0" smtClean="0">
                <a:latin typeface="Gill Sans MT" panose="020B0502020104020203" pitchFamily="34" charset="0"/>
                <a:sym typeface="Wingdings" panose="05000000000000000000" pitchFamily="2" charset="2"/>
              </a:rPr>
              <a:t> STOP</a:t>
            </a:r>
            <a:endParaRPr lang="en-US" sz="2000" dirty="0" smtClean="0">
              <a:latin typeface="Gill Sans MT" panose="020B0502020104020203" pitchFamily="34" charset="0"/>
            </a:endParaRPr>
          </a:p>
        </p:txBody>
      </p:sp>
    </p:spTree>
    <p:extLst>
      <p:ext uri="{BB962C8B-B14F-4D97-AF65-F5344CB8AC3E}">
        <p14:creationId xmlns:p14="http://schemas.microsoft.com/office/powerpoint/2010/main" val="180823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fade">
                                      <p:cBhvr>
                                        <p:cTn id="11" dur="500"/>
                                        <p:tgtEl>
                                          <p:spTgt spid="6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wipe(up)">
                                      <p:cBhvr>
                                        <p:cTn id="20" dur="500"/>
                                        <p:tgtEl>
                                          <p:spTgt spid="54"/>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fade">
                                      <p:cBhvr>
                                        <p:cTn id="24" dur="500"/>
                                        <p:tgtEl>
                                          <p:spTgt spid="73"/>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fade">
                                      <p:cBhvr>
                                        <p:cTn id="28" dur="500"/>
                                        <p:tgtEl>
                                          <p:spTgt spid="7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0"/>
                                        </p:tgtEl>
                                        <p:attrNameLst>
                                          <p:attrName>style.visibility</p:attrName>
                                        </p:attrNameLst>
                                      </p:cBhvr>
                                      <p:to>
                                        <p:strVal val="visible"/>
                                      </p:to>
                                    </p:set>
                                    <p:animEffect transition="in" filter="fade">
                                      <p:cBhvr>
                                        <p:cTn id="33" dur="500"/>
                                        <p:tgtEl>
                                          <p:spTgt spid="8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1"/>
                                        </p:tgtEl>
                                        <p:attrNameLst>
                                          <p:attrName>style.visibility</p:attrName>
                                        </p:attrNameLst>
                                      </p:cBhvr>
                                      <p:to>
                                        <p:strVal val="visible"/>
                                      </p:to>
                                    </p:set>
                                    <p:animEffect transition="in" filter="fade">
                                      <p:cBhvr>
                                        <p:cTn id="36"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650453" y="6550223"/>
            <a:ext cx="5570243" cy="307777"/>
          </a:xfrm>
          <a:prstGeom prst="rect">
            <a:avLst/>
          </a:prstGeom>
        </p:spPr>
        <p:txBody>
          <a:bodyPr wrap="none">
            <a:spAutoFit/>
          </a:bodyPr>
          <a:lstStyle/>
          <a:p>
            <a:r>
              <a:rPr lang="en-US" altLang="en-US" sz="1400" i="1" dirty="0" smtClean="0">
                <a:solidFill>
                  <a:schemeClr val="bg1">
                    <a:lumMod val="65000"/>
                  </a:schemeClr>
                </a:solidFill>
              </a:rPr>
              <a:t>Source: Victor </a:t>
            </a:r>
            <a:r>
              <a:rPr lang="en-US" altLang="en-US" sz="1400" i="1" dirty="0" err="1" smtClean="0">
                <a:solidFill>
                  <a:schemeClr val="bg1">
                    <a:lumMod val="65000"/>
                  </a:schemeClr>
                </a:solidFill>
              </a:rPr>
              <a:t>Lavrenko</a:t>
            </a:r>
            <a:r>
              <a:rPr lang="en-US" altLang="en-US" sz="1400" i="1" dirty="0" smtClean="0">
                <a:solidFill>
                  <a:schemeClr val="bg1">
                    <a:lumMod val="65000"/>
                  </a:schemeClr>
                </a:solidFill>
              </a:rPr>
              <a:t> – School of Informatics University of Edinburgh UK</a:t>
            </a:r>
            <a:endParaRPr lang="en-US" sz="1400" i="1" dirty="0">
              <a:solidFill>
                <a:schemeClr val="bg1">
                  <a:lumMod val="65000"/>
                </a:schemeClr>
              </a:solidFill>
            </a:endParaRPr>
          </a:p>
        </p:txBody>
      </p:sp>
      <p:sp>
        <p:nvSpPr>
          <p:cNvPr id="7" name="Title 1"/>
          <p:cNvSpPr>
            <a:spLocks noGrp="1"/>
          </p:cNvSpPr>
          <p:nvPr>
            <p:ph type="title"/>
          </p:nvPr>
        </p:nvSpPr>
        <p:spPr>
          <a:xfrm>
            <a:off x="838200" y="181492"/>
            <a:ext cx="3451586" cy="701731"/>
          </a:xfrm>
        </p:spPr>
        <p:txBody>
          <a:bodyPr/>
          <a:lstStyle/>
          <a:p>
            <a:r>
              <a:rPr lang="en-US" dirty="0"/>
              <a:t>Decision Tree</a:t>
            </a:r>
          </a:p>
        </p:txBody>
      </p:sp>
      <p:sp>
        <p:nvSpPr>
          <p:cNvPr id="8" name="Content Placeholder 2"/>
          <p:cNvSpPr>
            <a:spLocks noGrp="1"/>
          </p:cNvSpPr>
          <p:nvPr>
            <p:ph idx="1"/>
          </p:nvPr>
        </p:nvSpPr>
        <p:spPr>
          <a:xfrm>
            <a:off x="1278219" y="791502"/>
            <a:ext cx="6685594" cy="409709"/>
          </a:xfrm>
        </p:spPr>
        <p:txBody>
          <a:bodyPr>
            <a:noAutofit/>
          </a:bodyPr>
          <a:lstStyle/>
          <a:p>
            <a:pPr marL="0" indent="0">
              <a:buNone/>
            </a:pPr>
            <a:r>
              <a:rPr lang="en-US" sz="2800" dirty="0" smtClean="0"/>
              <a:t>Example of a Decision Tree Classifier</a:t>
            </a:r>
            <a:endParaRPr lang="en-US" sz="2800" dirty="0"/>
          </a:p>
        </p:txBody>
      </p:sp>
      <p:sp>
        <p:nvSpPr>
          <p:cNvPr id="3" name="Oval 2"/>
          <p:cNvSpPr/>
          <p:nvPr/>
        </p:nvSpPr>
        <p:spPr>
          <a:xfrm>
            <a:off x="5519936" y="1586970"/>
            <a:ext cx="1087709"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Outlook</a:t>
            </a:r>
            <a:endParaRPr lang="en-US" dirty="0"/>
          </a:p>
        </p:txBody>
      </p:sp>
      <p:sp>
        <p:nvSpPr>
          <p:cNvPr id="24" name="Oval 23"/>
          <p:cNvSpPr/>
          <p:nvPr/>
        </p:nvSpPr>
        <p:spPr>
          <a:xfrm>
            <a:off x="1694239" y="2604583"/>
            <a:ext cx="871685"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Sunny</a:t>
            </a:r>
            <a:endParaRPr lang="en-US" dirty="0">
              <a:solidFill>
                <a:schemeClr val="tx1"/>
              </a:solidFill>
            </a:endParaRPr>
          </a:p>
        </p:txBody>
      </p:sp>
      <p:cxnSp>
        <p:nvCxnSpPr>
          <p:cNvPr id="9" name="Straight Arrow Connector 8"/>
          <p:cNvCxnSpPr>
            <a:stCxn id="3" idx="3"/>
            <a:endCxn id="24" idx="0"/>
          </p:cNvCxnSpPr>
          <p:nvPr/>
        </p:nvCxnSpPr>
        <p:spPr>
          <a:xfrm flipH="1">
            <a:off x="2130082" y="1986477"/>
            <a:ext cx="3549145" cy="61810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490736" y="2604583"/>
            <a:ext cx="1159717"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Overcast</a:t>
            </a:r>
            <a:endParaRPr lang="en-US" dirty="0">
              <a:solidFill>
                <a:schemeClr val="tx1"/>
              </a:solidFill>
            </a:endParaRPr>
          </a:p>
        </p:txBody>
      </p:sp>
      <p:cxnSp>
        <p:nvCxnSpPr>
          <p:cNvPr id="26" name="Straight Arrow Connector 25"/>
          <p:cNvCxnSpPr>
            <a:stCxn id="3" idx="4"/>
            <a:endCxn id="25" idx="0"/>
          </p:cNvCxnSpPr>
          <p:nvPr/>
        </p:nvCxnSpPr>
        <p:spPr>
          <a:xfrm>
            <a:off x="6063791" y="2055022"/>
            <a:ext cx="6804" cy="54956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9732404" y="2604583"/>
            <a:ext cx="871685"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Rain</a:t>
            </a:r>
            <a:endParaRPr lang="en-US" dirty="0">
              <a:solidFill>
                <a:schemeClr val="tx1"/>
              </a:solidFill>
            </a:endParaRPr>
          </a:p>
        </p:txBody>
      </p:sp>
      <p:cxnSp>
        <p:nvCxnSpPr>
          <p:cNvPr id="29" name="Straight Arrow Connector 28"/>
          <p:cNvCxnSpPr>
            <a:stCxn id="3" idx="5"/>
            <a:endCxn id="27" idx="0"/>
          </p:cNvCxnSpPr>
          <p:nvPr/>
        </p:nvCxnSpPr>
        <p:spPr>
          <a:xfrm>
            <a:off x="6448354" y="1986477"/>
            <a:ext cx="3719893" cy="61810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p:cNvSpPr txBox="1">
            <a:spLocks/>
          </p:cNvSpPr>
          <p:nvPr/>
        </p:nvSpPr>
        <p:spPr>
          <a:xfrm>
            <a:off x="254178" y="1246544"/>
            <a:ext cx="4581681" cy="10126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latin typeface="Gill Sans MT" panose="020B0502020104020203" pitchFamily="34" charset="0"/>
              </a:rPr>
              <a:t>DT Classifier is trained and ready for test and/or production.  Recall Day 15, does Bob play tennis or not?</a:t>
            </a:r>
          </a:p>
        </p:txBody>
      </p:sp>
      <p:cxnSp>
        <p:nvCxnSpPr>
          <p:cNvPr id="40" name="Straight Arrow Connector 39"/>
          <p:cNvCxnSpPr>
            <a:stCxn id="24" idx="4"/>
            <a:endCxn id="49" idx="0"/>
          </p:cNvCxnSpPr>
          <p:nvPr/>
        </p:nvCxnSpPr>
        <p:spPr>
          <a:xfrm flipH="1">
            <a:off x="2115062" y="3001328"/>
            <a:ext cx="15020" cy="32614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683537" y="3327472"/>
            <a:ext cx="3123568" cy="1210198"/>
            <a:chOff x="3342626" y="1952836"/>
            <a:chExt cx="3123568" cy="1210198"/>
          </a:xfrm>
        </p:grpSpPr>
        <p:sp>
          <p:nvSpPr>
            <p:cNvPr id="49" name="Oval 48"/>
            <p:cNvSpPr/>
            <p:nvPr/>
          </p:nvSpPr>
          <p:spPr>
            <a:xfrm>
              <a:off x="4323288" y="1952836"/>
              <a:ext cx="901726"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Humid</a:t>
              </a:r>
              <a:endParaRPr lang="en-US" dirty="0">
                <a:latin typeface="Gill Sans MT" panose="020B0502020104020203" pitchFamily="34" charset="0"/>
              </a:endParaRPr>
            </a:p>
          </p:txBody>
        </p:sp>
        <p:sp>
          <p:nvSpPr>
            <p:cNvPr id="50" name="Oval 49"/>
            <p:cNvSpPr/>
            <p:nvPr/>
          </p:nvSpPr>
          <p:spPr>
            <a:xfrm>
              <a:off x="3342626" y="2766289"/>
              <a:ext cx="101825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Normal</a:t>
              </a:r>
              <a:endParaRPr lang="en-US" dirty="0">
                <a:solidFill>
                  <a:schemeClr val="tx1"/>
                </a:solidFill>
                <a:latin typeface="Gill Sans MT" panose="020B0502020104020203" pitchFamily="34" charset="0"/>
              </a:endParaRPr>
            </a:p>
          </p:txBody>
        </p:sp>
        <p:cxnSp>
          <p:nvCxnSpPr>
            <p:cNvPr id="51" name="Straight Arrow Connector 50"/>
            <p:cNvCxnSpPr>
              <a:stCxn id="49" idx="3"/>
              <a:endCxn id="50" idx="0"/>
            </p:cNvCxnSpPr>
            <p:nvPr/>
          </p:nvCxnSpPr>
          <p:spPr>
            <a:xfrm flipH="1">
              <a:off x="3851752" y="2352343"/>
              <a:ext cx="603591"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670032" y="2766289"/>
              <a:ext cx="79616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High</a:t>
              </a:r>
              <a:endParaRPr lang="en-US" dirty="0">
                <a:solidFill>
                  <a:schemeClr val="tx1"/>
                </a:solidFill>
                <a:latin typeface="Gill Sans MT" panose="020B0502020104020203" pitchFamily="34" charset="0"/>
              </a:endParaRPr>
            </a:p>
          </p:txBody>
        </p:sp>
        <p:cxnSp>
          <p:nvCxnSpPr>
            <p:cNvPr id="53" name="Straight Arrow Connector 52"/>
            <p:cNvCxnSpPr>
              <a:stCxn id="49" idx="5"/>
              <a:endCxn id="52" idx="0"/>
            </p:cNvCxnSpPr>
            <p:nvPr/>
          </p:nvCxnSpPr>
          <p:spPr>
            <a:xfrm>
              <a:off x="5092959" y="2352343"/>
              <a:ext cx="975154"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57" name="Oval 56"/>
          <p:cNvSpPr/>
          <p:nvPr/>
        </p:nvSpPr>
        <p:spPr>
          <a:xfrm>
            <a:off x="9765352" y="3322126"/>
            <a:ext cx="813842"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Wind</a:t>
            </a:r>
            <a:endParaRPr lang="en-US" dirty="0">
              <a:latin typeface="Gill Sans MT" panose="020B0502020104020203" pitchFamily="34" charset="0"/>
            </a:endParaRPr>
          </a:p>
        </p:txBody>
      </p:sp>
      <p:sp>
        <p:nvSpPr>
          <p:cNvPr id="58" name="Oval 57"/>
          <p:cNvSpPr/>
          <p:nvPr/>
        </p:nvSpPr>
        <p:spPr>
          <a:xfrm>
            <a:off x="8357625" y="4135579"/>
            <a:ext cx="829538"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Weak</a:t>
            </a:r>
            <a:endParaRPr lang="en-US" dirty="0">
              <a:solidFill>
                <a:schemeClr val="tx1"/>
              </a:solidFill>
              <a:latin typeface="Gill Sans MT" panose="020B0502020104020203" pitchFamily="34" charset="0"/>
            </a:endParaRPr>
          </a:p>
        </p:txBody>
      </p:sp>
      <p:cxnSp>
        <p:nvCxnSpPr>
          <p:cNvPr id="60" name="Straight Arrow Connector 59"/>
          <p:cNvCxnSpPr>
            <a:stCxn id="57" idx="3"/>
            <a:endCxn id="58" idx="0"/>
          </p:cNvCxnSpPr>
          <p:nvPr/>
        </p:nvCxnSpPr>
        <p:spPr>
          <a:xfrm flipH="1">
            <a:off x="8772394" y="3721633"/>
            <a:ext cx="1112142"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10704512" y="4135579"/>
            <a:ext cx="92828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Strong</a:t>
            </a:r>
            <a:endParaRPr lang="en-US" dirty="0">
              <a:solidFill>
                <a:schemeClr val="tx1"/>
              </a:solidFill>
              <a:latin typeface="Gill Sans MT" panose="020B0502020104020203" pitchFamily="34" charset="0"/>
            </a:endParaRPr>
          </a:p>
        </p:txBody>
      </p:sp>
      <p:cxnSp>
        <p:nvCxnSpPr>
          <p:cNvPr id="62" name="Straight Arrow Connector 61"/>
          <p:cNvCxnSpPr>
            <a:stCxn id="57" idx="5"/>
            <a:endCxn id="61" idx="0"/>
          </p:cNvCxnSpPr>
          <p:nvPr/>
        </p:nvCxnSpPr>
        <p:spPr>
          <a:xfrm>
            <a:off x="10460010" y="3721633"/>
            <a:ext cx="708643"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7" idx="4"/>
            <a:endCxn id="57" idx="0"/>
          </p:cNvCxnSpPr>
          <p:nvPr/>
        </p:nvCxnSpPr>
        <p:spPr>
          <a:xfrm>
            <a:off x="10168247" y="3001328"/>
            <a:ext cx="4026" cy="3207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Content Placeholder 2"/>
          <p:cNvSpPr txBox="1">
            <a:spLocks/>
          </p:cNvSpPr>
          <p:nvPr/>
        </p:nvSpPr>
        <p:spPr>
          <a:xfrm>
            <a:off x="3213039" y="4732391"/>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FF0000"/>
                </a:solidFill>
              </a:rPr>
              <a:t>NO</a:t>
            </a:r>
            <a:endParaRPr lang="en-US" sz="1800" dirty="0">
              <a:solidFill>
                <a:srgbClr val="FF0000"/>
              </a:solidFill>
            </a:endParaRPr>
          </a:p>
        </p:txBody>
      </p:sp>
      <p:sp>
        <p:nvSpPr>
          <p:cNvPr id="45" name="Content Placeholder 2"/>
          <p:cNvSpPr txBox="1">
            <a:spLocks/>
          </p:cNvSpPr>
          <p:nvPr/>
        </p:nvSpPr>
        <p:spPr>
          <a:xfrm>
            <a:off x="5854288" y="3094577"/>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YES</a:t>
            </a:r>
            <a:endParaRPr lang="en-US" sz="1800" dirty="0">
              <a:solidFill>
                <a:srgbClr val="FF0000"/>
              </a:solidFill>
            </a:endParaRPr>
          </a:p>
        </p:txBody>
      </p:sp>
      <p:sp>
        <p:nvSpPr>
          <p:cNvPr id="46" name="Content Placeholder 2"/>
          <p:cNvSpPr txBox="1">
            <a:spLocks/>
          </p:cNvSpPr>
          <p:nvPr/>
        </p:nvSpPr>
        <p:spPr>
          <a:xfrm>
            <a:off x="1070133" y="4732391"/>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YES</a:t>
            </a:r>
            <a:endParaRPr lang="en-US" sz="1800" dirty="0">
              <a:solidFill>
                <a:srgbClr val="FF0000"/>
              </a:solidFill>
            </a:endParaRPr>
          </a:p>
        </p:txBody>
      </p:sp>
      <p:sp>
        <p:nvSpPr>
          <p:cNvPr id="48" name="Content Placeholder 2"/>
          <p:cNvSpPr txBox="1">
            <a:spLocks/>
          </p:cNvSpPr>
          <p:nvPr/>
        </p:nvSpPr>
        <p:spPr>
          <a:xfrm>
            <a:off x="8542925" y="4690046"/>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YES</a:t>
            </a:r>
            <a:endParaRPr lang="en-US" sz="1800" dirty="0">
              <a:solidFill>
                <a:srgbClr val="FF0000"/>
              </a:solidFill>
            </a:endParaRPr>
          </a:p>
        </p:txBody>
      </p:sp>
      <p:sp>
        <p:nvSpPr>
          <p:cNvPr id="56" name="Content Placeholder 2"/>
          <p:cNvSpPr txBox="1">
            <a:spLocks/>
          </p:cNvSpPr>
          <p:nvPr/>
        </p:nvSpPr>
        <p:spPr>
          <a:xfrm>
            <a:off x="10999324" y="4732391"/>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FF0000"/>
                </a:solidFill>
              </a:rPr>
              <a:t>NO</a:t>
            </a:r>
            <a:endParaRPr lang="en-US" sz="1800" dirty="0">
              <a:solidFill>
                <a:srgbClr val="FF0000"/>
              </a:solidFill>
            </a:endParaRPr>
          </a:p>
        </p:txBody>
      </p:sp>
      <p:graphicFrame>
        <p:nvGraphicFramePr>
          <p:cNvPr id="67" name="Table 66"/>
          <p:cNvGraphicFramePr>
            <a:graphicFrameLocks noGrp="1"/>
          </p:cNvGraphicFramePr>
          <p:nvPr>
            <p:extLst>
              <p:ext uri="{D42A27DB-BD31-4B8C-83A1-F6EECF244321}">
                <p14:modId xmlns:p14="http://schemas.microsoft.com/office/powerpoint/2010/main" val="3402719928"/>
              </p:ext>
            </p:extLst>
          </p:nvPr>
        </p:nvGraphicFramePr>
        <p:xfrm>
          <a:off x="4051959" y="5286350"/>
          <a:ext cx="3911854" cy="914400"/>
        </p:xfrm>
        <a:graphic>
          <a:graphicData uri="http://schemas.openxmlformats.org/drawingml/2006/table">
            <a:tbl>
              <a:tblPr firstRow="1" bandRow="1">
                <a:tableStyleId>{5C22544A-7EE6-4342-B048-85BDC9FD1C3A}</a:tableStyleId>
              </a:tblPr>
              <a:tblGrid>
                <a:gridCol w="684076"/>
                <a:gridCol w="864096"/>
                <a:gridCol w="1080120"/>
                <a:gridCol w="720080"/>
                <a:gridCol w="563482"/>
              </a:tblGrid>
              <a:tr h="181753">
                <a:tc gridSpan="4">
                  <a:txBody>
                    <a:bodyPr/>
                    <a:lstStyle/>
                    <a:p>
                      <a:pPr algn="ctr"/>
                      <a:r>
                        <a:rPr lang="en-US" sz="1600" dirty="0" smtClean="0"/>
                        <a:t>Attribute</a:t>
                      </a:r>
                    </a:p>
                    <a:p>
                      <a:pPr algn="l"/>
                      <a:r>
                        <a:rPr lang="en-US" sz="1600" dirty="0" smtClean="0"/>
                        <a:t>   Day       Outlook    Humidity      Wind     </a:t>
                      </a:r>
                      <a:endParaRPr lang="en-US" sz="1600" dirty="0"/>
                    </a:p>
                  </a:txBody>
                  <a:tcPr marL="45720" marR="4572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r>
                        <a:rPr lang="en-US" sz="1600" dirty="0" smtClean="0"/>
                        <a:t>Play</a:t>
                      </a:r>
                      <a:endParaRPr lang="en-US" sz="1600" dirty="0"/>
                    </a:p>
                  </a:txBody>
                  <a:tcPr marL="45720" marR="45720" anchor="ctr"/>
                </a:tc>
              </a:tr>
              <a:tr h="0">
                <a:tc>
                  <a:txBody>
                    <a:bodyPr/>
                    <a:lstStyle/>
                    <a:p>
                      <a:pPr algn="ctr"/>
                      <a:r>
                        <a:rPr lang="en-US" sz="1600" dirty="0" smtClean="0">
                          <a:solidFill>
                            <a:schemeClr val="accent1">
                              <a:lumMod val="50000"/>
                            </a:schemeClr>
                          </a:solidFill>
                        </a:rPr>
                        <a:t>D15</a:t>
                      </a:r>
                      <a:endParaRPr lang="en-US" sz="1600" dirty="0">
                        <a:solidFill>
                          <a:schemeClr val="accent1">
                            <a:lumMod val="50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1">
                              <a:lumMod val="50000"/>
                            </a:schemeClr>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1">
                              <a:lumMod val="50000"/>
                            </a:schemeClr>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1">
                              <a:lumMod val="50000"/>
                            </a:schemeClr>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1">
                              <a:lumMod val="50000"/>
                            </a:schemeClr>
                          </a:solidFill>
                        </a:rPr>
                        <a:t>?</a:t>
                      </a:r>
                    </a:p>
                  </a:txBody>
                  <a:tcPr marL="45720" marR="45720">
                    <a:lnL w="12700" cap="flat" cmpd="sng" algn="ctr">
                      <a:solidFill>
                        <a:schemeClr val="bg1"/>
                      </a:solidFill>
                      <a:prstDash val="solid"/>
                      <a:round/>
                      <a:headEnd type="none" w="med" len="med"/>
                      <a:tailEnd type="none" w="med" len="med"/>
                    </a:lnL>
                  </a:tcPr>
                </a:tc>
              </a:tr>
            </a:tbl>
          </a:graphicData>
        </a:graphic>
      </p:graphicFrame>
      <p:sp>
        <p:nvSpPr>
          <p:cNvPr id="69" name="Content Placeholder 2"/>
          <p:cNvSpPr txBox="1">
            <a:spLocks/>
          </p:cNvSpPr>
          <p:nvPr/>
        </p:nvSpPr>
        <p:spPr>
          <a:xfrm>
            <a:off x="2976926" y="5912475"/>
            <a:ext cx="1944216"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latin typeface="Gill Sans MT" panose="020B0502020104020203" pitchFamily="34" charset="0"/>
              </a:rPr>
              <a:t>New Data:</a:t>
            </a:r>
            <a:endParaRPr lang="en-US" sz="1800" dirty="0">
              <a:latin typeface="Gill Sans MT" panose="020B0502020104020203" pitchFamily="34" charset="0"/>
            </a:endParaRPr>
          </a:p>
        </p:txBody>
      </p:sp>
      <p:sp>
        <p:nvSpPr>
          <p:cNvPr id="72" name="Content Placeholder 2"/>
          <p:cNvSpPr txBox="1">
            <a:spLocks/>
          </p:cNvSpPr>
          <p:nvPr/>
        </p:nvSpPr>
        <p:spPr>
          <a:xfrm>
            <a:off x="7932204" y="5921990"/>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sym typeface="Wingdings" panose="05000000000000000000" pitchFamily="2" charset="2"/>
              </a:rPr>
              <a:t> </a:t>
            </a:r>
            <a:r>
              <a:rPr lang="en-US" sz="1800" dirty="0" smtClean="0">
                <a:solidFill>
                  <a:srgbClr val="00B050"/>
                </a:solidFill>
              </a:rPr>
              <a:t>YES</a:t>
            </a:r>
            <a:endParaRPr lang="en-US" sz="1800" dirty="0">
              <a:solidFill>
                <a:srgbClr val="FF0000"/>
              </a:solidFill>
            </a:endParaRPr>
          </a:p>
        </p:txBody>
      </p:sp>
      <p:cxnSp>
        <p:nvCxnSpPr>
          <p:cNvPr id="75" name="Straight Arrow Connector 74"/>
          <p:cNvCxnSpPr/>
          <p:nvPr/>
        </p:nvCxnSpPr>
        <p:spPr>
          <a:xfrm>
            <a:off x="6452380" y="1986477"/>
            <a:ext cx="3719893" cy="61810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8776420" y="3721633"/>
            <a:ext cx="1112142" cy="4139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10172273" y="3001328"/>
            <a:ext cx="4026" cy="32079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3" name="Rounded Rectangle 82"/>
          <p:cNvSpPr/>
          <p:nvPr/>
        </p:nvSpPr>
        <p:spPr>
          <a:xfrm>
            <a:off x="4770836" y="5589240"/>
            <a:ext cx="857113" cy="60931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85" name="Rounded Rectangle 84"/>
          <p:cNvSpPr/>
          <p:nvPr/>
        </p:nvSpPr>
        <p:spPr>
          <a:xfrm>
            <a:off x="6702190" y="5589240"/>
            <a:ext cx="696938" cy="60931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86" name="Content Placeholder 2"/>
          <p:cNvSpPr txBox="1">
            <a:spLocks/>
          </p:cNvSpPr>
          <p:nvPr/>
        </p:nvSpPr>
        <p:spPr>
          <a:xfrm>
            <a:off x="8588307" y="5870386"/>
            <a:ext cx="2860400" cy="6563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latin typeface="Gill Sans MT" panose="020B0502020104020203" pitchFamily="34" charset="0"/>
              </a:rPr>
              <a:t>Bob is predicted to play tennis on Day 15</a:t>
            </a:r>
          </a:p>
        </p:txBody>
      </p:sp>
      <p:grpSp>
        <p:nvGrpSpPr>
          <p:cNvPr id="4" name="Group 3"/>
          <p:cNvGrpSpPr/>
          <p:nvPr/>
        </p:nvGrpSpPr>
        <p:grpSpPr>
          <a:xfrm>
            <a:off x="539121" y="1238304"/>
            <a:ext cx="11818473" cy="2918140"/>
            <a:chOff x="539121" y="1238304"/>
            <a:chExt cx="11818473" cy="2918140"/>
          </a:xfrm>
        </p:grpSpPr>
        <p:sp>
          <p:nvSpPr>
            <p:cNvPr id="87" name="Content Placeholder 2"/>
            <p:cNvSpPr txBox="1">
              <a:spLocks/>
            </p:cNvSpPr>
            <p:nvPr/>
          </p:nvSpPr>
          <p:spPr>
            <a:xfrm>
              <a:off x="5832394" y="1238304"/>
              <a:ext cx="1188132" cy="3323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solidFill>
                    <a:srgbClr val="00B050"/>
                  </a:solidFill>
                </a:rPr>
                <a:t>9 </a:t>
              </a:r>
              <a:r>
                <a:rPr lang="en-US" sz="2400" dirty="0" smtClean="0"/>
                <a:t>/ </a:t>
              </a:r>
              <a:r>
                <a:rPr lang="en-US" sz="2400" dirty="0" smtClean="0">
                  <a:solidFill>
                    <a:srgbClr val="FF0000"/>
                  </a:solidFill>
                </a:rPr>
                <a:t>5</a:t>
              </a:r>
              <a:endParaRPr lang="en-US" sz="2400" dirty="0">
                <a:solidFill>
                  <a:srgbClr val="FF0000"/>
                </a:solidFill>
              </a:endParaRPr>
            </a:p>
          </p:txBody>
        </p:sp>
        <p:sp>
          <p:nvSpPr>
            <p:cNvPr id="88" name="Content Placeholder 2"/>
            <p:cNvSpPr txBox="1">
              <a:spLocks/>
            </p:cNvSpPr>
            <p:nvPr/>
          </p:nvSpPr>
          <p:spPr>
            <a:xfrm>
              <a:off x="2632073" y="2671693"/>
              <a:ext cx="1188132" cy="3323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solidFill>
                    <a:srgbClr val="00B050"/>
                  </a:solidFill>
                </a:rPr>
                <a:t>2 </a:t>
              </a:r>
              <a:r>
                <a:rPr lang="en-US" sz="2400" dirty="0" smtClean="0"/>
                <a:t>/ </a:t>
              </a:r>
              <a:r>
                <a:rPr lang="en-US" sz="2400" dirty="0" smtClean="0">
                  <a:solidFill>
                    <a:srgbClr val="FF0000"/>
                  </a:solidFill>
                </a:rPr>
                <a:t>3</a:t>
              </a:r>
              <a:endParaRPr lang="en-US" sz="2400" dirty="0">
                <a:solidFill>
                  <a:srgbClr val="FF0000"/>
                </a:solidFill>
              </a:endParaRPr>
            </a:p>
          </p:txBody>
        </p:sp>
        <p:sp>
          <p:nvSpPr>
            <p:cNvPr id="89" name="Content Placeholder 2"/>
            <p:cNvSpPr txBox="1">
              <a:spLocks/>
            </p:cNvSpPr>
            <p:nvPr/>
          </p:nvSpPr>
          <p:spPr>
            <a:xfrm>
              <a:off x="6756700" y="2674843"/>
              <a:ext cx="1188132" cy="3323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solidFill>
                    <a:srgbClr val="00B050"/>
                  </a:solidFill>
                </a:rPr>
                <a:t>4 </a:t>
              </a:r>
              <a:r>
                <a:rPr lang="en-US" sz="2400" dirty="0" smtClean="0"/>
                <a:t>/ </a:t>
              </a:r>
              <a:r>
                <a:rPr lang="en-US" sz="2400" dirty="0" smtClean="0">
                  <a:solidFill>
                    <a:srgbClr val="FF0000"/>
                  </a:solidFill>
                </a:rPr>
                <a:t>0</a:t>
              </a:r>
              <a:endParaRPr lang="en-US" sz="2400" dirty="0">
                <a:solidFill>
                  <a:srgbClr val="FF0000"/>
                </a:solidFill>
              </a:endParaRPr>
            </a:p>
          </p:txBody>
        </p:sp>
        <p:sp>
          <p:nvSpPr>
            <p:cNvPr id="90" name="Content Placeholder 2"/>
            <p:cNvSpPr txBox="1">
              <a:spLocks/>
            </p:cNvSpPr>
            <p:nvPr/>
          </p:nvSpPr>
          <p:spPr>
            <a:xfrm>
              <a:off x="10704512" y="2674843"/>
              <a:ext cx="1188132" cy="3323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solidFill>
                    <a:srgbClr val="00B050"/>
                  </a:solidFill>
                </a:rPr>
                <a:t>3 </a:t>
              </a:r>
              <a:r>
                <a:rPr lang="en-US" sz="2400" dirty="0" smtClean="0"/>
                <a:t>/ </a:t>
              </a:r>
              <a:r>
                <a:rPr lang="en-US" sz="2400" dirty="0" smtClean="0">
                  <a:solidFill>
                    <a:srgbClr val="FF0000"/>
                  </a:solidFill>
                </a:rPr>
                <a:t>2</a:t>
              </a:r>
              <a:endParaRPr lang="en-US" sz="2400" dirty="0">
                <a:solidFill>
                  <a:srgbClr val="FF0000"/>
                </a:solidFill>
              </a:endParaRPr>
            </a:p>
          </p:txBody>
        </p:sp>
        <p:sp>
          <p:nvSpPr>
            <p:cNvPr id="91" name="Content Placeholder 2"/>
            <p:cNvSpPr txBox="1">
              <a:spLocks/>
            </p:cNvSpPr>
            <p:nvPr/>
          </p:nvSpPr>
          <p:spPr>
            <a:xfrm>
              <a:off x="539121" y="3824045"/>
              <a:ext cx="1188132" cy="3323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solidFill>
                    <a:srgbClr val="00B050"/>
                  </a:solidFill>
                </a:rPr>
                <a:t>2 </a:t>
              </a:r>
              <a:r>
                <a:rPr lang="en-US" sz="2400" dirty="0" smtClean="0"/>
                <a:t>/ </a:t>
              </a:r>
              <a:r>
                <a:rPr lang="en-US" sz="2400" dirty="0">
                  <a:solidFill>
                    <a:srgbClr val="FF0000"/>
                  </a:solidFill>
                </a:rPr>
                <a:t>0</a:t>
              </a:r>
            </a:p>
          </p:txBody>
        </p:sp>
        <p:sp>
          <p:nvSpPr>
            <p:cNvPr id="92" name="Content Placeholder 2"/>
            <p:cNvSpPr txBox="1">
              <a:spLocks/>
            </p:cNvSpPr>
            <p:nvPr/>
          </p:nvSpPr>
          <p:spPr>
            <a:xfrm>
              <a:off x="3469108" y="3742688"/>
              <a:ext cx="1188132" cy="3323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B050"/>
                  </a:solidFill>
                </a:rPr>
                <a:t>0</a:t>
              </a:r>
              <a:r>
                <a:rPr lang="en-US" sz="2400" dirty="0" smtClean="0">
                  <a:solidFill>
                    <a:srgbClr val="00B050"/>
                  </a:solidFill>
                </a:rPr>
                <a:t> </a:t>
              </a:r>
              <a:r>
                <a:rPr lang="en-US" sz="2400" dirty="0" smtClean="0"/>
                <a:t>/ </a:t>
              </a:r>
              <a:r>
                <a:rPr lang="en-US" sz="2400" dirty="0" smtClean="0">
                  <a:solidFill>
                    <a:srgbClr val="FF0000"/>
                  </a:solidFill>
                </a:rPr>
                <a:t>3</a:t>
              </a:r>
              <a:endParaRPr lang="en-US" sz="2400" dirty="0">
                <a:solidFill>
                  <a:srgbClr val="FF0000"/>
                </a:solidFill>
              </a:endParaRPr>
            </a:p>
          </p:txBody>
        </p:sp>
        <p:sp>
          <p:nvSpPr>
            <p:cNvPr id="93" name="Content Placeholder 2"/>
            <p:cNvSpPr txBox="1">
              <a:spLocks/>
            </p:cNvSpPr>
            <p:nvPr/>
          </p:nvSpPr>
          <p:spPr>
            <a:xfrm>
              <a:off x="8170002" y="3715668"/>
              <a:ext cx="1188132" cy="3323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solidFill>
                    <a:srgbClr val="00B050"/>
                  </a:solidFill>
                </a:rPr>
                <a:t>3 </a:t>
              </a:r>
              <a:r>
                <a:rPr lang="en-US" sz="2400" dirty="0" smtClean="0"/>
                <a:t>/ </a:t>
              </a:r>
              <a:r>
                <a:rPr lang="en-US" sz="2400" dirty="0">
                  <a:solidFill>
                    <a:srgbClr val="FF0000"/>
                  </a:solidFill>
                </a:rPr>
                <a:t>0</a:t>
              </a:r>
            </a:p>
          </p:txBody>
        </p:sp>
        <p:sp>
          <p:nvSpPr>
            <p:cNvPr id="94" name="Content Placeholder 2"/>
            <p:cNvSpPr txBox="1">
              <a:spLocks/>
            </p:cNvSpPr>
            <p:nvPr/>
          </p:nvSpPr>
          <p:spPr>
            <a:xfrm>
              <a:off x="11169462" y="3657845"/>
              <a:ext cx="1188132" cy="3323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solidFill>
                    <a:srgbClr val="00B050"/>
                  </a:solidFill>
                </a:rPr>
                <a:t>0 </a:t>
              </a:r>
              <a:r>
                <a:rPr lang="en-US" sz="2400" dirty="0" smtClean="0"/>
                <a:t>/ </a:t>
              </a:r>
              <a:r>
                <a:rPr lang="en-US" sz="2400" dirty="0" smtClean="0">
                  <a:solidFill>
                    <a:srgbClr val="FF0000"/>
                  </a:solidFill>
                </a:rPr>
                <a:t>2</a:t>
              </a:r>
              <a:endParaRPr lang="en-US" sz="2400" dirty="0">
                <a:solidFill>
                  <a:srgbClr val="FF0000"/>
                </a:solidFill>
              </a:endParaRPr>
            </a:p>
          </p:txBody>
        </p:sp>
      </p:grpSp>
    </p:spTree>
    <p:extLst>
      <p:ext uri="{BB962C8B-B14F-4D97-AF65-F5344CB8AC3E}">
        <p14:creationId xmlns:p14="http://schemas.microsoft.com/office/powerpoint/2010/main" val="1795455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1000"/>
                                        <p:tgtEl>
                                          <p:spTgt spid="67"/>
                                        </p:tgtEl>
                                      </p:cBhvr>
                                    </p:animEffect>
                                    <p:anim calcmode="lin" valueType="num">
                                      <p:cBhvr>
                                        <p:cTn id="13" dur="1000" fill="hold"/>
                                        <p:tgtEl>
                                          <p:spTgt spid="67"/>
                                        </p:tgtEl>
                                        <p:attrNameLst>
                                          <p:attrName>ppt_x</p:attrName>
                                        </p:attrNameLst>
                                      </p:cBhvr>
                                      <p:tavLst>
                                        <p:tav tm="0">
                                          <p:val>
                                            <p:strVal val="#ppt_x"/>
                                          </p:val>
                                        </p:tav>
                                        <p:tav tm="100000">
                                          <p:val>
                                            <p:strVal val="#ppt_x"/>
                                          </p:val>
                                        </p:tav>
                                      </p:tavLst>
                                    </p:anim>
                                    <p:anim calcmode="lin" valueType="num">
                                      <p:cBhvr>
                                        <p:cTn id="14"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3"/>
                                        </p:tgtEl>
                                        <p:attrNameLst>
                                          <p:attrName>style.visibility</p:attrName>
                                        </p:attrNameLst>
                                      </p:cBhvr>
                                      <p:to>
                                        <p:strVal val="visible"/>
                                      </p:to>
                                    </p:set>
                                    <p:animEffect transition="in" filter="fade">
                                      <p:cBhvr>
                                        <p:cTn id="19" dur="500"/>
                                        <p:tgtEl>
                                          <p:spTgt spid="83"/>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wipe(left)">
                                      <p:cBhvr>
                                        <p:cTn id="23" dur="500"/>
                                        <p:tgtEl>
                                          <p:spTgt spid="7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5"/>
                                        </p:tgtEl>
                                        <p:attrNameLst>
                                          <p:attrName>style.visibility</p:attrName>
                                        </p:attrNameLst>
                                      </p:cBhvr>
                                      <p:to>
                                        <p:strVal val="visible"/>
                                      </p:to>
                                    </p:set>
                                    <p:animEffect transition="in" filter="fade">
                                      <p:cBhvr>
                                        <p:cTn id="28" dur="500"/>
                                        <p:tgtEl>
                                          <p:spTgt spid="85"/>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wipe(up)">
                                      <p:cBhvr>
                                        <p:cTn id="32" dur="500"/>
                                        <p:tgtEl>
                                          <p:spTgt spid="77"/>
                                        </p:tgtEl>
                                      </p:cBhvr>
                                    </p:animEffect>
                                  </p:childTnLst>
                                </p:cTn>
                              </p:par>
                              <p:par>
                                <p:cTn id="33" presetID="10" presetClass="exit" presetSubtype="0" fill="hold" grpId="1" nodeType="withEffect">
                                  <p:stCondLst>
                                    <p:cond delay="0"/>
                                  </p:stCondLst>
                                  <p:childTnLst>
                                    <p:animEffect transition="out" filter="fade">
                                      <p:cBhvr>
                                        <p:cTn id="34" dur="500"/>
                                        <p:tgtEl>
                                          <p:spTgt spid="83"/>
                                        </p:tgtEl>
                                      </p:cBhvr>
                                    </p:animEffect>
                                    <p:set>
                                      <p:cBhvr>
                                        <p:cTn id="35" dur="1" fill="hold">
                                          <p:stCondLst>
                                            <p:cond delay="499"/>
                                          </p:stCondLst>
                                        </p:cTn>
                                        <p:tgtEl>
                                          <p:spTgt spid="83"/>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wipe(right)">
                                      <p:cBhvr>
                                        <p:cTn id="40" dur="500"/>
                                        <p:tgtEl>
                                          <p:spTgt spid="76"/>
                                        </p:tgtEl>
                                      </p:cBhvr>
                                    </p:animEffect>
                                  </p:childTnLst>
                                </p:cTn>
                              </p:par>
                              <p:par>
                                <p:cTn id="41" presetID="10" presetClass="exit" presetSubtype="0" fill="hold" grpId="1" nodeType="withEffect">
                                  <p:stCondLst>
                                    <p:cond delay="0"/>
                                  </p:stCondLst>
                                  <p:childTnLst>
                                    <p:animEffect transition="out" filter="fade">
                                      <p:cBhvr>
                                        <p:cTn id="42" dur="500"/>
                                        <p:tgtEl>
                                          <p:spTgt spid="85"/>
                                        </p:tgtEl>
                                      </p:cBhvr>
                                    </p:animEffect>
                                    <p:set>
                                      <p:cBhvr>
                                        <p:cTn id="43" dur="1" fill="hold">
                                          <p:stCondLst>
                                            <p:cond delay="499"/>
                                          </p:stCondLst>
                                        </p:cTn>
                                        <p:tgtEl>
                                          <p:spTgt spid="85"/>
                                        </p:tgtEl>
                                        <p:attrNameLst>
                                          <p:attrName>style.visibility</p:attrName>
                                        </p:attrNameLst>
                                      </p:cBhvr>
                                      <p:to>
                                        <p:strVal val="hidden"/>
                                      </p:to>
                                    </p:set>
                                  </p:childTnLst>
                                </p:cTn>
                              </p:par>
                              <p:par>
                                <p:cTn id="44" presetID="22" presetClass="entr" presetSubtype="8"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wipe(left)">
                                      <p:cBhvr>
                                        <p:cTn id="46" dur="500"/>
                                        <p:tgtEl>
                                          <p:spTgt spid="72"/>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1"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ppt_x"/>
                                          </p:val>
                                        </p:tav>
                                        <p:tav tm="100000">
                                          <p:val>
                                            <p:strVal val="#ppt_x"/>
                                          </p:val>
                                        </p:tav>
                                      </p:tavLst>
                                    </p:anim>
                                    <p:anim calcmode="lin" valueType="num">
                                      <p:cBhvr additive="base">
                                        <p:cTn id="5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2" grpId="0"/>
      <p:bldP spid="83" grpId="0" animBg="1"/>
      <p:bldP spid="83" grpId="1" animBg="1"/>
      <p:bldP spid="85" grpId="0" animBg="1"/>
      <p:bldP spid="85"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838200" y="181492"/>
            <a:ext cx="8501045" cy="701731"/>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lang="en-US" sz="4400" kern="1200">
                <a:solidFill>
                  <a:schemeClr val="accent1">
                    <a:lumMod val="75000"/>
                  </a:schemeClr>
                </a:solidFill>
                <a:latin typeface="Berlin Sans FB Demi" panose="020E0802020502020306" pitchFamily="34" charset="0"/>
                <a:ea typeface="+mn-ea"/>
                <a:cs typeface="+mn-cs"/>
              </a:defRPr>
            </a:lvl1pPr>
          </a:lstStyle>
          <a:p>
            <a:r>
              <a:rPr lang="en-US" dirty="0"/>
              <a:t>Demystifying the ML “Black Box”</a:t>
            </a:r>
          </a:p>
        </p:txBody>
      </p:sp>
      <p:sp>
        <p:nvSpPr>
          <p:cNvPr id="11" name="Content Placeholder 2"/>
          <p:cNvSpPr>
            <a:spLocks noGrp="1"/>
          </p:cNvSpPr>
          <p:nvPr>
            <p:ph idx="1"/>
          </p:nvPr>
        </p:nvSpPr>
        <p:spPr>
          <a:xfrm>
            <a:off x="838200" y="791502"/>
            <a:ext cx="11126452" cy="409709"/>
          </a:xfrm>
        </p:spPr>
        <p:txBody>
          <a:bodyPr>
            <a:noAutofit/>
          </a:bodyPr>
          <a:lstStyle/>
          <a:p>
            <a:pPr marL="0" indent="0">
              <a:buNone/>
            </a:pPr>
            <a:r>
              <a:rPr lang="en-US" sz="2400" dirty="0" smtClean="0"/>
              <a:t>Putting the learning algorithm into perspective</a:t>
            </a:r>
            <a:endParaRPr lang="en-US" sz="2400" dirty="0"/>
          </a:p>
        </p:txBody>
      </p:sp>
      <p:sp>
        <p:nvSpPr>
          <p:cNvPr id="106" name="Content Placeholder 2"/>
          <p:cNvSpPr txBox="1">
            <a:spLocks/>
          </p:cNvSpPr>
          <p:nvPr/>
        </p:nvSpPr>
        <p:spPr>
          <a:xfrm>
            <a:off x="7163973" y="1234682"/>
            <a:ext cx="6137404" cy="4097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dirty="0" smtClean="0"/>
              <a:t>Supervised Learning Model </a:t>
            </a:r>
            <a:endParaRPr lang="en-US" sz="2800" dirty="0"/>
          </a:p>
        </p:txBody>
      </p:sp>
      <p:graphicFrame>
        <p:nvGraphicFramePr>
          <p:cNvPr id="217" name="Table 216"/>
          <p:cNvGraphicFramePr>
            <a:graphicFrameLocks noGrp="1"/>
          </p:cNvGraphicFramePr>
          <p:nvPr>
            <p:extLst>
              <p:ext uri="{D42A27DB-BD31-4B8C-83A1-F6EECF244321}">
                <p14:modId xmlns:p14="http://schemas.microsoft.com/office/powerpoint/2010/main" val="1624122563"/>
              </p:ext>
            </p:extLst>
          </p:nvPr>
        </p:nvGraphicFramePr>
        <p:xfrm>
          <a:off x="5010246" y="4580088"/>
          <a:ext cx="2016737" cy="2042160"/>
        </p:xfrm>
        <a:graphic>
          <a:graphicData uri="http://schemas.openxmlformats.org/drawingml/2006/table">
            <a:tbl>
              <a:tblPr firstRow="1" bandRow="1">
                <a:tableStyleId>{00A15C55-8517-42AA-B614-E9B94910E393}</a:tableStyleId>
              </a:tblPr>
              <a:tblGrid>
                <a:gridCol w="751234"/>
                <a:gridCol w="593090"/>
                <a:gridCol w="672413"/>
              </a:tblGrid>
              <a:tr h="271424">
                <a:tc>
                  <a:txBody>
                    <a:bodyPr/>
                    <a:lstStyle/>
                    <a:p>
                      <a:pPr algn="ctr"/>
                      <a:r>
                        <a:rPr lang="en-US" sz="1400" dirty="0" smtClean="0">
                          <a:solidFill>
                            <a:schemeClr val="tx1"/>
                          </a:solidFill>
                        </a:rPr>
                        <a:t>Instance (</a:t>
                      </a:r>
                      <a:r>
                        <a:rPr lang="en-US" sz="1400" dirty="0" err="1" smtClean="0">
                          <a:solidFill>
                            <a:schemeClr val="tx1"/>
                          </a:solidFill>
                        </a:rPr>
                        <a:t>i</a:t>
                      </a:r>
                      <a:r>
                        <a:rPr lang="en-US" sz="1400" dirty="0" smtClean="0">
                          <a:solidFill>
                            <a:schemeClr val="tx1"/>
                          </a:solidFill>
                        </a:rPr>
                        <a:t>)</a:t>
                      </a:r>
                      <a:endParaRPr lang="en-US" sz="1400" dirty="0">
                        <a:solidFill>
                          <a:schemeClr val="tx1"/>
                        </a:solidFill>
                      </a:endParaRPr>
                    </a:p>
                  </a:txBody>
                  <a:tcPr marL="45720" marR="45720" anchor="ctr"/>
                </a:tc>
                <a:tc>
                  <a:txBody>
                    <a:bodyPr/>
                    <a:lstStyle/>
                    <a:p>
                      <a:pPr algn="ctr"/>
                      <a:r>
                        <a:rPr lang="en-US" sz="1400" baseline="0" dirty="0" smtClean="0">
                          <a:solidFill>
                            <a:schemeClr val="tx1"/>
                          </a:solidFill>
                        </a:rPr>
                        <a:t> Input </a:t>
                      </a:r>
                    </a:p>
                    <a:p>
                      <a:pPr algn="ctr"/>
                      <a:r>
                        <a:rPr lang="en-US" sz="1400" baseline="0" dirty="0" smtClean="0">
                          <a:solidFill>
                            <a:schemeClr val="tx1"/>
                          </a:solidFill>
                        </a:rPr>
                        <a:t>x(</a:t>
                      </a:r>
                      <a:r>
                        <a:rPr lang="en-US" sz="1400" baseline="0" dirty="0" err="1" smtClean="0">
                          <a:solidFill>
                            <a:schemeClr val="tx1"/>
                          </a:solidFill>
                        </a:rPr>
                        <a:t>i</a:t>
                      </a:r>
                      <a:r>
                        <a:rPr lang="en-US" sz="1400" baseline="0" dirty="0" smtClean="0">
                          <a:solidFill>
                            <a:schemeClr val="tx1"/>
                          </a:solidFill>
                        </a:rPr>
                        <a:t>)</a:t>
                      </a:r>
                      <a:endParaRPr lang="en-US" sz="1400" dirty="0" smtClean="0">
                        <a:solidFill>
                          <a:schemeClr val="tx1"/>
                        </a:solidFill>
                      </a:endParaRPr>
                    </a:p>
                  </a:txBody>
                  <a:tcPr marL="45720" marR="45720" anchor="ctr"/>
                </a:tc>
                <a:tc>
                  <a:txBody>
                    <a:bodyPr/>
                    <a:lstStyle/>
                    <a:p>
                      <a:pPr algn="ctr"/>
                      <a:r>
                        <a:rPr lang="en-US" sz="1400" dirty="0" smtClean="0">
                          <a:solidFill>
                            <a:schemeClr val="tx1"/>
                          </a:solidFill>
                        </a:rPr>
                        <a:t>Output y(</a:t>
                      </a:r>
                      <a:r>
                        <a:rPr lang="en-US" sz="1400" dirty="0" err="1" smtClean="0">
                          <a:solidFill>
                            <a:schemeClr val="tx1"/>
                          </a:solidFill>
                        </a:rPr>
                        <a:t>i</a:t>
                      </a:r>
                      <a:r>
                        <a:rPr lang="en-US" sz="1400" dirty="0" smtClean="0">
                          <a:solidFill>
                            <a:schemeClr val="tx1"/>
                          </a:solidFill>
                        </a:rPr>
                        <a:t>)</a:t>
                      </a:r>
                      <a:endParaRPr lang="en-US" sz="1400" dirty="0">
                        <a:solidFill>
                          <a:schemeClr val="tx1"/>
                        </a:solidFill>
                      </a:endParaRPr>
                    </a:p>
                  </a:txBody>
                  <a:tcPr marL="45720" marR="45720" anchor="ctr"/>
                </a:tc>
              </a:tr>
              <a:tr h="162855">
                <a:tc>
                  <a:txBody>
                    <a:bodyPr/>
                    <a:lstStyle/>
                    <a:p>
                      <a:pPr algn="ctr"/>
                      <a:r>
                        <a:rPr lang="en-US" sz="1400" dirty="0" smtClean="0"/>
                        <a:t>1</a:t>
                      </a:r>
                      <a:endParaRPr lang="en-US" sz="1400" dirty="0"/>
                    </a:p>
                  </a:txBody>
                  <a:tcPr marL="45720" marR="45720"/>
                </a:tc>
                <a:tc>
                  <a:txBody>
                    <a:bodyPr/>
                    <a:lstStyle/>
                    <a:p>
                      <a:pPr algn="ctr"/>
                      <a:r>
                        <a:rPr lang="en-US" sz="1400" dirty="0" smtClean="0"/>
                        <a:t>x(1)</a:t>
                      </a:r>
                      <a:endParaRPr lang="en-US" sz="1400" dirty="0"/>
                    </a:p>
                  </a:txBody>
                  <a:tcPr marL="45720" marR="45720"/>
                </a:tc>
                <a:tc>
                  <a:txBody>
                    <a:bodyPr/>
                    <a:lstStyle/>
                    <a:p>
                      <a:pPr algn="ctr"/>
                      <a:r>
                        <a:rPr lang="en-US" sz="1400" dirty="0" smtClean="0"/>
                        <a:t>y(1)</a:t>
                      </a:r>
                      <a:endParaRPr lang="en-US" sz="1400" dirty="0"/>
                    </a:p>
                  </a:txBody>
                  <a:tcPr marL="45720" marR="45720"/>
                </a:tc>
              </a:tr>
              <a:tr h="162855">
                <a:tc>
                  <a:txBody>
                    <a:bodyPr/>
                    <a:lstStyle/>
                    <a:p>
                      <a:pPr algn="ctr"/>
                      <a:r>
                        <a:rPr lang="en-US" sz="1400" dirty="0" smtClean="0"/>
                        <a:t>2</a:t>
                      </a:r>
                      <a:endParaRPr lang="en-US" sz="1400" dirty="0"/>
                    </a:p>
                  </a:txBody>
                  <a:tcPr marL="45720" marR="45720"/>
                </a:tc>
                <a:tc>
                  <a:txBody>
                    <a:bodyPr/>
                    <a:lstStyle/>
                    <a:p>
                      <a:pPr algn="ctr"/>
                      <a:r>
                        <a:rPr lang="en-US" sz="1400" dirty="0" smtClean="0"/>
                        <a:t>x(2)</a:t>
                      </a:r>
                      <a:endParaRPr lang="en-US" sz="1400" dirty="0"/>
                    </a:p>
                  </a:txBody>
                  <a:tcPr marL="45720" marR="45720"/>
                </a:tc>
                <a:tc>
                  <a:txBody>
                    <a:bodyPr/>
                    <a:lstStyle/>
                    <a:p>
                      <a:pPr algn="ctr"/>
                      <a:r>
                        <a:rPr lang="en-US" sz="1400" dirty="0" smtClean="0"/>
                        <a:t>y(2)</a:t>
                      </a:r>
                      <a:endParaRPr lang="en-US" sz="1400" dirty="0"/>
                    </a:p>
                  </a:txBody>
                  <a:tcPr marL="45720" marR="45720"/>
                </a:tc>
              </a:tr>
              <a:tr h="220155">
                <a:tc>
                  <a:txBody>
                    <a:bodyPr/>
                    <a:lstStyle/>
                    <a:p>
                      <a:pPr algn="ctr"/>
                      <a:r>
                        <a:rPr lang="en-US" sz="1400" dirty="0" smtClean="0"/>
                        <a:t>3</a:t>
                      </a:r>
                      <a:endParaRPr lang="en-US" sz="1400" dirty="0"/>
                    </a:p>
                  </a:txBody>
                  <a:tcPr marL="45720" marR="45720"/>
                </a:tc>
                <a:tc>
                  <a:txBody>
                    <a:bodyPr/>
                    <a:lstStyle/>
                    <a:p>
                      <a:pPr algn="ctr"/>
                      <a:r>
                        <a:rPr lang="en-US" sz="1400" dirty="0" smtClean="0"/>
                        <a:t>x(3)</a:t>
                      </a:r>
                      <a:endParaRPr lang="en-US" sz="1400" dirty="0"/>
                    </a:p>
                  </a:txBody>
                  <a:tcPr marL="45720" marR="45720"/>
                </a:tc>
                <a:tc>
                  <a:txBody>
                    <a:bodyPr/>
                    <a:lstStyle/>
                    <a:p>
                      <a:pPr algn="ctr"/>
                      <a:r>
                        <a:rPr lang="en-US" sz="1400" dirty="0" smtClean="0"/>
                        <a:t>y(3)</a:t>
                      </a:r>
                      <a:endParaRPr lang="en-US" sz="1400" dirty="0"/>
                    </a:p>
                  </a:txBody>
                  <a:tcPr marL="45720" marR="45720"/>
                </a:tc>
              </a:tr>
              <a:tr h="126723">
                <a:tc>
                  <a:txBody>
                    <a:bodyPr/>
                    <a:lstStyle/>
                    <a:p>
                      <a:pPr algn="ctr"/>
                      <a:r>
                        <a:rPr lang="en-US" sz="1400" dirty="0" smtClean="0"/>
                        <a:t>:</a:t>
                      </a:r>
                      <a:endParaRPr lang="en-US" sz="1400" dirty="0"/>
                    </a:p>
                  </a:txBody>
                  <a:tcPr marL="45720" marR="4572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a:t>
                      </a:r>
                    </a:p>
                  </a:txBody>
                  <a:tcPr marL="45720" marR="4572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a:t>
                      </a:r>
                    </a:p>
                  </a:txBody>
                  <a:tcPr marL="45720" marR="45720"/>
                </a:tc>
              </a:tr>
              <a:tr h="220155">
                <a:tc>
                  <a:txBody>
                    <a:bodyPr/>
                    <a:lstStyle/>
                    <a:p>
                      <a:pPr algn="ctr"/>
                      <a:r>
                        <a:rPr lang="en-US" sz="1400" dirty="0" smtClean="0"/>
                        <a:t>m</a:t>
                      </a:r>
                      <a:endParaRPr lang="en-US" sz="1400" dirty="0"/>
                    </a:p>
                  </a:txBody>
                  <a:tcPr marL="45720" marR="45720"/>
                </a:tc>
                <a:tc>
                  <a:txBody>
                    <a:bodyPr/>
                    <a:lstStyle/>
                    <a:p>
                      <a:pPr algn="ctr"/>
                      <a:r>
                        <a:rPr lang="en-US" sz="1400" dirty="0" smtClean="0"/>
                        <a:t>x(m)</a:t>
                      </a:r>
                      <a:endParaRPr lang="en-US" sz="1400" dirty="0"/>
                    </a:p>
                  </a:txBody>
                  <a:tcPr marL="45720" marR="45720"/>
                </a:tc>
                <a:tc>
                  <a:txBody>
                    <a:bodyPr/>
                    <a:lstStyle/>
                    <a:p>
                      <a:pPr algn="ctr"/>
                      <a:r>
                        <a:rPr lang="en-US" sz="1400" dirty="0" smtClean="0"/>
                        <a:t>y(m)</a:t>
                      </a:r>
                      <a:endParaRPr lang="en-US" sz="1400" dirty="0"/>
                    </a:p>
                  </a:txBody>
                  <a:tcPr marL="45720" marR="45720"/>
                </a:tc>
              </a:tr>
            </a:tbl>
          </a:graphicData>
        </a:graphic>
      </p:graphicFrame>
      <p:sp>
        <p:nvSpPr>
          <p:cNvPr id="300" name="Rounded Rectangle 299"/>
          <p:cNvSpPr/>
          <p:nvPr/>
        </p:nvSpPr>
        <p:spPr>
          <a:xfrm>
            <a:off x="8626387" y="3994970"/>
            <a:ext cx="1154657" cy="608940"/>
          </a:xfrm>
          <a:prstGeom prst="roundRect">
            <a:avLst/>
          </a:prstGeom>
          <a:solidFill>
            <a:schemeClr val="accent2">
              <a:lumMod val="40000"/>
              <a:lumOff val="60000"/>
            </a:schemeClr>
          </a:solidFill>
          <a:ln>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b="1" dirty="0">
                <a:solidFill>
                  <a:schemeClr val="accent6">
                    <a:lumMod val="50000"/>
                  </a:schemeClr>
                </a:solidFill>
                <a:latin typeface="Gill Sans MT" panose="020B0502020104020203" pitchFamily="34" charset="0"/>
              </a:rPr>
              <a:t>CLASSIFIER MODEL</a:t>
            </a:r>
          </a:p>
        </p:txBody>
      </p:sp>
      <p:sp>
        <p:nvSpPr>
          <p:cNvPr id="400" name="Rectangle 399"/>
          <p:cNvSpPr/>
          <p:nvPr/>
        </p:nvSpPr>
        <p:spPr>
          <a:xfrm>
            <a:off x="7079078" y="4801855"/>
            <a:ext cx="1523177" cy="338554"/>
          </a:xfrm>
          <a:prstGeom prst="rect">
            <a:avLst/>
          </a:prstGeom>
        </p:spPr>
        <p:txBody>
          <a:bodyPr wrap="square">
            <a:spAutoFit/>
          </a:bodyPr>
          <a:lstStyle/>
          <a:p>
            <a:r>
              <a:rPr lang="en-US" sz="1600" u="sng" dirty="0" smtClean="0"/>
              <a:t>TERMINOLOGY</a:t>
            </a:r>
          </a:p>
        </p:txBody>
      </p:sp>
      <p:sp>
        <p:nvSpPr>
          <p:cNvPr id="405" name="Rectangle 404"/>
          <p:cNvSpPr/>
          <p:nvPr/>
        </p:nvSpPr>
        <p:spPr>
          <a:xfrm>
            <a:off x="7163973" y="5846445"/>
            <a:ext cx="3946168" cy="338554"/>
          </a:xfrm>
          <a:prstGeom prst="rect">
            <a:avLst/>
          </a:prstGeom>
        </p:spPr>
        <p:txBody>
          <a:bodyPr wrap="square">
            <a:spAutoFit/>
          </a:bodyPr>
          <a:lstStyle/>
          <a:p>
            <a:r>
              <a:rPr lang="en-US" sz="1600" dirty="0" smtClean="0"/>
              <a:t>(</a:t>
            </a:r>
            <a:r>
              <a:rPr lang="en-US" sz="1600" dirty="0" err="1" smtClean="0"/>
              <a:t>x,y</a:t>
            </a:r>
            <a:r>
              <a:rPr lang="en-US" sz="1600" dirty="0" smtClean="0"/>
              <a:t>)  = single training example</a:t>
            </a:r>
          </a:p>
        </p:txBody>
      </p:sp>
      <p:sp>
        <p:nvSpPr>
          <p:cNvPr id="406" name="Rectangle 405"/>
          <p:cNvSpPr/>
          <p:nvPr/>
        </p:nvSpPr>
        <p:spPr>
          <a:xfrm>
            <a:off x="7108224" y="6063700"/>
            <a:ext cx="4856428" cy="584775"/>
          </a:xfrm>
          <a:prstGeom prst="rect">
            <a:avLst/>
          </a:prstGeom>
        </p:spPr>
        <p:txBody>
          <a:bodyPr wrap="square">
            <a:spAutoFit/>
          </a:bodyPr>
          <a:lstStyle/>
          <a:p>
            <a:r>
              <a:rPr lang="en-US" sz="1600" dirty="0" smtClean="0"/>
              <a:t>(</a:t>
            </a:r>
            <a:r>
              <a:rPr lang="en-US" sz="1600" dirty="0" err="1" smtClean="0"/>
              <a:t>x</a:t>
            </a:r>
            <a:r>
              <a:rPr lang="en-US" sz="1600" baseline="30000" dirty="0" err="1" smtClean="0"/>
              <a:t>i</a:t>
            </a:r>
            <a:r>
              <a:rPr lang="en-US" sz="1600" dirty="0" err="1" smtClean="0"/>
              <a:t>,y</a:t>
            </a:r>
            <a:r>
              <a:rPr lang="en-US" sz="1600" baseline="30000" dirty="0" err="1"/>
              <a:t>i</a:t>
            </a:r>
            <a:r>
              <a:rPr lang="en-US" sz="1600" dirty="0" smtClean="0"/>
              <a:t>)  = specific example (</a:t>
            </a:r>
            <a:r>
              <a:rPr lang="en-US" sz="1600" dirty="0" err="1" smtClean="0"/>
              <a:t>i</a:t>
            </a:r>
            <a:r>
              <a:rPr lang="en-US" sz="1600" baseline="30000" dirty="0" err="1" smtClean="0"/>
              <a:t>th</a:t>
            </a:r>
            <a:r>
              <a:rPr lang="en-US" sz="1600" dirty="0" smtClean="0"/>
              <a:t> training example) where “</a:t>
            </a:r>
            <a:r>
              <a:rPr lang="en-US" sz="1600" dirty="0" err="1" smtClean="0"/>
              <a:t>i</a:t>
            </a:r>
            <a:r>
              <a:rPr lang="en-US" sz="1600" dirty="0" smtClean="0"/>
              <a:t>”  </a:t>
            </a:r>
          </a:p>
          <a:p>
            <a:r>
              <a:rPr lang="en-US" sz="1600" dirty="0"/>
              <a:t> </a:t>
            </a:r>
            <a:r>
              <a:rPr lang="en-US" sz="1600" dirty="0" smtClean="0"/>
              <a:t>              is an index into to the training set</a:t>
            </a:r>
          </a:p>
        </p:txBody>
      </p:sp>
      <p:sp>
        <p:nvSpPr>
          <p:cNvPr id="407" name="Rounded Rectangle 406"/>
          <p:cNvSpPr/>
          <p:nvPr/>
        </p:nvSpPr>
        <p:spPr>
          <a:xfrm>
            <a:off x="8626387" y="3994970"/>
            <a:ext cx="1154657" cy="608940"/>
          </a:xfrm>
          <a:prstGeom prst="roundRect">
            <a:avLst/>
          </a:prstGeom>
          <a:solidFill>
            <a:schemeClr val="accent2">
              <a:lumMod val="40000"/>
              <a:lumOff val="60000"/>
            </a:schemeClr>
          </a:solidFill>
          <a:ln>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b="1" dirty="0" smtClean="0">
                <a:solidFill>
                  <a:schemeClr val="accent6">
                    <a:lumMod val="50000"/>
                  </a:schemeClr>
                </a:solidFill>
                <a:latin typeface="Gill Sans MT" panose="020B0502020104020203" pitchFamily="34" charset="0"/>
              </a:rPr>
              <a:t>Decision Tree</a:t>
            </a:r>
          </a:p>
          <a:p>
            <a:pPr algn="ctr"/>
            <a:r>
              <a:rPr lang="en-US" sz="1400" b="1" dirty="0" smtClean="0">
                <a:solidFill>
                  <a:schemeClr val="accent6">
                    <a:lumMod val="50000"/>
                  </a:schemeClr>
                </a:solidFill>
                <a:latin typeface="Gill Sans MT" panose="020B0502020104020203" pitchFamily="34" charset="0"/>
              </a:rPr>
              <a:t>Classifier</a:t>
            </a:r>
            <a:endParaRPr lang="en-US" sz="1400" b="1" dirty="0">
              <a:solidFill>
                <a:schemeClr val="accent6">
                  <a:lumMod val="50000"/>
                </a:schemeClr>
              </a:solidFill>
              <a:latin typeface="Gill Sans MT" panose="020B0502020104020203" pitchFamily="34" charset="0"/>
            </a:endParaRPr>
          </a:p>
        </p:txBody>
      </p:sp>
      <p:grpSp>
        <p:nvGrpSpPr>
          <p:cNvPr id="411" name="Group 410"/>
          <p:cNvGrpSpPr/>
          <p:nvPr/>
        </p:nvGrpSpPr>
        <p:grpSpPr>
          <a:xfrm>
            <a:off x="4156438" y="5038477"/>
            <a:ext cx="6227188" cy="1559018"/>
            <a:chOff x="4156438" y="5038477"/>
            <a:chExt cx="6227188" cy="1559018"/>
          </a:xfrm>
        </p:grpSpPr>
        <p:sp>
          <p:nvSpPr>
            <p:cNvPr id="401" name="Rectangle 400"/>
            <p:cNvSpPr/>
            <p:nvPr/>
          </p:nvSpPr>
          <p:spPr>
            <a:xfrm>
              <a:off x="7406304" y="5038477"/>
              <a:ext cx="2977322" cy="338554"/>
            </a:xfrm>
            <a:prstGeom prst="rect">
              <a:avLst/>
            </a:prstGeom>
          </p:spPr>
          <p:txBody>
            <a:bodyPr wrap="square">
              <a:spAutoFit/>
            </a:bodyPr>
            <a:lstStyle/>
            <a:p>
              <a:r>
                <a:rPr lang="en-US" sz="1600" dirty="0"/>
                <a:t>m</a:t>
              </a:r>
              <a:r>
                <a:rPr lang="en-US" sz="1600" dirty="0" smtClean="0"/>
                <a:t> = number of training samples</a:t>
              </a:r>
            </a:p>
          </p:txBody>
        </p:sp>
        <p:sp>
          <p:nvSpPr>
            <p:cNvPr id="409" name="Left Brace 408"/>
            <p:cNvSpPr/>
            <p:nvPr/>
          </p:nvSpPr>
          <p:spPr>
            <a:xfrm>
              <a:off x="4616071" y="5095395"/>
              <a:ext cx="360040" cy="1502100"/>
            </a:xfrm>
            <a:prstGeom prst="leftBrace">
              <a:avLst>
                <a:gd name="adj1" fmla="val 72884"/>
                <a:gd name="adj2" fmla="val 46322"/>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lumMod val="50000"/>
                  </a:schemeClr>
                </a:solidFill>
                <a:latin typeface="Gill Sans MT" panose="020B0502020104020203" pitchFamily="34" charset="0"/>
              </a:endParaRPr>
            </a:p>
          </p:txBody>
        </p:sp>
        <p:sp>
          <p:nvSpPr>
            <p:cNvPr id="410" name="Rectangle 409"/>
            <p:cNvSpPr/>
            <p:nvPr/>
          </p:nvSpPr>
          <p:spPr>
            <a:xfrm>
              <a:off x="4156438" y="5599451"/>
              <a:ext cx="504056" cy="338554"/>
            </a:xfrm>
            <a:prstGeom prst="rect">
              <a:avLst/>
            </a:prstGeom>
          </p:spPr>
          <p:txBody>
            <a:bodyPr wrap="square">
              <a:spAutoFit/>
            </a:bodyPr>
            <a:lstStyle/>
            <a:p>
              <a:r>
                <a:rPr lang="en-US" sz="1600" dirty="0"/>
                <a:t>m</a:t>
              </a:r>
              <a:r>
                <a:rPr lang="en-US" sz="1600" dirty="0" smtClean="0"/>
                <a:t> </a:t>
              </a:r>
            </a:p>
          </p:txBody>
        </p:sp>
      </p:grpSp>
      <p:grpSp>
        <p:nvGrpSpPr>
          <p:cNvPr id="429" name="Group 428"/>
          <p:cNvGrpSpPr/>
          <p:nvPr/>
        </p:nvGrpSpPr>
        <p:grpSpPr>
          <a:xfrm>
            <a:off x="7185060" y="1988211"/>
            <a:ext cx="3743390" cy="2006758"/>
            <a:chOff x="7185060" y="1988211"/>
            <a:chExt cx="3743390" cy="2006758"/>
          </a:xfrm>
        </p:grpSpPr>
        <p:sp>
          <p:nvSpPr>
            <p:cNvPr id="273" name="Folded Corner 272"/>
            <p:cNvSpPr/>
            <p:nvPr/>
          </p:nvSpPr>
          <p:spPr>
            <a:xfrm>
              <a:off x="7441948" y="2622175"/>
              <a:ext cx="617436" cy="743501"/>
            </a:xfrm>
            <a:prstGeom prst="foldedCorner">
              <a:avLst/>
            </a:prstGeom>
            <a:solidFill>
              <a:schemeClr val="accent1">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solidFill>
                    <a:schemeClr val="accent1">
                      <a:lumMod val="75000"/>
                    </a:schemeClr>
                  </a:solidFill>
                  <a:latin typeface="Gill Sans MT" panose="020B0502020104020203" pitchFamily="34" charset="0"/>
                </a:rPr>
                <a:t>INPUT DATA</a:t>
              </a:r>
              <a:endParaRPr lang="en-US" sz="1400" b="1" dirty="0">
                <a:solidFill>
                  <a:schemeClr val="accent1">
                    <a:lumMod val="75000"/>
                  </a:schemeClr>
                </a:solidFill>
                <a:latin typeface="Gill Sans MT" panose="020B0502020104020203" pitchFamily="34" charset="0"/>
              </a:endParaRPr>
            </a:p>
          </p:txBody>
        </p:sp>
        <p:sp>
          <p:nvSpPr>
            <p:cNvPr id="274" name="Snip Diagonal Corner Rectangle 273"/>
            <p:cNvSpPr/>
            <p:nvPr/>
          </p:nvSpPr>
          <p:spPr>
            <a:xfrm>
              <a:off x="7316531" y="1988211"/>
              <a:ext cx="845383" cy="419489"/>
            </a:xfrm>
            <a:prstGeom prst="snip2DiagRect">
              <a:avLst/>
            </a:prstGeom>
            <a:solidFill>
              <a:srgbClr val="92D050"/>
            </a:solidFill>
            <a:ln>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solidFill>
                    <a:schemeClr val="accent6">
                      <a:lumMod val="50000"/>
                    </a:schemeClr>
                  </a:solidFill>
                  <a:latin typeface="Gill Sans MT" panose="020B0502020104020203" pitchFamily="34" charset="0"/>
                </a:rPr>
                <a:t>LABELS</a:t>
              </a:r>
              <a:endParaRPr lang="en-US" sz="1400" b="1" dirty="0">
                <a:solidFill>
                  <a:schemeClr val="accent6">
                    <a:lumMod val="50000"/>
                  </a:schemeClr>
                </a:solidFill>
                <a:latin typeface="Gill Sans MT" panose="020B0502020104020203" pitchFamily="34" charset="0"/>
              </a:endParaRPr>
            </a:p>
          </p:txBody>
        </p:sp>
        <p:sp>
          <p:nvSpPr>
            <p:cNvPr id="295" name="Folded Corner 294"/>
            <p:cNvSpPr/>
            <p:nvPr/>
          </p:nvSpPr>
          <p:spPr>
            <a:xfrm>
              <a:off x="7339008" y="2664051"/>
              <a:ext cx="617436" cy="743501"/>
            </a:xfrm>
            <a:prstGeom prst="foldedCorner">
              <a:avLst/>
            </a:prstGeom>
            <a:solidFill>
              <a:schemeClr val="accent1">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solidFill>
                    <a:schemeClr val="accent1">
                      <a:lumMod val="75000"/>
                    </a:schemeClr>
                  </a:solidFill>
                  <a:latin typeface="Gill Sans MT" panose="020B0502020104020203" pitchFamily="34" charset="0"/>
                </a:rPr>
                <a:t>INPUT DATA</a:t>
              </a:r>
              <a:endParaRPr lang="en-US" sz="1400" b="1" dirty="0">
                <a:solidFill>
                  <a:schemeClr val="accent1">
                    <a:lumMod val="75000"/>
                  </a:schemeClr>
                </a:solidFill>
                <a:latin typeface="Gill Sans MT" panose="020B0502020104020203" pitchFamily="34" charset="0"/>
              </a:endParaRPr>
            </a:p>
          </p:txBody>
        </p:sp>
        <p:sp>
          <p:nvSpPr>
            <p:cNvPr id="297" name="Snip Diagonal Corner Rectangle 296"/>
            <p:cNvSpPr/>
            <p:nvPr/>
          </p:nvSpPr>
          <p:spPr>
            <a:xfrm>
              <a:off x="7257068" y="2024215"/>
              <a:ext cx="845383" cy="419489"/>
            </a:xfrm>
            <a:prstGeom prst="snip2DiagRect">
              <a:avLst/>
            </a:prstGeom>
            <a:solidFill>
              <a:srgbClr val="92D050"/>
            </a:solidFill>
            <a:ln>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solidFill>
                    <a:schemeClr val="accent6">
                      <a:lumMod val="50000"/>
                    </a:schemeClr>
                  </a:solidFill>
                  <a:latin typeface="Gill Sans MT" panose="020B0502020104020203" pitchFamily="34" charset="0"/>
                </a:rPr>
                <a:t>LABELS</a:t>
              </a:r>
              <a:endParaRPr lang="en-US" sz="1400" b="1" dirty="0">
                <a:solidFill>
                  <a:schemeClr val="accent6">
                    <a:lumMod val="50000"/>
                  </a:schemeClr>
                </a:solidFill>
                <a:latin typeface="Gill Sans MT" panose="020B0502020104020203" pitchFamily="34" charset="0"/>
              </a:endParaRPr>
            </a:p>
          </p:txBody>
        </p:sp>
        <p:sp>
          <p:nvSpPr>
            <p:cNvPr id="298" name="Snip Diagonal Corner Rectangle 297"/>
            <p:cNvSpPr/>
            <p:nvPr/>
          </p:nvSpPr>
          <p:spPr>
            <a:xfrm>
              <a:off x="7185060" y="2060219"/>
              <a:ext cx="845383" cy="419489"/>
            </a:xfrm>
            <a:prstGeom prst="snip2DiagRect">
              <a:avLst/>
            </a:prstGeom>
            <a:solidFill>
              <a:srgbClr val="92D050"/>
            </a:solidFill>
            <a:ln>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solidFill>
                    <a:schemeClr val="accent6">
                      <a:lumMod val="50000"/>
                    </a:schemeClr>
                  </a:solidFill>
                  <a:latin typeface="Gill Sans MT" panose="020B0502020104020203" pitchFamily="34" charset="0"/>
                </a:rPr>
                <a:t>LABELS</a:t>
              </a:r>
              <a:endParaRPr lang="en-US" sz="1400" b="1" dirty="0">
                <a:solidFill>
                  <a:schemeClr val="accent6">
                    <a:lumMod val="50000"/>
                  </a:schemeClr>
                </a:solidFill>
                <a:latin typeface="Gill Sans MT" panose="020B0502020104020203" pitchFamily="34" charset="0"/>
              </a:endParaRPr>
            </a:p>
          </p:txBody>
        </p:sp>
        <p:sp>
          <p:nvSpPr>
            <p:cNvPr id="299" name="Rounded Rectangle 298"/>
            <p:cNvSpPr/>
            <p:nvPr/>
          </p:nvSpPr>
          <p:spPr>
            <a:xfrm>
              <a:off x="8558419" y="2060218"/>
              <a:ext cx="1305566" cy="1468975"/>
            </a:xfrm>
            <a:prstGeom prst="roundRect">
              <a:avLst/>
            </a:prstGeom>
            <a:solidFill>
              <a:schemeClr val="accent2">
                <a:lumMod val="40000"/>
                <a:lumOff val="60000"/>
              </a:schemeClr>
            </a:solidFill>
            <a:ln>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solidFill>
                    <a:schemeClr val="accent6">
                      <a:lumMod val="50000"/>
                    </a:schemeClr>
                  </a:solidFill>
                  <a:latin typeface="Gill Sans MT" panose="020B0502020104020203" pitchFamily="34" charset="0"/>
                </a:rPr>
                <a:t>MACHINE LEARNING</a:t>
              </a:r>
            </a:p>
            <a:p>
              <a:pPr algn="ctr"/>
              <a:r>
                <a:rPr lang="en-US" sz="1400" b="1" dirty="0" smtClean="0">
                  <a:solidFill>
                    <a:schemeClr val="accent6">
                      <a:lumMod val="50000"/>
                    </a:schemeClr>
                  </a:solidFill>
                  <a:latin typeface="Gill Sans MT" panose="020B0502020104020203" pitchFamily="34" charset="0"/>
                </a:rPr>
                <a:t>ALGORITHM</a:t>
              </a:r>
              <a:endParaRPr lang="en-US" sz="1400" b="1" dirty="0">
                <a:solidFill>
                  <a:schemeClr val="accent6">
                    <a:lumMod val="50000"/>
                  </a:schemeClr>
                </a:solidFill>
                <a:latin typeface="Gill Sans MT" panose="020B0502020104020203" pitchFamily="34" charset="0"/>
              </a:endParaRPr>
            </a:p>
          </p:txBody>
        </p:sp>
        <p:cxnSp>
          <p:nvCxnSpPr>
            <p:cNvPr id="320" name="Elbow Connector 319"/>
            <p:cNvCxnSpPr>
              <a:stCxn id="298" idx="0"/>
              <a:endCxn id="321" idx="2"/>
            </p:cNvCxnSpPr>
            <p:nvPr/>
          </p:nvCxnSpPr>
          <p:spPr>
            <a:xfrm>
              <a:off x="8030443" y="2269964"/>
              <a:ext cx="538415" cy="6349"/>
            </a:xfrm>
            <a:prstGeom prst="bentConnector3">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1" name="Oval 320"/>
            <p:cNvSpPr/>
            <p:nvPr/>
          </p:nvSpPr>
          <p:spPr>
            <a:xfrm>
              <a:off x="8568858" y="2167002"/>
              <a:ext cx="218621" cy="2186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23" name="Oval 322"/>
            <p:cNvSpPr/>
            <p:nvPr/>
          </p:nvSpPr>
          <p:spPr>
            <a:xfrm>
              <a:off x="8558419" y="2967621"/>
              <a:ext cx="218621" cy="2186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25" name="Content Placeholder 2"/>
            <p:cNvSpPr txBox="1">
              <a:spLocks/>
            </p:cNvSpPr>
            <p:nvPr/>
          </p:nvSpPr>
          <p:spPr>
            <a:xfrm>
              <a:off x="9707896" y="2543005"/>
              <a:ext cx="1220554" cy="17212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dirty="0" smtClean="0">
                  <a:latin typeface="Gill Sans MT" panose="020B0502020104020203" pitchFamily="34" charset="0"/>
                </a:rPr>
                <a:t>“Train the Model”</a:t>
              </a:r>
              <a:endParaRPr lang="en-US" sz="1600" dirty="0">
                <a:latin typeface="Gill Sans MT" panose="020B0502020104020203" pitchFamily="34" charset="0"/>
              </a:endParaRPr>
            </a:p>
          </p:txBody>
        </p:sp>
        <p:sp>
          <p:nvSpPr>
            <p:cNvPr id="326" name="Content Placeholder 2"/>
            <p:cNvSpPr txBox="1">
              <a:spLocks/>
            </p:cNvSpPr>
            <p:nvPr/>
          </p:nvSpPr>
          <p:spPr>
            <a:xfrm>
              <a:off x="7246085" y="3506021"/>
              <a:ext cx="763354" cy="2215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dirty="0" smtClean="0">
                  <a:latin typeface="Gill Sans MT" panose="020B0502020104020203" pitchFamily="34" charset="0"/>
                </a:rPr>
                <a:t>(Train)</a:t>
              </a:r>
              <a:endParaRPr lang="en-US" sz="1600" dirty="0">
                <a:latin typeface="Gill Sans MT" panose="020B0502020104020203" pitchFamily="34" charset="0"/>
              </a:endParaRPr>
            </a:p>
          </p:txBody>
        </p:sp>
        <p:grpSp>
          <p:nvGrpSpPr>
            <p:cNvPr id="327" name="Group 326"/>
            <p:cNvGrpSpPr/>
            <p:nvPr/>
          </p:nvGrpSpPr>
          <p:grpSpPr>
            <a:xfrm>
              <a:off x="9177926" y="3529192"/>
              <a:ext cx="1220554" cy="465777"/>
              <a:chOff x="6363799" y="3336108"/>
              <a:chExt cx="1220554" cy="465777"/>
            </a:xfrm>
          </p:grpSpPr>
          <p:cxnSp>
            <p:nvCxnSpPr>
              <p:cNvPr id="328" name="Elbow Connector 327"/>
              <p:cNvCxnSpPr>
                <a:stCxn id="299" idx="2"/>
                <a:endCxn id="407" idx="0"/>
              </p:cNvCxnSpPr>
              <p:nvPr/>
            </p:nvCxnSpPr>
            <p:spPr>
              <a:xfrm rot="5400000">
                <a:off x="6160444" y="3565254"/>
                <a:ext cx="465777" cy="7486"/>
              </a:xfrm>
              <a:prstGeom prst="bentConnector3">
                <a:avLst>
                  <a:gd name="adj1" fmla="val 50000"/>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9" name="Content Placeholder 2"/>
              <p:cNvSpPr txBox="1">
                <a:spLocks/>
              </p:cNvSpPr>
              <p:nvPr/>
            </p:nvSpPr>
            <p:spPr>
              <a:xfrm>
                <a:off x="6363799" y="3459563"/>
                <a:ext cx="1220554" cy="17212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dirty="0" smtClean="0">
                    <a:latin typeface="Gill Sans MT" panose="020B0502020104020203" pitchFamily="34" charset="0"/>
                  </a:rPr>
                  <a:t>Creates</a:t>
                </a:r>
                <a:endParaRPr lang="en-US" sz="1600" dirty="0">
                  <a:latin typeface="Gill Sans MT" panose="020B0502020104020203" pitchFamily="34" charset="0"/>
                </a:endParaRPr>
              </a:p>
            </p:txBody>
          </p:sp>
        </p:grpSp>
        <p:sp>
          <p:nvSpPr>
            <p:cNvPr id="296" name="Folded Corner 295"/>
            <p:cNvSpPr/>
            <p:nvPr/>
          </p:nvSpPr>
          <p:spPr>
            <a:xfrm>
              <a:off x="7257068" y="2706766"/>
              <a:ext cx="617436" cy="743501"/>
            </a:xfrm>
            <a:prstGeom prst="foldedCorner">
              <a:avLst/>
            </a:prstGeom>
            <a:solidFill>
              <a:schemeClr val="accent1">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solidFill>
                    <a:schemeClr val="accent1">
                      <a:lumMod val="75000"/>
                    </a:schemeClr>
                  </a:solidFill>
                  <a:latin typeface="Gill Sans MT" panose="020B0502020104020203" pitchFamily="34" charset="0"/>
                </a:rPr>
                <a:t>INPUT DATA</a:t>
              </a:r>
              <a:endParaRPr lang="en-US" sz="1400" b="1" dirty="0">
                <a:solidFill>
                  <a:schemeClr val="accent1">
                    <a:lumMod val="75000"/>
                  </a:schemeClr>
                </a:solidFill>
                <a:latin typeface="Gill Sans MT" panose="020B0502020104020203" pitchFamily="34" charset="0"/>
              </a:endParaRPr>
            </a:p>
          </p:txBody>
        </p:sp>
      </p:grpSp>
      <p:sp>
        <p:nvSpPr>
          <p:cNvPr id="391" name="Snip Diagonal Corner Rectangle 390"/>
          <p:cNvSpPr/>
          <p:nvPr/>
        </p:nvSpPr>
        <p:spPr>
          <a:xfrm>
            <a:off x="7181877" y="2062341"/>
            <a:ext cx="845383" cy="419489"/>
          </a:xfrm>
          <a:prstGeom prst="snip2DiagRect">
            <a:avLst/>
          </a:prstGeom>
          <a:solidFill>
            <a:srgbClr val="92D050"/>
          </a:solidFill>
          <a:ln>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accent6">
                    <a:lumMod val="50000"/>
                  </a:schemeClr>
                </a:solidFill>
                <a:latin typeface="Gill Sans MT" panose="020B0502020104020203" pitchFamily="34" charset="0"/>
              </a:rPr>
              <a:t>y</a:t>
            </a:r>
            <a:r>
              <a:rPr lang="en-US" sz="1400" b="1" dirty="0" smtClean="0">
                <a:solidFill>
                  <a:schemeClr val="accent6">
                    <a:lumMod val="50000"/>
                  </a:schemeClr>
                </a:solidFill>
                <a:latin typeface="Gill Sans MT" panose="020B0502020104020203" pitchFamily="34" charset="0"/>
              </a:rPr>
              <a:t>(</a:t>
            </a:r>
            <a:r>
              <a:rPr lang="en-US" sz="1400" b="1" dirty="0" err="1" smtClean="0">
                <a:solidFill>
                  <a:schemeClr val="accent6">
                    <a:lumMod val="50000"/>
                  </a:schemeClr>
                </a:solidFill>
                <a:latin typeface="Gill Sans MT" panose="020B0502020104020203" pitchFamily="34" charset="0"/>
              </a:rPr>
              <a:t>i</a:t>
            </a:r>
            <a:r>
              <a:rPr lang="en-US" sz="1400" b="1" dirty="0" smtClean="0">
                <a:solidFill>
                  <a:schemeClr val="accent6">
                    <a:lumMod val="50000"/>
                  </a:schemeClr>
                </a:solidFill>
                <a:latin typeface="Gill Sans MT" panose="020B0502020104020203" pitchFamily="34" charset="0"/>
              </a:rPr>
              <a:t>)</a:t>
            </a:r>
            <a:endParaRPr lang="en-US" sz="1400" b="1" dirty="0">
              <a:solidFill>
                <a:schemeClr val="accent6">
                  <a:lumMod val="50000"/>
                </a:schemeClr>
              </a:solidFill>
              <a:latin typeface="Gill Sans MT" panose="020B0502020104020203" pitchFamily="34" charset="0"/>
            </a:endParaRPr>
          </a:p>
        </p:txBody>
      </p:sp>
      <p:grpSp>
        <p:nvGrpSpPr>
          <p:cNvPr id="417" name="Group 416"/>
          <p:cNvGrpSpPr/>
          <p:nvPr/>
        </p:nvGrpSpPr>
        <p:grpSpPr>
          <a:xfrm>
            <a:off x="6377803" y="4016326"/>
            <a:ext cx="4996513" cy="1968958"/>
            <a:chOff x="6377803" y="4016326"/>
            <a:chExt cx="4996513" cy="1968958"/>
          </a:xfrm>
        </p:grpSpPr>
        <p:sp>
          <p:nvSpPr>
            <p:cNvPr id="404" name="Rectangle 403"/>
            <p:cNvSpPr/>
            <p:nvPr/>
          </p:nvSpPr>
          <p:spPr>
            <a:xfrm>
              <a:off x="7428148" y="5646730"/>
              <a:ext cx="3946168" cy="338554"/>
            </a:xfrm>
            <a:prstGeom prst="rect">
              <a:avLst/>
            </a:prstGeom>
          </p:spPr>
          <p:txBody>
            <a:bodyPr wrap="square">
              <a:spAutoFit/>
            </a:bodyPr>
            <a:lstStyle/>
            <a:p>
              <a:r>
                <a:rPr lang="en-US" sz="1600" dirty="0"/>
                <a:t>y</a:t>
              </a:r>
              <a:r>
                <a:rPr lang="en-US" sz="1600" dirty="0" smtClean="0"/>
                <a:t>  = output variables / “target” variables</a:t>
              </a:r>
            </a:p>
          </p:txBody>
        </p:sp>
        <p:sp>
          <p:nvSpPr>
            <p:cNvPr id="413" name="Rectangle 412"/>
            <p:cNvSpPr/>
            <p:nvPr/>
          </p:nvSpPr>
          <p:spPr>
            <a:xfrm>
              <a:off x="6580072" y="4016326"/>
              <a:ext cx="504056" cy="338554"/>
            </a:xfrm>
            <a:prstGeom prst="rect">
              <a:avLst/>
            </a:prstGeom>
          </p:spPr>
          <p:txBody>
            <a:bodyPr wrap="square">
              <a:spAutoFit/>
            </a:bodyPr>
            <a:lstStyle/>
            <a:p>
              <a:r>
                <a:rPr lang="en-US" sz="1600" dirty="0" smtClean="0"/>
                <a:t>y</a:t>
              </a:r>
            </a:p>
          </p:txBody>
        </p:sp>
        <p:sp>
          <p:nvSpPr>
            <p:cNvPr id="415" name="Left Brace 414"/>
            <p:cNvSpPr/>
            <p:nvPr/>
          </p:nvSpPr>
          <p:spPr>
            <a:xfrm rot="5400000">
              <a:off x="6641447" y="4176346"/>
              <a:ext cx="87753" cy="615041"/>
            </a:xfrm>
            <a:prstGeom prst="leftBrace">
              <a:avLst>
                <a:gd name="adj1" fmla="val 67159"/>
                <a:gd name="adj2" fmla="val 47065"/>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lumMod val="50000"/>
                  </a:schemeClr>
                </a:solidFill>
                <a:latin typeface="Gill Sans MT" panose="020B0502020104020203" pitchFamily="34" charset="0"/>
              </a:endParaRPr>
            </a:p>
          </p:txBody>
        </p:sp>
      </p:grpSp>
      <p:grpSp>
        <p:nvGrpSpPr>
          <p:cNvPr id="416" name="Group 415"/>
          <p:cNvGrpSpPr/>
          <p:nvPr/>
        </p:nvGrpSpPr>
        <p:grpSpPr>
          <a:xfrm>
            <a:off x="5779454" y="4019772"/>
            <a:ext cx="4639816" cy="1785492"/>
            <a:chOff x="5779454" y="4019772"/>
            <a:chExt cx="4639816" cy="1785492"/>
          </a:xfrm>
        </p:grpSpPr>
        <p:sp>
          <p:nvSpPr>
            <p:cNvPr id="402" name="Rectangle 401"/>
            <p:cNvSpPr/>
            <p:nvPr/>
          </p:nvSpPr>
          <p:spPr>
            <a:xfrm>
              <a:off x="7441948" y="5466710"/>
              <a:ext cx="2977322" cy="338554"/>
            </a:xfrm>
            <a:prstGeom prst="rect">
              <a:avLst/>
            </a:prstGeom>
          </p:spPr>
          <p:txBody>
            <a:bodyPr wrap="square">
              <a:spAutoFit/>
            </a:bodyPr>
            <a:lstStyle/>
            <a:p>
              <a:r>
                <a:rPr lang="en-US" sz="1600" dirty="0" smtClean="0"/>
                <a:t>x  = input variables / features</a:t>
              </a:r>
            </a:p>
          </p:txBody>
        </p:sp>
        <p:sp>
          <p:nvSpPr>
            <p:cNvPr id="403" name="Rectangle 402"/>
            <p:cNvSpPr/>
            <p:nvPr/>
          </p:nvSpPr>
          <p:spPr>
            <a:xfrm>
              <a:off x="7421158" y="5262614"/>
              <a:ext cx="2977322" cy="338554"/>
            </a:xfrm>
            <a:prstGeom prst="rect">
              <a:avLst/>
            </a:prstGeom>
          </p:spPr>
          <p:txBody>
            <a:bodyPr wrap="square">
              <a:spAutoFit/>
            </a:bodyPr>
            <a:lstStyle/>
            <a:p>
              <a:r>
                <a:rPr lang="en-US" sz="1600" dirty="0" smtClean="0"/>
                <a:t>n  = number of features</a:t>
              </a:r>
            </a:p>
          </p:txBody>
        </p:sp>
        <p:sp>
          <p:nvSpPr>
            <p:cNvPr id="412" name="Rectangle 411"/>
            <p:cNvSpPr/>
            <p:nvPr/>
          </p:nvSpPr>
          <p:spPr>
            <a:xfrm>
              <a:off x="5938172" y="4019772"/>
              <a:ext cx="504056" cy="338554"/>
            </a:xfrm>
            <a:prstGeom prst="rect">
              <a:avLst/>
            </a:prstGeom>
          </p:spPr>
          <p:txBody>
            <a:bodyPr wrap="square">
              <a:spAutoFit/>
            </a:bodyPr>
            <a:lstStyle/>
            <a:p>
              <a:r>
                <a:rPr lang="en-US" sz="1600" dirty="0" smtClean="0"/>
                <a:t>x</a:t>
              </a:r>
            </a:p>
          </p:txBody>
        </p:sp>
        <p:sp>
          <p:nvSpPr>
            <p:cNvPr id="414" name="Left Brace 413"/>
            <p:cNvSpPr/>
            <p:nvPr/>
          </p:nvSpPr>
          <p:spPr>
            <a:xfrm rot="5400000">
              <a:off x="6011252" y="4204200"/>
              <a:ext cx="87753" cy="551349"/>
            </a:xfrm>
            <a:prstGeom prst="leftBrace">
              <a:avLst>
                <a:gd name="adj1" fmla="val 67159"/>
                <a:gd name="adj2" fmla="val 47065"/>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lumMod val="50000"/>
                  </a:schemeClr>
                </a:solidFill>
                <a:latin typeface="Gill Sans MT" panose="020B0502020104020203" pitchFamily="34" charset="0"/>
              </a:endParaRPr>
            </a:p>
          </p:txBody>
        </p:sp>
      </p:grpSp>
      <p:sp>
        <p:nvSpPr>
          <p:cNvPr id="392" name="Folded Corner 391"/>
          <p:cNvSpPr/>
          <p:nvPr/>
        </p:nvSpPr>
        <p:spPr>
          <a:xfrm>
            <a:off x="7257068" y="2703222"/>
            <a:ext cx="617436" cy="743501"/>
          </a:xfrm>
          <a:prstGeom prst="foldedCorner">
            <a:avLst/>
          </a:prstGeom>
          <a:solidFill>
            <a:schemeClr val="accent1">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accent1">
                    <a:lumMod val="75000"/>
                  </a:schemeClr>
                </a:solidFill>
                <a:latin typeface="Gill Sans MT" panose="020B0502020104020203" pitchFamily="34" charset="0"/>
              </a:rPr>
              <a:t>x</a:t>
            </a:r>
            <a:r>
              <a:rPr lang="en-US" sz="1400" b="1" dirty="0" smtClean="0">
                <a:solidFill>
                  <a:schemeClr val="accent1">
                    <a:lumMod val="75000"/>
                  </a:schemeClr>
                </a:solidFill>
                <a:latin typeface="Gill Sans MT" panose="020B0502020104020203" pitchFamily="34" charset="0"/>
              </a:rPr>
              <a:t>(</a:t>
            </a:r>
            <a:r>
              <a:rPr lang="en-US" sz="1400" b="1" dirty="0" err="1" smtClean="0">
                <a:solidFill>
                  <a:schemeClr val="accent1">
                    <a:lumMod val="75000"/>
                  </a:schemeClr>
                </a:solidFill>
                <a:latin typeface="Gill Sans MT" panose="020B0502020104020203" pitchFamily="34" charset="0"/>
              </a:rPr>
              <a:t>i</a:t>
            </a:r>
            <a:r>
              <a:rPr lang="en-US" sz="1400" b="1" dirty="0" smtClean="0">
                <a:solidFill>
                  <a:schemeClr val="accent1">
                    <a:lumMod val="75000"/>
                  </a:schemeClr>
                </a:solidFill>
                <a:latin typeface="Gill Sans MT" panose="020B0502020104020203" pitchFamily="34" charset="0"/>
              </a:rPr>
              <a:t>)</a:t>
            </a:r>
            <a:endParaRPr lang="en-US" sz="1400" b="1" dirty="0">
              <a:solidFill>
                <a:schemeClr val="accent1">
                  <a:lumMod val="75000"/>
                </a:schemeClr>
              </a:solidFill>
              <a:latin typeface="Gill Sans MT" panose="020B0502020104020203" pitchFamily="34" charset="0"/>
            </a:endParaRPr>
          </a:p>
        </p:txBody>
      </p:sp>
      <p:grpSp>
        <p:nvGrpSpPr>
          <p:cNvPr id="436" name="Group 435"/>
          <p:cNvGrpSpPr/>
          <p:nvPr/>
        </p:nvGrpSpPr>
        <p:grpSpPr>
          <a:xfrm>
            <a:off x="7414094" y="3953617"/>
            <a:ext cx="1234872" cy="743501"/>
            <a:chOff x="7414094" y="4216937"/>
            <a:chExt cx="1234872" cy="743501"/>
          </a:xfrm>
        </p:grpSpPr>
        <p:cxnSp>
          <p:nvCxnSpPr>
            <p:cNvPr id="430" name="Elbow Connector 429"/>
            <p:cNvCxnSpPr>
              <a:stCxn id="431" idx="3"/>
            </p:cNvCxnSpPr>
            <p:nvPr/>
          </p:nvCxnSpPr>
          <p:spPr>
            <a:xfrm flipV="1">
              <a:off x="8031530" y="4585349"/>
              <a:ext cx="617436" cy="3339"/>
            </a:xfrm>
            <a:prstGeom prst="bentConnector3">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1" name="Folded Corner 430"/>
            <p:cNvSpPr/>
            <p:nvPr/>
          </p:nvSpPr>
          <p:spPr>
            <a:xfrm>
              <a:off x="7414094" y="4216937"/>
              <a:ext cx="617436" cy="743501"/>
            </a:xfrm>
            <a:prstGeom prst="foldedCorner">
              <a:avLst/>
            </a:prstGeom>
            <a:solidFill>
              <a:schemeClr val="accent1">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accent1">
                      <a:lumMod val="75000"/>
                    </a:schemeClr>
                  </a:solidFill>
                  <a:latin typeface="Gill Sans MT" panose="020B0502020104020203" pitchFamily="34" charset="0"/>
                </a:rPr>
                <a:t>x</a:t>
              </a:r>
              <a:r>
                <a:rPr lang="en-US" sz="1400" b="1" dirty="0" smtClean="0">
                  <a:solidFill>
                    <a:schemeClr val="accent1">
                      <a:lumMod val="75000"/>
                    </a:schemeClr>
                  </a:solidFill>
                  <a:latin typeface="Gill Sans MT" panose="020B0502020104020203" pitchFamily="34" charset="0"/>
                </a:rPr>
                <a:t>(</a:t>
              </a:r>
              <a:r>
                <a:rPr lang="en-US" sz="1400" b="1" dirty="0" err="1" smtClean="0">
                  <a:solidFill>
                    <a:schemeClr val="accent1">
                      <a:lumMod val="75000"/>
                    </a:schemeClr>
                  </a:solidFill>
                  <a:latin typeface="Gill Sans MT" panose="020B0502020104020203" pitchFamily="34" charset="0"/>
                </a:rPr>
                <a:t>i</a:t>
              </a:r>
              <a:r>
                <a:rPr lang="en-US" sz="1400" b="1" dirty="0" smtClean="0">
                  <a:solidFill>
                    <a:schemeClr val="accent1">
                      <a:lumMod val="75000"/>
                    </a:schemeClr>
                  </a:solidFill>
                  <a:latin typeface="Gill Sans MT" panose="020B0502020104020203" pitchFamily="34" charset="0"/>
                </a:rPr>
                <a:t>)</a:t>
              </a:r>
              <a:endParaRPr lang="en-US" sz="1400" b="1" dirty="0">
                <a:solidFill>
                  <a:schemeClr val="accent1">
                    <a:lumMod val="75000"/>
                  </a:schemeClr>
                </a:solidFill>
                <a:latin typeface="Gill Sans MT" panose="020B0502020104020203" pitchFamily="34" charset="0"/>
              </a:endParaRPr>
            </a:p>
          </p:txBody>
        </p:sp>
      </p:grpSp>
      <p:grpSp>
        <p:nvGrpSpPr>
          <p:cNvPr id="456" name="Group 455"/>
          <p:cNvGrpSpPr/>
          <p:nvPr/>
        </p:nvGrpSpPr>
        <p:grpSpPr>
          <a:xfrm>
            <a:off x="9781044" y="4105312"/>
            <a:ext cx="1585448" cy="498598"/>
            <a:chOff x="9781044" y="4105312"/>
            <a:chExt cx="1585448" cy="498598"/>
          </a:xfrm>
        </p:grpSpPr>
        <p:cxnSp>
          <p:nvCxnSpPr>
            <p:cNvPr id="434" name="Elbow Connector 433"/>
            <p:cNvCxnSpPr/>
            <p:nvPr/>
          </p:nvCxnSpPr>
          <p:spPr>
            <a:xfrm flipV="1">
              <a:off x="9781044" y="4322029"/>
              <a:ext cx="617436" cy="3339"/>
            </a:xfrm>
            <a:prstGeom prst="bentConnector3">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5" name="Content Placeholder 2"/>
            <p:cNvSpPr txBox="1">
              <a:spLocks/>
            </p:cNvSpPr>
            <p:nvPr/>
          </p:nvSpPr>
          <p:spPr>
            <a:xfrm>
              <a:off x="10459752" y="4105312"/>
              <a:ext cx="906740" cy="498598"/>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err="1" smtClean="0">
                  <a:latin typeface="Gill Sans MT" panose="020B0502020104020203" pitchFamily="34" charset="0"/>
                </a:rPr>
                <a:t>Predicted“y</a:t>
              </a:r>
              <a:r>
                <a:rPr lang="en-US" sz="1800" dirty="0" smtClean="0">
                  <a:latin typeface="Gill Sans MT" panose="020B0502020104020203" pitchFamily="34" charset="0"/>
                </a:rPr>
                <a:t>”</a:t>
              </a:r>
              <a:endParaRPr lang="en-US" sz="1800" dirty="0">
                <a:latin typeface="Gill Sans MT" panose="020B0502020104020203" pitchFamily="34" charset="0"/>
              </a:endParaRPr>
            </a:p>
          </p:txBody>
        </p:sp>
      </p:grpSp>
      <p:cxnSp>
        <p:nvCxnSpPr>
          <p:cNvPr id="393" name="Elbow Connector 392"/>
          <p:cNvCxnSpPr>
            <a:stCxn id="296" idx="3"/>
            <a:endCxn id="323" idx="2"/>
          </p:cNvCxnSpPr>
          <p:nvPr/>
        </p:nvCxnSpPr>
        <p:spPr>
          <a:xfrm flipV="1">
            <a:off x="7874504" y="3076932"/>
            <a:ext cx="683915" cy="1585"/>
          </a:xfrm>
          <a:prstGeom prst="bentConnector3">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76" name="Table 175"/>
          <p:cNvGraphicFramePr>
            <a:graphicFrameLocks noGrp="1"/>
          </p:cNvGraphicFramePr>
          <p:nvPr>
            <p:extLst>
              <p:ext uri="{D42A27DB-BD31-4B8C-83A1-F6EECF244321}">
                <p14:modId xmlns:p14="http://schemas.microsoft.com/office/powerpoint/2010/main" val="345644934"/>
              </p:ext>
            </p:extLst>
          </p:nvPr>
        </p:nvGraphicFramePr>
        <p:xfrm>
          <a:off x="225002" y="1291064"/>
          <a:ext cx="3911854" cy="5273040"/>
        </p:xfrm>
        <a:graphic>
          <a:graphicData uri="http://schemas.openxmlformats.org/drawingml/2006/table">
            <a:tbl>
              <a:tblPr firstRow="1" bandRow="1">
                <a:tableStyleId>{5C22544A-7EE6-4342-B048-85BDC9FD1C3A}</a:tableStyleId>
              </a:tblPr>
              <a:tblGrid>
                <a:gridCol w="684076"/>
                <a:gridCol w="864096"/>
                <a:gridCol w="1080120"/>
                <a:gridCol w="720080"/>
                <a:gridCol w="563482"/>
              </a:tblGrid>
              <a:tr h="181753">
                <a:tc gridSpan="4">
                  <a:txBody>
                    <a:bodyPr/>
                    <a:lstStyle/>
                    <a:p>
                      <a:pPr algn="ctr"/>
                      <a:r>
                        <a:rPr lang="en-US" sz="1600" dirty="0" smtClean="0"/>
                        <a:t>Attribute</a:t>
                      </a:r>
                    </a:p>
                    <a:p>
                      <a:pPr algn="l"/>
                      <a:r>
                        <a:rPr lang="en-US" sz="1600" dirty="0" smtClean="0"/>
                        <a:t>   Day       Outlook    Humidity      Wind     </a:t>
                      </a:r>
                      <a:endParaRPr lang="en-US" sz="1600" dirty="0"/>
                    </a:p>
                  </a:txBody>
                  <a:tcPr marL="45720" marR="4572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r>
                        <a:rPr lang="en-US" sz="1600" dirty="0" smtClean="0"/>
                        <a:t>Play</a:t>
                      </a:r>
                      <a:endParaRPr lang="en-US" sz="1600" dirty="0"/>
                    </a:p>
                  </a:txBody>
                  <a:tcPr marL="45720" marR="45720" anchor="ctr"/>
                </a:tc>
              </a:tr>
              <a:tr h="0">
                <a:tc>
                  <a:txBody>
                    <a:bodyPr/>
                    <a:lstStyle/>
                    <a:p>
                      <a:pPr algn="ctr"/>
                      <a:r>
                        <a:rPr lang="en-US" sz="1600" dirty="0" smtClean="0">
                          <a:solidFill>
                            <a:srgbClr val="FF0000"/>
                          </a:solidFill>
                        </a:rPr>
                        <a:t>D1</a:t>
                      </a:r>
                      <a:endParaRPr lang="en-US" sz="16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No</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rgbClr val="FF0000"/>
                          </a:solidFill>
                        </a:rPr>
                        <a:t>D2</a:t>
                      </a:r>
                      <a:endParaRPr lang="en-US" sz="16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rgbClr val="FF0000"/>
                          </a:solidFill>
                        </a:rPr>
                        <a:t>High</a:t>
                      </a:r>
                      <a:endParaRPr lang="en-US" sz="1600" dirty="0" smtClean="0">
                        <a:solidFill>
                          <a:srgbClr val="FF0000"/>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No</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D3</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Weak</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Yes</a:t>
                      </a:r>
                    </a:p>
                  </a:txBody>
                  <a:tcPr marL="45720" marR="45720">
                    <a:lnL w="12700" cap="flat" cmpd="sng" algn="ctr">
                      <a:solidFill>
                        <a:schemeClr val="bg1"/>
                      </a:solidFill>
                      <a:prstDash val="solid"/>
                      <a:round/>
                      <a:headEnd type="none" w="med" len="med"/>
                      <a:tailEnd type="none" w="med" len="med"/>
                    </a:ln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D4</a:t>
                      </a: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Weak</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Yes</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D5</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Yes</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rgbClr val="FF0000"/>
                          </a:solidFill>
                        </a:rPr>
                        <a:t>D6</a:t>
                      </a:r>
                      <a:endParaRPr lang="en-US" sz="16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rgbClr val="FF0000"/>
                          </a:solidFill>
                        </a:rPr>
                        <a:t>Normal</a:t>
                      </a:r>
                      <a:endParaRPr lang="en-US" sz="1600" dirty="0" smtClean="0">
                        <a:solidFill>
                          <a:srgbClr val="FF0000"/>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No</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D7</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Yes</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rgbClr val="FF0000"/>
                          </a:solidFill>
                        </a:rPr>
                        <a:t>D8</a:t>
                      </a:r>
                      <a:endParaRPr lang="en-US" sz="16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rgbClr val="FF0000"/>
                          </a:solidFill>
                        </a:rPr>
                        <a:t>Weak</a:t>
                      </a:r>
                      <a:endParaRPr lang="en-US" sz="1600" dirty="0" smtClean="0">
                        <a:solidFill>
                          <a:srgbClr val="FF0000"/>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No</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D9</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Normal</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Weak</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Yes</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D10</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Normal</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Yes</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D11</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Strong</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Yes</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D12</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Yes</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D13</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Yes</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rgbClr val="FF0000"/>
                          </a:solidFill>
                        </a:rPr>
                        <a:t>D14</a:t>
                      </a:r>
                      <a:endParaRPr lang="en-US" sz="16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No</a:t>
                      </a:r>
                    </a:p>
                  </a:txBody>
                  <a:tcPr marL="45720" marR="45720">
                    <a:lnL w="12700" cap="flat" cmpd="sng" algn="ctr">
                      <a:solidFill>
                        <a:schemeClr val="bg1"/>
                      </a:solidFill>
                      <a:prstDash val="solid"/>
                      <a:round/>
                      <a:headEnd type="none" w="med" len="med"/>
                      <a:tailEnd type="none" w="med" len="med"/>
                    </a:lnL>
                  </a:tcPr>
                </a:tc>
              </a:tr>
            </a:tbl>
          </a:graphicData>
        </a:graphic>
      </p:graphicFrame>
      <p:grpSp>
        <p:nvGrpSpPr>
          <p:cNvPr id="179" name="Group 178"/>
          <p:cNvGrpSpPr/>
          <p:nvPr/>
        </p:nvGrpSpPr>
        <p:grpSpPr>
          <a:xfrm>
            <a:off x="4275277" y="2265154"/>
            <a:ext cx="2247765" cy="1354444"/>
            <a:chOff x="1174151" y="3691491"/>
            <a:chExt cx="3125628" cy="1354444"/>
          </a:xfrm>
        </p:grpSpPr>
        <p:sp>
          <p:nvSpPr>
            <p:cNvPr id="180" name="Rectangle 179"/>
            <p:cNvSpPr/>
            <p:nvPr/>
          </p:nvSpPr>
          <p:spPr>
            <a:xfrm>
              <a:off x="1174152" y="3691491"/>
              <a:ext cx="1542742" cy="338554"/>
            </a:xfrm>
            <a:prstGeom prst="rect">
              <a:avLst/>
            </a:prstGeom>
          </p:spPr>
          <p:txBody>
            <a:bodyPr wrap="square">
              <a:spAutoFit/>
            </a:bodyPr>
            <a:lstStyle/>
            <a:p>
              <a:r>
                <a:rPr lang="en-US" sz="1600" dirty="0"/>
                <a:t>m</a:t>
              </a:r>
              <a:r>
                <a:rPr lang="en-US" sz="1600" dirty="0" smtClean="0"/>
                <a:t> = 14</a:t>
              </a:r>
            </a:p>
          </p:txBody>
        </p:sp>
        <p:sp>
          <p:nvSpPr>
            <p:cNvPr id="181" name="Rectangle 180"/>
            <p:cNvSpPr/>
            <p:nvPr/>
          </p:nvSpPr>
          <p:spPr>
            <a:xfrm>
              <a:off x="1213323" y="4246506"/>
              <a:ext cx="3086456" cy="584775"/>
            </a:xfrm>
            <a:prstGeom prst="rect">
              <a:avLst/>
            </a:prstGeom>
          </p:spPr>
          <p:txBody>
            <a:bodyPr wrap="square">
              <a:spAutoFit/>
            </a:bodyPr>
            <a:lstStyle/>
            <a:p>
              <a:r>
                <a:rPr lang="en-US" sz="1600" dirty="0" smtClean="0"/>
                <a:t>x  = Day, Outlook, </a:t>
              </a:r>
            </a:p>
            <a:p>
              <a:r>
                <a:rPr lang="en-US" sz="1600" dirty="0"/>
                <a:t> </a:t>
              </a:r>
              <a:r>
                <a:rPr lang="en-US" sz="1600" dirty="0" smtClean="0"/>
                <a:t>      Humidity, Wind</a:t>
              </a:r>
            </a:p>
          </p:txBody>
        </p:sp>
        <p:sp>
          <p:nvSpPr>
            <p:cNvPr id="182" name="Rectangle 181"/>
            <p:cNvSpPr/>
            <p:nvPr/>
          </p:nvSpPr>
          <p:spPr>
            <a:xfrm>
              <a:off x="1174151" y="3969343"/>
              <a:ext cx="1542744" cy="338554"/>
            </a:xfrm>
            <a:prstGeom prst="rect">
              <a:avLst/>
            </a:prstGeom>
          </p:spPr>
          <p:txBody>
            <a:bodyPr wrap="square">
              <a:spAutoFit/>
            </a:bodyPr>
            <a:lstStyle/>
            <a:p>
              <a:r>
                <a:rPr lang="en-US" sz="1600" dirty="0" smtClean="0"/>
                <a:t>n  = 4</a:t>
              </a:r>
            </a:p>
          </p:txBody>
        </p:sp>
        <p:sp>
          <p:nvSpPr>
            <p:cNvPr id="183" name="Rectangle 182"/>
            <p:cNvSpPr/>
            <p:nvPr/>
          </p:nvSpPr>
          <p:spPr>
            <a:xfrm>
              <a:off x="1213321" y="4707381"/>
              <a:ext cx="1403441" cy="338554"/>
            </a:xfrm>
            <a:prstGeom prst="rect">
              <a:avLst/>
            </a:prstGeom>
          </p:spPr>
          <p:txBody>
            <a:bodyPr wrap="square">
              <a:spAutoFit/>
            </a:bodyPr>
            <a:lstStyle/>
            <a:p>
              <a:r>
                <a:rPr lang="en-US" sz="1600" dirty="0"/>
                <a:t>y</a:t>
              </a:r>
              <a:r>
                <a:rPr lang="en-US" sz="1600" dirty="0" smtClean="0"/>
                <a:t>  = Play</a:t>
              </a:r>
              <a:endParaRPr lang="en-US" sz="1600" dirty="0"/>
            </a:p>
          </p:txBody>
        </p:sp>
      </p:grpSp>
    </p:spTree>
    <p:extLst>
      <p:ext uri="{BB962C8B-B14F-4D97-AF65-F5344CB8AC3E}">
        <p14:creationId xmlns:p14="http://schemas.microsoft.com/office/powerpoint/2010/main" val="309201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1"/>
                                        </p:tgtEl>
                                        <p:attrNameLst>
                                          <p:attrName>style.visibility</p:attrName>
                                        </p:attrNameLst>
                                      </p:cBhvr>
                                      <p:to>
                                        <p:strVal val="visible"/>
                                      </p:to>
                                    </p:set>
                                    <p:animEffect transition="in" filter="fade">
                                      <p:cBhvr>
                                        <p:cTn id="7" dur="500"/>
                                        <p:tgtEl>
                                          <p:spTgt spid="411"/>
                                        </p:tgtEl>
                                      </p:cBhvr>
                                    </p:animEffect>
                                  </p:childTnLst>
                                </p:cTn>
                              </p:par>
                              <p:par>
                                <p:cTn id="8" presetID="10" presetClass="entr" presetSubtype="0" fill="hold" nodeType="withEffect">
                                  <p:stCondLst>
                                    <p:cond delay="0"/>
                                  </p:stCondLst>
                                  <p:childTnLst>
                                    <p:set>
                                      <p:cBhvr>
                                        <p:cTn id="9" dur="1" fill="hold">
                                          <p:stCondLst>
                                            <p:cond delay="0"/>
                                          </p:stCondLst>
                                        </p:cTn>
                                        <p:tgtEl>
                                          <p:spTgt spid="217"/>
                                        </p:tgtEl>
                                        <p:attrNameLst>
                                          <p:attrName>style.visibility</p:attrName>
                                        </p:attrNameLst>
                                      </p:cBhvr>
                                      <p:to>
                                        <p:strVal val="visible"/>
                                      </p:to>
                                    </p:set>
                                    <p:animEffect transition="in" filter="fade">
                                      <p:cBhvr>
                                        <p:cTn id="10" dur="500"/>
                                        <p:tgtEl>
                                          <p:spTgt spid="2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6"/>
                                        </p:tgtEl>
                                        <p:attrNameLst>
                                          <p:attrName>style.visibility</p:attrName>
                                        </p:attrNameLst>
                                      </p:cBhvr>
                                      <p:to>
                                        <p:strVal val="visible"/>
                                      </p:to>
                                    </p:set>
                                    <p:animEffect transition="in" filter="fade">
                                      <p:cBhvr>
                                        <p:cTn id="15" dur="500"/>
                                        <p:tgtEl>
                                          <p:spTgt spid="416"/>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92"/>
                                        </p:tgtEl>
                                        <p:attrNameLst>
                                          <p:attrName>style.visibility</p:attrName>
                                        </p:attrNameLst>
                                      </p:cBhvr>
                                      <p:to>
                                        <p:strVal val="visible"/>
                                      </p:to>
                                    </p:set>
                                    <p:animEffect transition="in" filter="fade">
                                      <p:cBhvr>
                                        <p:cTn id="19" dur="500"/>
                                        <p:tgtEl>
                                          <p:spTgt spid="39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93"/>
                                        </p:tgtEl>
                                        <p:attrNameLst>
                                          <p:attrName>style.visibility</p:attrName>
                                        </p:attrNameLst>
                                      </p:cBhvr>
                                      <p:to>
                                        <p:strVal val="visible"/>
                                      </p:to>
                                    </p:set>
                                    <p:animEffect transition="in" filter="fade">
                                      <p:cBhvr>
                                        <p:cTn id="24" dur="500"/>
                                        <p:tgtEl>
                                          <p:spTgt spid="39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17"/>
                                        </p:tgtEl>
                                        <p:attrNameLst>
                                          <p:attrName>style.visibility</p:attrName>
                                        </p:attrNameLst>
                                      </p:cBhvr>
                                      <p:to>
                                        <p:strVal val="visible"/>
                                      </p:to>
                                    </p:set>
                                    <p:animEffect transition="in" filter="fade">
                                      <p:cBhvr>
                                        <p:cTn id="29" dur="500"/>
                                        <p:tgtEl>
                                          <p:spTgt spid="4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1"/>
                                        </p:tgtEl>
                                        <p:attrNameLst>
                                          <p:attrName>style.visibility</p:attrName>
                                        </p:attrNameLst>
                                      </p:cBhvr>
                                      <p:to>
                                        <p:strVal val="visible"/>
                                      </p:to>
                                    </p:set>
                                    <p:animEffect transition="in" filter="fade">
                                      <p:cBhvr>
                                        <p:cTn id="32" dur="500"/>
                                        <p:tgtEl>
                                          <p:spTgt spid="39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05"/>
                                        </p:tgtEl>
                                        <p:attrNameLst>
                                          <p:attrName>style.visibility</p:attrName>
                                        </p:attrNameLst>
                                      </p:cBhvr>
                                      <p:to>
                                        <p:strVal val="visible"/>
                                      </p:to>
                                    </p:set>
                                    <p:animEffect transition="in" filter="fade">
                                      <p:cBhvr>
                                        <p:cTn id="37" dur="500"/>
                                        <p:tgtEl>
                                          <p:spTgt spid="40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06"/>
                                        </p:tgtEl>
                                        <p:attrNameLst>
                                          <p:attrName>style.visibility</p:attrName>
                                        </p:attrNameLst>
                                      </p:cBhvr>
                                      <p:to>
                                        <p:strVal val="visible"/>
                                      </p:to>
                                    </p:set>
                                    <p:animEffect transition="in" filter="fade">
                                      <p:cBhvr>
                                        <p:cTn id="40" dur="500"/>
                                        <p:tgtEl>
                                          <p:spTgt spid="406"/>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407"/>
                                        </p:tgtEl>
                                        <p:attrNameLst>
                                          <p:attrName>style.visibility</p:attrName>
                                        </p:attrNameLst>
                                      </p:cBhvr>
                                      <p:to>
                                        <p:strVal val="visible"/>
                                      </p:to>
                                    </p:set>
                                    <p:animEffect transition="in" filter="fade">
                                      <p:cBhvr>
                                        <p:cTn id="44" dur="500"/>
                                        <p:tgtEl>
                                          <p:spTgt spid="40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392"/>
                                        </p:tgtEl>
                                      </p:cBhvr>
                                    </p:animEffect>
                                    <p:set>
                                      <p:cBhvr>
                                        <p:cTn id="49" dur="1" fill="hold">
                                          <p:stCondLst>
                                            <p:cond delay="499"/>
                                          </p:stCondLst>
                                        </p:cTn>
                                        <p:tgtEl>
                                          <p:spTgt spid="392"/>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393"/>
                                        </p:tgtEl>
                                      </p:cBhvr>
                                    </p:animEffect>
                                    <p:set>
                                      <p:cBhvr>
                                        <p:cTn id="52" dur="1" fill="hold">
                                          <p:stCondLst>
                                            <p:cond delay="499"/>
                                          </p:stCondLst>
                                        </p:cTn>
                                        <p:tgtEl>
                                          <p:spTgt spid="393"/>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391"/>
                                        </p:tgtEl>
                                      </p:cBhvr>
                                    </p:animEffect>
                                    <p:set>
                                      <p:cBhvr>
                                        <p:cTn id="55" dur="1" fill="hold">
                                          <p:stCondLst>
                                            <p:cond delay="499"/>
                                          </p:stCondLst>
                                        </p:cTn>
                                        <p:tgtEl>
                                          <p:spTgt spid="391"/>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429"/>
                                        </p:tgtEl>
                                      </p:cBhvr>
                                    </p:animEffect>
                                    <p:set>
                                      <p:cBhvr>
                                        <p:cTn id="58" dur="1" fill="hold">
                                          <p:stCondLst>
                                            <p:cond delay="499"/>
                                          </p:stCondLst>
                                        </p:cTn>
                                        <p:tgtEl>
                                          <p:spTgt spid="429"/>
                                        </p:tgtEl>
                                        <p:attrNameLst>
                                          <p:attrName>style.visibility</p:attrName>
                                        </p:attrNameLst>
                                      </p:cBhvr>
                                      <p:to>
                                        <p:strVal val="hidden"/>
                                      </p:to>
                                    </p:set>
                                  </p:childTnLst>
                                </p:cTn>
                              </p:par>
                            </p:childTnLst>
                          </p:cTn>
                        </p:par>
                        <p:par>
                          <p:cTn id="59" fill="hold">
                            <p:stCondLst>
                              <p:cond delay="500"/>
                            </p:stCondLst>
                            <p:childTnLst>
                              <p:par>
                                <p:cTn id="60" presetID="10" presetClass="entr" presetSubtype="0" fill="hold" nodeType="afterEffect">
                                  <p:stCondLst>
                                    <p:cond delay="0"/>
                                  </p:stCondLst>
                                  <p:childTnLst>
                                    <p:set>
                                      <p:cBhvr>
                                        <p:cTn id="61" dur="1" fill="hold">
                                          <p:stCondLst>
                                            <p:cond delay="0"/>
                                          </p:stCondLst>
                                        </p:cTn>
                                        <p:tgtEl>
                                          <p:spTgt spid="436"/>
                                        </p:tgtEl>
                                        <p:attrNameLst>
                                          <p:attrName>style.visibility</p:attrName>
                                        </p:attrNameLst>
                                      </p:cBhvr>
                                      <p:to>
                                        <p:strVal val="visible"/>
                                      </p:to>
                                    </p:set>
                                    <p:animEffect transition="in" filter="fade">
                                      <p:cBhvr>
                                        <p:cTn id="62" dur="500"/>
                                        <p:tgtEl>
                                          <p:spTgt spid="436"/>
                                        </p:tgtEl>
                                      </p:cBhvr>
                                    </p:animEffect>
                                  </p:childTnLst>
                                </p:cTn>
                              </p:par>
                            </p:childTnLst>
                          </p:cTn>
                        </p:par>
                        <p:par>
                          <p:cTn id="63" fill="hold">
                            <p:stCondLst>
                              <p:cond delay="1000"/>
                            </p:stCondLst>
                            <p:childTnLst>
                              <p:par>
                                <p:cTn id="64" presetID="10" presetClass="entr" presetSubtype="0" fill="hold" nodeType="afterEffect">
                                  <p:stCondLst>
                                    <p:cond delay="0"/>
                                  </p:stCondLst>
                                  <p:childTnLst>
                                    <p:set>
                                      <p:cBhvr>
                                        <p:cTn id="65" dur="1" fill="hold">
                                          <p:stCondLst>
                                            <p:cond delay="0"/>
                                          </p:stCondLst>
                                        </p:cTn>
                                        <p:tgtEl>
                                          <p:spTgt spid="456"/>
                                        </p:tgtEl>
                                        <p:attrNameLst>
                                          <p:attrName>style.visibility</p:attrName>
                                        </p:attrNameLst>
                                      </p:cBhvr>
                                      <p:to>
                                        <p:strVal val="visible"/>
                                      </p:to>
                                    </p:set>
                                    <p:animEffect transition="in" filter="fade">
                                      <p:cBhvr>
                                        <p:cTn id="66" dur="500"/>
                                        <p:tgtEl>
                                          <p:spTgt spid="45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79"/>
                                        </p:tgtEl>
                                        <p:attrNameLst>
                                          <p:attrName>style.visibility</p:attrName>
                                        </p:attrNameLst>
                                      </p:cBhvr>
                                      <p:to>
                                        <p:strVal val="visible"/>
                                      </p:to>
                                    </p:set>
                                    <p:animEffect transition="in" filter="fade">
                                      <p:cBhvr>
                                        <p:cTn id="71" dur="5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 grpId="0"/>
      <p:bldP spid="406" grpId="0"/>
      <p:bldP spid="407" grpId="0" animBg="1"/>
      <p:bldP spid="391" grpId="0" animBg="1"/>
      <p:bldP spid="391" grpId="1" animBg="1"/>
      <p:bldP spid="392" grpId="0" animBg="1"/>
      <p:bldP spid="39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a:xfrm>
            <a:off x="838200" y="1311969"/>
            <a:ext cx="5797860" cy="2466048"/>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smtClean="0">
                <a:latin typeface="Gill Sans MT" panose="020B0502020104020203" pitchFamily="34" charset="0"/>
              </a:rPr>
              <a:t>Recall the 4 steps to implementing a DT:</a:t>
            </a:r>
          </a:p>
          <a:p>
            <a:pPr marL="457200" indent="-457200">
              <a:buFont typeface="Arial" panose="020B0604020202020204" pitchFamily="34" charset="0"/>
              <a:buAutoNum type="arabicPeriod"/>
            </a:pPr>
            <a:r>
              <a:rPr lang="en-US" sz="1800" dirty="0" smtClean="0">
                <a:latin typeface="Gill Sans MT" panose="020B0502020104020203" pitchFamily="34" charset="0"/>
              </a:rPr>
              <a:t>Select </a:t>
            </a:r>
            <a:r>
              <a:rPr lang="en-US" sz="1800" dirty="0">
                <a:latin typeface="Gill Sans MT" panose="020B0502020104020203" pitchFamily="34" charset="0"/>
              </a:rPr>
              <a:t>the </a:t>
            </a:r>
            <a:r>
              <a:rPr lang="en-US" sz="1800" b="1" dirty="0" smtClean="0">
                <a:latin typeface="Gill Sans MT" panose="020B0502020104020203" pitchFamily="34" charset="0"/>
              </a:rPr>
              <a:t>BEST </a:t>
            </a:r>
            <a:r>
              <a:rPr lang="en-US" sz="1800" dirty="0" smtClean="0">
                <a:latin typeface="Gill Sans MT" panose="020B0502020104020203" pitchFamily="34" charset="0"/>
              </a:rPr>
              <a:t>attribute</a:t>
            </a:r>
            <a:endParaRPr lang="en-US" sz="1800" dirty="0">
              <a:latin typeface="Gill Sans MT" panose="020B0502020104020203" pitchFamily="34" charset="0"/>
            </a:endParaRPr>
          </a:p>
          <a:p>
            <a:pPr marL="457200" indent="-457200">
              <a:buFont typeface="Arial" panose="020B0604020202020204" pitchFamily="34" charset="0"/>
              <a:buAutoNum type="arabicPeriod"/>
            </a:pPr>
            <a:r>
              <a:rPr lang="en-US" sz="1800" dirty="0" smtClean="0">
                <a:latin typeface="Gill Sans MT" panose="020B0502020104020203" pitchFamily="34" charset="0"/>
              </a:rPr>
              <a:t>Define child </a:t>
            </a:r>
            <a:r>
              <a:rPr lang="en-US" sz="1800" dirty="0">
                <a:latin typeface="Gill Sans MT" panose="020B0502020104020203" pitchFamily="34" charset="0"/>
              </a:rPr>
              <a:t>nodes </a:t>
            </a:r>
          </a:p>
          <a:p>
            <a:pPr marL="457200" indent="-457200">
              <a:buFont typeface="Arial" panose="020B0604020202020204" pitchFamily="34" charset="0"/>
              <a:buAutoNum type="arabicPeriod"/>
            </a:pPr>
            <a:r>
              <a:rPr lang="en-US" sz="1800" dirty="0">
                <a:latin typeface="Gill Sans MT" panose="020B0502020104020203" pitchFamily="34" charset="0"/>
              </a:rPr>
              <a:t>Split </a:t>
            </a:r>
            <a:r>
              <a:rPr lang="en-US" sz="1800" dirty="0" smtClean="0">
                <a:latin typeface="Gill Sans MT" panose="020B0502020104020203" pitchFamily="34" charset="0"/>
              </a:rPr>
              <a:t>attributes at </a:t>
            </a:r>
            <a:r>
              <a:rPr lang="en-US" sz="1800" dirty="0">
                <a:latin typeface="Gill Sans MT" panose="020B0502020104020203" pitchFamily="34" charset="0"/>
              </a:rPr>
              <a:t>child nodes</a:t>
            </a:r>
          </a:p>
          <a:p>
            <a:pPr marL="457200" indent="-457200">
              <a:buFont typeface="Arial" panose="020B0604020202020204" pitchFamily="34" charset="0"/>
              <a:buAutoNum type="arabicPeriod"/>
            </a:pPr>
            <a:r>
              <a:rPr lang="en-US" sz="1800" dirty="0" smtClean="0">
                <a:latin typeface="Gill Sans MT" panose="020B0502020104020203" pitchFamily="34" charset="0"/>
              </a:rPr>
              <a:t>Stop </a:t>
            </a:r>
            <a:r>
              <a:rPr lang="en-US" sz="1800" dirty="0">
                <a:latin typeface="Gill Sans MT" panose="020B0502020104020203" pitchFamily="34" charset="0"/>
              </a:rPr>
              <a:t>if data subset is pure, otherwise </a:t>
            </a:r>
            <a:r>
              <a:rPr lang="en-US" sz="1800" dirty="0" smtClean="0">
                <a:latin typeface="Gill Sans MT" panose="020B0502020104020203" pitchFamily="34" charset="0"/>
              </a:rPr>
              <a:t>continue splitting</a:t>
            </a:r>
          </a:p>
        </p:txBody>
      </p:sp>
      <p:sp>
        <p:nvSpPr>
          <p:cNvPr id="16" name="Content Placeholder 2"/>
          <p:cNvSpPr txBox="1">
            <a:spLocks/>
          </p:cNvSpPr>
          <p:nvPr/>
        </p:nvSpPr>
        <p:spPr>
          <a:xfrm>
            <a:off x="827887" y="1371404"/>
            <a:ext cx="10416685" cy="2344579"/>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latin typeface="Gill Sans MT" panose="020B0502020104020203" pitchFamily="34" charset="0"/>
              </a:rPr>
              <a:t>Select </a:t>
            </a:r>
            <a:r>
              <a:rPr lang="en-US" sz="1800" dirty="0">
                <a:latin typeface="Gill Sans MT" panose="020B0502020104020203" pitchFamily="34" charset="0"/>
              </a:rPr>
              <a:t>the </a:t>
            </a:r>
            <a:r>
              <a:rPr lang="en-US" sz="1800" b="1" dirty="0" smtClean="0">
                <a:latin typeface="Gill Sans MT" panose="020B0502020104020203" pitchFamily="34" charset="0"/>
              </a:rPr>
              <a:t>BEST </a:t>
            </a:r>
            <a:r>
              <a:rPr lang="en-US" sz="1800" dirty="0" smtClean="0">
                <a:latin typeface="Gill Sans MT" panose="020B0502020104020203" pitchFamily="34" charset="0"/>
              </a:rPr>
              <a:t>attribute at a node (including the root)</a:t>
            </a:r>
          </a:p>
          <a:p>
            <a:pPr marL="800100" lvl="1" indent="-342900">
              <a:buAutoNum type="alphaLcPeriod"/>
            </a:pPr>
            <a:r>
              <a:rPr lang="en-US" sz="1800" dirty="0" smtClean="0">
                <a:latin typeface="Gill Sans MT" panose="020B0502020104020203" pitchFamily="34" charset="0"/>
              </a:rPr>
              <a:t>Loop through the attributes and calculate the information gain one step down in the tree.  </a:t>
            </a:r>
          </a:p>
          <a:p>
            <a:pPr marL="800100" lvl="1" indent="-342900">
              <a:buAutoNum type="alphaLcPeriod"/>
            </a:pPr>
            <a:r>
              <a:rPr lang="en-US" sz="1800" dirty="0" smtClean="0">
                <a:latin typeface="Gill Sans MT" panose="020B0502020104020203" pitchFamily="34" charset="0"/>
              </a:rPr>
              <a:t>Compare information gain values and set the node to the attribute with the highest information gain</a:t>
            </a:r>
          </a:p>
          <a:p>
            <a:pPr marL="800100" lvl="1" indent="-342900">
              <a:buAutoNum type="alphaLcPeriod"/>
            </a:pPr>
            <a:r>
              <a:rPr lang="en-US" sz="1800" dirty="0" smtClean="0">
                <a:latin typeface="Gill Sans MT" panose="020B0502020104020203" pitchFamily="34" charset="0"/>
              </a:rPr>
              <a:t>For each of the child nodes check </a:t>
            </a:r>
            <a:r>
              <a:rPr lang="en-US" sz="1800" dirty="0">
                <a:latin typeface="Gill Sans MT" panose="020B0502020104020203" pitchFamily="34" charset="0"/>
              </a:rPr>
              <a:t>the “purity” </a:t>
            </a:r>
            <a:r>
              <a:rPr lang="en-US" sz="1800" dirty="0" smtClean="0">
                <a:latin typeface="Gill Sans MT" panose="020B0502020104020203" pitchFamily="34" charset="0"/>
              </a:rPr>
              <a:t>(i.e., confidence metric).  (stop if pure, otherwise continue to next step)</a:t>
            </a:r>
          </a:p>
          <a:p>
            <a:pPr marL="800100" lvl="1" indent="-342900">
              <a:buAutoNum type="alphaLcPeriod"/>
            </a:pPr>
            <a:r>
              <a:rPr lang="en-US" sz="1800" dirty="0" smtClean="0">
                <a:latin typeface="Gill Sans MT" panose="020B0502020104020203" pitchFamily="34" charset="0"/>
              </a:rPr>
              <a:t>Remove the winning attribute from the list and repeat steps a through c.</a:t>
            </a:r>
          </a:p>
        </p:txBody>
      </p:sp>
      <p:sp>
        <p:nvSpPr>
          <p:cNvPr id="7" name="Title 1"/>
          <p:cNvSpPr>
            <a:spLocks noGrp="1"/>
          </p:cNvSpPr>
          <p:nvPr>
            <p:ph type="title"/>
          </p:nvPr>
        </p:nvSpPr>
        <p:spPr>
          <a:xfrm>
            <a:off x="838200" y="181492"/>
            <a:ext cx="3451586" cy="701731"/>
          </a:xfrm>
        </p:spPr>
        <p:txBody>
          <a:bodyPr/>
          <a:lstStyle/>
          <a:p>
            <a:r>
              <a:rPr lang="en-US" dirty="0"/>
              <a:t>Decision Tree</a:t>
            </a:r>
          </a:p>
        </p:txBody>
      </p:sp>
      <p:sp>
        <p:nvSpPr>
          <p:cNvPr id="8" name="Content Placeholder 2"/>
          <p:cNvSpPr>
            <a:spLocks noGrp="1"/>
          </p:cNvSpPr>
          <p:nvPr>
            <p:ph idx="1"/>
          </p:nvPr>
        </p:nvSpPr>
        <p:spPr>
          <a:xfrm>
            <a:off x="1278219" y="791502"/>
            <a:ext cx="6685594" cy="409709"/>
          </a:xfrm>
        </p:spPr>
        <p:txBody>
          <a:bodyPr>
            <a:noAutofit/>
          </a:bodyPr>
          <a:lstStyle/>
          <a:p>
            <a:pPr marL="0" indent="0">
              <a:buNone/>
            </a:pPr>
            <a:r>
              <a:rPr lang="en-US" sz="2800" dirty="0" smtClean="0">
                <a:latin typeface="Gill Sans MT" panose="020B0502020104020203" pitchFamily="34" charset="0"/>
              </a:rPr>
              <a:t>Creating a Decision Tree Classifier</a:t>
            </a:r>
            <a:endParaRPr lang="en-US" sz="2800" dirty="0">
              <a:latin typeface="Gill Sans MT" panose="020B0502020104020203" pitchFamily="34" charset="0"/>
            </a:endParaRPr>
          </a:p>
        </p:txBody>
      </p:sp>
      <p:sp>
        <p:nvSpPr>
          <p:cNvPr id="46" name="Content Placeholder 2"/>
          <p:cNvSpPr txBox="1">
            <a:spLocks/>
          </p:cNvSpPr>
          <p:nvPr/>
        </p:nvSpPr>
        <p:spPr>
          <a:xfrm>
            <a:off x="817289" y="3465005"/>
            <a:ext cx="2002347" cy="372447"/>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latin typeface="Gill Sans MT" panose="020B0502020104020203" pitchFamily="34" charset="0"/>
              </a:rPr>
              <a:t>Information Gain:  </a:t>
            </a:r>
          </a:p>
        </p:txBody>
      </p:sp>
      <mc:AlternateContent xmlns:mc="http://schemas.openxmlformats.org/markup-compatibility/2006" xmlns:a14="http://schemas.microsoft.com/office/drawing/2010/main">
        <mc:Choice Requires="a14">
          <p:sp>
            <p:nvSpPr>
              <p:cNvPr id="47" name="Content Placeholder 2"/>
              <p:cNvSpPr txBox="1">
                <a:spLocks/>
              </p:cNvSpPr>
              <p:nvPr/>
            </p:nvSpPr>
            <p:spPr>
              <a:xfrm>
                <a:off x="1595500" y="3593610"/>
                <a:ext cx="5842220" cy="84580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𝐺𝑎𝑖𝑛</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𝑆</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𝐻</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𝑆</m:t>
                          </m:r>
                        </m:e>
                      </m:d>
                      <m:r>
                        <a:rPr lang="en-US" sz="2400" b="0" i="1" smtClean="0">
                          <a:latin typeface="Cambria Math" panose="02040503050406030204" pitchFamily="18" charset="0"/>
                          <a:ea typeface="Cambria Math" panose="02040503050406030204" pitchFamily="18" charset="0"/>
                        </a:rPr>
                        <m:t>− </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𝑉</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𝑉𝑎𝑙𝑢𝑒𝑠</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𝐴</m:t>
                              </m:r>
                            </m:e>
                          </m:d>
                        </m:sub>
                        <m:sup/>
                        <m:e>
                          <m:f>
                            <m:fPr>
                              <m:ctrlPr>
                                <a:rPr lang="en-US" sz="2400" i="1">
                                  <a:latin typeface="Cambria Math" panose="02040503050406030204" pitchFamily="18" charset="0"/>
                                  <a:ea typeface="Cambria Math" panose="02040503050406030204" pitchFamily="18" charset="0"/>
                                </a:rPr>
                              </m:ctrlPr>
                            </m:fPr>
                            <m:num>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𝑆</m:t>
                                  </m:r>
                                  <m:r>
                                    <a:rPr lang="en-US" sz="2400" i="1" baseline="-25000">
                                      <a:latin typeface="Cambria Math" panose="02040503050406030204" pitchFamily="18" charset="0"/>
                                      <a:ea typeface="Cambria Math" panose="02040503050406030204" pitchFamily="18" charset="0"/>
                                    </a:rPr>
                                    <m:t>𝑉</m:t>
                                  </m:r>
                                </m:e>
                              </m:d>
                            </m:num>
                            <m:den>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𝑆</m:t>
                                  </m:r>
                                </m:e>
                              </m:d>
                            </m:den>
                          </m:f>
                        </m:e>
                      </m:nary>
                      <m:r>
                        <a:rPr lang="en-US" sz="2400" i="1">
                          <a:latin typeface="Cambria Math" panose="02040503050406030204" pitchFamily="18" charset="0"/>
                          <a:ea typeface="Cambria Math" panose="02040503050406030204" pitchFamily="18" charset="0"/>
                        </a:rPr>
                        <m:t>𝐻</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𝑆𝑉</m:t>
                      </m:r>
                      <m:r>
                        <a:rPr lang="en-US" sz="2400" b="0" i="1" smtClean="0">
                          <a:latin typeface="Cambria Math" panose="02040503050406030204" pitchFamily="18" charset="0"/>
                          <a:ea typeface="Cambria Math" panose="02040503050406030204" pitchFamily="18" charset="0"/>
                        </a:rPr>
                        <m:t>) </m:t>
                      </m:r>
                    </m:oMath>
                  </m:oMathPara>
                </a14:m>
                <a:endParaRPr lang="en-US" sz="3200" dirty="0">
                  <a:latin typeface="Gill Sans MT" panose="020B0502020104020203" pitchFamily="34" charset="0"/>
                </a:endParaRPr>
              </a:p>
            </p:txBody>
          </p:sp>
        </mc:Choice>
        <mc:Fallback xmlns="">
          <p:sp>
            <p:nvSpPr>
              <p:cNvPr id="47" name="Content Placeholder 2"/>
              <p:cNvSpPr txBox="1">
                <a:spLocks noRot="1" noChangeAspect="1" noMove="1" noResize="1" noEditPoints="1" noAdjustHandles="1" noChangeArrowheads="1" noChangeShapeType="1" noTextEdit="1"/>
              </p:cNvSpPr>
              <p:nvPr/>
            </p:nvSpPr>
            <p:spPr>
              <a:xfrm>
                <a:off x="1595500" y="3593610"/>
                <a:ext cx="5842220" cy="845809"/>
              </a:xfrm>
              <a:prstGeom prst="rect">
                <a:avLst/>
              </a:prstGeom>
              <a:blipFill rotWithShape="0">
                <a:blip r:embed="rId3"/>
                <a:stretch>
                  <a:fillRect t="-4348" b="-2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7963843" y="3516089"/>
                <a:ext cx="2687723" cy="923330"/>
              </a:xfrm>
              <a:prstGeom prst="rect">
                <a:avLst/>
              </a:prstGeom>
            </p:spPr>
            <p:txBody>
              <a:bodyPr wrap="none">
                <a:spAutoFit/>
              </a:bodyPr>
              <a:lstStyle/>
              <a:p>
                <a:r>
                  <a:rPr lang="en-US" dirty="0" smtClean="0">
                    <a:latin typeface="Gill Sans MT" panose="020B0502020104020203" pitchFamily="34" charset="0"/>
                  </a:rPr>
                  <a:t>V …possible values of A</a:t>
                </a:r>
              </a:p>
              <a:p>
                <a:r>
                  <a:rPr lang="en-US" dirty="0" smtClean="0">
                    <a:latin typeface="Gill Sans MT" panose="020B0502020104020203" pitchFamily="34" charset="0"/>
                  </a:rPr>
                  <a:t>S … set of examples {X}</a:t>
                </a:r>
              </a:p>
              <a:p>
                <a14:m>
                  <m:oMath xmlns:m="http://schemas.openxmlformats.org/officeDocument/2006/math">
                    <m:r>
                      <a:rPr lang="en-US" i="1">
                        <a:latin typeface="Cambria Math" panose="02040503050406030204" pitchFamily="18" charset="0"/>
                        <a:ea typeface="Cambria Math" panose="02040503050406030204" pitchFamily="18" charset="0"/>
                      </a:rPr>
                      <m:t>𝑆</m:t>
                    </m:r>
                    <m:r>
                      <a:rPr lang="en-US" i="1" baseline="-25000">
                        <a:latin typeface="Cambria Math" panose="02040503050406030204" pitchFamily="18" charset="0"/>
                        <a:ea typeface="Cambria Math" panose="02040503050406030204" pitchFamily="18" charset="0"/>
                      </a:rPr>
                      <m:t>𝑉</m:t>
                    </m:r>
                  </m:oMath>
                </a14:m>
                <a:r>
                  <a:rPr lang="en-US" dirty="0" smtClean="0"/>
                  <a:t> </a:t>
                </a:r>
                <a:r>
                  <a:rPr lang="en-US" dirty="0">
                    <a:latin typeface="Gill Sans MT" panose="020B0502020104020203" pitchFamily="34" charset="0"/>
                  </a:rPr>
                  <a:t>… </a:t>
                </a:r>
                <a:r>
                  <a:rPr lang="en-US" dirty="0" smtClean="0">
                    <a:latin typeface="Gill Sans MT" panose="020B0502020104020203" pitchFamily="34" charset="0"/>
                  </a:rPr>
                  <a:t>subset where </a:t>
                </a:r>
                <a14:m>
                  <m:oMath xmlns:m="http://schemas.openxmlformats.org/officeDocument/2006/math">
                    <m:r>
                      <a:rPr lang="en-US" b="0" i="1" smtClean="0">
                        <a:latin typeface="Cambria Math" panose="02040503050406030204" pitchFamily="18" charset="0"/>
                        <a:ea typeface="Cambria Math" panose="02040503050406030204" pitchFamily="18" charset="0"/>
                      </a:rPr>
                      <m:t>𝑋</m:t>
                    </m:r>
                    <m:r>
                      <a:rPr lang="en-US" b="0" i="1" baseline="-25000" smtClean="0">
                        <a:latin typeface="Cambria Math" panose="02040503050406030204" pitchFamily="18" charset="0"/>
                        <a:ea typeface="Cambria Math" panose="02040503050406030204" pitchFamily="18" charset="0"/>
                      </a:rPr>
                      <m:t>𝐴</m:t>
                    </m:r>
                  </m:oMath>
                </a14:m>
                <a:r>
                  <a:rPr lang="en-US" dirty="0" smtClean="0">
                    <a:latin typeface="Gill Sans MT" panose="020B0502020104020203" pitchFamily="34" charset="0"/>
                  </a:rPr>
                  <a:t> = V</a:t>
                </a:r>
                <a:endParaRPr lang="en-US" dirty="0">
                  <a:latin typeface="Gill Sans MT" panose="020B0502020104020203" pitchFamily="34"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7963843" y="3516089"/>
                <a:ext cx="2687723" cy="923330"/>
              </a:xfrm>
              <a:prstGeom prst="rect">
                <a:avLst/>
              </a:prstGeom>
              <a:blipFill rotWithShape="0">
                <a:blip r:embed="rId4"/>
                <a:stretch>
                  <a:fillRect l="-1814" t="-3974" r="-1134" b="-9272"/>
                </a:stretch>
              </a:blipFill>
            </p:spPr>
            <p:txBody>
              <a:bodyPr/>
              <a:lstStyle/>
              <a:p>
                <a:r>
                  <a:rPr lang="en-US">
                    <a:noFill/>
                  </a:rPr>
                  <a:t> </a:t>
                </a:r>
              </a:p>
            </p:txBody>
          </p:sp>
        </mc:Fallback>
      </mc:AlternateContent>
      <p:sp>
        <p:nvSpPr>
          <p:cNvPr id="51" name="Content Placeholder 2"/>
          <p:cNvSpPr txBox="1">
            <a:spLocks/>
          </p:cNvSpPr>
          <p:nvPr/>
        </p:nvSpPr>
        <p:spPr>
          <a:xfrm>
            <a:off x="817289" y="4559533"/>
            <a:ext cx="2002347" cy="372447"/>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latin typeface="Gill Sans MT" panose="020B0502020104020203" pitchFamily="34" charset="0"/>
              </a:rPr>
              <a:t>Entropy:  </a:t>
            </a:r>
          </a:p>
        </p:txBody>
      </p:sp>
      <mc:AlternateContent xmlns:mc="http://schemas.openxmlformats.org/markup-compatibility/2006" xmlns:a14="http://schemas.microsoft.com/office/drawing/2010/main">
        <mc:Choice Requires="a14">
          <p:sp>
            <p:nvSpPr>
              <p:cNvPr id="52" name="Content Placeholder 2"/>
              <p:cNvSpPr txBox="1">
                <a:spLocks/>
              </p:cNvSpPr>
              <p:nvPr/>
            </p:nvSpPr>
            <p:spPr>
              <a:xfrm>
                <a:off x="983432" y="4696276"/>
                <a:ext cx="5842220" cy="930448"/>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𝐻</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𝑆</m:t>
                          </m:r>
                        </m:e>
                      </m:d>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𝑠𝑡𝑎𝑡𝑒𝑠</m:t>
                          </m:r>
                        </m:sup>
                        <m:e>
                          <m:r>
                            <a:rPr lang="en-US" sz="2400" b="0" i="1" smtClean="0">
                              <a:latin typeface="Cambria Math" panose="02040503050406030204" pitchFamily="18" charset="0"/>
                              <a:ea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𝑥𝑘</m:t>
                          </m:r>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0" smtClean="0">
                                      <a:latin typeface="Cambria Math" panose="02040503050406030204" pitchFamily="18" charset="0"/>
                                      <a:ea typeface="Cambria Math" panose="02040503050406030204" pitchFamily="18" charset="0"/>
                                    </a:rPr>
                                    <m:t>log</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m:t>
                              </m:r>
                            </m:fName>
                            <m:e>
                              <m:r>
                                <a:rPr lang="en-US" sz="2400" i="1">
                                  <a:latin typeface="Cambria Math" panose="02040503050406030204" pitchFamily="18" charset="0"/>
                                  <a:ea typeface="Cambria Math" panose="02040503050406030204" pitchFamily="18" charset="0"/>
                                </a:rPr>
                                <m:t>𝑝</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𝑥𝑘</m:t>
                              </m:r>
                              <m:r>
                                <a:rPr lang="en-US" sz="2400" i="1">
                                  <a:latin typeface="Cambria Math" panose="02040503050406030204" pitchFamily="18" charset="0"/>
                                  <a:ea typeface="Cambria Math" panose="02040503050406030204" pitchFamily="18" charset="0"/>
                                </a:rPr>
                                <m:t>))</m:t>
                              </m:r>
                            </m:e>
                          </m:func>
                        </m:e>
                      </m:nary>
                    </m:oMath>
                  </m:oMathPara>
                </a14:m>
                <a:endParaRPr lang="en-US" sz="3200" dirty="0">
                  <a:latin typeface="Gill Sans MT" panose="020B0502020104020203" pitchFamily="34" charset="0"/>
                </a:endParaRPr>
              </a:p>
            </p:txBody>
          </p:sp>
        </mc:Choice>
        <mc:Fallback xmlns="">
          <p:sp>
            <p:nvSpPr>
              <p:cNvPr id="52" name="Content Placeholder 2"/>
              <p:cNvSpPr txBox="1">
                <a:spLocks noRot="1" noChangeAspect="1" noMove="1" noResize="1" noEditPoints="1" noAdjustHandles="1" noChangeArrowheads="1" noChangeShapeType="1" noTextEdit="1"/>
              </p:cNvSpPr>
              <p:nvPr/>
            </p:nvSpPr>
            <p:spPr>
              <a:xfrm>
                <a:off x="983432" y="4696276"/>
                <a:ext cx="5842220" cy="930448"/>
              </a:xfrm>
              <a:prstGeom prst="rect">
                <a:avLst/>
              </a:prstGeom>
              <a:blipFill rotWithShape="0">
                <a:blip r:embed="rId5"/>
                <a:stretch>
                  <a:fillRect t="-4575" b="-13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p:cNvSpPr/>
              <p:nvPr/>
            </p:nvSpPr>
            <p:spPr>
              <a:xfrm>
                <a:off x="7963843" y="4903508"/>
                <a:ext cx="4017382" cy="646331"/>
              </a:xfrm>
              <a:prstGeom prst="rect">
                <a:avLst/>
              </a:prstGeom>
            </p:spPr>
            <p:txBody>
              <a:bodyPr wrap="none">
                <a:spAutoFit/>
              </a:bodyPr>
              <a:lstStyle/>
              <a:p>
                <a14:m>
                  <m:oMath xmlns:m="http://schemas.openxmlformats.org/officeDocument/2006/math">
                    <m:r>
                      <a:rPr lang="en-US" i="1">
                        <a:latin typeface="Cambria Math" panose="02040503050406030204" pitchFamily="18" charset="0"/>
                        <a:ea typeface="Cambria Math" panose="02040503050406030204" pitchFamily="18" charset="0"/>
                      </a:rPr>
                      <m:t>𝑠𝑡𝑎𝑡𝑒𝑠</m:t>
                    </m:r>
                  </m:oMath>
                </a14:m>
                <a:r>
                  <a:rPr lang="en-US" dirty="0" smtClean="0">
                    <a:latin typeface="Gill Sans MT" panose="020B0502020104020203" pitchFamily="34" charset="0"/>
                  </a:rPr>
                  <a:t> … possible values of y</a:t>
                </a:r>
              </a:p>
              <a:p>
                <a14:m>
                  <m:oMath xmlns:m="http://schemas.openxmlformats.org/officeDocument/2006/math">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𝑥𝑘</m:t>
                    </m:r>
                    <m:r>
                      <a:rPr lang="en-US" i="1">
                        <a:latin typeface="Cambria Math" panose="02040503050406030204" pitchFamily="18" charset="0"/>
                        <a:ea typeface="Cambria Math" panose="02040503050406030204" pitchFamily="18" charset="0"/>
                      </a:rPr>
                      <m:t>)</m:t>
                    </m:r>
                  </m:oMath>
                </a14:m>
                <a:r>
                  <a:rPr lang="en-US" dirty="0" smtClean="0">
                    <a:latin typeface="Gill Sans MT" panose="020B0502020104020203" pitchFamily="34" charset="0"/>
                  </a:rPr>
                  <a:t> … set of examples in the </a:t>
                </a:r>
                <a:r>
                  <a:rPr lang="en-US" dirty="0" err="1" smtClean="0">
                    <a:latin typeface="Gill Sans MT" panose="020B0502020104020203" pitchFamily="34" charset="0"/>
                  </a:rPr>
                  <a:t>k</a:t>
                </a:r>
                <a:r>
                  <a:rPr lang="en-US" baseline="30000" dirty="0" err="1" smtClean="0">
                    <a:latin typeface="Gill Sans MT" panose="020B0502020104020203" pitchFamily="34" charset="0"/>
                  </a:rPr>
                  <a:t>th</a:t>
                </a:r>
                <a:r>
                  <a:rPr lang="en-US" dirty="0" smtClean="0">
                    <a:latin typeface="Gill Sans MT" panose="020B0502020104020203" pitchFamily="34" charset="0"/>
                  </a:rPr>
                  <a:t> state</a:t>
                </a:r>
              </a:p>
            </p:txBody>
          </p:sp>
        </mc:Choice>
        <mc:Fallback xmlns="">
          <p:sp>
            <p:nvSpPr>
              <p:cNvPr id="53" name="Rectangle 52"/>
              <p:cNvSpPr>
                <a:spLocks noRot="1" noChangeAspect="1" noMove="1" noResize="1" noEditPoints="1" noAdjustHandles="1" noChangeArrowheads="1" noChangeShapeType="1" noTextEdit="1"/>
              </p:cNvSpPr>
              <p:nvPr/>
            </p:nvSpPr>
            <p:spPr>
              <a:xfrm>
                <a:off x="7963843" y="4903508"/>
                <a:ext cx="4017382" cy="646331"/>
              </a:xfrm>
              <a:prstGeom prst="rect">
                <a:avLst/>
              </a:prstGeom>
              <a:blipFill rotWithShape="0">
                <a:blip r:embed="rId6"/>
                <a:stretch>
                  <a:fillRect t="-4717" b="-14151"/>
                </a:stretch>
              </a:blipFill>
            </p:spPr>
            <p:txBody>
              <a:bodyPr/>
              <a:lstStyle/>
              <a:p>
                <a:r>
                  <a:rPr lang="en-US">
                    <a:noFill/>
                  </a:rPr>
                  <a:t> </a:t>
                </a:r>
              </a:p>
            </p:txBody>
          </p:sp>
        </mc:Fallback>
      </mc:AlternateContent>
      <p:sp>
        <p:nvSpPr>
          <p:cNvPr id="11" name="Rectangle 10"/>
          <p:cNvSpPr/>
          <p:nvPr/>
        </p:nvSpPr>
        <p:spPr>
          <a:xfrm>
            <a:off x="7722635" y="6476074"/>
            <a:ext cx="4469365" cy="369332"/>
          </a:xfrm>
          <a:prstGeom prst="rect">
            <a:avLst/>
          </a:prstGeom>
        </p:spPr>
        <p:txBody>
          <a:bodyPr wrap="none">
            <a:spAutoFit/>
          </a:bodyPr>
          <a:lstStyle/>
          <a:p>
            <a:r>
              <a:rPr lang="en-US" altLang="en-US" i="1" dirty="0">
                <a:solidFill>
                  <a:schemeClr val="bg1">
                    <a:lumMod val="65000"/>
                  </a:schemeClr>
                </a:solidFill>
                <a:latin typeface="Gill Sans MT" panose="020B0502020104020203" pitchFamily="34" charset="0"/>
              </a:rPr>
              <a:t>Source: </a:t>
            </a:r>
            <a:r>
              <a:rPr lang="en-US" dirty="0" smtClean="0">
                <a:hlinkClick r:id="rId7"/>
              </a:rPr>
              <a:t>https</a:t>
            </a:r>
            <a:r>
              <a:rPr lang="en-US" dirty="0">
                <a:hlinkClick r:id="rId7"/>
              </a:rPr>
              <a:t>://en.wikipedia.org/wiki/Entropy</a:t>
            </a:r>
            <a:r>
              <a:rPr lang="en-US" dirty="0"/>
              <a:t> </a:t>
            </a:r>
          </a:p>
        </p:txBody>
      </p:sp>
    </p:spTree>
    <p:extLst>
      <p:ext uri="{BB962C8B-B14F-4D97-AF65-F5344CB8AC3E}">
        <p14:creationId xmlns:p14="http://schemas.microsoft.com/office/powerpoint/2010/main" val="104716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fade">
                                      <p:cBhvr>
                                        <p:cTn id="26" dur="500"/>
                                        <p:tgtEl>
                                          <p:spTgt spid="5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fade">
                                      <p:cBhvr>
                                        <p:cTn id="29" dur="500"/>
                                        <p:tgtEl>
                                          <p:spTgt spid="5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6" grpId="0"/>
      <p:bldP spid="47" grpId="0"/>
      <p:bldP spid="4" grpId="0"/>
      <p:bldP spid="51" grpId="0"/>
      <p:bldP spid="52" grpId="0"/>
      <p:bldP spid="53"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a:xfrm>
            <a:off x="838200" y="1311969"/>
            <a:ext cx="5797860" cy="499252"/>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Gill Sans MT" panose="020B0502020104020203" pitchFamily="34" charset="0"/>
              </a:rPr>
              <a:t>DT uses entropy to measure the confidence at a node.  </a:t>
            </a:r>
          </a:p>
        </p:txBody>
      </p:sp>
      <p:sp>
        <p:nvSpPr>
          <p:cNvPr id="7" name="Title 1"/>
          <p:cNvSpPr>
            <a:spLocks noGrp="1"/>
          </p:cNvSpPr>
          <p:nvPr>
            <p:ph type="title"/>
          </p:nvPr>
        </p:nvSpPr>
        <p:spPr>
          <a:xfrm>
            <a:off x="838200" y="181492"/>
            <a:ext cx="3451586" cy="701731"/>
          </a:xfrm>
        </p:spPr>
        <p:txBody>
          <a:bodyPr/>
          <a:lstStyle/>
          <a:p>
            <a:r>
              <a:rPr lang="en-US" dirty="0"/>
              <a:t>Decision Tree</a:t>
            </a:r>
          </a:p>
        </p:txBody>
      </p:sp>
      <p:sp>
        <p:nvSpPr>
          <p:cNvPr id="8" name="Content Placeholder 2"/>
          <p:cNvSpPr>
            <a:spLocks noGrp="1"/>
          </p:cNvSpPr>
          <p:nvPr>
            <p:ph idx="1"/>
          </p:nvPr>
        </p:nvSpPr>
        <p:spPr>
          <a:xfrm>
            <a:off x="1278219" y="791502"/>
            <a:ext cx="6685594" cy="409709"/>
          </a:xfrm>
        </p:spPr>
        <p:txBody>
          <a:bodyPr>
            <a:noAutofit/>
          </a:bodyPr>
          <a:lstStyle/>
          <a:p>
            <a:pPr marL="0" indent="0">
              <a:buNone/>
            </a:pPr>
            <a:r>
              <a:rPr lang="en-US" sz="2800" dirty="0" smtClean="0">
                <a:latin typeface="Gill Sans MT" panose="020B0502020104020203" pitchFamily="34" charset="0"/>
              </a:rPr>
              <a:t>Understanding Entropy</a:t>
            </a:r>
            <a:endParaRPr lang="en-US" sz="2800" dirty="0">
              <a:latin typeface="Gill Sans MT" panose="020B0502020104020203"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3659430916"/>
              </p:ext>
            </p:extLst>
          </p:nvPr>
        </p:nvGraphicFramePr>
        <p:xfrm>
          <a:off x="7963121" y="1239197"/>
          <a:ext cx="3911854" cy="5273040"/>
        </p:xfrm>
        <a:graphic>
          <a:graphicData uri="http://schemas.openxmlformats.org/drawingml/2006/table">
            <a:tbl>
              <a:tblPr firstRow="1" bandRow="1">
                <a:tableStyleId>{5C22544A-7EE6-4342-B048-85BDC9FD1C3A}</a:tableStyleId>
              </a:tblPr>
              <a:tblGrid>
                <a:gridCol w="684076"/>
                <a:gridCol w="864096"/>
                <a:gridCol w="1080120"/>
                <a:gridCol w="720080"/>
                <a:gridCol w="563482"/>
              </a:tblGrid>
              <a:tr h="181753">
                <a:tc gridSpan="4">
                  <a:txBody>
                    <a:bodyPr/>
                    <a:lstStyle/>
                    <a:p>
                      <a:pPr algn="ctr"/>
                      <a:r>
                        <a:rPr lang="en-US" sz="1600" dirty="0" smtClean="0"/>
                        <a:t>Attribute</a:t>
                      </a:r>
                    </a:p>
                    <a:p>
                      <a:pPr algn="l"/>
                      <a:r>
                        <a:rPr lang="en-US" sz="1600" dirty="0" smtClean="0"/>
                        <a:t>   Day       Outlook    Humidity      Wind     </a:t>
                      </a:r>
                      <a:endParaRPr lang="en-US" sz="1600" dirty="0"/>
                    </a:p>
                  </a:txBody>
                  <a:tcPr marL="45720" marR="4572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r>
                        <a:rPr lang="en-US" sz="1600" dirty="0" smtClean="0"/>
                        <a:t>Play</a:t>
                      </a:r>
                      <a:endParaRPr lang="en-US" sz="1600" dirty="0"/>
                    </a:p>
                  </a:txBody>
                  <a:tcPr marL="45720" marR="45720" anchor="ctr"/>
                </a:tc>
              </a:tr>
              <a:tr h="0">
                <a:tc>
                  <a:txBody>
                    <a:bodyPr/>
                    <a:lstStyle/>
                    <a:p>
                      <a:pPr algn="ctr"/>
                      <a:r>
                        <a:rPr lang="en-US" sz="1600" dirty="0" smtClean="0">
                          <a:solidFill>
                            <a:srgbClr val="FF0000"/>
                          </a:solidFill>
                        </a:rPr>
                        <a:t>D1</a:t>
                      </a:r>
                      <a:endParaRPr lang="en-US" sz="16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No</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rgbClr val="FF0000"/>
                          </a:solidFill>
                        </a:rPr>
                        <a:t>D2</a:t>
                      </a:r>
                      <a:endParaRPr lang="en-US" sz="16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rgbClr val="FF0000"/>
                          </a:solidFill>
                        </a:rPr>
                        <a:t>High</a:t>
                      </a:r>
                      <a:endParaRPr lang="en-US" sz="1600" dirty="0" smtClean="0">
                        <a:solidFill>
                          <a:srgbClr val="FF0000"/>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No</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D3</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Weak</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Yes</a:t>
                      </a:r>
                    </a:p>
                  </a:txBody>
                  <a:tcPr marL="45720" marR="45720">
                    <a:lnL w="12700" cap="flat" cmpd="sng" algn="ctr">
                      <a:solidFill>
                        <a:schemeClr val="bg1"/>
                      </a:solidFill>
                      <a:prstDash val="solid"/>
                      <a:round/>
                      <a:headEnd type="none" w="med" len="med"/>
                      <a:tailEnd type="none" w="med" len="med"/>
                    </a:ln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D4</a:t>
                      </a: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Weak</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Yes</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D5</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Yes</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rgbClr val="FF0000"/>
                          </a:solidFill>
                        </a:rPr>
                        <a:t>D6</a:t>
                      </a:r>
                      <a:endParaRPr lang="en-US" sz="16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rgbClr val="FF0000"/>
                          </a:solidFill>
                        </a:rPr>
                        <a:t>Normal</a:t>
                      </a:r>
                      <a:endParaRPr lang="en-US" sz="1600" dirty="0" smtClean="0">
                        <a:solidFill>
                          <a:srgbClr val="FF0000"/>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No</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D7</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Yes</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rgbClr val="FF0000"/>
                          </a:solidFill>
                        </a:rPr>
                        <a:t>D8</a:t>
                      </a:r>
                      <a:endParaRPr lang="en-US" sz="16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rgbClr val="FF0000"/>
                          </a:solidFill>
                        </a:rPr>
                        <a:t>Weak</a:t>
                      </a:r>
                      <a:endParaRPr lang="en-US" sz="1600" dirty="0" smtClean="0">
                        <a:solidFill>
                          <a:srgbClr val="FF0000"/>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No</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D9</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Normal</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Weak</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Yes</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D10</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Normal</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Yes</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D11</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Strong</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Yes</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D12</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Yes</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D13</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Yes</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rgbClr val="FF0000"/>
                          </a:solidFill>
                        </a:rPr>
                        <a:t>D14</a:t>
                      </a:r>
                      <a:endParaRPr lang="en-US" sz="16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No</a:t>
                      </a:r>
                    </a:p>
                  </a:txBody>
                  <a:tcPr marL="45720" marR="45720">
                    <a:lnL w="12700" cap="flat" cmpd="sng" algn="ctr">
                      <a:solidFill>
                        <a:schemeClr val="bg1"/>
                      </a:solidFill>
                      <a:prstDash val="solid"/>
                      <a:round/>
                      <a:headEnd type="none" w="med" len="med"/>
                      <a:tailEnd type="none" w="med" len="med"/>
                    </a:lnL>
                  </a:tcPr>
                </a:tc>
              </a:tr>
            </a:tbl>
          </a:graphicData>
        </a:graphic>
      </p:graphicFrame>
      <p:sp>
        <p:nvSpPr>
          <p:cNvPr id="15" name="Oval 14"/>
          <p:cNvSpPr/>
          <p:nvPr/>
        </p:nvSpPr>
        <p:spPr>
          <a:xfrm>
            <a:off x="1119402" y="2479757"/>
            <a:ext cx="1255028"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Outlook</a:t>
            </a:r>
            <a:endParaRPr lang="en-US" dirty="0">
              <a:latin typeface="Gill Sans MT" panose="020B0502020104020203" pitchFamily="34" charset="0"/>
            </a:endParaRPr>
          </a:p>
        </p:txBody>
      </p:sp>
      <p:sp>
        <p:nvSpPr>
          <p:cNvPr id="17" name="Oval 16"/>
          <p:cNvSpPr/>
          <p:nvPr/>
        </p:nvSpPr>
        <p:spPr>
          <a:xfrm>
            <a:off x="247716" y="3293210"/>
            <a:ext cx="871685"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Sunny</a:t>
            </a:r>
            <a:endParaRPr lang="en-US" dirty="0">
              <a:solidFill>
                <a:schemeClr val="tx1"/>
              </a:solidFill>
              <a:latin typeface="Gill Sans MT" panose="020B0502020104020203" pitchFamily="34" charset="0"/>
            </a:endParaRPr>
          </a:p>
        </p:txBody>
      </p:sp>
      <p:cxnSp>
        <p:nvCxnSpPr>
          <p:cNvPr id="18" name="Straight Arrow Connector 17"/>
          <p:cNvCxnSpPr>
            <a:stCxn id="15" idx="3"/>
            <a:endCxn id="17" idx="0"/>
          </p:cNvCxnSpPr>
          <p:nvPr/>
        </p:nvCxnSpPr>
        <p:spPr>
          <a:xfrm flipH="1">
            <a:off x="683559" y="2879264"/>
            <a:ext cx="619638"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157964" y="3293210"/>
            <a:ext cx="1235699"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Overcast</a:t>
            </a:r>
            <a:endParaRPr lang="en-US" dirty="0">
              <a:solidFill>
                <a:schemeClr val="tx1"/>
              </a:solidFill>
              <a:latin typeface="Gill Sans MT" panose="020B0502020104020203" pitchFamily="34" charset="0"/>
            </a:endParaRPr>
          </a:p>
        </p:txBody>
      </p:sp>
      <p:cxnSp>
        <p:nvCxnSpPr>
          <p:cNvPr id="20" name="Straight Arrow Connector 19"/>
          <p:cNvCxnSpPr>
            <a:stCxn id="15" idx="4"/>
            <a:endCxn id="19" idx="0"/>
          </p:cNvCxnSpPr>
          <p:nvPr/>
        </p:nvCxnSpPr>
        <p:spPr>
          <a:xfrm>
            <a:off x="1746916" y="2947809"/>
            <a:ext cx="28898" cy="3454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436070" y="3292703"/>
            <a:ext cx="871685"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Rain</a:t>
            </a:r>
            <a:endParaRPr lang="en-US" dirty="0">
              <a:solidFill>
                <a:schemeClr val="tx1"/>
              </a:solidFill>
              <a:latin typeface="Gill Sans MT" panose="020B0502020104020203" pitchFamily="34" charset="0"/>
            </a:endParaRPr>
          </a:p>
        </p:txBody>
      </p:sp>
      <p:cxnSp>
        <p:nvCxnSpPr>
          <p:cNvPr id="22" name="Straight Arrow Connector 21"/>
          <p:cNvCxnSpPr>
            <a:stCxn id="15" idx="5"/>
            <a:endCxn id="21" idx="0"/>
          </p:cNvCxnSpPr>
          <p:nvPr/>
        </p:nvCxnSpPr>
        <p:spPr>
          <a:xfrm>
            <a:off x="2190635" y="2879264"/>
            <a:ext cx="681278" cy="4134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3654014" y="1764108"/>
            <a:ext cx="2030504" cy="1934410"/>
            <a:chOff x="3654014" y="1228624"/>
            <a:chExt cx="2030504" cy="1934410"/>
          </a:xfrm>
        </p:grpSpPr>
        <p:sp>
          <p:nvSpPr>
            <p:cNvPr id="24" name="Rectangle 23"/>
            <p:cNvSpPr/>
            <p:nvPr/>
          </p:nvSpPr>
          <p:spPr>
            <a:xfrm>
              <a:off x="4085195" y="1228624"/>
              <a:ext cx="1282723" cy="400110"/>
            </a:xfrm>
            <a:prstGeom prst="rect">
              <a:avLst/>
            </a:prstGeom>
          </p:spPr>
          <p:txBody>
            <a:bodyPr wrap="none">
              <a:spAutoFit/>
            </a:bodyPr>
            <a:lstStyle/>
            <a:p>
              <a:r>
                <a:rPr lang="en-US" sz="2000" dirty="0">
                  <a:latin typeface="Gill Sans MT" panose="020B0502020104020203" pitchFamily="34" charset="0"/>
                </a:rPr>
                <a:t>Option </a:t>
              </a:r>
              <a:r>
                <a:rPr lang="en-US" sz="2000" dirty="0" smtClean="0">
                  <a:latin typeface="Gill Sans MT" panose="020B0502020104020203" pitchFamily="34" charset="0"/>
                </a:rPr>
                <a:t>#2</a:t>
              </a:r>
              <a:endParaRPr lang="en-US" sz="2000" dirty="0">
                <a:latin typeface="Gill Sans MT" panose="020B0502020104020203" pitchFamily="34" charset="0"/>
              </a:endParaRPr>
            </a:p>
          </p:txBody>
        </p:sp>
        <p:sp>
          <p:nvSpPr>
            <p:cNvPr id="25" name="Oval 24"/>
            <p:cNvSpPr/>
            <p:nvPr/>
          </p:nvSpPr>
          <p:spPr>
            <a:xfrm>
              <a:off x="4059558" y="1952836"/>
              <a:ext cx="1293447"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Humidity</a:t>
              </a:r>
              <a:endParaRPr lang="en-US" dirty="0">
                <a:latin typeface="Gill Sans MT" panose="020B0502020104020203" pitchFamily="34" charset="0"/>
              </a:endParaRPr>
            </a:p>
          </p:txBody>
        </p:sp>
        <p:sp>
          <p:nvSpPr>
            <p:cNvPr id="26" name="Oval 25"/>
            <p:cNvSpPr/>
            <p:nvPr/>
          </p:nvSpPr>
          <p:spPr>
            <a:xfrm>
              <a:off x="3654014" y="2766289"/>
              <a:ext cx="101825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Normal</a:t>
              </a:r>
              <a:endParaRPr lang="en-US" dirty="0">
                <a:solidFill>
                  <a:schemeClr val="tx1"/>
                </a:solidFill>
                <a:latin typeface="Gill Sans MT" panose="020B0502020104020203" pitchFamily="34" charset="0"/>
              </a:endParaRPr>
            </a:p>
          </p:txBody>
        </p:sp>
        <p:cxnSp>
          <p:nvCxnSpPr>
            <p:cNvPr id="27" name="Straight Arrow Connector 26"/>
            <p:cNvCxnSpPr>
              <a:stCxn id="25" idx="3"/>
              <a:endCxn id="26" idx="0"/>
            </p:cNvCxnSpPr>
            <p:nvPr/>
          </p:nvCxnSpPr>
          <p:spPr>
            <a:xfrm flipH="1">
              <a:off x="4163140" y="2352343"/>
              <a:ext cx="85839"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888356" y="2766289"/>
              <a:ext cx="79616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High</a:t>
              </a:r>
              <a:endParaRPr lang="en-US" dirty="0">
                <a:solidFill>
                  <a:schemeClr val="tx1"/>
                </a:solidFill>
                <a:latin typeface="Gill Sans MT" panose="020B0502020104020203" pitchFamily="34" charset="0"/>
              </a:endParaRPr>
            </a:p>
          </p:txBody>
        </p:sp>
        <p:cxnSp>
          <p:nvCxnSpPr>
            <p:cNvPr id="29" name="Straight Arrow Connector 28"/>
            <p:cNvCxnSpPr>
              <a:stCxn id="25" idx="5"/>
              <a:endCxn id="28" idx="0"/>
            </p:cNvCxnSpPr>
            <p:nvPr/>
          </p:nvCxnSpPr>
          <p:spPr>
            <a:xfrm>
              <a:off x="5163584" y="2352343"/>
              <a:ext cx="122853"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5964192" y="1774681"/>
            <a:ext cx="1806333" cy="1923330"/>
            <a:chOff x="6102272" y="1239197"/>
            <a:chExt cx="1806333" cy="1923330"/>
          </a:xfrm>
        </p:grpSpPr>
        <p:sp>
          <p:nvSpPr>
            <p:cNvPr id="31" name="Rectangle 30"/>
            <p:cNvSpPr/>
            <p:nvPr/>
          </p:nvSpPr>
          <p:spPr>
            <a:xfrm>
              <a:off x="6299994" y="1239197"/>
              <a:ext cx="1282723" cy="400110"/>
            </a:xfrm>
            <a:prstGeom prst="rect">
              <a:avLst/>
            </a:prstGeom>
          </p:spPr>
          <p:txBody>
            <a:bodyPr wrap="none">
              <a:spAutoFit/>
            </a:bodyPr>
            <a:lstStyle/>
            <a:p>
              <a:r>
                <a:rPr lang="en-US" sz="2000" dirty="0">
                  <a:latin typeface="Gill Sans MT" panose="020B0502020104020203" pitchFamily="34" charset="0"/>
                </a:rPr>
                <a:t>Option </a:t>
              </a:r>
              <a:r>
                <a:rPr lang="en-US" sz="2000" dirty="0" smtClean="0">
                  <a:latin typeface="Gill Sans MT" panose="020B0502020104020203" pitchFamily="34" charset="0"/>
                </a:rPr>
                <a:t>#3</a:t>
              </a:r>
              <a:endParaRPr lang="en-US" sz="2000" dirty="0">
                <a:latin typeface="Gill Sans MT" panose="020B0502020104020203" pitchFamily="34" charset="0"/>
              </a:endParaRPr>
            </a:p>
          </p:txBody>
        </p:sp>
        <p:sp>
          <p:nvSpPr>
            <p:cNvPr id="32" name="Oval 31"/>
            <p:cNvSpPr/>
            <p:nvPr/>
          </p:nvSpPr>
          <p:spPr>
            <a:xfrm>
              <a:off x="6573401" y="1952329"/>
              <a:ext cx="813842"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Wind</a:t>
              </a:r>
              <a:endParaRPr lang="en-US" dirty="0">
                <a:latin typeface="Gill Sans MT" panose="020B0502020104020203" pitchFamily="34" charset="0"/>
              </a:endParaRPr>
            </a:p>
          </p:txBody>
        </p:sp>
        <p:sp>
          <p:nvSpPr>
            <p:cNvPr id="33" name="Oval 32"/>
            <p:cNvSpPr/>
            <p:nvPr/>
          </p:nvSpPr>
          <p:spPr>
            <a:xfrm>
              <a:off x="6102272" y="2765782"/>
              <a:ext cx="829538"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Weak</a:t>
              </a:r>
              <a:endParaRPr lang="en-US" dirty="0">
                <a:solidFill>
                  <a:schemeClr val="tx1"/>
                </a:solidFill>
                <a:latin typeface="Gill Sans MT" panose="020B0502020104020203" pitchFamily="34" charset="0"/>
              </a:endParaRPr>
            </a:p>
          </p:txBody>
        </p:sp>
        <p:cxnSp>
          <p:nvCxnSpPr>
            <p:cNvPr id="34" name="Straight Arrow Connector 33"/>
            <p:cNvCxnSpPr>
              <a:stCxn id="32" idx="3"/>
              <a:endCxn id="33" idx="0"/>
            </p:cNvCxnSpPr>
            <p:nvPr/>
          </p:nvCxnSpPr>
          <p:spPr>
            <a:xfrm flipH="1">
              <a:off x="6517041" y="2351836"/>
              <a:ext cx="175544"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980323" y="2765782"/>
              <a:ext cx="92828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Strong</a:t>
              </a:r>
              <a:endParaRPr lang="en-US" dirty="0">
                <a:solidFill>
                  <a:schemeClr val="tx1"/>
                </a:solidFill>
                <a:latin typeface="Gill Sans MT" panose="020B0502020104020203" pitchFamily="34" charset="0"/>
              </a:endParaRPr>
            </a:p>
          </p:txBody>
        </p:sp>
        <p:cxnSp>
          <p:nvCxnSpPr>
            <p:cNvPr id="36" name="Straight Arrow Connector 35"/>
            <p:cNvCxnSpPr>
              <a:stCxn id="32" idx="5"/>
              <a:endCxn id="35" idx="0"/>
            </p:cNvCxnSpPr>
            <p:nvPr/>
          </p:nvCxnSpPr>
          <p:spPr>
            <a:xfrm>
              <a:off x="7268059" y="2351836"/>
              <a:ext cx="176405"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a:xfrm>
            <a:off x="1105298" y="1764108"/>
            <a:ext cx="1282723" cy="400110"/>
          </a:xfrm>
          <a:prstGeom prst="rect">
            <a:avLst/>
          </a:prstGeom>
        </p:spPr>
        <p:txBody>
          <a:bodyPr wrap="none">
            <a:spAutoFit/>
          </a:bodyPr>
          <a:lstStyle/>
          <a:p>
            <a:r>
              <a:rPr lang="en-US" sz="2000" dirty="0">
                <a:latin typeface="Gill Sans MT" panose="020B0502020104020203" pitchFamily="34" charset="0"/>
              </a:rPr>
              <a:t>Option </a:t>
            </a:r>
            <a:r>
              <a:rPr lang="en-US" sz="2000" dirty="0" smtClean="0">
                <a:latin typeface="Gill Sans MT" panose="020B0502020104020203" pitchFamily="34" charset="0"/>
              </a:rPr>
              <a:t>#</a:t>
            </a:r>
            <a:r>
              <a:rPr lang="en-US" sz="2000" dirty="0" smtClean="0"/>
              <a:t>1</a:t>
            </a:r>
            <a:endParaRPr lang="en-US" sz="2000" dirty="0"/>
          </a:p>
        </p:txBody>
      </p:sp>
      <p:sp>
        <p:nvSpPr>
          <p:cNvPr id="38" name="Content Placeholder 2"/>
          <p:cNvSpPr txBox="1">
            <a:spLocks/>
          </p:cNvSpPr>
          <p:nvPr/>
        </p:nvSpPr>
        <p:spPr>
          <a:xfrm>
            <a:off x="1303197" y="2196092"/>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9 yes </a:t>
            </a:r>
            <a:r>
              <a:rPr lang="en-US" sz="1800" dirty="0" smtClean="0"/>
              <a:t>/ </a:t>
            </a:r>
            <a:r>
              <a:rPr lang="en-US" sz="1800" dirty="0" smtClean="0">
                <a:solidFill>
                  <a:srgbClr val="FF0000"/>
                </a:solidFill>
              </a:rPr>
              <a:t>5 no </a:t>
            </a:r>
            <a:endParaRPr lang="en-US" sz="1800" dirty="0">
              <a:solidFill>
                <a:srgbClr val="FF0000"/>
              </a:solidFill>
            </a:endParaRPr>
          </a:p>
        </p:txBody>
      </p:sp>
      <p:sp>
        <p:nvSpPr>
          <p:cNvPr id="39" name="Content Placeholder 2"/>
          <p:cNvSpPr txBox="1">
            <a:spLocks/>
          </p:cNvSpPr>
          <p:nvPr/>
        </p:nvSpPr>
        <p:spPr>
          <a:xfrm>
            <a:off x="4209110" y="2196092"/>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9 yes </a:t>
            </a:r>
            <a:r>
              <a:rPr lang="en-US" sz="1800" dirty="0" smtClean="0"/>
              <a:t>/ </a:t>
            </a:r>
            <a:r>
              <a:rPr lang="en-US" sz="1800" dirty="0" smtClean="0">
                <a:solidFill>
                  <a:srgbClr val="FF0000"/>
                </a:solidFill>
              </a:rPr>
              <a:t>5 no </a:t>
            </a:r>
            <a:endParaRPr lang="en-US" sz="1800" dirty="0">
              <a:solidFill>
                <a:srgbClr val="FF0000"/>
              </a:solidFill>
            </a:endParaRPr>
          </a:p>
        </p:txBody>
      </p:sp>
      <p:sp>
        <p:nvSpPr>
          <p:cNvPr id="40" name="Content Placeholder 2"/>
          <p:cNvSpPr txBox="1">
            <a:spLocks/>
          </p:cNvSpPr>
          <p:nvPr/>
        </p:nvSpPr>
        <p:spPr>
          <a:xfrm>
            <a:off x="6290473" y="2196092"/>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9 yes </a:t>
            </a:r>
            <a:r>
              <a:rPr lang="en-US" sz="1800" dirty="0" smtClean="0"/>
              <a:t>/ </a:t>
            </a:r>
            <a:r>
              <a:rPr lang="en-US" sz="1800" dirty="0" smtClean="0">
                <a:solidFill>
                  <a:srgbClr val="FF0000"/>
                </a:solidFill>
              </a:rPr>
              <a:t>5 no </a:t>
            </a:r>
            <a:endParaRPr lang="en-US" sz="1800" dirty="0">
              <a:solidFill>
                <a:srgbClr val="FF0000"/>
              </a:solidFill>
            </a:endParaRPr>
          </a:p>
        </p:txBody>
      </p:sp>
      <p:sp>
        <p:nvSpPr>
          <p:cNvPr id="41" name="Content Placeholder 2"/>
          <p:cNvSpPr txBox="1">
            <a:spLocks/>
          </p:cNvSpPr>
          <p:nvPr/>
        </p:nvSpPr>
        <p:spPr>
          <a:xfrm>
            <a:off x="406685" y="3773994"/>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2 </a:t>
            </a:r>
            <a:r>
              <a:rPr lang="en-US" sz="1800" dirty="0" smtClean="0"/>
              <a:t>/ </a:t>
            </a:r>
            <a:r>
              <a:rPr lang="en-US" sz="1800" dirty="0" smtClean="0">
                <a:solidFill>
                  <a:srgbClr val="FF0000"/>
                </a:solidFill>
              </a:rPr>
              <a:t>3</a:t>
            </a:r>
            <a:endParaRPr lang="en-US" sz="1800" dirty="0">
              <a:solidFill>
                <a:srgbClr val="FF0000"/>
              </a:solidFill>
            </a:endParaRPr>
          </a:p>
        </p:txBody>
      </p:sp>
      <p:sp>
        <p:nvSpPr>
          <p:cNvPr id="42" name="Content Placeholder 2"/>
          <p:cNvSpPr txBox="1">
            <a:spLocks/>
          </p:cNvSpPr>
          <p:nvPr/>
        </p:nvSpPr>
        <p:spPr>
          <a:xfrm>
            <a:off x="1552653" y="3782717"/>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4 </a:t>
            </a:r>
            <a:r>
              <a:rPr lang="en-US" sz="1800" dirty="0" smtClean="0"/>
              <a:t>/ </a:t>
            </a:r>
            <a:r>
              <a:rPr lang="en-US" sz="1800" dirty="0" smtClean="0">
                <a:solidFill>
                  <a:srgbClr val="FF0000"/>
                </a:solidFill>
              </a:rPr>
              <a:t>0</a:t>
            </a:r>
            <a:endParaRPr lang="en-US" sz="1800" dirty="0">
              <a:solidFill>
                <a:srgbClr val="FF0000"/>
              </a:solidFill>
            </a:endParaRPr>
          </a:p>
        </p:txBody>
      </p:sp>
      <p:sp>
        <p:nvSpPr>
          <p:cNvPr id="43" name="Content Placeholder 2"/>
          <p:cNvSpPr txBox="1">
            <a:spLocks/>
          </p:cNvSpPr>
          <p:nvPr/>
        </p:nvSpPr>
        <p:spPr>
          <a:xfrm>
            <a:off x="2713689" y="3772046"/>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3 </a:t>
            </a:r>
            <a:r>
              <a:rPr lang="en-US" sz="1800" dirty="0" smtClean="0"/>
              <a:t>/ </a:t>
            </a:r>
            <a:r>
              <a:rPr lang="en-US" sz="1800" dirty="0" smtClean="0">
                <a:solidFill>
                  <a:srgbClr val="FF0000"/>
                </a:solidFill>
              </a:rPr>
              <a:t>2</a:t>
            </a:r>
            <a:endParaRPr lang="en-US" sz="1800" dirty="0">
              <a:solidFill>
                <a:srgbClr val="FF0000"/>
              </a:solidFill>
            </a:endParaRPr>
          </a:p>
        </p:txBody>
      </p:sp>
      <p:sp>
        <p:nvSpPr>
          <p:cNvPr id="44" name="Content Placeholder 2"/>
          <p:cNvSpPr txBox="1">
            <a:spLocks/>
          </p:cNvSpPr>
          <p:nvPr/>
        </p:nvSpPr>
        <p:spPr>
          <a:xfrm>
            <a:off x="3872449" y="3763693"/>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6 </a:t>
            </a:r>
            <a:r>
              <a:rPr lang="en-US" sz="1800" dirty="0" smtClean="0"/>
              <a:t>/ </a:t>
            </a:r>
            <a:r>
              <a:rPr lang="en-US" sz="1800" dirty="0" smtClean="0">
                <a:solidFill>
                  <a:srgbClr val="FF0000"/>
                </a:solidFill>
              </a:rPr>
              <a:t>1</a:t>
            </a:r>
            <a:endParaRPr lang="en-US" sz="1800" dirty="0">
              <a:solidFill>
                <a:srgbClr val="FF0000"/>
              </a:solidFill>
            </a:endParaRPr>
          </a:p>
        </p:txBody>
      </p:sp>
      <p:sp>
        <p:nvSpPr>
          <p:cNvPr id="45" name="Content Placeholder 2"/>
          <p:cNvSpPr txBox="1">
            <a:spLocks/>
          </p:cNvSpPr>
          <p:nvPr/>
        </p:nvSpPr>
        <p:spPr>
          <a:xfrm>
            <a:off x="5060581" y="3760663"/>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3 </a:t>
            </a:r>
            <a:r>
              <a:rPr lang="en-US" sz="1800" dirty="0" smtClean="0"/>
              <a:t>/ </a:t>
            </a:r>
            <a:r>
              <a:rPr lang="en-US" sz="1800" dirty="0" smtClean="0">
                <a:solidFill>
                  <a:srgbClr val="FF0000"/>
                </a:solidFill>
              </a:rPr>
              <a:t>4</a:t>
            </a:r>
            <a:endParaRPr lang="en-US" sz="1800" dirty="0">
              <a:solidFill>
                <a:srgbClr val="FF0000"/>
              </a:solidFill>
            </a:endParaRPr>
          </a:p>
        </p:txBody>
      </p:sp>
      <p:sp>
        <p:nvSpPr>
          <p:cNvPr id="48" name="Content Placeholder 2"/>
          <p:cNvSpPr txBox="1">
            <a:spLocks/>
          </p:cNvSpPr>
          <p:nvPr/>
        </p:nvSpPr>
        <p:spPr>
          <a:xfrm>
            <a:off x="6124729" y="3761745"/>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6 </a:t>
            </a:r>
            <a:r>
              <a:rPr lang="en-US" sz="1800" dirty="0" smtClean="0"/>
              <a:t>/ </a:t>
            </a:r>
            <a:r>
              <a:rPr lang="en-US" sz="1800" dirty="0" smtClean="0">
                <a:solidFill>
                  <a:srgbClr val="FF0000"/>
                </a:solidFill>
              </a:rPr>
              <a:t>2</a:t>
            </a:r>
            <a:endParaRPr lang="en-US" sz="1800" dirty="0">
              <a:solidFill>
                <a:srgbClr val="FF0000"/>
              </a:solidFill>
            </a:endParaRPr>
          </a:p>
        </p:txBody>
      </p:sp>
      <p:sp>
        <p:nvSpPr>
          <p:cNvPr id="49" name="Content Placeholder 2"/>
          <p:cNvSpPr txBox="1">
            <a:spLocks/>
          </p:cNvSpPr>
          <p:nvPr/>
        </p:nvSpPr>
        <p:spPr>
          <a:xfrm>
            <a:off x="7109813" y="3760663"/>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3 </a:t>
            </a:r>
            <a:r>
              <a:rPr lang="en-US" sz="1800" dirty="0" smtClean="0"/>
              <a:t>/ </a:t>
            </a:r>
            <a:r>
              <a:rPr lang="en-US" sz="1800" dirty="0">
                <a:solidFill>
                  <a:srgbClr val="FF0000"/>
                </a:solidFill>
              </a:rPr>
              <a:t>3</a:t>
            </a:r>
          </a:p>
        </p:txBody>
      </p:sp>
      <p:sp>
        <p:nvSpPr>
          <p:cNvPr id="46" name="Content Placeholder 2"/>
          <p:cNvSpPr txBox="1">
            <a:spLocks/>
          </p:cNvSpPr>
          <p:nvPr/>
        </p:nvSpPr>
        <p:spPr>
          <a:xfrm>
            <a:off x="838200" y="4203959"/>
            <a:ext cx="7124921" cy="2466048"/>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Gill Sans MT" panose="020B0502020104020203" pitchFamily="34" charset="0"/>
              </a:rPr>
              <a:t>Examples of confidence:</a:t>
            </a:r>
          </a:p>
          <a:p>
            <a:pPr marL="0" indent="0">
              <a:buNone/>
            </a:pPr>
            <a:r>
              <a:rPr lang="en-US" sz="2000" dirty="0" smtClean="0">
                <a:latin typeface="Gill Sans MT" panose="020B0502020104020203" pitchFamily="34" charset="0"/>
              </a:rPr>
              <a:t>- The (</a:t>
            </a:r>
            <a:r>
              <a:rPr lang="en-US" sz="2000" dirty="0">
                <a:solidFill>
                  <a:srgbClr val="00B050"/>
                </a:solidFill>
              </a:rPr>
              <a:t>4 </a:t>
            </a:r>
            <a:r>
              <a:rPr lang="en-US" sz="2000" dirty="0"/>
              <a:t>/ </a:t>
            </a:r>
            <a:r>
              <a:rPr lang="en-US" sz="2000" dirty="0" smtClean="0">
                <a:solidFill>
                  <a:srgbClr val="FF0000"/>
                </a:solidFill>
              </a:rPr>
              <a:t>0</a:t>
            </a:r>
            <a:r>
              <a:rPr lang="en-US" sz="2000" dirty="0" smtClean="0">
                <a:latin typeface="Gill Sans MT" panose="020B0502020104020203" pitchFamily="34" charset="0"/>
              </a:rPr>
              <a:t>) set is “pure” and we are completely certain (100%)</a:t>
            </a:r>
          </a:p>
          <a:p>
            <a:pPr marL="0" indent="0">
              <a:buNone/>
            </a:pPr>
            <a:r>
              <a:rPr lang="en-US" sz="2000" dirty="0" smtClean="0">
                <a:latin typeface="Gill Sans MT" panose="020B0502020104020203" pitchFamily="34" charset="0"/>
              </a:rPr>
              <a:t>- </a:t>
            </a:r>
            <a:r>
              <a:rPr lang="en-US" sz="2000" dirty="0">
                <a:latin typeface="Gill Sans MT" panose="020B0502020104020203" pitchFamily="34" charset="0"/>
              </a:rPr>
              <a:t>The </a:t>
            </a:r>
            <a:r>
              <a:rPr lang="en-US" sz="2000" dirty="0" smtClean="0">
                <a:latin typeface="Gill Sans MT" panose="020B0502020104020203" pitchFamily="34" charset="0"/>
              </a:rPr>
              <a:t>(</a:t>
            </a:r>
            <a:r>
              <a:rPr lang="en-US" sz="2000" dirty="0">
                <a:solidFill>
                  <a:srgbClr val="00B050"/>
                </a:solidFill>
              </a:rPr>
              <a:t>3 </a:t>
            </a:r>
            <a:r>
              <a:rPr lang="en-US" sz="2000" dirty="0"/>
              <a:t>/ </a:t>
            </a:r>
            <a:r>
              <a:rPr lang="en-US" sz="2000" dirty="0" smtClean="0">
                <a:solidFill>
                  <a:srgbClr val="FF0000"/>
                </a:solidFill>
              </a:rPr>
              <a:t>3</a:t>
            </a:r>
            <a:r>
              <a:rPr lang="en-US" sz="2000" dirty="0" smtClean="0">
                <a:latin typeface="Gill Sans MT" panose="020B0502020104020203" pitchFamily="34" charset="0"/>
              </a:rPr>
              <a:t>) </a:t>
            </a:r>
            <a:r>
              <a:rPr lang="en-US" sz="2000" dirty="0">
                <a:latin typeface="Gill Sans MT" panose="020B0502020104020203" pitchFamily="34" charset="0"/>
              </a:rPr>
              <a:t>set is </a:t>
            </a:r>
            <a:r>
              <a:rPr lang="en-US" sz="2000" dirty="0" smtClean="0">
                <a:latin typeface="Gill Sans MT" panose="020B0502020104020203" pitchFamily="34" charset="0"/>
              </a:rPr>
              <a:t>“impure</a:t>
            </a:r>
            <a:r>
              <a:rPr lang="en-US" sz="2000" dirty="0">
                <a:latin typeface="Gill Sans MT" panose="020B0502020104020203" pitchFamily="34" charset="0"/>
              </a:rPr>
              <a:t>” and we are completely </a:t>
            </a:r>
            <a:r>
              <a:rPr lang="en-US" sz="2000" dirty="0" smtClean="0">
                <a:latin typeface="Gill Sans MT" panose="020B0502020104020203" pitchFamily="34" charset="0"/>
              </a:rPr>
              <a:t>uncertain (</a:t>
            </a:r>
            <a:r>
              <a:rPr lang="en-US" sz="2000" dirty="0">
                <a:latin typeface="Gill Sans MT" panose="020B0502020104020203" pitchFamily="34" charset="0"/>
              </a:rPr>
              <a:t>5</a:t>
            </a:r>
            <a:r>
              <a:rPr lang="en-US" sz="2000" dirty="0" smtClean="0">
                <a:latin typeface="Gill Sans MT" panose="020B0502020104020203" pitchFamily="34" charset="0"/>
              </a:rPr>
              <a:t>0</a:t>
            </a:r>
            <a:r>
              <a:rPr lang="en-US" sz="2000" dirty="0">
                <a:latin typeface="Gill Sans MT" panose="020B0502020104020203" pitchFamily="34" charset="0"/>
              </a:rPr>
              <a:t>%)</a:t>
            </a:r>
          </a:p>
          <a:p>
            <a:pPr marL="0" indent="0">
              <a:buNone/>
            </a:pPr>
            <a:r>
              <a:rPr lang="en-US" sz="2000" dirty="0">
                <a:latin typeface="Gill Sans MT" panose="020B0502020104020203" pitchFamily="34" charset="0"/>
              </a:rPr>
              <a:t>- The </a:t>
            </a:r>
            <a:r>
              <a:rPr lang="en-US" sz="2000" dirty="0" smtClean="0">
                <a:latin typeface="Gill Sans MT" panose="020B0502020104020203" pitchFamily="34" charset="0"/>
              </a:rPr>
              <a:t>remaining sets are also “impure</a:t>
            </a:r>
            <a:r>
              <a:rPr lang="en-US" sz="2000" dirty="0">
                <a:latin typeface="Gill Sans MT" panose="020B0502020104020203" pitchFamily="34" charset="0"/>
              </a:rPr>
              <a:t>” and we are </a:t>
            </a:r>
            <a:r>
              <a:rPr lang="en-US" sz="2000" dirty="0" smtClean="0">
                <a:latin typeface="Gill Sans MT" panose="020B0502020104020203" pitchFamily="34" charset="0"/>
              </a:rPr>
              <a:t>again uncertain</a:t>
            </a:r>
            <a:endParaRPr lang="en-US" sz="2000" dirty="0">
              <a:solidFill>
                <a:srgbClr val="FF0000"/>
              </a:solidFill>
            </a:endParaRPr>
          </a:p>
        </p:txBody>
      </p:sp>
    </p:spTree>
    <p:extLst>
      <p:ext uri="{BB962C8B-B14F-4D97-AF65-F5344CB8AC3E}">
        <p14:creationId xmlns:p14="http://schemas.microsoft.com/office/powerpoint/2010/main" val="371104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500"/>
                                        <p:tgtEl>
                                          <p:spTgt spid="3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fade">
                                      <p:cBhvr>
                                        <p:cTn id="50" dur="500"/>
                                        <p:tgtEl>
                                          <p:spTgt spid="4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fade">
                                      <p:cBhvr>
                                        <p:cTn id="53" dur="500"/>
                                        <p:tgtEl>
                                          <p:spTgt spid="4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fade">
                                      <p:cBhvr>
                                        <p:cTn id="56" dur="500"/>
                                        <p:tgtEl>
                                          <p:spTgt spid="4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500"/>
                                        <p:tgtEl>
                                          <p:spTgt spid="49"/>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1" grpId="0" animBg="1"/>
      <p:bldP spid="38" grpId="0"/>
      <p:bldP spid="39" grpId="0"/>
      <p:bldP spid="40" grpId="0"/>
      <p:bldP spid="41" grpId="0"/>
      <p:bldP spid="42" grpId="0"/>
      <p:bldP spid="43" grpId="0"/>
      <p:bldP spid="44" grpId="0"/>
      <p:bldP spid="45" grpId="0"/>
      <p:bldP spid="48" grpId="0"/>
      <p:bldP spid="49" grpId="0"/>
      <p:bldP spid="4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a:xfrm>
            <a:off x="838200" y="1311969"/>
            <a:ext cx="5797860" cy="2466048"/>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Gill Sans MT" panose="020B0502020104020203" pitchFamily="34" charset="0"/>
              </a:rPr>
              <a:t>DT uses entropy to measure the confidence at a node.  </a:t>
            </a:r>
          </a:p>
        </p:txBody>
      </p:sp>
      <p:sp>
        <p:nvSpPr>
          <p:cNvPr id="7" name="Title 1"/>
          <p:cNvSpPr>
            <a:spLocks noGrp="1"/>
          </p:cNvSpPr>
          <p:nvPr>
            <p:ph type="title"/>
          </p:nvPr>
        </p:nvSpPr>
        <p:spPr>
          <a:xfrm>
            <a:off x="838200" y="181492"/>
            <a:ext cx="3451586" cy="701731"/>
          </a:xfrm>
        </p:spPr>
        <p:txBody>
          <a:bodyPr/>
          <a:lstStyle/>
          <a:p>
            <a:r>
              <a:rPr lang="en-US" dirty="0"/>
              <a:t>Decision Tree</a:t>
            </a:r>
          </a:p>
        </p:txBody>
      </p:sp>
      <p:sp>
        <p:nvSpPr>
          <p:cNvPr id="8" name="Content Placeholder 2"/>
          <p:cNvSpPr>
            <a:spLocks noGrp="1"/>
          </p:cNvSpPr>
          <p:nvPr>
            <p:ph idx="1"/>
          </p:nvPr>
        </p:nvSpPr>
        <p:spPr>
          <a:xfrm>
            <a:off x="1278219" y="791502"/>
            <a:ext cx="6685594" cy="409709"/>
          </a:xfrm>
        </p:spPr>
        <p:txBody>
          <a:bodyPr>
            <a:noAutofit/>
          </a:bodyPr>
          <a:lstStyle/>
          <a:p>
            <a:pPr marL="0" indent="0">
              <a:buNone/>
            </a:pPr>
            <a:r>
              <a:rPr lang="en-US" sz="2800" dirty="0" smtClean="0">
                <a:latin typeface="Gill Sans MT" panose="020B0502020104020203" pitchFamily="34" charset="0"/>
              </a:rPr>
              <a:t>Understanding Entropy</a:t>
            </a:r>
            <a:endParaRPr lang="en-US" sz="2800" dirty="0">
              <a:latin typeface="Gill Sans MT" panose="020B0502020104020203" pitchFamily="34" charset="0"/>
            </a:endParaRPr>
          </a:p>
        </p:txBody>
      </p:sp>
      <p:sp>
        <p:nvSpPr>
          <p:cNvPr id="51" name="Content Placeholder 2"/>
          <p:cNvSpPr txBox="1">
            <a:spLocks/>
          </p:cNvSpPr>
          <p:nvPr/>
        </p:nvSpPr>
        <p:spPr>
          <a:xfrm>
            <a:off x="7986628" y="1314809"/>
            <a:ext cx="2002347" cy="372447"/>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latin typeface="Gill Sans MT" panose="020B0502020104020203" pitchFamily="34" charset="0"/>
              </a:rPr>
              <a:t>Entropy:  </a:t>
            </a:r>
          </a:p>
        </p:txBody>
      </p:sp>
      <mc:AlternateContent xmlns:mc="http://schemas.openxmlformats.org/markup-compatibility/2006" xmlns:a14="http://schemas.microsoft.com/office/drawing/2010/main">
        <mc:Choice Requires="a14">
          <p:sp>
            <p:nvSpPr>
              <p:cNvPr id="52" name="Content Placeholder 2"/>
              <p:cNvSpPr txBox="1">
                <a:spLocks/>
              </p:cNvSpPr>
              <p:nvPr/>
            </p:nvSpPr>
            <p:spPr>
              <a:xfrm>
                <a:off x="8095516" y="1471120"/>
                <a:ext cx="4077330" cy="775405"/>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𝐻</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𝑆</m:t>
                          </m:r>
                        </m:e>
                      </m:d>
                      <m:r>
                        <a:rPr lang="en-US" sz="2000" b="0" i="1" smtClean="0">
                          <a:latin typeface="Cambria Math" panose="02040503050406030204" pitchFamily="18" charset="0"/>
                          <a:ea typeface="Cambria Math" panose="02040503050406030204" pitchFamily="18" charset="0"/>
                        </a:rPr>
                        <m:t>=−</m:t>
                      </m:r>
                      <m:nary>
                        <m:naryPr>
                          <m:chr m:val="∑"/>
                          <m:ctrlPr>
                            <a:rPr lang="en-US" sz="2000" b="0" i="1" smtClean="0">
                              <a:latin typeface="Cambria Math" panose="02040503050406030204" pitchFamily="18" charset="0"/>
                              <a:ea typeface="Cambria Math" panose="02040503050406030204" pitchFamily="18" charset="0"/>
                            </a:rPr>
                          </m:ctrlPr>
                        </m:naryPr>
                        <m:sub>
                          <m:r>
                            <m:rPr>
                              <m:brk m:alnAt="23"/>
                            </m:rP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𝑠𝑡𝑎𝑡𝑒𝑠</m:t>
                          </m:r>
                        </m:sup>
                        <m:e>
                          <m:r>
                            <a:rPr lang="en-US" sz="2000" b="0" i="1" smtClean="0">
                              <a:latin typeface="Cambria Math" panose="02040503050406030204" pitchFamily="18" charset="0"/>
                              <a:ea typeface="Cambria Math" panose="02040503050406030204" pitchFamily="18" charset="0"/>
                            </a:rPr>
                            <m:t>𝑝</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𝑥𝑘</m:t>
                          </m:r>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log</m:t>
                                  </m:r>
                                </m:e>
                                <m:sub>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fName>
                            <m:e>
                              <m:r>
                                <a:rPr lang="en-US" sz="2000" i="1">
                                  <a:latin typeface="Cambria Math" panose="02040503050406030204" pitchFamily="18" charset="0"/>
                                  <a:ea typeface="Cambria Math" panose="02040503050406030204" pitchFamily="18" charset="0"/>
                                </a:rPr>
                                <m:t>𝑝</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𝑥𝑘</m:t>
                              </m:r>
                              <m:r>
                                <a:rPr lang="en-US" sz="2000" i="1">
                                  <a:latin typeface="Cambria Math" panose="02040503050406030204" pitchFamily="18" charset="0"/>
                                  <a:ea typeface="Cambria Math" panose="02040503050406030204" pitchFamily="18" charset="0"/>
                                </a:rPr>
                                <m:t>))</m:t>
                              </m:r>
                            </m:e>
                          </m:func>
                        </m:e>
                      </m:nary>
                    </m:oMath>
                  </m:oMathPara>
                </a14:m>
                <a:endParaRPr lang="en-US" sz="2800" dirty="0">
                  <a:latin typeface="Gill Sans MT" panose="020B0502020104020203" pitchFamily="34" charset="0"/>
                </a:endParaRPr>
              </a:p>
            </p:txBody>
          </p:sp>
        </mc:Choice>
        <mc:Fallback xmlns="">
          <p:sp>
            <p:nvSpPr>
              <p:cNvPr id="52" name="Content Placeholder 2"/>
              <p:cNvSpPr txBox="1">
                <a:spLocks noRot="1" noChangeAspect="1" noMove="1" noResize="1" noEditPoints="1" noAdjustHandles="1" noChangeArrowheads="1" noChangeShapeType="1" noTextEdit="1"/>
              </p:cNvSpPr>
              <p:nvPr/>
            </p:nvSpPr>
            <p:spPr>
              <a:xfrm>
                <a:off x="8095516" y="1471120"/>
                <a:ext cx="4077330" cy="775405"/>
              </a:xfrm>
              <a:prstGeom prst="rect">
                <a:avLst/>
              </a:prstGeom>
              <a:blipFill rotWithShape="0">
                <a:blip r:embed="rId3"/>
                <a:stretch>
                  <a:fillRect t="-4688" b="-7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p:cNvSpPr/>
              <p:nvPr/>
            </p:nvSpPr>
            <p:spPr>
              <a:xfrm>
                <a:off x="7993806" y="2278064"/>
                <a:ext cx="4295553" cy="923330"/>
              </a:xfrm>
              <a:prstGeom prst="rect">
                <a:avLst/>
              </a:prstGeom>
            </p:spPr>
            <p:txBody>
              <a:bodyPr wrap="square">
                <a:spAutoFit/>
              </a:bodyPr>
              <a:lstStyle/>
              <a:p>
                <a14:m>
                  <m:oMath xmlns:m="http://schemas.openxmlformats.org/officeDocument/2006/math">
                    <m:r>
                      <a:rPr lang="en-US" i="1">
                        <a:latin typeface="Cambria Math" panose="02040503050406030204" pitchFamily="18" charset="0"/>
                        <a:ea typeface="Cambria Math" panose="02040503050406030204" pitchFamily="18" charset="0"/>
                      </a:rPr>
                      <m:t>𝑠𝑡𝑎𝑡𝑒𝑠</m:t>
                    </m:r>
                  </m:oMath>
                </a14:m>
                <a:r>
                  <a:rPr lang="en-US" dirty="0" smtClean="0">
                    <a:latin typeface="Gill Sans MT" panose="020B0502020104020203" pitchFamily="34" charset="0"/>
                  </a:rPr>
                  <a:t> … either yes or no, 2 states</a:t>
                </a:r>
              </a:p>
              <a:p>
                <a14:m>
                  <m:oMath xmlns:m="http://schemas.openxmlformats.org/officeDocument/2006/math">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𝑥𝑘</m:t>
                    </m:r>
                    <m:r>
                      <a:rPr lang="en-US" i="1">
                        <a:latin typeface="Cambria Math" panose="02040503050406030204" pitchFamily="18" charset="0"/>
                        <a:ea typeface="Cambria Math" panose="02040503050406030204" pitchFamily="18" charset="0"/>
                      </a:rPr>
                      <m:t>)</m:t>
                    </m:r>
                  </m:oMath>
                </a14:m>
                <a:r>
                  <a:rPr lang="en-US" dirty="0" smtClean="0">
                    <a:latin typeface="Gill Sans MT" panose="020B0502020104020203" pitchFamily="34" charset="0"/>
                  </a:rPr>
                  <a:t> … ratio of the set of examples in the </a:t>
                </a:r>
              </a:p>
              <a:p>
                <a:r>
                  <a:rPr lang="en-US" dirty="0">
                    <a:latin typeface="Gill Sans MT" panose="020B0502020104020203" pitchFamily="34" charset="0"/>
                  </a:rPr>
                  <a:t> </a:t>
                </a:r>
                <a:r>
                  <a:rPr lang="en-US" dirty="0" smtClean="0">
                    <a:latin typeface="Gill Sans MT" panose="020B0502020104020203" pitchFamily="34" charset="0"/>
                  </a:rPr>
                  <a:t>             </a:t>
                </a:r>
                <a:r>
                  <a:rPr lang="en-US" dirty="0" err="1" smtClean="0">
                    <a:latin typeface="Gill Sans MT" panose="020B0502020104020203" pitchFamily="34" charset="0"/>
                  </a:rPr>
                  <a:t>k</a:t>
                </a:r>
                <a:r>
                  <a:rPr lang="en-US" baseline="30000" dirty="0" err="1" smtClean="0">
                    <a:latin typeface="Gill Sans MT" panose="020B0502020104020203" pitchFamily="34" charset="0"/>
                  </a:rPr>
                  <a:t>th</a:t>
                </a:r>
                <a:r>
                  <a:rPr lang="en-US" dirty="0" smtClean="0">
                    <a:latin typeface="Gill Sans MT" panose="020B0502020104020203" pitchFamily="34" charset="0"/>
                  </a:rPr>
                  <a:t> state to the total examples</a:t>
                </a:r>
              </a:p>
            </p:txBody>
          </p:sp>
        </mc:Choice>
        <mc:Fallback xmlns="">
          <p:sp>
            <p:nvSpPr>
              <p:cNvPr id="53" name="Rectangle 52"/>
              <p:cNvSpPr>
                <a:spLocks noRot="1" noChangeAspect="1" noMove="1" noResize="1" noEditPoints="1" noAdjustHandles="1" noChangeArrowheads="1" noChangeShapeType="1" noTextEdit="1"/>
              </p:cNvSpPr>
              <p:nvPr/>
            </p:nvSpPr>
            <p:spPr>
              <a:xfrm>
                <a:off x="7993806" y="2278064"/>
                <a:ext cx="4295553" cy="923330"/>
              </a:xfrm>
              <a:prstGeom prst="rect">
                <a:avLst/>
              </a:prstGeom>
              <a:blipFill rotWithShape="0">
                <a:blip r:embed="rId4"/>
                <a:stretch>
                  <a:fillRect t="-3974" r="-851" b="-9934"/>
                </a:stretch>
              </a:blipFill>
            </p:spPr>
            <p:txBody>
              <a:bodyPr/>
              <a:lstStyle/>
              <a:p>
                <a:r>
                  <a:rPr lang="en-US">
                    <a:noFill/>
                  </a:rPr>
                  <a:t> </a:t>
                </a:r>
              </a:p>
            </p:txBody>
          </p:sp>
        </mc:Fallback>
      </mc:AlternateContent>
      <p:sp>
        <p:nvSpPr>
          <p:cNvPr id="15" name="Oval 14"/>
          <p:cNvSpPr/>
          <p:nvPr/>
        </p:nvSpPr>
        <p:spPr>
          <a:xfrm>
            <a:off x="1119402" y="2479757"/>
            <a:ext cx="1255028"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Outlook</a:t>
            </a:r>
            <a:endParaRPr lang="en-US" dirty="0">
              <a:latin typeface="Gill Sans MT" panose="020B0502020104020203" pitchFamily="34" charset="0"/>
            </a:endParaRPr>
          </a:p>
        </p:txBody>
      </p:sp>
      <p:sp>
        <p:nvSpPr>
          <p:cNvPr id="17" name="Oval 16"/>
          <p:cNvSpPr/>
          <p:nvPr/>
        </p:nvSpPr>
        <p:spPr>
          <a:xfrm>
            <a:off x="247716" y="3293210"/>
            <a:ext cx="871685"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Sunny</a:t>
            </a:r>
            <a:endParaRPr lang="en-US" dirty="0">
              <a:solidFill>
                <a:schemeClr val="tx1"/>
              </a:solidFill>
              <a:latin typeface="Gill Sans MT" panose="020B0502020104020203" pitchFamily="34" charset="0"/>
            </a:endParaRPr>
          </a:p>
        </p:txBody>
      </p:sp>
      <p:cxnSp>
        <p:nvCxnSpPr>
          <p:cNvPr id="18" name="Straight Arrow Connector 17"/>
          <p:cNvCxnSpPr>
            <a:stCxn id="15" idx="3"/>
            <a:endCxn id="17" idx="0"/>
          </p:cNvCxnSpPr>
          <p:nvPr/>
        </p:nvCxnSpPr>
        <p:spPr>
          <a:xfrm flipH="1">
            <a:off x="683559" y="2879264"/>
            <a:ext cx="619638"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157964" y="3293210"/>
            <a:ext cx="1235699"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Overcast</a:t>
            </a:r>
            <a:endParaRPr lang="en-US" dirty="0">
              <a:solidFill>
                <a:schemeClr val="tx1"/>
              </a:solidFill>
              <a:latin typeface="Gill Sans MT" panose="020B0502020104020203" pitchFamily="34" charset="0"/>
            </a:endParaRPr>
          </a:p>
        </p:txBody>
      </p:sp>
      <p:cxnSp>
        <p:nvCxnSpPr>
          <p:cNvPr id="20" name="Straight Arrow Connector 19"/>
          <p:cNvCxnSpPr>
            <a:stCxn id="15" idx="4"/>
            <a:endCxn id="19" idx="0"/>
          </p:cNvCxnSpPr>
          <p:nvPr/>
        </p:nvCxnSpPr>
        <p:spPr>
          <a:xfrm>
            <a:off x="1746916" y="2947809"/>
            <a:ext cx="28898" cy="3454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436070" y="3292703"/>
            <a:ext cx="871685"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Rain</a:t>
            </a:r>
            <a:endParaRPr lang="en-US" dirty="0">
              <a:solidFill>
                <a:schemeClr val="tx1"/>
              </a:solidFill>
              <a:latin typeface="Gill Sans MT" panose="020B0502020104020203" pitchFamily="34" charset="0"/>
            </a:endParaRPr>
          </a:p>
        </p:txBody>
      </p:sp>
      <p:cxnSp>
        <p:nvCxnSpPr>
          <p:cNvPr id="22" name="Straight Arrow Connector 21"/>
          <p:cNvCxnSpPr>
            <a:stCxn id="15" idx="5"/>
            <a:endCxn id="21" idx="0"/>
          </p:cNvCxnSpPr>
          <p:nvPr/>
        </p:nvCxnSpPr>
        <p:spPr>
          <a:xfrm>
            <a:off x="2190635" y="2879264"/>
            <a:ext cx="681278" cy="4134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3654014" y="1764108"/>
            <a:ext cx="2030504" cy="1934410"/>
            <a:chOff x="3654014" y="1228624"/>
            <a:chExt cx="2030504" cy="1934410"/>
          </a:xfrm>
        </p:grpSpPr>
        <p:sp>
          <p:nvSpPr>
            <p:cNvPr id="24" name="Rectangle 23"/>
            <p:cNvSpPr/>
            <p:nvPr/>
          </p:nvSpPr>
          <p:spPr>
            <a:xfrm>
              <a:off x="4085195" y="1228624"/>
              <a:ext cx="1282723" cy="400110"/>
            </a:xfrm>
            <a:prstGeom prst="rect">
              <a:avLst/>
            </a:prstGeom>
          </p:spPr>
          <p:txBody>
            <a:bodyPr wrap="none">
              <a:spAutoFit/>
            </a:bodyPr>
            <a:lstStyle/>
            <a:p>
              <a:r>
                <a:rPr lang="en-US" sz="2000" dirty="0">
                  <a:latin typeface="Gill Sans MT" panose="020B0502020104020203" pitchFamily="34" charset="0"/>
                </a:rPr>
                <a:t>Option </a:t>
              </a:r>
              <a:r>
                <a:rPr lang="en-US" sz="2000" dirty="0" smtClean="0">
                  <a:latin typeface="Gill Sans MT" panose="020B0502020104020203" pitchFamily="34" charset="0"/>
                </a:rPr>
                <a:t>#2</a:t>
              </a:r>
              <a:endParaRPr lang="en-US" sz="2000" dirty="0">
                <a:latin typeface="Gill Sans MT" panose="020B0502020104020203" pitchFamily="34" charset="0"/>
              </a:endParaRPr>
            </a:p>
          </p:txBody>
        </p:sp>
        <p:sp>
          <p:nvSpPr>
            <p:cNvPr id="25" name="Oval 24"/>
            <p:cNvSpPr/>
            <p:nvPr/>
          </p:nvSpPr>
          <p:spPr>
            <a:xfrm>
              <a:off x="4059558" y="1952836"/>
              <a:ext cx="1293447"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Humidity</a:t>
              </a:r>
              <a:endParaRPr lang="en-US" dirty="0">
                <a:latin typeface="Gill Sans MT" panose="020B0502020104020203" pitchFamily="34" charset="0"/>
              </a:endParaRPr>
            </a:p>
          </p:txBody>
        </p:sp>
        <p:sp>
          <p:nvSpPr>
            <p:cNvPr id="26" name="Oval 25"/>
            <p:cNvSpPr/>
            <p:nvPr/>
          </p:nvSpPr>
          <p:spPr>
            <a:xfrm>
              <a:off x="3654014" y="2766289"/>
              <a:ext cx="101825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Normal</a:t>
              </a:r>
              <a:endParaRPr lang="en-US" dirty="0">
                <a:solidFill>
                  <a:schemeClr val="tx1"/>
                </a:solidFill>
                <a:latin typeface="Gill Sans MT" panose="020B0502020104020203" pitchFamily="34" charset="0"/>
              </a:endParaRPr>
            </a:p>
          </p:txBody>
        </p:sp>
        <p:cxnSp>
          <p:nvCxnSpPr>
            <p:cNvPr id="27" name="Straight Arrow Connector 26"/>
            <p:cNvCxnSpPr>
              <a:stCxn id="25" idx="3"/>
              <a:endCxn id="26" idx="0"/>
            </p:cNvCxnSpPr>
            <p:nvPr/>
          </p:nvCxnSpPr>
          <p:spPr>
            <a:xfrm flipH="1">
              <a:off x="4163140" y="2352343"/>
              <a:ext cx="85839"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888356" y="2766289"/>
              <a:ext cx="79616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High</a:t>
              </a:r>
              <a:endParaRPr lang="en-US" dirty="0">
                <a:solidFill>
                  <a:schemeClr val="tx1"/>
                </a:solidFill>
                <a:latin typeface="Gill Sans MT" panose="020B0502020104020203" pitchFamily="34" charset="0"/>
              </a:endParaRPr>
            </a:p>
          </p:txBody>
        </p:sp>
        <p:cxnSp>
          <p:nvCxnSpPr>
            <p:cNvPr id="29" name="Straight Arrow Connector 28"/>
            <p:cNvCxnSpPr>
              <a:stCxn id="25" idx="5"/>
              <a:endCxn id="28" idx="0"/>
            </p:cNvCxnSpPr>
            <p:nvPr/>
          </p:nvCxnSpPr>
          <p:spPr>
            <a:xfrm>
              <a:off x="5163584" y="2352343"/>
              <a:ext cx="122853"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5964192" y="1774681"/>
            <a:ext cx="1806333" cy="1923330"/>
            <a:chOff x="6102272" y="1239197"/>
            <a:chExt cx="1806333" cy="1923330"/>
          </a:xfrm>
        </p:grpSpPr>
        <p:sp>
          <p:nvSpPr>
            <p:cNvPr id="31" name="Rectangle 30"/>
            <p:cNvSpPr/>
            <p:nvPr/>
          </p:nvSpPr>
          <p:spPr>
            <a:xfrm>
              <a:off x="6299994" y="1239197"/>
              <a:ext cx="1282723" cy="400110"/>
            </a:xfrm>
            <a:prstGeom prst="rect">
              <a:avLst/>
            </a:prstGeom>
          </p:spPr>
          <p:txBody>
            <a:bodyPr wrap="none">
              <a:spAutoFit/>
            </a:bodyPr>
            <a:lstStyle/>
            <a:p>
              <a:r>
                <a:rPr lang="en-US" sz="2000" dirty="0">
                  <a:latin typeface="Gill Sans MT" panose="020B0502020104020203" pitchFamily="34" charset="0"/>
                </a:rPr>
                <a:t>Option </a:t>
              </a:r>
              <a:r>
                <a:rPr lang="en-US" sz="2000" dirty="0" smtClean="0">
                  <a:latin typeface="Gill Sans MT" panose="020B0502020104020203" pitchFamily="34" charset="0"/>
                </a:rPr>
                <a:t>#3</a:t>
              </a:r>
              <a:endParaRPr lang="en-US" sz="2000" dirty="0">
                <a:latin typeface="Gill Sans MT" panose="020B0502020104020203" pitchFamily="34" charset="0"/>
              </a:endParaRPr>
            </a:p>
          </p:txBody>
        </p:sp>
        <p:sp>
          <p:nvSpPr>
            <p:cNvPr id="32" name="Oval 31"/>
            <p:cNvSpPr/>
            <p:nvPr/>
          </p:nvSpPr>
          <p:spPr>
            <a:xfrm>
              <a:off x="6573401" y="1952329"/>
              <a:ext cx="813842"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Wind</a:t>
              </a:r>
              <a:endParaRPr lang="en-US" dirty="0">
                <a:latin typeface="Gill Sans MT" panose="020B0502020104020203" pitchFamily="34" charset="0"/>
              </a:endParaRPr>
            </a:p>
          </p:txBody>
        </p:sp>
        <p:sp>
          <p:nvSpPr>
            <p:cNvPr id="33" name="Oval 32"/>
            <p:cNvSpPr/>
            <p:nvPr/>
          </p:nvSpPr>
          <p:spPr>
            <a:xfrm>
              <a:off x="6102272" y="2765782"/>
              <a:ext cx="829538"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Weak</a:t>
              </a:r>
              <a:endParaRPr lang="en-US" dirty="0">
                <a:solidFill>
                  <a:schemeClr val="tx1"/>
                </a:solidFill>
                <a:latin typeface="Gill Sans MT" panose="020B0502020104020203" pitchFamily="34" charset="0"/>
              </a:endParaRPr>
            </a:p>
          </p:txBody>
        </p:sp>
        <p:cxnSp>
          <p:nvCxnSpPr>
            <p:cNvPr id="34" name="Straight Arrow Connector 33"/>
            <p:cNvCxnSpPr>
              <a:stCxn id="32" idx="3"/>
              <a:endCxn id="33" idx="0"/>
            </p:cNvCxnSpPr>
            <p:nvPr/>
          </p:nvCxnSpPr>
          <p:spPr>
            <a:xfrm flipH="1">
              <a:off x="6517041" y="2351836"/>
              <a:ext cx="175544"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980323" y="2765782"/>
              <a:ext cx="92828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Strong</a:t>
              </a:r>
              <a:endParaRPr lang="en-US" dirty="0">
                <a:solidFill>
                  <a:schemeClr val="tx1"/>
                </a:solidFill>
                <a:latin typeface="Gill Sans MT" panose="020B0502020104020203" pitchFamily="34" charset="0"/>
              </a:endParaRPr>
            </a:p>
          </p:txBody>
        </p:sp>
        <p:cxnSp>
          <p:nvCxnSpPr>
            <p:cNvPr id="36" name="Straight Arrow Connector 35"/>
            <p:cNvCxnSpPr>
              <a:stCxn id="32" idx="5"/>
              <a:endCxn id="35" idx="0"/>
            </p:cNvCxnSpPr>
            <p:nvPr/>
          </p:nvCxnSpPr>
          <p:spPr>
            <a:xfrm>
              <a:off x="7268059" y="2351836"/>
              <a:ext cx="176405"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a:xfrm>
            <a:off x="1105298" y="1764108"/>
            <a:ext cx="1282723" cy="400110"/>
          </a:xfrm>
          <a:prstGeom prst="rect">
            <a:avLst/>
          </a:prstGeom>
        </p:spPr>
        <p:txBody>
          <a:bodyPr wrap="none">
            <a:spAutoFit/>
          </a:bodyPr>
          <a:lstStyle/>
          <a:p>
            <a:r>
              <a:rPr lang="en-US" sz="2000" dirty="0">
                <a:latin typeface="Gill Sans MT" panose="020B0502020104020203" pitchFamily="34" charset="0"/>
              </a:rPr>
              <a:t>Option </a:t>
            </a:r>
            <a:r>
              <a:rPr lang="en-US" sz="2000" dirty="0" smtClean="0">
                <a:latin typeface="Gill Sans MT" panose="020B0502020104020203" pitchFamily="34" charset="0"/>
              </a:rPr>
              <a:t>#</a:t>
            </a:r>
            <a:r>
              <a:rPr lang="en-US" sz="2000" dirty="0" smtClean="0"/>
              <a:t>1</a:t>
            </a:r>
            <a:endParaRPr lang="en-US" sz="2000" dirty="0"/>
          </a:p>
        </p:txBody>
      </p:sp>
      <p:sp>
        <p:nvSpPr>
          <p:cNvPr id="38" name="Content Placeholder 2"/>
          <p:cNvSpPr txBox="1">
            <a:spLocks/>
          </p:cNvSpPr>
          <p:nvPr/>
        </p:nvSpPr>
        <p:spPr>
          <a:xfrm>
            <a:off x="1303197" y="2196092"/>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9 yes </a:t>
            </a:r>
            <a:r>
              <a:rPr lang="en-US" sz="1800" dirty="0" smtClean="0"/>
              <a:t>/ </a:t>
            </a:r>
            <a:r>
              <a:rPr lang="en-US" sz="1800" dirty="0" smtClean="0">
                <a:solidFill>
                  <a:srgbClr val="FF0000"/>
                </a:solidFill>
              </a:rPr>
              <a:t>5 no </a:t>
            </a:r>
            <a:endParaRPr lang="en-US" sz="1800" dirty="0">
              <a:solidFill>
                <a:srgbClr val="FF0000"/>
              </a:solidFill>
            </a:endParaRPr>
          </a:p>
        </p:txBody>
      </p:sp>
      <p:sp>
        <p:nvSpPr>
          <p:cNvPr id="39" name="Content Placeholder 2"/>
          <p:cNvSpPr txBox="1">
            <a:spLocks/>
          </p:cNvSpPr>
          <p:nvPr/>
        </p:nvSpPr>
        <p:spPr>
          <a:xfrm>
            <a:off x="4209110" y="2196092"/>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9 yes </a:t>
            </a:r>
            <a:r>
              <a:rPr lang="en-US" sz="1800" dirty="0" smtClean="0"/>
              <a:t>/ </a:t>
            </a:r>
            <a:r>
              <a:rPr lang="en-US" sz="1800" dirty="0" smtClean="0">
                <a:solidFill>
                  <a:srgbClr val="FF0000"/>
                </a:solidFill>
              </a:rPr>
              <a:t>5 no </a:t>
            </a:r>
            <a:endParaRPr lang="en-US" sz="1800" dirty="0">
              <a:solidFill>
                <a:srgbClr val="FF0000"/>
              </a:solidFill>
            </a:endParaRPr>
          </a:p>
        </p:txBody>
      </p:sp>
      <p:sp>
        <p:nvSpPr>
          <p:cNvPr id="40" name="Content Placeholder 2"/>
          <p:cNvSpPr txBox="1">
            <a:spLocks/>
          </p:cNvSpPr>
          <p:nvPr/>
        </p:nvSpPr>
        <p:spPr>
          <a:xfrm>
            <a:off x="6290473" y="2196092"/>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9 yes </a:t>
            </a:r>
            <a:r>
              <a:rPr lang="en-US" sz="1800" dirty="0" smtClean="0"/>
              <a:t>/ </a:t>
            </a:r>
            <a:r>
              <a:rPr lang="en-US" sz="1800" dirty="0" smtClean="0">
                <a:solidFill>
                  <a:srgbClr val="FF0000"/>
                </a:solidFill>
              </a:rPr>
              <a:t>5 no </a:t>
            </a:r>
            <a:endParaRPr lang="en-US" sz="1800" dirty="0">
              <a:solidFill>
                <a:srgbClr val="FF0000"/>
              </a:solidFill>
            </a:endParaRPr>
          </a:p>
        </p:txBody>
      </p:sp>
      <p:sp>
        <p:nvSpPr>
          <p:cNvPr id="41" name="Content Placeholder 2"/>
          <p:cNvSpPr txBox="1">
            <a:spLocks/>
          </p:cNvSpPr>
          <p:nvPr/>
        </p:nvSpPr>
        <p:spPr>
          <a:xfrm>
            <a:off x="406685" y="3773994"/>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2 </a:t>
            </a:r>
            <a:r>
              <a:rPr lang="en-US" sz="1800" dirty="0" smtClean="0"/>
              <a:t>/ </a:t>
            </a:r>
            <a:r>
              <a:rPr lang="en-US" sz="1800" dirty="0" smtClean="0">
                <a:solidFill>
                  <a:srgbClr val="FF0000"/>
                </a:solidFill>
              </a:rPr>
              <a:t>3</a:t>
            </a:r>
            <a:endParaRPr lang="en-US" sz="1800" dirty="0">
              <a:solidFill>
                <a:srgbClr val="FF0000"/>
              </a:solidFill>
            </a:endParaRPr>
          </a:p>
        </p:txBody>
      </p:sp>
      <p:sp>
        <p:nvSpPr>
          <p:cNvPr id="42" name="Content Placeholder 2"/>
          <p:cNvSpPr txBox="1">
            <a:spLocks/>
          </p:cNvSpPr>
          <p:nvPr/>
        </p:nvSpPr>
        <p:spPr>
          <a:xfrm>
            <a:off x="1552653" y="3782717"/>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4 </a:t>
            </a:r>
            <a:r>
              <a:rPr lang="en-US" sz="1800" dirty="0" smtClean="0"/>
              <a:t>/ </a:t>
            </a:r>
            <a:r>
              <a:rPr lang="en-US" sz="1800" dirty="0" smtClean="0">
                <a:solidFill>
                  <a:srgbClr val="FF0000"/>
                </a:solidFill>
              </a:rPr>
              <a:t>0</a:t>
            </a:r>
            <a:endParaRPr lang="en-US" sz="1800" dirty="0">
              <a:solidFill>
                <a:srgbClr val="FF0000"/>
              </a:solidFill>
            </a:endParaRPr>
          </a:p>
        </p:txBody>
      </p:sp>
      <p:sp>
        <p:nvSpPr>
          <p:cNvPr id="43" name="Content Placeholder 2"/>
          <p:cNvSpPr txBox="1">
            <a:spLocks/>
          </p:cNvSpPr>
          <p:nvPr/>
        </p:nvSpPr>
        <p:spPr>
          <a:xfrm>
            <a:off x="2713689" y="3772046"/>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3 </a:t>
            </a:r>
            <a:r>
              <a:rPr lang="en-US" sz="1800" dirty="0" smtClean="0"/>
              <a:t>/ </a:t>
            </a:r>
            <a:r>
              <a:rPr lang="en-US" sz="1800" dirty="0" smtClean="0">
                <a:solidFill>
                  <a:srgbClr val="FF0000"/>
                </a:solidFill>
              </a:rPr>
              <a:t>2</a:t>
            </a:r>
            <a:endParaRPr lang="en-US" sz="1800" dirty="0">
              <a:solidFill>
                <a:srgbClr val="FF0000"/>
              </a:solidFill>
            </a:endParaRPr>
          </a:p>
        </p:txBody>
      </p:sp>
      <p:sp>
        <p:nvSpPr>
          <p:cNvPr id="44" name="Content Placeholder 2"/>
          <p:cNvSpPr txBox="1">
            <a:spLocks/>
          </p:cNvSpPr>
          <p:nvPr/>
        </p:nvSpPr>
        <p:spPr>
          <a:xfrm>
            <a:off x="3872449" y="3763693"/>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6 </a:t>
            </a:r>
            <a:r>
              <a:rPr lang="en-US" sz="1800" dirty="0" smtClean="0"/>
              <a:t>/ </a:t>
            </a:r>
            <a:r>
              <a:rPr lang="en-US" sz="1800" dirty="0" smtClean="0">
                <a:solidFill>
                  <a:srgbClr val="FF0000"/>
                </a:solidFill>
              </a:rPr>
              <a:t>1</a:t>
            </a:r>
            <a:endParaRPr lang="en-US" sz="1800" dirty="0">
              <a:solidFill>
                <a:srgbClr val="FF0000"/>
              </a:solidFill>
            </a:endParaRPr>
          </a:p>
        </p:txBody>
      </p:sp>
      <p:sp>
        <p:nvSpPr>
          <p:cNvPr id="45" name="Content Placeholder 2"/>
          <p:cNvSpPr txBox="1">
            <a:spLocks/>
          </p:cNvSpPr>
          <p:nvPr/>
        </p:nvSpPr>
        <p:spPr>
          <a:xfrm>
            <a:off x="5060581" y="3760663"/>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3 </a:t>
            </a:r>
            <a:r>
              <a:rPr lang="en-US" sz="1800" dirty="0" smtClean="0"/>
              <a:t>/ </a:t>
            </a:r>
            <a:r>
              <a:rPr lang="en-US" sz="1800" dirty="0" smtClean="0">
                <a:solidFill>
                  <a:srgbClr val="FF0000"/>
                </a:solidFill>
              </a:rPr>
              <a:t>4</a:t>
            </a:r>
            <a:endParaRPr lang="en-US" sz="1800" dirty="0">
              <a:solidFill>
                <a:srgbClr val="FF0000"/>
              </a:solidFill>
            </a:endParaRPr>
          </a:p>
        </p:txBody>
      </p:sp>
      <p:sp>
        <p:nvSpPr>
          <p:cNvPr id="48" name="Content Placeholder 2"/>
          <p:cNvSpPr txBox="1">
            <a:spLocks/>
          </p:cNvSpPr>
          <p:nvPr/>
        </p:nvSpPr>
        <p:spPr>
          <a:xfrm>
            <a:off x="6124729" y="3761745"/>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6 </a:t>
            </a:r>
            <a:r>
              <a:rPr lang="en-US" sz="1800" dirty="0" smtClean="0"/>
              <a:t>/ </a:t>
            </a:r>
            <a:r>
              <a:rPr lang="en-US" sz="1800" dirty="0" smtClean="0">
                <a:solidFill>
                  <a:srgbClr val="FF0000"/>
                </a:solidFill>
              </a:rPr>
              <a:t>2</a:t>
            </a:r>
            <a:endParaRPr lang="en-US" sz="1800" dirty="0">
              <a:solidFill>
                <a:srgbClr val="FF0000"/>
              </a:solidFill>
            </a:endParaRPr>
          </a:p>
        </p:txBody>
      </p:sp>
      <p:sp>
        <p:nvSpPr>
          <p:cNvPr id="49" name="Content Placeholder 2"/>
          <p:cNvSpPr txBox="1">
            <a:spLocks/>
          </p:cNvSpPr>
          <p:nvPr/>
        </p:nvSpPr>
        <p:spPr>
          <a:xfrm>
            <a:off x="7109813" y="3760663"/>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3 </a:t>
            </a:r>
            <a:r>
              <a:rPr lang="en-US" sz="1800" dirty="0" smtClean="0"/>
              <a:t>/ </a:t>
            </a:r>
            <a:r>
              <a:rPr lang="en-US" sz="1800" dirty="0">
                <a:solidFill>
                  <a:srgbClr val="FF0000"/>
                </a:solidFill>
              </a:rPr>
              <a:t>3</a:t>
            </a:r>
          </a:p>
        </p:txBody>
      </p:sp>
      <p:grpSp>
        <p:nvGrpSpPr>
          <p:cNvPr id="3" name="Group 2"/>
          <p:cNvGrpSpPr/>
          <p:nvPr/>
        </p:nvGrpSpPr>
        <p:grpSpPr>
          <a:xfrm>
            <a:off x="-94357" y="4038941"/>
            <a:ext cx="3983240" cy="812132"/>
            <a:chOff x="-94357" y="4038941"/>
            <a:chExt cx="3983240" cy="812132"/>
          </a:xfrm>
        </p:grpSpPr>
        <mc:AlternateContent xmlns:mc="http://schemas.openxmlformats.org/markup-compatibility/2006" xmlns:a14="http://schemas.microsoft.com/office/drawing/2010/main">
          <mc:Choice Requires="a14">
            <p:sp>
              <p:nvSpPr>
                <p:cNvPr id="50" name="Content Placeholder 2"/>
                <p:cNvSpPr txBox="1">
                  <a:spLocks/>
                </p:cNvSpPr>
                <p:nvPr/>
              </p:nvSpPr>
              <p:spPr>
                <a:xfrm>
                  <a:off x="-94357" y="4384342"/>
                  <a:ext cx="3983240" cy="466731"/>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𝐻</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𝑆</m:t>
                            </m:r>
                          </m:e>
                        </m:d>
                        <m:r>
                          <a:rPr lang="en-US" sz="1800" i="1">
                            <a:latin typeface="Cambria Math" panose="02040503050406030204" pitchFamily="18" charset="0"/>
                            <a:ea typeface="Cambria Math" panose="02040503050406030204" pitchFamily="18" charset="0"/>
                          </a:rPr>
                          <m:t>=−</m:t>
                        </m:r>
                        <m:f>
                          <m:fPr>
                            <m:ctrlPr>
                              <a:rPr lang="en-US" sz="1800" i="1" smtClean="0">
                                <a:latin typeface="Cambria Math" panose="02040503050406030204" pitchFamily="18" charset="0"/>
                                <a:ea typeface="Cambria Math" panose="02040503050406030204" pitchFamily="18" charset="0"/>
                              </a:rPr>
                            </m:ctrlPr>
                          </m:fPr>
                          <m:num>
                            <m:r>
                              <a:rPr lang="en-US" sz="1800" b="0" i="1" smtClean="0">
                                <a:solidFill>
                                  <a:srgbClr val="00B050"/>
                                </a:solidFill>
                                <a:latin typeface="Cambria Math" panose="02040503050406030204" pitchFamily="18" charset="0"/>
                                <a:ea typeface="Cambria Math" panose="02040503050406030204" pitchFamily="18" charset="0"/>
                              </a:rPr>
                              <m:t>4</m:t>
                            </m:r>
                          </m:num>
                          <m:den>
                            <m:r>
                              <a:rPr lang="en-US" sz="1800" b="0" i="1" smtClean="0">
                                <a:latin typeface="Cambria Math" panose="02040503050406030204" pitchFamily="18" charset="0"/>
                                <a:ea typeface="Cambria Math" panose="02040503050406030204" pitchFamily="18" charset="0"/>
                              </a:rPr>
                              <m:t>4</m:t>
                            </m:r>
                          </m:den>
                        </m:f>
                        <m:func>
                          <m:funcPr>
                            <m:ctrlPr>
                              <a:rPr lang="en-US" sz="1800" i="1">
                                <a:latin typeface="Cambria Math" panose="02040503050406030204" pitchFamily="18" charset="0"/>
                                <a:ea typeface="Cambria Math" panose="02040503050406030204" pitchFamily="18" charset="0"/>
                              </a:rPr>
                            </m:ctrlPr>
                          </m:funcPr>
                          <m:fName>
                            <m:sSub>
                              <m:sSubPr>
                                <m:ctrlPr>
                                  <a:rPr lang="en-US" sz="1800" i="1">
                                    <a:latin typeface="Cambria Math" panose="02040503050406030204" pitchFamily="18" charset="0"/>
                                    <a:ea typeface="Cambria Math" panose="02040503050406030204" pitchFamily="18" charset="0"/>
                                  </a:rPr>
                                </m:ctrlPr>
                              </m:sSubPr>
                              <m:e>
                                <m:r>
                                  <m:rPr>
                                    <m:sty m:val="p"/>
                                  </m:rPr>
                                  <a:rPr lang="en-US" sz="1800">
                                    <a:latin typeface="Cambria Math" panose="02040503050406030204" pitchFamily="18" charset="0"/>
                                    <a:ea typeface="Cambria Math" panose="02040503050406030204" pitchFamily="18" charset="0"/>
                                  </a:rPr>
                                  <m:t>log</m:t>
                                </m:r>
                              </m:e>
                              <m:sub>
                                <m:r>
                                  <a:rPr lang="en-US" sz="1800" i="1">
                                    <a:latin typeface="Cambria Math" panose="02040503050406030204" pitchFamily="18" charset="0"/>
                                    <a:ea typeface="Cambria Math" panose="02040503050406030204" pitchFamily="18" charset="0"/>
                                  </a:rPr>
                                  <m:t>2</m:t>
                                </m:r>
                              </m:sub>
                            </m:sSub>
                            <m:r>
                              <a:rPr lang="en-US" sz="1800" i="1">
                                <a:latin typeface="Cambria Math" panose="02040503050406030204" pitchFamily="18" charset="0"/>
                                <a:ea typeface="Cambria Math" panose="02040503050406030204" pitchFamily="18" charset="0"/>
                              </a:rPr>
                              <m:t>(</m:t>
                            </m:r>
                          </m:fName>
                          <m:e>
                            <m:f>
                              <m:fPr>
                                <m:ctrlPr>
                                  <a:rPr lang="en-US" sz="1800" i="1">
                                    <a:latin typeface="Cambria Math" panose="02040503050406030204" pitchFamily="18" charset="0"/>
                                    <a:ea typeface="Cambria Math" panose="02040503050406030204" pitchFamily="18" charset="0"/>
                                  </a:rPr>
                                </m:ctrlPr>
                              </m:fPr>
                              <m:num>
                                <m:r>
                                  <a:rPr lang="en-US" sz="1800" i="1" smtClean="0">
                                    <a:solidFill>
                                      <a:srgbClr val="00B050"/>
                                    </a:solidFill>
                                    <a:latin typeface="Cambria Math" panose="02040503050406030204" pitchFamily="18" charset="0"/>
                                    <a:ea typeface="Cambria Math" panose="02040503050406030204" pitchFamily="18" charset="0"/>
                                  </a:rPr>
                                  <m:t>4</m:t>
                                </m:r>
                              </m:num>
                              <m:den>
                                <m:r>
                                  <a:rPr lang="en-US" sz="1800" i="1">
                                    <a:latin typeface="Cambria Math" panose="02040503050406030204" pitchFamily="18" charset="0"/>
                                    <a:ea typeface="Cambria Math" panose="02040503050406030204" pitchFamily="18" charset="0"/>
                                  </a:rPr>
                                  <m:t>4</m:t>
                                </m:r>
                              </m:den>
                            </m:f>
                            <m:r>
                              <a:rPr lang="en-US" sz="1800" i="1">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ea typeface="Cambria Math" panose="02040503050406030204" pitchFamily="18" charset="0"/>
                                  </a:rPr>
                                </m:ctrlPr>
                              </m:fPr>
                              <m:num>
                                <m:r>
                                  <a:rPr lang="en-US" sz="1800" b="0" i="1" smtClean="0">
                                    <a:solidFill>
                                      <a:srgbClr val="C00000"/>
                                    </a:solidFill>
                                    <a:latin typeface="Cambria Math" panose="02040503050406030204" pitchFamily="18" charset="0"/>
                                    <a:ea typeface="Cambria Math" panose="02040503050406030204" pitchFamily="18" charset="0"/>
                                  </a:rPr>
                                  <m:t>0</m:t>
                                </m:r>
                              </m:num>
                              <m:den>
                                <m:r>
                                  <a:rPr lang="en-US" sz="1800" i="1">
                                    <a:latin typeface="Cambria Math" panose="02040503050406030204" pitchFamily="18" charset="0"/>
                                    <a:ea typeface="Cambria Math" panose="02040503050406030204" pitchFamily="18" charset="0"/>
                                  </a:rPr>
                                  <m:t>4</m:t>
                                </m:r>
                              </m:den>
                            </m:f>
                            <m:func>
                              <m:funcPr>
                                <m:ctrlPr>
                                  <a:rPr lang="en-US" sz="1800" i="1">
                                    <a:latin typeface="Cambria Math" panose="02040503050406030204" pitchFamily="18" charset="0"/>
                                    <a:ea typeface="Cambria Math" panose="02040503050406030204" pitchFamily="18" charset="0"/>
                                  </a:rPr>
                                </m:ctrlPr>
                              </m:funcPr>
                              <m:fName>
                                <m:sSub>
                                  <m:sSubPr>
                                    <m:ctrlPr>
                                      <a:rPr lang="en-US" sz="1800" i="1">
                                        <a:latin typeface="Cambria Math" panose="02040503050406030204" pitchFamily="18" charset="0"/>
                                        <a:ea typeface="Cambria Math" panose="02040503050406030204" pitchFamily="18" charset="0"/>
                                      </a:rPr>
                                    </m:ctrlPr>
                                  </m:sSubPr>
                                  <m:e>
                                    <m:r>
                                      <m:rPr>
                                        <m:sty m:val="p"/>
                                      </m:rPr>
                                      <a:rPr lang="en-US" sz="1800">
                                        <a:latin typeface="Cambria Math" panose="02040503050406030204" pitchFamily="18" charset="0"/>
                                        <a:ea typeface="Cambria Math" panose="02040503050406030204" pitchFamily="18" charset="0"/>
                                      </a:rPr>
                                      <m:t>log</m:t>
                                    </m:r>
                                  </m:e>
                                  <m:sub>
                                    <m:r>
                                      <a:rPr lang="en-US" sz="1800" i="1">
                                        <a:latin typeface="Cambria Math" panose="02040503050406030204" pitchFamily="18" charset="0"/>
                                        <a:ea typeface="Cambria Math" panose="02040503050406030204" pitchFamily="18" charset="0"/>
                                      </a:rPr>
                                      <m:t>2</m:t>
                                    </m:r>
                                  </m:sub>
                                </m:sSub>
                                <m:r>
                                  <a:rPr lang="en-US" sz="1800" i="1">
                                    <a:latin typeface="Cambria Math" panose="02040503050406030204" pitchFamily="18" charset="0"/>
                                    <a:ea typeface="Cambria Math" panose="02040503050406030204" pitchFamily="18" charset="0"/>
                                  </a:rPr>
                                  <m:t>(</m:t>
                                </m:r>
                              </m:fName>
                              <m:e>
                                <m:f>
                                  <m:fPr>
                                    <m:ctrlPr>
                                      <a:rPr lang="en-US" sz="1800" i="1">
                                        <a:latin typeface="Cambria Math" panose="02040503050406030204" pitchFamily="18" charset="0"/>
                                        <a:ea typeface="Cambria Math" panose="02040503050406030204" pitchFamily="18" charset="0"/>
                                      </a:rPr>
                                    </m:ctrlPr>
                                  </m:fPr>
                                  <m:num>
                                    <m:r>
                                      <a:rPr lang="en-US" sz="1800" b="0" i="1" smtClean="0">
                                        <a:solidFill>
                                          <a:srgbClr val="C00000"/>
                                        </a:solidFill>
                                        <a:latin typeface="Cambria Math" panose="02040503050406030204" pitchFamily="18" charset="0"/>
                                        <a:ea typeface="Cambria Math" panose="02040503050406030204" pitchFamily="18" charset="0"/>
                                      </a:rPr>
                                      <m:t>0</m:t>
                                    </m:r>
                                  </m:num>
                                  <m:den>
                                    <m:r>
                                      <a:rPr lang="en-US" sz="1800" i="1">
                                        <a:latin typeface="Cambria Math" panose="02040503050406030204" pitchFamily="18" charset="0"/>
                                        <a:ea typeface="Cambria Math" panose="02040503050406030204" pitchFamily="18" charset="0"/>
                                      </a:rPr>
                                      <m:t>4</m:t>
                                    </m:r>
                                  </m:den>
                                </m:f>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 </m:t>
                                </m:r>
                              </m:e>
                            </m:func>
                            <m:r>
                              <m:rPr>
                                <m:nor/>
                              </m:rPr>
                              <a:rPr lang="en-US" sz="1800" dirty="0">
                                <a:latin typeface="Gill Sans MT" panose="020B0502020104020203" pitchFamily="34" charset="0"/>
                              </a:rPr>
                              <m:t> </m:t>
                            </m:r>
                          </m:e>
                        </m:func>
                      </m:oMath>
                    </m:oMathPara>
                  </a14:m>
                  <a:endParaRPr lang="en-US" sz="1800" dirty="0" smtClean="0">
                    <a:latin typeface="Gill Sans MT" panose="020B0502020104020203" pitchFamily="34" charset="0"/>
                  </a:endParaRPr>
                </a:p>
              </p:txBody>
            </p:sp>
          </mc:Choice>
          <mc:Fallback xmlns="">
            <p:sp>
              <p:nvSpPr>
                <p:cNvPr id="50" name="Content Placeholder 2"/>
                <p:cNvSpPr txBox="1">
                  <a:spLocks noRot="1" noChangeAspect="1" noMove="1" noResize="1" noEditPoints="1" noAdjustHandles="1" noChangeArrowheads="1" noChangeShapeType="1" noTextEdit="1"/>
                </p:cNvSpPr>
                <p:nvPr/>
              </p:nvSpPr>
              <p:spPr>
                <a:xfrm>
                  <a:off x="-94357" y="4384342"/>
                  <a:ext cx="3983240" cy="466731"/>
                </a:xfrm>
                <a:prstGeom prst="rect">
                  <a:avLst/>
                </a:prstGeom>
                <a:blipFill rotWithShape="0">
                  <a:blip r:embed="rId5"/>
                  <a:stretch>
                    <a:fillRect t="-2597" b="-2597"/>
                  </a:stretch>
                </a:blipFill>
              </p:spPr>
              <p:txBody>
                <a:bodyPr/>
                <a:lstStyle/>
                <a:p>
                  <a:r>
                    <a:rPr lang="en-US">
                      <a:noFill/>
                    </a:rPr>
                    <a:t> </a:t>
                  </a:r>
                </a:p>
              </p:txBody>
            </p:sp>
          </mc:Fallback>
        </mc:AlternateContent>
        <p:cxnSp>
          <p:nvCxnSpPr>
            <p:cNvPr id="54" name="Straight Arrow Connector 53"/>
            <p:cNvCxnSpPr/>
            <p:nvPr/>
          </p:nvCxnSpPr>
          <p:spPr>
            <a:xfrm>
              <a:off x="1742890" y="4038941"/>
              <a:ext cx="0" cy="3454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4644440" y="4038941"/>
            <a:ext cx="3983240" cy="812132"/>
            <a:chOff x="4644440" y="4038941"/>
            <a:chExt cx="3983240" cy="812132"/>
          </a:xfrm>
        </p:grpSpPr>
        <mc:AlternateContent xmlns:mc="http://schemas.openxmlformats.org/markup-compatibility/2006" xmlns:a14="http://schemas.microsoft.com/office/drawing/2010/main">
          <mc:Choice Requires="a14">
            <p:sp>
              <p:nvSpPr>
                <p:cNvPr id="55" name="Content Placeholder 2"/>
                <p:cNvSpPr txBox="1">
                  <a:spLocks/>
                </p:cNvSpPr>
                <p:nvPr/>
              </p:nvSpPr>
              <p:spPr>
                <a:xfrm>
                  <a:off x="4644440" y="4384342"/>
                  <a:ext cx="3983240" cy="466731"/>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𝐻</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𝑆</m:t>
                            </m:r>
                          </m:e>
                        </m:d>
                        <m:r>
                          <a:rPr lang="en-US" sz="1800" i="1">
                            <a:latin typeface="Cambria Math" panose="02040503050406030204" pitchFamily="18" charset="0"/>
                            <a:ea typeface="Cambria Math" panose="02040503050406030204" pitchFamily="18" charset="0"/>
                          </a:rPr>
                          <m:t>=−</m:t>
                        </m:r>
                        <m:f>
                          <m:fPr>
                            <m:ctrlPr>
                              <a:rPr lang="en-US" sz="1800" i="1" smtClean="0">
                                <a:latin typeface="Cambria Math" panose="02040503050406030204" pitchFamily="18" charset="0"/>
                                <a:ea typeface="Cambria Math" panose="02040503050406030204" pitchFamily="18" charset="0"/>
                              </a:rPr>
                            </m:ctrlPr>
                          </m:fPr>
                          <m:num>
                            <m:r>
                              <a:rPr lang="en-US" sz="1800" b="0" i="1" smtClean="0">
                                <a:solidFill>
                                  <a:srgbClr val="00B050"/>
                                </a:solidFill>
                                <a:latin typeface="Cambria Math" panose="02040503050406030204" pitchFamily="18" charset="0"/>
                                <a:ea typeface="Cambria Math" panose="02040503050406030204" pitchFamily="18" charset="0"/>
                              </a:rPr>
                              <m:t>3</m:t>
                            </m:r>
                          </m:num>
                          <m:den>
                            <m:r>
                              <a:rPr lang="en-US" sz="1800" b="0" i="1" smtClean="0">
                                <a:latin typeface="Cambria Math" panose="02040503050406030204" pitchFamily="18" charset="0"/>
                                <a:ea typeface="Cambria Math" panose="02040503050406030204" pitchFamily="18" charset="0"/>
                              </a:rPr>
                              <m:t>6</m:t>
                            </m:r>
                          </m:den>
                        </m:f>
                        <m:func>
                          <m:funcPr>
                            <m:ctrlPr>
                              <a:rPr lang="en-US" sz="1800" i="1">
                                <a:latin typeface="Cambria Math" panose="02040503050406030204" pitchFamily="18" charset="0"/>
                                <a:ea typeface="Cambria Math" panose="02040503050406030204" pitchFamily="18" charset="0"/>
                              </a:rPr>
                            </m:ctrlPr>
                          </m:funcPr>
                          <m:fName>
                            <m:sSub>
                              <m:sSubPr>
                                <m:ctrlPr>
                                  <a:rPr lang="en-US" sz="1800" i="1">
                                    <a:latin typeface="Cambria Math" panose="02040503050406030204" pitchFamily="18" charset="0"/>
                                    <a:ea typeface="Cambria Math" panose="02040503050406030204" pitchFamily="18" charset="0"/>
                                  </a:rPr>
                                </m:ctrlPr>
                              </m:sSubPr>
                              <m:e>
                                <m:r>
                                  <m:rPr>
                                    <m:sty m:val="p"/>
                                  </m:rPr>
                                  <a:rPr lang="en-US" sz="1800">
                                    <a:latin typeface="Cambria Math" panose="02040503050406030204" pitchFamily="18" charset="0"/>
                                    <a:ea typeface="Cambria Math" panose="02040503050406030204" pitchFamily="18" charset="0"/>
                                  </a:rPr>
                                  <m:t>log</m:t>
                                </m:r>
                              </m:e>
                              <m:sub>
                                <m:r>
                                  <a:rPr lang="en-US" sz="1800" i="1">
                                    <a:latin typeface="Cambria Math" panose="02040503050406030204" pitchFamily="18" charset="0"/>
                                    <a:ea typeface="Cambria Math" panose="02040503050406030204" pitchFamily="18" charset="0"/>
                                  </a:rPr>
                                  <m:t>2</m:t>
                                </m:r>
                              </m:sub>
                            </m:sSub>
                            <m:r>
                              <a:rPr lang="en-US" sz="1800" i="1">
                                <a:latin typeface="Cambria Math" panose="02040503050406030204" pitchFamily="18" charset="0"/>
                                <a:ea typeface="Cambria Math" panose="02040503050406030204" pitchFamily="18" charset="0"/>
                              </a:rPr>
                              <m:t>(</m:t>
                            </m:r>
                          </m:fName>
                          <m:e>
                            <m:f>
                              <m:fPr>
                                <m:ctrlPr>
                                  <a:rPr lang="en-US" sz="1800" i="1">
                                    <a:latin typeface="Cambria Math" panose="02040503050406030204" pitchFamily="18" charset="0"/>
                                    <a:ea typeface="Cambria Math" panose="02040503050406030204" pitchFamily="18" charset="0"/>
                                  </a:rPr>
                                </m:ctrlPr>
                              </m:fPr>
                              <m:num>
                                <m:r>
                                  <a:rPr lang="en-US" sz="1800" b="0" i="1" smtClean="0">
                                    <a:solidFill>
                                      <a:srgbClr val="00B050"/>
                                    </a:solidFill>
                                    <a:latin typeface="Cambria Math" panose="02040503050406030204" pitchFamily="18" charset="0"/>
                                    <a:ea typeface="Cambria Math" panose="02040503050406030204" pitchFamily="18" charset="0"/>
                                  </a:rPr>
                                  <m:t>3</m:t>
                                </m:r>
                              </m:num>
                              <m:den>
                                <m:r>
                                  <a:rPr lang="en-US" sz="1800" b="0" i="1" smtClean="0">
                                    <a:latin typeface="Cambria Math" panose="02040503050406030204" pitchFamily="18" charset="0"/>
                                    <a:ea typeface="Cambria Math" panose="02040503050406030204" pitchFamily="18" charset="0"/>
                                  </a:rPr>
                                  <m:t>6</m:t>
                                </m:r>
                              </m:den>
                            </m:f>
                            <m:r>
                              <a:rPr lang="en-US" sz="1800" i="1">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ea typeface="Cambria Math" panose="02040503050406030204" pitchFamily="18" charset="0"/>
                                  </a:rPr>
                                </m:ctrlPr>
                              </m:fPr>
                              <m:num>
                                <m:r>
                                  <a:rPr lang="en-US" sz="1800" b="0" i="1" smtClean="0">
                                    <a:solidFill>
                                      <a:srgbClr val="C00000"/>
                                    </a:solidFill>
                                    <a:latin typeface="Cambria Math" panose="02040503050406030204" pitchFamily="18" charset="0"/>
                                    <a:ea typeface="Cambria Math" panose="02040503050406030204" pitchFamily="18" charset="0"/>
                                  </a:rPr>
                                  <m:t>3</m:t>
                                </m:r>
                              </m:num>
                              <m:den>
                                <m:r>
                                  <a:rPr lang="en-US" sz="1800" b="0" i="1" smtClean="0">
                                    <a:latin typeface="Cambria Math" panose="02040503050406030204" pitchFamily="18" charset="0"/>
                                    <a:ea typeface="Cambria Math" panose="02040503050406030204" pitchFamily="18" charset="0"/>
                                  </a:rPr>
                                  <m:t>6</m:t>
                                </m:r>
                              </m:den>
                            </m:f>
                            <m:func>
                              <m:funcPr>
                                <m:ctrlPr>
                                  <a:rPr lang="en-US" sz="1800" i="1">
                                    <a:latin typeface="Cambria Math" panose="02040503050406030204" pitchFamily="18" charset="0"/>
                                    <a:ea typeface="Cambria Math" panose="02040503050406030204" pitchFamily="18" charset="0"/>
                                  </a:rPr>
                                </m:ctrlPr>
                              </m:funcPr>
                              <m:fName>
                                <m:sSub>
                                  <m:sSubPr>
                                    <m:ctrlPr>
                                      <a:rPr lang="en-US" sz="1800" i="1">
                                        <a:latin typeface="Cambria Math" panose="02040503050406030204" pitchFamily="18" charset="0"/>
                                        <a:ea typeface="Cambria Math" panose="02040503050406030204" pitchFamily="18" charset="0"/>
                                      </a:rPr>
                                    </m:ctrlPr>
                                  </m:sSubPr>
                                  <m:e>
                                    <m:r>
                                      <m:rPr>
                                        <m:sty m:val="p"/>
                                      </m:rPr>
                                      <a:rPr lang="en-US" sz="1800">
                                        <a:latin typeface="Cambria Math" panose="02040503050406030204" pitchFamily="18" charset="0"/>
                                        <a:ea typeface="Cambria Math" panose="02040503050406030204" pitchFamily="18" charset="0"/>
                                      </a:rPr>
                                      <m:t>log</m:t>
                                    </m:r>
                                  </m:e>
                                  <m:sub>
                                    <m:r>
                                      <a:rPr lang="en-US" sz="1800" i="1">
                                        <a:latin typeface="Cambria Math" panose="02040503050406030204" pitchFamily="18" charset="0"/>
                                        <a:ea typeface="Cambria Math" panose="02040503050406030204" pitchFamily="18" charset="0"/>
                                      </a:rPr>
                                      <m:t>2</m:t>
                                    </m:r>
                                  </m:sub>
                                </m:sSub>
                                <m:r>
                                  <a:rPr lang="en-US" sz="1800" i="1">
                                    <a:latin typeface="Cambria Math" panose="02040503050406030204" pitchFamily="18" charset="0"/>
                                    <a:ea typeface="Cambria Math" panose="02040503050406030204" pitchFamily="18" charset="0"/>
                                  </a:rPr>
                                  <m:t>(</m:t>
                                </m:r>
                              </m:fName>
                              <m:e>
                                <m:f>
                                  <m:fPr>
                                    <m:ctrlPr>
                                      <a:rPr lang="en-US" sz="1800" i="1">
                                        <a:latin typeface="Cambria Math" panose="02040503050406030204" pitchFamily="18" charset="0"/>
                                        <a:ea typeface="Cambria Math" panose="02040503050406030204" pitchFamily="18" charset="0"/>
                                      </a:rPr>
                                    </m:ctrlPr>
                                  </m:fPr>
                                  <m:num>
                                    <m:r>
                                      <a:rPr lang="en-US" sz="1800" b="0" i="1" smtClean="0">
                                        <a:solidFill>
                                          <a:srgbClr val="C00000"/>
                                        </a:solidFill>
                                        <a:latin typeface="Cambria Math" panose="02040503050406030204" pitchFamily="18" charset="0"/>
                                        <a:ea typeface="Cambria Math" panose="02040503050406030204" pitchFamily="18" charset="0"/>
                                      </a:rPr>
                                      <m:t>3</m:t>
                                    </m:r>
                                  </m:num>
                                  <m:den>
                                    <m:r>
                                      <a:rPr lang="en-US" sz="1800" b="0" i="1" smtClean="0">
                                        <a:latin typeface="Cambria Math" panose="02040503050406030204" pitchFamily="18" charset="0"/>
                                        <a:ea typeface="Cambria Math" panose="02040503050406030204" pitchFamily="18" charset="0"/>
                                      </a:rPr>
                                      <m:t>6</m:t>
                                    </m:r>
                                  </m:den>
                                </m:f>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 </m:t>
                                </m:r>
                              </m:e>
                            </m:func>
                            <m:r>
                              <m:rPr>
                                <m:nor/>
                              </m:rPr>
                              <a:rPr lang="en-US" sz="1800" dirty="0">
                                <a:latin typeface="Gill Sans MT" panose="020B0502020104020203" pitchFamily="34" charset="0"/>
                              </a:rPr>
                              <m:t> </m:t>
                            </m:r>
                          </m:e>
                        </m:func>
                      </m:oMath>
                    </m:oMathPara>
                  </a14:m>
                  <a:endParaRPr lang="en-US" sz="1800" dirty="0" smtClean="0">
                    <a:latin typeface="Gill Sans MT" panose="020B0502020104020203" pitchFamily="34" charset="0"/>
                  </a:endParaRPr>
                </a:p>
              </p:txBody>
            </p:sp>
          </mc:Choice>
          <mc:Fallback xmlns="">
            <p:sp>
              <p:nvSpPr>
                <p:cNvPr id="55" name="Content Placeholder 2"/>
                <p:cNvSpPr txBox="1">
                  <a:spLocks noRot="1" noChangeAspect="1" noMove="1" noResize="1" noEditPoints="1" noAdjustHandles="1" noChangeArrowheads="1" noChangeShapeType="1" noTextEdit="1"/>
                </p:cNvSpPr>
                <p:nvPr/>
              </p:nvSpPr>
              <p:spPr>
                <a:xfrm>
                  <a:off x="4644440" y="4384342"/>
                  <a:ext cx="3983240" cy="466731"/>
                </a:xfrm>
                <a:prstGeom prst="rect">
                  <a:avLst/>
                </a:prstGeom>
                <a:blipFill rotWithShape="0">
                  <a:blip r:embed="rId6"/>
                  <a:stretch>
                    <a:fillRect t="-2597" b="-2597"/>
                  </a:stretch>
                </a:blipFill>
              </p:spPr>
              <p:txBody>
                <a:bodyPr/>
                <a:lstStyle/>
                <a:p>
                  <a:r>
                    <a:rPr lang="en-US">
                      <a:noFill/>
                    </a:rPr>
                    <a:t> </a:t>
                  </a:r>
                </a:p>
              </p:txBody>
            </p:sp>
          </mc:Fallback>
        </mc:AlternateContent>
        <p:cxnSp>
          <p:nvCxnSpPr>
            <p:cNvPr id="56" name="Straight Arrow Connector 55"/>
            <p:cNvCxnSpPr/>
            <p:nvPr/>
          </p:nvCxnSpPr>
          <p:spPr>
            <a:xfrm>
              <a:off x="7325168" y="4038941"/>
              <a:ext cx="0" cy="3454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Content Placeholder 2"/>
              <p:cNvSpPr txBox="1">
                <a:spLocks/>
              </p:cNvSpPr>
              <p:nvPr/>
            </p:nvSpPr>
            <p:spPr>
              <a:xfrm>
                <a:off x="4979876" y="4924125"/>
                <a:ext cx="3647804"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𝐻</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𝑆</m:t>
                          </m:r>
                        </m:e>
                      </m:d>
                      <m:r>
                        <a:rPr lang="en-US" sz="1800" i="1">
                          <a:latin typeface="Cambria Math" panose="02040503050406030204" pitchFamily="18" charset="0"/>
                          <a:ea typeface="Cambria Math" panose="02040503050406030204" pitchFamily="18" charset="0"/>
                        </a:rPr>
                        <m:t>=</m:t>
                      </m:r>
                      <m:r>
                        <a:rPr lang="en-US" sz="1800" i="1" smtClean="0">
                          <a:latin typeface="Cambria Math" panose="02040503050406030204" pitchFamily="18" charset="0"/>
                          <a:ea typeface="Cambria Math" panose="02040503050406030204" pitchFamily="18" charset="0"/>
                        </a:rPr>
                        <m:t>1</m:t>
                      </m:r>
                    </m:oMath>
                  </m:oMathPara>
                </a14:m>
                <a:endParaRPr lang="en-US" sz="1800" dirty="0" smtClean="0">
                  <a:latin typeface="Gill Sans MT" panose="020B0502020104020203" pitchFamily="34" charset="0"/>
                </a:endParaRPr>
              </a:p>
            </p:txBody>
          </p:sp>
        </mc:Choice>
        <mc:Fallback xmlns="">
          <p:sp>
            <p:nvSpPr>
              <p:cNvPr id="46" name="Content Placeholder 2"/>
              <p:cNvSpPr txBox="1">
                <a:spLocks noRot="1" noChangeAspect="1" noMove="1" noResize="1" noEditPoints="1" noAdjustHandles="1" noChangeArrowheads="1" noChangeShapeType="1" noTextEdit="1"/>
              </p:cNvSpPr>
              <p:nvPr/>
            </p:nvSpPr>
            <p:spPr>
              <a:xfrm>
                <a:off x="4979876" y="4924125"/>
                <a:ext cx="3647804" cy="249299"/>
              </a:xfrm>
              <a:prstGeom prst="rect">
                <a:avLst/>
              </a:prstGeom>
              <a:blipFill rotWithShape="0">
                <a:blip r:embed="rId7"/>
                <a:stretch>
                  <a:fillRect l="-2341" t="-2439"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Content Placeholder 2"/>
              <p:cNvSpPr txBox="1">
                <a:spLocks/>
              </p:cNvSpPr>
              <p:nvPr/>
            </p:nvSpPr>
            <p:spPr>
              <a:xfrm>
                <a:off x="224645" y="4924125"/>
                <a:ext cx="3647804"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𝐻</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𝑆</m:t>
                          </m:r>
                        </m:e>
                      </m:d>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0</m:t>
                      </m:r>
                    </m:oMath>
                  </m:oMathPara>
                </a14:m>
                <a:endParaRPr lang="en-US" sz="1800" dirty="0" smtClean="0">
                  <a:latin typeface="Gill Sans MT" panose="020B0502020104020203" pitchFamily="34" charset="0"/>
                </a:endParaRPr>
              </a:p>
            </p:txBody>
          </p:sp>
        </mc:Choice>
        <mc:Fallback xmlns="">
          <p:sp>
            <p:nvSpPr>
              <p:cNvPr id="47" name="Content Placeholder 2"/>
              <p:cNvSpPr txBox="1">
                <a:spLocks noRot="1" noChangeAspect="1" noMove="1" noResize="1" noEditPoints="1" noAdjustHandles="1" noChangeArrowheads="1" noChangeShapeType="1" noTextEdit="1"/>
              </p:cNvSpPr>
              <p:nvPr/>
            </p:nvSpPr>
            <p:spPr>
              <a:xfrm>
                <a:off x="224645" y="4924125"/>
                <a:ext cx="3647804" cy="249299"/>
              </a:xfrm>
              <a:prstGeom prst="rect">
                <a:avLst/>
              </a:prstGeom>
              <a:blipFill rotWithShape="0">
                <a:blip r:embed="rId8"/>
                <a:stretch>
                  <a:fillRect l="-2341" t="-2439" b="-9756"/>
                </a:stretch>
              </a:blipFill>
            </p:spPr>
            <p:txBody>
              <a:bodyPr/>
              <a:lstStyle/>
              <a:p>
                <a:r>
                  <a:rPr lang="en-US">
                    <a:noFill/>
                  </a:rPr>
                  <a:t> </a:t>
                </a:r>
              </a:p>
            </p:txBody>
          </p:sp>
        </mc:Fallback>
      </mc:AlternateContent>
      <p:grpSp>
        <p:nvGrpSpPr>
          <p:cNvPr id="5" name="Group 4"/>
          <p:cNvGrpSpPr/>
          <p:nvPr/>
        </p:nvGrpSpPr>
        <p:grpSpPr>
          <a:xfrm>
            <a:off x="8293135" y="4611977"/>
            <a:ext cx="3621418" cy="1977476"/>
            <a:chOff x="8293135" y="4611977"/>
            <a:chExt cx="3621418" cy="1977476"/>
          </a:xfrm>
        </p:grpSpPr>
        <p:pic>
          <p:nvPicPr>
            <p:cNvPr id="2" name="Picture 1"/>
            <p:cNvPicPr>
              <a:picLocks noChangeAspect="1"/>
            </p:cNvPicPr>
            <p:nvPr/>
          </p:nvPicPr>
          <p:blipFill>
            <a:blip r:embed="rId9"/>
            <a:stretch>
              <a:fillRect/>
            </a:stretch>
          </p:blipFill>
          <p:spPr>
            <a:xfrm>
              <a:off x="8293135" y="4874044"/>
              <a:ext cx="3621418" cy="1715409"/>
            </a:xfrm>
            <a:prstGeom prst="rect">
              <a:avLst/>
            </a:prstGeom>
          </p:spPr>
        </p:pic>
        <p:sp>
          <p:nvSpPr>
            <p:cNvPr id="57" name="Rectangle 56"/>
            <p:cNvSpPr/>
            <p:nvPr/>
          </p:nvSpPr>
          <p:spPr>
            <a:xfrm>
              <a:off x="9813607" y="4611977"/>
              <a:ext cx="655949" cy="400110"/>
            </a:xfrm>
            <a:prstGeom prst="rect">
              <a:avLst/>
            </a:prstGeom>
          </p:spPr>
          <p:txBody>
            <a:bodyPr wrap="none">
              <a:spAutoFit/>
            </a:bodyPr>
            <a:lstStyle/>
            <a:p>
              <a:r>
                <a:rPr lang="en-US" sz="2000" dirty="0" smtClean="0">
                  <a:latin typeface="Gill Sans MT" panose="020B0502020104020203" pitchFamily="34" charset="0"/>
                </a:rPr>
                <a:t>H(S)</a:t>
              </a:r>
              <a:endParaRPr lang="en-US" sz="2000" dirty="0">
                <a:latin typeface="Gill Sans MT" panose="020B0502020104020203" pitchFamily="34" charset="0"/>
              </a:endParaRPr>
            </a:p>
          </p:txBody>
        </p:sp>
        <p:sp>
          <p:nvSpPr>
            <p:cNvPr id="58" name="Rectangle 57"/>
            <p:cNvSpPr/>
            <p:nvPr/>
          </p:nvSpPr>
          <p:spPr>
            <a:xfrm>
              <a:off x="9696400" y="5048774"/>
              <a:ext cx="899605" cy="338554"/>
            </a:xfrm>
            <a:prstGeom prst="rect">
              <a:avLst/>
            </a:prstGeom>
          </p:spPr>
          <p:txBody>
            <a:bodyPr wrap="none">
              <a:spAutoFit/>
            </a:bodyPr>
            <a:lstStyle/>
            <a:p>
              <a:r>
                <a:rPr lang="en-US" sz="1600" dirty="0" smtClean="0"/>
                <a:t>p(+) = ½ </a:t>
              </a:r>
              <a:endParaRPr lang="en-US" sz="1600" dirty="0"/>
            </a:p>
          </p:txBody>
        </p:sp>
        <p:sp>
          <p:nvSpPr>
            <p:cNvPr id="59" name="Rectangle 58"/>
            <p:cNvSpPr/>
            <p:nvPr/>
          </p:nvSpPr>
          <p:spPr>
            <a:xfrm>
              <a:off x="8760296" y="5985284"/>
              <a:ext cx="865943" cy="338554"/>
            </a:xfrm>
            <a:prstGeom prst="rect">
              <a:avLst/>
            </a:prstGeom>
          </p:spPr>
          <p:txBody>
            <a:bodyPr wrap="none">
              <a:spAutoFit/>
            </a:bodyPr>
            <a:lstStyle/>
            <a:p>
              <a:r>
                <a:rPr lang="en-US" sz="1600" dirty="0" smtClean="0"/>
                <a:t>p(+) = 0 </a:t>
              </a:r>
              <a:endParaRPr lang="en-US" sz="1600" dirty="0"/>
            </a:p>
          </p:txBody>
        </p:sp>
        <p:sp>
          <p:nvSpPr>
            <p:cNvPr id="60" name="Rectangle 59"/>
            <p:cNvSpPr/>
            <p:nvPr/>
          </p:nvSpPr>
          <p:spPr>
            <a:xfrm>
              <a:off x="10884532" y="6021288"/>
              <a:ext cx="865943" cy="338554"/>
            </a:xfrm>
            <a:prstGeom prst="rect">
              <a:avLst/>
            </a:prstGeom>
          </p:spPr>
          <p:txBody>
            <a:bodyPr wrap="none">
              <a:spAutoFit/>
            </a:bodyPr>
            <a:lstStyle/>
            <a:p>
              <a:r>
                <a:rPr lang="en-US" sz="1600" dirty="0" smtClean="0"/>
                <a:t>p(+) = 1 </a:t>
              </a:r>
              <a:endParaRPr lang="en-US" sz="1600" dirty="0"/>
            </a:p>
          </p:txBody>
        </p:sp>
      </p:grpSp>
    </p:spTree>
    <p:extLst>
      <p:ext uri="{BB962C8B-B14F-4D97-AF65-F5344CB8AC3E}">
        <p14:creationId xmlns:p14="http://schemas.microsoft.com/office/powerpoint/2010/main" val="33261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500"/>
                                        <p:tgtEl>
                                          <p:spTgt spid="4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childTnLst>
                          </p:cTn>
                        </p:par>
                        <p:par>
                          <p:cTn id="21" fill="hold">
                            <p:stCondLst>
                              <p:cond delay="1000"/>
                            </p:stCondLst>
                            <p:childTnLst>
                              <p:par>
                                <p:cTn id="22" presetID="42"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2081"/>
            <a:ext cx="4817344" cy="701731"/>
          </a:xfrm>
        </p:spPr>
        <p:txBody>
          <a:bodyPr/>
          <a:lstStyle/>
          <a:p>
            <a:r>
              <a:rPr lang="en-US" dirty="0" smtClean="0"/>
              <a:t>Course Description</a:t>
            </a:r>
            <a:endParaRPr lang="en-US" dirty="0"/>
          </a:p>
        </p:txBody>
      </p:sp>
      <p:sp>
        <p:nvSpPr>
          <p:cNvPr id="3" name="Content Placeholder 2"/>
          <p:cNvSpPr>
            <a:spLocks noGrp="1"/>
          </p:cNvSpPr>
          <p:nvPr>
            <p:ph idx="1"/>
          </p:nvPr>
        </p:nvSpPr>
        <p:spPr>
          <a:xfrm>
            <a:off x="838200" y="1340768"/>
            <a:ext cx="10515600" cy="5328592"/>
          </a:xfrm>
        </p:spPr>
        <p:txBody>
          <a:bodyPr>
            <a:noAutofit/>
          </a:bodyPr>
          <a:lstStyle/>
          <a:p>
            <a:pPr marL="0" indent="0">
              <a:buNone/>
            </a:pPr>
            <a:r>
              <a:rPr lang="en-US" sz="3200" dirty="0" smtClean="0"/>
              <a:t>Machine Learning </a:t>
            </a:r>
            <a:endParaRPr lang="en-US" sz="3200" dirty="0"/>
          </a:p>
          <a:p>
            <a:pPr marL="0" indent="0">
              <a:buNone/>
            </a:pPr>
            <a:r>
              <a:rPr lang="en-US" sz="1800" dirty="0" smtClean="0"/>
              <a:t>This introductory course reviews machine learning approaches in use across our industry, commercial companies, and academia.   Insight from this course will enable you to make better decisions on ML approaches to fit the problem domain.   Whether you are developing your own software solution or leveraging commercial software packages to solve your project’s problem, this course aims to demystify machine learning and describe what is within the ML “Black Box”.   This course is a multi-part series which includes ML techniques like:</a:t>
            </a:r>
          </a:p>
          <a:p>
            <a:pPr>
              <a:buFontTx/>
              <a:buChar char="-"/>
            </a:pPr>
            <a:r>
              <a:rPr lang="en-US" sz="1800" dirty="0" smtClean="0"/>
              <a:t>Regression</a:t>
            </a:r>
          </a:p>
          <a:p>
            <a:pPr>
              <a:buFontTx/>
              <a:buChar char="-"/>
            </a:pPr>
            <a:r>
              <a:rPr lang="en-US" sz="1800" dirty="0" smtClean="0"/>
              <a:t>Decision Trees</a:t>
            </a:r>
          </a:p>
          <a:p>
            <a:pPr>
              <a:buFontTx/>
              <a:buChar char="-"/>
            </a:pPr>
            <a:r>
              <a:rPr lang="en-US" sz="1800" dirty="0" smtClean="0"/>
              <a:t>Instance-based and Kernel methods-based Learning</a:t>
            </a:r>
          </a:p>
          <a:p>
            <a:pPr>
              <a:buFontTx/>
              <a:buChar char="-"/>
            </a:pPr>
            <a:r>
              <a:rPr lang="en-US" sz="1800" dirty="0" smtClean="0"/>
              <a:t>Bayesian Learning</a:t>
            </a:r>
          </a:p>
          <a:p>
            <a:pPr>
              <a:buFontTx/>
              <a:buChar char="-"/>
            </a:pPr>
            <a:r>
              <a:rPr lang="en-US" sz="1800" dirty="0" smtClean="0"/>
              <a:t>Neural Networks</a:t>
            </a:r>
          </a:p>
          <a:p>
            <a:pPr>
              <a:buFontTx/>
              <a:buChar char="-"/>
            </a:pPr>
            <a:r>
              <a:rPr lang="en-US" sz="1800" dirty="0" smtClean="0"/>
              <a:t>Deep Learning</a:t>
            </a:r>
            <a:endParaRPr lang="en-US" sz="1800" dirty="0"/>
          </a:p>
          <a:p>
            <a:pPr marL="0" indent="0">
              <a:buNone/>
            </a:pPr>
            <a:r>
              <a:rPr lang="en-US" sz="1800" dirty="0" smtClean="0"/>
              <a:t>During the series we will be joined by guest speakers to describe how they applied machine learning techniques to projects here at BAE systems.   After each session you should have an appreciation for the inner workings of ML techniques.   </a:t>
            </a:r>
          </a:p>
        </p:txBody>
      </p:sp>
      <p:grpSp>
        <p:nvGrpSpPr>
          <p:cNvPr id="7" name="Group 6"/>
          <p:cNvGrpSpPr/>
          <p:nvPr/>
        </p:nvGrpSpPr>
        <p:grpSpPr>
          <a:xfrm>
            <a:off x="731404" y="1844824"/>
            <a:ext cx="10442376" cy="4751567"/>
            <a:chOff x="731404" y="1844824"/>
            <a:chExt cx="10442376" cy="4751567"/>
          </a:xfrm>
        </p:grpSpPr>
        <p:sp>
          <p:nvSpPr>
            <p:cNvPr id="6" name="Rectangle 5"/>
            <p:cNvSpPr/>
            <p:nvPr/>
          </p:nvSpPr>
          <p:spPr>
            <a:xfrm>
              <a:off x="731404" y="1844824"/>
              <a:ext cx="10442376" cy="4751567"/>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577498" y="2897168"/>
              <a:ext cx="9037004" cy="1323439"/>
            </a:xfrm>
            <a:prstGeom prst="rect">
              <a:avLst/>
            </a:prstGeom>
            <a:solidFill>
              <a:schemeClr val="accent1">
                <a:lumMod val="20000"/>
                <a:lumOff val="80000"/>
              </a:schemeClr>
            </a:solidFill>
            <a:ln>
              <a:noFill/>
            </a:ln>
          </p:spPr>
          <p:txBody>
            <a:bodyPr wrap="square">
              <a:spAutoFit/>
            </a:bodyPr>
            <a:lstStyle/>
            <a:p>
              <a:r>
                <a:rPr lang="en-US" sz="4000" dirty="0" smtClean="0">
                  <a:latin typeface="Gill Sans MT" panose="020B0502020104020203" pitchFamily="34" charset="0"/>
                </a:rPr>
                <a:t>…demystify </a:t>
              </a:r>
              <a:r>
                <a:rPr lang="en-US" sz="4000" dirty="0">
                  <a:latin typeface="Gill Sans MT" panose="020B0502020104020203" pitchFamily="34" charset="0"/>
                </a:rPr>
                <a:t>machine learning and describe what is within the ML “Black Box</a:t>
              </a:r>
              <a:r>
                <a:rPr lang="en-US" sz="4000" dirty="0" smtClean="0">
                  <a:latin typeface="Gill Sans MT" panose="020B0502020104020203" pitchFamily="34" charset="0"/>
                </a:rPr>
                <a:t>”…</a:t>
              </a:r>
              <a:endParaRPr lang="en-US" sz="4000" dirty="0">
                <a:latin typeface="Gill Sans MT" panose="020B0502020104020203" pitchFamily="34" charset="0"/>
              </a:endParaRPr>
            </a:p>
          </p:txBody>
        </p:sp>
      </p:grpSp>
    </p:spTree>
    <p:extLst>
      <p:ext uri="{BB962C8B-B14F-4D97-AF65-F5344CB8AC3E}">
        <p14:creationId xmlns:p14="http://schemas.microsoft.com/office/powerpoint/2010/main" val="34265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200" y="181492"/>
            <a:ext cx="3451586" cy="701731"/>
          </a:xfrm>
        </p:spPr>
        <p:txBody>
          <a:bodyPr/>
          <a:lstStyle/>
          <a:p>
            <a:r>
              <a:rPr lang="en-US" dirty="0"/>
              <a:t>Decision Tree</a:t>
            </a:r>
          </a:p>
        </p:txBody>
      </p:sp>
      <p:sp>
        <p:nvSpPr>
          <p:cNvPr id="8" name="Content Placeholder 2"/>
          <p:cNvSpPr>
            <a:spLocks noGrp="1"/>
          </p:cNvSpPr>
          <p:nvPr>
            <p:ph idx="1"/>
          </p:nvPr>
        </p:nvSpPr>
        <p:spPr>
          <a:xfrm>
            <a:off x="1278219" y="791502"/>
            <a:ext cx="6685594" cy="409709"/>
          </a:xfrm>
        </p:spPr>
        <p:txBody>
          <a:bodyPr>
            <a:noAutofit/>
          </a:bodyPr>
          <a:lstStyle/>
          <a:p>
            <a:pPr marL="0" indent="0">
              <a:buNone/>
            </a:pPr>
            <a:r>
              <a:rPr lang="en-US" sz="2800" dirty="0" smtClean="0">
                <a:latin typeface="Gill Sans MT" panose="020B0502020104020203" pitchFamily="34" charset="0"/>
              </a:rPr>
              <a:t>Using Information Gain</a:t>
            </a:r>
            <a:endParaRPr lang="en-US" sz="2800" dirty="0">
              <a:latin typeface="Gill Sans MT" panose="020B0502020104020203" pitchFamily="34" charset="0"/>
            </a:endParaRPr>
          </a:p>
        </p:txBody>
      </p:sp>
      <p:grpSp>
        <p:nvGrpSpPr>
          <p:cNvPr id="2" name="Group 1"/>
          <p:cNvGrpSpPr/>
          <p:nvPr/>
        </p:nvGrpSpPr>
        <p:grpSpPr>
          <a:xfrm>
            <a:off x="1266553" y="4507971"/>
            <a:ext cx="10626091" cy="1198495"/>
            <a:chOff x="1266553" y="4507971"/>
            <a:chExt cx="10626091" cy="1198495"/>
          </a:xfrm>
        </p:grpSpPr>
        <p:sp>
          <p:nvSpPr>
            <p:cNvPr id="62" name="Content Placeholder 2"/>
            <p:cNvSpPr txBox="1">
              <a:spLocks/>
            </p:cNvSpPr>
            <p:nvPr/>
          </p:nvSpPr>
          <p:spPr>
            <a:xfrm>
              <a:off x="1266553" y="4507971"/>
              <a:ext cx="2387461" cy="372447"/>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smtClean="0">
                  <a:latin typeface="Gill Sans MT" panose="020B0502020104020203" pitchFamily="34" charset="0"/>
                </a:rPr>
                <a:t>Information Gain</a:t>
              </a:r>
              <a:r>
                <a:rPr lang="en-US" sz="2000" dirty="0" smtClean="0">
                  <a:latin typeface="Gill Sans MT" panose="020B0502020104020203" pitchFamily="34" charset="0"/>
                </a:rPr>
                <a:t>:</a:t>
              </a:r>
            </a:p>
          </p:txBody>
        </p:sp>
        <mc:AlternateContent xmlns:mc="http://schemas.openxmlformats.org/markup-compatibility/2006" xmlns:a14="http://schemas.microsoft.com/office/drawing/2010/main">
          <mc:Choice Requires="a14">
            <p:sp>
              <p:nvSpPr>
                <p:cNvPr id="63" name="Content Placeholder 2"/>
                <p:cNvSpPr txBox="1">
                  <a:spLocks/>
                </p:cNvSpPr>
                <p:nvPr/>
              </p:nvSpPr>
              <p:spPr>
                <a:xfrm>
                  <a:off x="3303015" y="4898200"/>
                  <a:ext cx="4928801" cy="719428"/>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𝐺𝑎𝑖𝑛</m:t>
                        </m:r>
                        <m:r>
                          <a:rPr lang="en-US" sz="2000" b="0" i="1" smtClean="0">
                            <a:latin typeface="Cambria Math" panose="02040503050406030204" pitchFamily="18" charset="0"/>
                            <a:ea typeface="Cambria Math" panose="02040503050406030204" pitchFamily="18" charset="0"/>
                          </a:rPr>
                          <m:t> </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𝑆</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𝐻</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𝑆</m:t>
                            </m:r>
                          </m:e>
                        </m:d>
                        <m:r>
                          <a:rPr lang="en-US" sz="2000" b="0" i="1" smtClean="0">
                            <a:latin typeface="Cambria Math" panose="02040503050406030204" pitchFamily="18" charset="0"/>
                            <a:ea typeface="Cambria Math" panose="02040503050406030204" pitchFamily="18" charset="0"/>
                          </a:rPr>
                          <m:t>−</m:t>
                        </m:r>
                        <m:nary>
                          <m:naryPr>
                            <m:chr m:val="∑"/>
                            <m:supHide m:val="on"/>
                            <m:ctrlPr>
                              <a:rPr lang="en-US" sz="2000" b="0" i="1" smtClean="0">
                                <a:latin typeface="Cambria Math" panose="02040503050406030204" pitchFamily="18" charset="0"/>
                                <a:ea typeface="Cambria Math" panose="02040503050406030204" pitchFamily="18" charset="0"/>
                              </a:rPr>
                            </m:ctrlPr>
                          </m:naryPr>
                          <m:sub>
                            <m:r>
                              <a:rPr lang="en-US" sz="2000" b="0" i="1" smtClean="0">
                                <a:latin typeface="Cambria Math" panose="02040503050406030204" pitchFamily="18" charset="0"/>
                                <a:ea typeface="Cambria Math" panose="02040503050406030204" pitchFamily="18" charset="0"/>
                              </a:rPr>
                              <m:t>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𝑉𝑎𝑙𝑢𝑒𝑠</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sub>
                          <m:sup/>
                          <m:e>
                            <m:f>
                              <m:fPr>
                                <m:ctrlPr>
                                  <a:rPr lang="en-US" sz="2000" b="0" i="1" smtClean="0">
                                    <a:latin typeface="Cambria Math" panose="02040503050406030204" pitchFamily="18" charset="0"/>
                                    <a:ea typeface="Cambria Math" panose="02040503050406030204" pitchFamily="18" charset="0"/>
                                  </a:rPr>
                                </m:ctrlPr>
                              </m:fPr>
                              <m:num>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m:t>
                                        </m:r>
                                      </m:e>
                                      <m:sub>
                                        <m:r>
                                          <a:rPr lang="en-US" sz="2000" i="1">
                                            <a:latin typeface="Cambria Math" panose="02040503050406030204" pitchFamily="18" charset="0"/>
                                            <a:ea typeface="Cambria Math" panose="02040503050406030204" pitchFamily="18" charset="0"/>
                                          </a:rPr>
                                          <m:t>𝑉</m:t>
                                        </m:r>
                                      </m:sub>
                                    </m:sSub>
                                  </m:e>
                                </m:d>
                              </m:num>
                              <m:den>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𝑆</m:t>
                                    </m:r>
                                  </m:e>
                                </m:d>
                              </m:den>
                            </m:f>
                            <m:r>
                              <a:rPr lang="en-US" sz="2000" b="0" i="1" smtClean="0">
                                <a:latin typeface="Cambria Math" panose="02040503050406030204" pitchFamily="18" charset="0"/>
                                <a:ea typeface="Cambria Math" panose="02040503050406030204" pitchFamily="18" charset="0"/>
                              </a:rPr>
                              <m:t>𝐻</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𝑆</m:t>
                                </m:r>
                              </m:e>
                              <m:sub>
                                <m:r>
                                  <a:rPr lang="en-US" sz="2000" b="0" i="1" smtClean="0">
                                    <a:latin typeface="Cambria Math" panose="02040503050406030204" pitchFamily="18" charset="0"/>
                                    <a:ea typeface="Cambria Math" panose="02040503050406030204" pitchFamily="18" charset="0"/>
                                  </a:rPr>
                                  <m:t>𝑉</m:t>
                                </m:r>
                              </m:sub>
                            </m:sSub>
                            <m:r>
                              <a:rPr lang="en-US" sz="2000" b="0" i="1" smtClean="0">
                                <a:latin typeface="Cambria Math" panose="02040503050406030204" pitchFamily="18" charset="0"/>
                                <a:ea typeface="Cambria Math" panose="02040503050406030204" pitchFamily="18" charset="0"/>
                              </a:rPr>
                              <m:t>)</m:t>
                            </m:r>
                          </m:e>
                        </m:nary>
                      </m:oMath>
                    </m:oMathPara>
                  </a14:m>
                  <a:endParaRPr lang="en-US" sz="2800" dirty="0">
                    <a:latin typeface="Gill Sans MT" panose="020B0502020104020203" pitchFamily="34" charset="0"/>
                  </a:endParaRPr>
                </a:p>
              </p:txBody>
            </p:sp>
          </mc:Choice>
          <mc:Fallback xmlns="">
            <p:sp>
              <p:nvSpPr>
                <p:cNvPr id="63" name="Content Placeholder 2"/>
                <p:cNvSpPr txBox="1">
                  <a:spLocks noRot="1" noChangeAspect="1" noMove="1" noResize="1" noEditPoints="1" noAdjustHandles="1" noChangeArrowheads="1" noChangeShapeType="1" noTextEdit="1"/>
                </p:cNvSpPr>
                <p:nvPr/>
              </p:nvSpPr>
              <p:spPr>
                <a:xfrm>
                  <a:off x="3303015" y="4898200"/>
                  <a:ext cx="4928801" cy="719428"/>
                </a:xfrm>
                <a:prstGeom prst="rect">
                  <a:avLst/>
                </a:prstGeom>
                <a:blipFill rotWithShape="0">
                  <a:blip r:embed="rId3"/>
                  <a:stretch>
                    <a:fillRect t="-50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63"/>
                <p:cNvSpPr/>
                <p:nvPr/>
              </p:nvSpPr>
              <p:spPr>
                <a:xfrm>
                  <a:off x="8652284" y="4710168"/>
                  <a:ext cx="3240360" cy="996298"/>
                </a:xfrm>
                <a:prstGeom prst="rect">
                  <a:avLst/>
                </a:prstGeom>
              </p:spPr>
              <p:txBody>
                <a:bodyPr wrap="square">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𝑉</m:t>
                      </m:r>
                      <m:r>
                        <a:rPr lang="en-US" b="0" i="0" smtClean="0">
                          <a:latin typeface="Cambria Math" panose="02040503050406030204" pitchFamily="18" charset="0"/>
                          <a:ea typeface="Cambria Math" panose="02040503050406030204" pitchFamily="18" charset="0"/>
                        </a:rPr>
                        <m:t> </m:t>
                      </m:r>
                    </m:oMath>
                  </a14:m>
                  <a:r>
                    <a:rPr lang="en-US" dirty="0" smtClean="0">
                      <a:latin typeface="Gill Sans MT" panose="020B0502020104020203" pitchFamily="34" charset="0"/>
                    </a:rPr>
                    <a:t>… possible values of A</a:t>
                  </a:r>
                </a:p>
                <a:p>
                  <a14:m>
                    <m:oMath xmlns:m="http://schemas.openxmlformats.org/officeDocument/2006/math">
                      <m:r>
                        <a:rPr lang="en-US" b="0" i="1" smtClean="0">
                          <a:latin typeface="Cambria Math" panose="02040503050406030204" pitchFamily="18" charset="0"/>
                          <a:ea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 </m:t>
                      </m:r>
                    </m:oMath>
                  </a14:m>
                  <a:r>
                    <a:rPr lang="en-US" dirty="0" smtClean="0">
                      <a:latin typeface="Gill Sans MT" panose="020B0502020104020203" pitchFamily="34" charset="0"/>
                    </a:rPr>
                    <a:t>… set of examples {X}</a:t>
                  </a:r>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𝑉</m:t>
                            </m:r>
                            <m:r>
                              <m:rPr>
                                <m:nor/>
                              </m:rPr>
                              <a:rPr lang="en-US" dirty="0">
                                <a:latin typeface="Gill Sans MT" panose="020B0502020104020203" pitchFamily="34" charset="0"/>
                              </a:rPr>
                              <m:t>… </m:t>
                            </m:r>
                            <m:r>
                              <m:rPr>
                                <m:nor/>
                              </m:rPr>
                              <a:rPr lang="en-US" b="0" i="0" dirty="0" smtClean="0">
                                <a:latin typeface="Gill Sans MT" panose="020B0502020104020203" pitchFamily="34" charset="0"/>
                              </a:rPr>
                              <m:t>sub</m:t>
                            </m:r>
                            <m:r>
                              <m:rPr>
                                <m:nor/>
                              </m:rPr>
                              <a:rPr lang="en-US" dirty="0">
                                <a:latin typeface="Gill Sans MT" panose="020B0502020104020203" pitchFamily="34" charset="0"/>
                              </a:rPr>
                              <m:t>set</m:t>
                            </m:r>
                            <m:r>
                              <m:rPr>
                                <m:nor/>
                              </m:rPr>
                              <a:rPr lang="en-US" dirty="0">
                                <a:latin typeface="Gill Sans MT" panose="020B0502020104020203" pitchFamily="34" charset="0"/>
                              </a:rPr>
                              <m:t> </m:t>
                            </m:r>
                            <m:r>
                              <m:rPr>
                                <m:nor/>
                              </m:rPr>
                              <a:rPr lang="en-US" b="0" i="0" dirty="0" smtClean="0">
                                <a:latin typeface="Gill Sans MT" panose="020B0502020104020203" pitchFamily="34" charset="0"/>
                              </a:rPr>
                              <m:t>of</m:t>
                            </m:r>
                            <m:r>
                              <m:rPr>
                                <m:nor/>
                              </m:rPr>
                              <a:rPr lang="en-US" b="0" i="0" dirty="0" smtClean="0">
                                <a:latin typeface="Gill Sans MT" panose="020B0502020104020203" pitchFamily="34" charset="0"/>
                              </a:rPr>
                              <m:t> {</m:t>
                            </m:r>
                            <m:r>
                              <m:rPr>
                                <m:nor/>
                              </m:rPr>
                              <a:rPr lang="en-US" b="0" i="0" dirty="0" smtClean="0">
                                <a:latin typeface="Gill Sans MT" panose="020B0502020104020203" pitchFamily="34" charset="0"/>
                              </a:rPr>
                              <m:t>X</m:t>
                            </m:r>
                            <m:r>
                              <m:rPr>
                                <m:nor/>
                              </m:rPr>
                              <a:rPr lang="en-US" b="0" i="0" dirty="0" smtClean="0">
                                <a:latin typeface="Gill Sans MT" panose="020B0502020104020203" pitchFamily="34" charset="0"/>
                              </a:rPr>
                              <m:t>} </m:t>
                            </m:r>
                            <m:r>
                              <m:rPr>
                                <m:nor/>
                              </m:rPr>
                              <a:rPr lang="en-US" b="0" i="0" dirty="0" smtClean="0">
                                <a:latin typeface="Gill Sans MT" panose="020B0502020104020203" pitchFamily="34" charset="0"/>
                              </a:rPr>
                              <m:t>where</m:t>
                            </m:r>
                            <m:r>
                              <m:rPr>
                                <m:nor/>
                              </m:rPr>
                              <a:rPr lang="en-US" dirty="0">
                                <a:latin typeface="Gill Sans MT" panose="020B0502020104020203" pitchFamily="34" charset="0"/>
                              </a:rPr>
                              <m:t> </m:t>
                            </m:r>
                            <m:r>
                              <m:rPr>
                                <m:nor/>
                              </m:rPr>
                              <a:rPr lang="en-US" b="0" i="0" dirty="0" smtClean="0">
                                <a:latin typeface="Gill Sans MT" panose="020B0502020104020203" pitchFamily="34" charset="0"/>
                              </a:rPr>
                              <m:t>X</m:t>
                            </m:r>
                            <m:r>
                              <m:rPr>
                                <m:nor/>
                              </m:rPr>
                              <a:rPr lang="en-US" b="0" i="0" baseline="-25000" dirty="0" smtClean="0">
                                <a:latin typeface="Gill Sans MT" panose="020B0502020104020203" pitchFamily="34" charset="0"/>
                              </a:rPr>
                              <m:t>A</m:t>
                            </m:r>
                            <m:r>
                              <m:rPr>
                                <m:nor/>
                              </m:rPr>
                              <a:rPr lang="en-US" b="0" i="0" dirty="0" smtClean="0">
                                <a:latin typeface="Gill Sans MT" panose="020B0502020104020203" pitchFamily="34" charset="0"/>
                              </a:rPr>
                              <m:t> = </m:t>
                            </m:r>
                            <m:r>
                              <m:rPr>
                                <m:nor/>
                              </m:rPr>
                              <a:rPr lang="en-US" b="0" i="0" dirty="0" smtClean="0">
                                <a:latin typeface="Gill Sans MT" panose="020B0502020104020203" pitchFamily="34" charset="0"/>
                              </a:rPr>
                              <m:t>V</m:t>
                            </m:r>
                          </m:sub>
                        </m:sSub>
                      </m:oMath>
                    </m:oMathPara>
                  </a14:m>
                  <a:endParaRPr lang="en-US" dirty="0" smtClean="0">
                    <a:latin typeface="Gill Sans MT" panose="020B0502020104020203" pitchFamily="34" charset="0"/>
                  </a:endParaRPr>
                </a:p>
              </p:txBody>
            </p:sp>
          </mc:Choice>
          <mc:Fallback xmlns="">
            <p:sp>
              <p:nvSpPr>
                <p:cNvPr id="64" name="Rectangle 63"/>
                <p:cNvSpPr>
                  <a:spLocks noRot="1" noChangeAspect="1" noMove="1" noResize="1" noEditPoints="1" noAdjustHandles="1" noChangeArrowheads="1" noChangeShapeType="1" noTextEdit="1"/>
                </p:cNvSpPr>
                <p:nvPr/>
              </p:nvSpPr>
              <p:spPr>
                <a:xfrm>
                  <a:off x="8652284" y="4710168"/>
                  <a:ext cx="3240360" cy="996298"/>
                </a:xfrm>
                <a:prstGeom prst="rect">
                  <a:avLst/>
                </a:prstGeom>
                <a:blipFill rotWithShape="0">
                  <a:blip r:embed="rId4"/>
                  <a:stretch>
                    <a:fillRect t="-3681" r="-1692" b="-6135"/>
                  </a:stretch>
                </a:blipFill>
              </p:spPr>
              <p:txBody>
                <a:bodyPr/>
                <a:lstStyle/>
                <a:p>
                  <a:r>
                    <a:rPr lang="en-US">
                      <a:noFill/>
                    </a:rPr>
                    <a:t> </a:t>
                  </a:r>
                </a:p>
              </p:txBody>
            </p:sp>
          </mc:Fallback>
        </mc:AlternateContent>
      </p:grpSp>
      <p:sp>
        <p:nvSpPr>
          <p:cNvPr id="65" name="Oval 64"/>
          <p:cNvSpPr/>
          <p:nvPr/>
        </p:nvSpPr>
        <p:spPr>
          <a:xfrm>
            <a:off x="1119402" y="2029496"/>
            <a:ext cx="1255028"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Outlook</a:t>
            </a:r>
            <a:endParaRPr lang="en-US" dirty="0">
              <a:latin typeface="Gill Sans MT" panose="020B0502020104020203" pitchFamily="34" charset="0"/>
            </a:endParaRPr>
          </a:p>
        </p:txBody>
      </p:sp>
      <p:sp>
        <p:nvSpPr>
          <p:cNvPr id="66" name="Oval 65"/>
          <p:cNvSpPr/>
          <p:nvPr/>
        </p:nvSpPr>
        <p:spPr>
          <a:xfrm>
            <a:off x="247716" y="2842949"/>
            <a:ext cx="871685"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Sunny</a:t>
            </a:r>
            <a:endParaRPr lang="en-US" dirty="0">
              <a:solidFill>
                <a:schemeClr val="tx1"/>
              </a:solidFill>
              <a:latin typeface="Gill Sans MT" panose="020B0502020104020203" pitchFamily="34" charset="0"/>
            </a:endParaRPr>
          </a:p>
        </p:txBody>
      </p:sp>
      <p:cxnSp>
        <p:nvCxnSpPr>
          <p:cNvPr id="67" name="Straight Arrow Connector 66"/>
          <p:cNvCxnSpPr>
            <a:stCxn id="65" idx="3"/>
            <a:endCxn id="66" idx="0"/>
          </p:cNvCxnSpPr>
          <p:nvPr/>
        </p:nvCxnSpPr>
        <p:spPr>
          <a:xfrm flipH="1">
            <a:off x="683559" y="2429003"/>
            <a:ext cx="619638"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1157964" y="2842949"/>
            <a:ext cx="1235699"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Overcast</a:t>
            </a:r>
            <a:endParaRPr lang="en-US" dirty="0">
              <a:solidFill>
                <a:schemeClr val="tx1"/>
              </a:solidFill>
              <a:latin typeface="Gill Sans MT" panose="020B0502020104020203" pitchFamily="34" charset="0"/>
            </a:endParaRPr>
          </a:p>
        </p:txBody>
      </p:sp>
      <p:cxnSp>
        <p:nvCxnSpPr>
          <p:cNvPr id="69" name="Straight Arrow Connector 68"/>
          <p:cNvCxnSpPr>
            <a:stCxn id="65" idx="4"/>
            <a:endCxn id="68" idx="0"/>
          </p:cNvCxnSpPr>
          <p:nvPr/>
        </p:nvCxnSpPr>
        <p:spPr>
          <a:xfrm>
            <a:off x="1746916" y="2497548"/>
            <a:ext cx="28898" cy="3454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436070" y="2842442"/>
            <a:ext cx="871685"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Rain</a:t>
            </a:r>
            <a:endParaRPr lang="en-US" dirty="0">
              <a:solidFill>
                <a:schemeClr val="tx1"/>
              </a:solidFill>
              <a:latin typeface="Gill Sans MT" panose="020B0502020104020203" pitchFamily="34" charset="0"/>
            </a:endParaRPr>
          </a:p>
        </p:txBody>
      </p:sp>
      <p:cxnSp>
        <p:nvCxnSpPr>
          <p:cNvPr id="71" name="Straight Arrow Connector 70"/>
          <p:cNvCxnSpPr>
            <a:stCxn id="65" idx="5"/>
            <a:endCxn id="70" idx="0"/>
          </p:cNvCxnSpPr>
          <p:nvPr/>
        </p:nvCxnSpPr>
        <p:spPr>
          <a:xfrm>
            <a:off x="2190635" y="2429003"/>
            <a:ext cx="681278" cy="4134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3654014" y="1313847"/>
            <a:ext cx="2030504" cy="1934410"/>
            <a:chOff x="3654014" y="1228624"/>
            <a:chExt cx="2030504" cy="1934410"/>
          </a:xfrm>
        </p:grpSpPr>
        <p:sp>
          <p:nvSpPr>
            <p:cNvPr id="73" name="Rectangle 72"/>
            <p:cNvSpPr/>
            <p:nvPr/>
          </p:nvSpPr>
          <p:spPr>
            <a:xfrm>
              <a:off x="4085195" y="1228624"/>
              <a:ext cx="1282723" cy="400110"/>
            </a:xfrm>
            <a:prstGeom prst="rect">
              <a:avLst/>
            </a:prstGeom>
          </p:spPr>
          <p:txBody>
            <a:bodyPr wrap="none">
              <a:spAutoFit/>
            </a:bodyPr>
            <a:lstStyle/>
            <a:p>
              <a:r>
                <a:rPr lang="en-US" sz="2000" dirty="0">
                  <a:latin typeface="Gill Sans MT" panose="020B0502020104020203" pitchFamily="34" charset="0"/>
                </a:rPr>
                <a:t>Option </a:t>
              </a:r>
              <a:r>
                <a:rPr lang="en-US" sz="2000" dirty="0" smtClean="0">
                  <a:latin typeface="Gill Sans MT" panose="020B0502020104020203" pitchFamily="34" charset="0"/>
                </a:rPr>
                <a:t>#2</a:t>
              </a:r>
              <a:endParaRPr lang="en-US" sz="2000" dirty="0">
                <a:latin typeface="Gill Sans MT" panose="020B0502020104020203" pitchFamily="34" charset="0"/>
              </a:endParaRPr>
            </a:p>
          </p:txBody>
        </p:sp>
        <p:sp>
          <p:nvSpPr>
            <p:cNvPr id="74" name="Oval 73"/>
            <p:cNvSpPr/>
            <p:nvPr/>
          </p:nvSpPr>
          <p:spPr>
            <a:xfrm>
              <a:off x="4059558" y="1952836"/>
              <a:ext cx="1293447"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Humidity</a:t>
              </a:r>
              <a:endParaRPr lang="en-US" dirty="0">
                <a:latin typeface="Gill Sans MT" panose="020B0502020104020203" pitchFamily="34" charset="0"/>
              </a:endParaRPr>
            </a:p>
          </p:txBody>
        </p:sp>
        <p:sp>
          <p:nvSpPr>
            <p:cNvPr id="75" name="Oval 74"/>
            <p:cNvSpPr/>
            <p:nvPr/>
          </p:nvSpPr>
          <p:spPr>
            <a:xfrm>
              <a:off x="3654014" y="2766289"/>
              <a:ext cx="101825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Normal</a:t>
              </a:r>
              <a:endParaRPr lang="en-US" dirty="0">
                <a:solidFill>
                  <a:schemeClr val="tx1"/>
                </a:solidFill>
                <a:latin typeface="Gill Sans MT" panose="020B0502020104020203" pitchFamily="34" charset="0"/>
              </a:endParaRPr>
            </a:p>
          </p:txBody>
        </p:sp>
        <p:cxnSp>
          <p:nvCxnSpPr>
            <p:cNvPr id="76" name="Straight Arrow Connector 75"/>
            <p:cNvCxnSpPr>
              <a:stCxn id="74" idx="3"/>
              <a:endCxn id="75" idx="0"/>
            </p:cNvCxnSpPr>
            <p:nvPr/>
          </p:nvCxnSpPr>
          <p:spPr>
            <a:xfrm flipH="1">
              <a:off x="4163140" y="2352343"/>
              <a:ext cx="85839"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4888356" y="2766289"/>
              <a:ext cx="79616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High</a:t>
              </a:r>
              <a:endParaRPr lang="en-US" dirty="0">
                <a:solidFill>
                  <a:schemeClr val="tx1"/>
                </a:solidFill>
                <a:latin typeface="Gill Sans MT" panose="020B0502020104020203" pitchFamily="34" charset="0"/>
              </a:endParaRPr>
            </a:p>
          </p:txBody>
        </p:sp>
        <p:cxnSp>
          <p:nvCxnSpPr>
            <p:cNvPr id="78" name="Straight Arrow Connector 77"/>
            <p:cNvCxnSpPr>
              <a:stCxn id="74" idx="5"/>
              <a:endCxn id="77" idx="0"/>
            </p:cNvCxnSpPr>
            <p:nvPr/>
          </p:nvCxnSpPr>
          <p:spPr>
            <a:xfrm>
              <a:off x="5163584" y="2352343"/>
              <a:ext cx="122853"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5964192" y="1324420"/>
            <a:ext cx="1806333" cy="1923330"/>
            <a:chOff x="6102272" y="1239197"/>
            <a:chExt cx="1806333" cy="1923330"/>
          </a:xfrm>
        </p:grpSpPr>
        <p:sp>
          <p:nvSpPr>
            <p:cNvPr id="80" name="Rectangle 79"/>
            <p:cNvSpPr/>
            <p:nvPr/>
          </p:nvSpPr>
          <p:spPr>
            <a:xfrm>
              <a:off x="6299994" y="1239197"/>
              <a:ext cx="1282723" cy="400110"/>
            </a:xfrm>
            <a:prstGeom prst="rect">
              <a:avLst/>
            </a:prstGeom>
          </p:spPr>
          <p:txBody>
            <a:bodyPr wrap="none">
              <a:spAutoFit/>
            </a:bodyPr>
            <a:lstStyle/>
            <a:p>
              <a:r>
                <a:rPr lang="en-US" sz="2000" dirty="0">
                  <a:latin typeface="Gill Sans MT" panose="020B0502020104020203" pitchFamily="34" charset="0"/>
                </a:rPr>
                <a:t>Option </a:t>
              </a:r>
              <a:r>
                <a:rPr lang="en-US" sz="2000" dirty="0" smtClean="0">
                  <a:latin typeface="Gill Sans MT" panose="020B0502020104020203" pitchFamily="34" charset="0"/>
                </a:rPr>
                <a:t>#3</a:t>
              </a:r>
              <a:endParaRPr lang="en-US" sz="2000" dirty="0">
                <a:latin typeface="Gill Sans MT" panose="020B0502020104020203" pitchFamily="34" charset="0"/>
              </a:endParaRPr>
            </a:p>
          </p:txBody>
        </p:sp>
        <p:sp>
          <p:nvSpPr>
            <p:cNvPr id="81" name="Oval 80"/>
            <p:cNvSpPr/>
            <p:nvPr/>
          </p:nvSpPr>
          <p:spPr>
            <a:xfrm>
              <a:off x="6573401" y="1952329"/>
              <a:ext cx="813842"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Wind</a:t>
              </a:r>
              <a:endParaRPr lang="en-US" dirty="0">
                <a:latin typeface="Gill Sans MT" panose="020B0502020104020203" pitchFamily="34" charset="0"/>
              </a:endParaRPr>
            </a:p>
          </p:txBody>
        </p:sp>
        <p:sp>
          <p:nvSpPr>
            <p:cNvPr id="82" name="Oval 81"/>
            <p:cNvSpPr/>
            <p:nvPr/>
          </p:nvSpPr>
          <p:spPr>
            <a:xfrm>
              <a:off x="6102272" y="2765782"/>
              <a:ext cx="829538"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Weak</a:t>
              </a:r>
              <a:endParaRPr lang="en-US" dirty="0">
                <a:solidFill>
                  <a:schemeClr val="tx1"/>
                </a:solidFill>
                <a:latin typeface="Gill Sans MT" panose="020B0502020104020203" pitchFamily="34" charset="0"/>
              </a:endParaRPr>
            </a:p>
          </p:txBody>
        </p:sp>
        <p:cxnSp>
          <p:nvCxnSpPr>
            <p:cNvPr id="83" name="Straight Arrow Connector 82"/>
            <p:cNvCxnSpPr>
              <a:stCxn id="81" idx="3"/>
              <a:endCxn id="82" idx="0"/>
            </p:cNvCxnSpPr>
            <p:nvPr/>
          </p:nvCxnSpPr>
          <p:spPr>
            <a:xfrm flipH="1">
              <a:off x="6517041" y="2351836"/>
              <a:ext cx="175544"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6980323" y="2765782"/>
              <a:ext cx="92828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Strong</a:t>
              </a:r>
              <a:endParaRPr lang="en-US" dirty="0">
                <a:solidFill>
                  <a:schemeClr val="tx1"/>
                </a:solidFill>
                <a:latin typeface="Gill Sans MT" panose="020B0502020104020203" pitchFamily="34" charset="0"/>
              </a:endParaRPr>
            </a:p>
          </p:txBody>
        </p:sp>
        <p:cxnSp>
          <p:nvCxnSpPr>
            <p:cNvPr id="85" name="Straight Arrow Connector 84"/>
            <p:cNvCxnSpPr>
              <a:stCxn id="81" idx="5"/>
              <a:endCxn id="84" idx="0"/>
            </p:cNvCxnSpPr>
            <p:nvPr/>
          </p:nvCxnSpPr>
          <p:spPr>
            <a:xfrm>
              <a:off x="7268059" y="2351836"/>
              <a:ext cx="176405"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a:off x="1105298" y="1313847"/>
            <a:ext cx="1282723" cy="400110"/>
          </a:xfrm>
          <a:prstGeom prst="rect">
            <a:avLst/>
          </a:prstGeom>
        </p:spPr>
        <p:txBody>
          <a:bodyPr wrap="none">
            <a:spAutoFit/>
          </a:bodyPr>
          <a:lstStyle/>
          <a:p>
            <a:r>
              <a:rPr lang="en-US" sz="2000" dirty="0">
                <a:latin typeface="Gill Sans MT" panose="020B0502020104020203" pitchFamily="34" charset="0"/>
              </a:rPr>
              <a:t>Option </a:t>
            </a:r>
            <a:r>
              <a:rPr lang="en-US" sz="2000" dirty="0" smtClean="0">
                <a:latin typeface="Gill Sans MT" panose="020B0502020104020203" pitchFamily="34" charset="0"/>
              </a:rPr>
              <a:t>#</a:t>
            </a:r>
            <a:r>
              <a:rPr lang="en-US" sz="2000" dirty="0" smtClean="0"/>
              <a:t>1</a:t>
            </a:r>
            <a:endParaRPr lang="en-US" sz="2000" dirty="0"/>
          </a:p>
        </p:txBody>
      </p:sp>
      <p:sp>
        <p:nvSpPr>
          <p:cNvPr id="87" name="Content Placeholder 2"/>
          <p:cNvSpPr txBox="1">
            <a:spLocks/>
          </p:cNvSpPr>
          <p:nvPr/>
        </p:nvSpPr>
        <p:spPr>
          <a:xfrm>
            <a:off x="1303197" y="1745831"/>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9 yes </a:t>
            </a:r>
            <a:r>
              <a:rPr lang="en-US" sz="1800" dirty="0" smtClean="0"/>
              <a:t>/ </a:t>
            </a:r>
            <a:r>
              <a:rPr lang="en-US" sz="1800" dirty="0" smtClean="0">
                <a:solidFill>
                  <a:srgbClr val="FF0000"/>
                </a:solidFill>
              </a:rPr>
              <a:t>5 no </a:t>
            </a:r>
            <a:endParaRPr lang="en-US" sz="1800" dirty="0">
              <a:solidFill>
                <a:srgbClr val="FF0000"/>
              </a:solidFill>
            </a:endParaRPr>
          </a:p>
        </p:txBody>
      </p:sp>
      <p:sp>
        <p:nvSpPr>
          <p:cNvPr id="88" name="Content Placeholder 2"/>
          <p:cNvSpPr txBox="1">
            <a:spLocks/>
          </p:cNvSpPr>
          <p:nvPr/>
        </p:nvSpPr>
        <p:spPr>
          <a:xfrm>
            <a:off x="4209110" y="1745831"/>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9 yes </a:t>
            </a:r>
            <a:r>
              <a:rPr lang="en-US" sz="1800" dirty="0" smtClean="0"/>
              <a:t>/ </a:t>
            </a:r>
            <a:r>
              <a:rPr lang="en-US" sz="1800" dirty="0" smtClean="0">
                <a:solidFill>
                  <a:srgbClr val="FF0000"/>
                </a:solidFill>
              </a:rPr>
              <a:t>5 no </a:t>
            </a:r>
            <a:endParaRPr lang="en-US" sz="1800" dirty="0">
              <a:solidFill>
                <a:srgbClr val="FF0000"/>
              </a:solidFill>
            </a:endParaRPr>
          </a:p>
        </p:txBody>
      </p:sp>
      <p:sp>
        <p:nvSpPr>
          <p:cNvPr id="89" name="Content Placeholder 2"/>
          <p:cNvSpPr txBox="1">
            <a:spLocks/>
          </p:cNvSpPr>
          <p:nvPr/>
        </p:nvSpPr>
        <p:spPr>
          <a:xfrm>
            <a:off x="6290473" y="1745831"/>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9 yes </a:t>
            </a:r>
            <a:r>
              <a:rPr lang="en-US" sz="1800" dirty="0" smtClean="0"/>
              <a:t>/ </a:t>
            </a:r>
            <a:r>
              <a:rPr lang="en-US" sz="1800" dirty="0" smtClean="0">
                <a:solidFill>
                  <a:srgbClr val="FF0000"/>
                </a:solidFill>
              </a:rPr>
              <a:t>5 no </a:t>
            </a:r>
            <a:endParaRPr lang="en-US" sz="1800" dirty="0">
              <a:solidFill>
                <a:srgbClr val="FF0000"/>
              </a:solidFill>
            </a:endParaRPr>
          </a:p>
        </p:txBody>
      </p:sp>
      <p:sp>
        <p:nvSpPr>
          <p:cNvPr id="90" name="Content Placeholder 2"/>
          <p:cNvSpPr txBox="1">
            <a:spLocks/>
          </p:cNvSpPr>
          <p:nvPr/>
        </p:nvSpPr>
        <p:spPr>
          <a:xfrm>
            <a:off x="406685" y="3323733"/>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2 </a:t>
            </a:r>
            <a:r>
              <a:rPr lang="en-US" sz="1800" dirty="0" smtClean="0"/>
              <a:t>/ </a:t>
            </a:r>
            <a:r>
              <a:rPr lang="en-US" sz="1800" dirty="0" smtClean="0">
                <a:solidFill>
                  <a:srgbClr val="FF0000"/>
                </a:solidFill>
              </a:rPr>
              <a:t>3</a:t>
            </a:r>
            <a:endParaRPr lang="en-US" sz="1800" dirty="0">
              <a:solidFill>
                <a:srgbClr val="FF0000"/>
              </a:solidFill>
            </a:endParaRPr>
          </a:p>
        </p:txBody>
      </p:sp>
      <p:sp>
        <p:nvSpPr>
          <p:cNvPr id="91" name="Content Placeholder 2"/>
          <p:cNvSpPr txBox="1">
            <a:spLocks/>
          </p:cNvSpPr>
          <p:nvPr/>
        </p:nvSpPr>
        <p:spPr>
          <a:xfrm>
            <a:off x="1552653" y="3332456"/>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4 </a:t>
            </a:r>
            <a:r>
              <a:rPr lang="en-US" sz="1800" dirty="0" smtClean="0"/>
              <a:t>/ </a:t>
            </a:r>
            <a:r>
              <a:rPr lang="en-US" sz="1800" dirty="0" smtClean="0">
                <a:solidFill>
                  <a:srgbClr val="FF0000"/>
                </a:solidFill>
              </a:rPr>
              <a:t>0</a:t>
            </a:r>
            <a:endParaRPr lang="en-US" sz="1800" dirty="0">
              <a:solidFill>
                <a:srgbClr val="FF0000"/>
              </a:solidFill>
            </a:endParaRPr>
          </a:p>
        </p:txBody>
      </p:sp>
      <p:sp>
        <p:nvSpPr>
          <p:cNvPr id="92" name="Content Placeholder 2"/>
          <p:cNvSpPr txBox="1">
            <a:spLocks/>
          </p:cNvSpPr>
          <p:nvPr/>
        </p:nvSpPr>
        <p:spPr>
          <a:xfrm>
            <a:off x="2713689" y="3321785"/>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3 </a:t>
            </a:r>
            <a:r>
              <a:rPr lang="en-US" sz="1800" dirty="0" smtClean="0"/>
              <a:t>/ </a:t>
            </a:r>
            <a:r>
              <a:rPr lang="en-US" sz="1800" dirty="0" smtClean="0">
                <a:solidFill>
                  <a:srgbClr val="FF0000"/>
                </a:solidFill>
              </a:rPr>
              <a:t>2</a:t>
            </a:r>
            <a:endParaRPr lang="en-US" sz="1800" dirty="0">
              <a:solidFill>
                <a:srgbClr val="FF0000"/>
              </a:solidFill>
            </a:endParaRPr>
          </a:p>
        </p:txBody>
      </p:sp>
      <p:sp>
        <p:nvSpPr>
          <p:cNvPr id="93" name="Content Placeholder 2"/>
          <p:cNvSpPr txBox="1">
            <a:spLocks/>
          </p:cNvSpPr>
          <p:nvPr/>
        </p:nvSpPr>
        <p:spPr>
          <a:xfrm>
            <a:off x="3872449" y="3313432"/>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6 </a:t>
            </a:r>
            <a:r>
              <a:rPr lang="en-US" sz="1800" dirty="0" smtClean="0"/>
              <a:t>/ </a:t>
            </a:r>
            <a:r>
              <a:rPr lang="en-US" sz="1800" dirty="0" smtClean="0">
                <a:solidFill>
                  <a:srgbClr val="FF0000"/>
                </a:solidFill>
              </a:rPr>
              <a:t>1</a:t>
            </a:r>
            <a:endParaRPr lang="en-US" sz="1800" dirty="0">
              <a:solidFill>
                <a:srgbClr val="FF0000"/>
              </a:solidFill>
            </a:endParaRPr>
          </a:p>
        </p:txBody>
      </p:sp>
      <p:sp>
        <p:nvSpPr>
          <p:cNvPr id="94" name="Content Placeholder 2"/>
          <p:cNvSpPr txBox="1">
            <a:spLocks/>
          </p:cNvSpPr>
          <p:nvPr/>
        </p:nvSpPr>
        <p:spPr>
          <a:xfrm>
            <a:off x="5060581" y="3310402"/>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3 </a:t>
            </a:r>
            <a:r>
              <a:rPr lang="en-US" sz="1800" dirty="0" smtClean="0"/>
              <a:t>/ </a:t>
            </a:r>
            <a:r>
              <a:rPr lang="en-US" sz="1800" dirty="0" smtClean="0">
                <a:solidFill>
                  <a:srgbClr val="FF0000"/>
                </a:solidFill>
              </a:rPr>
              <a:t>4</a:t>
            </a:r>
            <a:endParaRPr lang="en-US" sz="1800" dirty="0">
              <a:solidFill>
                <a:srgbClr val="FF0000"/>
              </a:solidFill>
            </a:endParaRPr>
          </a:p>
        </p:txBody>
      </p:sp>
      <p:sp>
        <p:nvSpPr>
          <p:cNvPr id="95" name="Content Placeholder 2"/>
          <p:cNvSpPr txBox="1">
            <a:spLocks/>
          </p:cNvSpPr>
          <p:nvPr/>
        </p:nvSpPr>
        <p:spPr>
          <a:xfrm>
            <a:off x="6124729" y="3311484"/>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6 </a:t>
            </a:r>
            <a:r>
              <a:rPr lang="en-US" sz="1800" dirty="0" smtClean="0"/>
              <a:t>/ </a:t>
            </a:r>
            <a:r>
              <a:rPr lang="en-US" sz="1800" dirty="0" smtClean="0">
                <a:solidFill>
                  <a:srgbClr val="FF0000"/>
                </a:solidFill>
              </a:rPr>
              <a:t>2</a:t>
            </a:r>
            <a:endParaRPr lang="en-US" sz="1800" dirty="0">
              <a:solidFill>
                <a:srgbClr val="FF0000"/>
              </a:solidFill>
            </a:endParaRPr>
          </a:p>
        </p:txBody>
      </p:sp>
      <p:sp>
        <p:nvSpPr>
          <p:cNvPr id="96" name="Content Placeholder 2"/>
          <p:cNvSpPr txBox="1">
            <a:spLocks/>
          </p:cNvSpPr>
          <p:nvPr/>
        </p:nvSpPr>
        <p:spPr>
          <a:xfrm>
            <a:off x="7109813" y="3310402"/>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3 </a:t>
            </a:r>
            <a:r>
              <a:rPr lang="en-US" sz="1800" dirty="0" smtClean="0"/>
              <a:t>/ </a:t>
            </a:r>
            <a:r>
              <a:rPr lang="en-US" sz="1800" dirty="0">
                <a:solidFill>
                  <a:srgbClr val="FF0000"/>
                </a:solidFill>
              </a:rPr>
              <a:t>3</a:t>
            </a:r>
          </a:p>
        </p:txBody>
      </p:sp>
      <mc:AlternateContent xmlns:mc="http://schemas.openxmlformats.org/markup-compatibility/2006" xmlns:a14="http://schemas.microsoft.com/office/drawing/2010/main">
        <mc:Choice Requires="a14">
          <p:sp>
            <p:nvSpPr>
              <p:cNvPr id="104" name="Content Placeholder 2"/>
              <p:cNvSpPr txBox="1">
                <a:spLocks/>
              </p:cNvSpPr>
              <p:nvPr/>
            </p:nvSpPr>
            <p:spPr>
              <a:xfrm>
                <a:off x="73361" y="3640558"/>
                <a:ext cx="3647804"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𝐻</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𝑆</m:t>
                          </m:r>
                        </m:e>
                      </m:d>
                      <m:r>
                        <a:rPr lang="en-US" sz="1800" b="0" i="1" smtClean="0">
                          <a:latin typeface="Cambria Math" panose="02040503050406030204" pitchFamily="18" charset="0"/>
                          <a:ea typeface="Cambria Math" panose="02040503050406030204" pitchFamily="18" charset="0"/>
                        </a:rPr>
                        <m:t>=</m:t>
                      </m:r>
                    </m:oMath>
                  </m:oMathPara>
                </a14:m>
                <a:endParaRPr lang="en-US" sz="1800" dirty="0" smtClean="0">
                  <a:latin typeface="Gill Sans MT" panose="020B0502020104020203" pitchFamily="34" charset="0"/>
                </a:endParaRPr>
              </a:p>
            </p:txBody>
          </p:sp>
        </mc:Choice>
        <mc:Fallback xmlns="">
          <p:sp>
            <p:nvSpPr>
              <p:cNvPr id="104" name="Content Placeholder 2"/>
              <p:cNvSpPr txBox="1">
                <a:spLocks noRot="1" noChangeAspect="1" noMove="1" noResize="1" noEditPoints="1" noAdjustHandles="1" noChangeArrowheads="1" noChangeShapeType="1" noTextEdit="1"/>
              </p:cNvSpPr>
              <p:nvPr/>
            </p:nvSpPr>
            <p:spPr>
              <a:xfrm>
                <a:off x="73361" y="3640558"/>
                <a:ext cx="3647804" cy="249299"/>
              </a:xfrm>
              <a:prstGeom prst="rect">
                <a:avLst/>
              </a:prstGeom>
              <a:blipFill rotWithShape="0">
                <a:blip r:embed="rId5"/>
                <a:stretch>
                  <a:fillRect l="-2174" t="-2439" b="-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Content Placeholder 2"/>
              <p:cNvSpPr txBox="1">
                <a:spLocks/>
              </p:cNvSpPr>
              <p:nvPr/>
            </p:nvSpPr>
            <p:spPr>
              <a:xfrm>
                <a:off x="366733" y="4014129"/>
                <a:ext cx="1048747"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ea typeface="Cambria Math" panose="02040503050406030204" pitchFamily="18" charset="0"/>
                        </a:rPr>
                        <m:t>0.971</m:t>
                      </m:r>
                    </m:oMath>
                  </m:oMathPara>
                </a14:m>
                <a:endParaRPr lang="en-US" sz="1800" dirty="0" smtClean="0">
                  <a:latin typeface="+mn-lt"/>
                </a:endParaRPr>
              </a:p>
            </p:txBody>
          </p:sp>
        </mc:Choice>
        <mc:Fallback xmlns="">
          <p:sp>
            <p:nvSpPr>
              <p:cNvPr id="105" name="Content Placeholder 2"/>
              <p:cNvSpPr txBox="1">
                <a:spLocks noRot="1" noChangeAspect="1" noMove="1" noResize="1" noEditPoints="1" noAdjustHandles="1" noChangeArrowheads="1" noChangeShapeType="1" noTextEdit="1"/>
              </p:cNvSpPr>
              <p:nvPr/>
            </p:nvSpPr>
            <p:spPr>
              <a:xfrm>
                <a:off x="366733" y="4014129"/>
                <a:ext cx="1048747" cy="249299"/>
              </a:xfrm>
              <a:prstGeom prst="rect">
                <a:avLst/>
              </a:prstGeom>
              <a:blipFill rotWithShape="0">
                <a:blip r:embed="rId6"/>
                <a:stretch>
                  <a:fillRect l="-7558" t="-4878"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Content Placeholder 2"/>
              <p:cNvSpPr txBox="1">
                <a:spLocks/>
              </p:cNvSpPr>
              <p:nvPr/>
            </p:nvSpPr>
            <p:spPr>
              <a:xfrm>
                <a:off x="1746659" y="4014129"/>
                <a:ext cx="1048747"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ea typeface="Cambria Math" panose="02040503050406030204" pitchFamily="18" charset="0"/>
                        </a:rPr>
                        <m:t>0</m:t>
                      </m:r>
                    </m:oMath>
                  </m:oMathPara>
                </a14:m>
                <a:endParaRPr lang="en-US" sz="1800" dirty="0" smtClean="0">
                  <a:latin typeface="+mn-lt"/>
                </a:endParaRPr>
              </a:p>
            </p:txBody>
          </p:sp>
        </mc:Choice>
        <mc:Fallback xmlns="">
          <p:sp>
            <p:nvSpPr>
              <p:cNvPr id="106" name="Content Placeholder 2"/>
              <p:cNvSpPr txBox="1">
                <a:spLocks noRot="1" noChangeAspect="1" noMove="1" noResize="1" noEditPoints="1" noAdjustHandles="1" noChangeArrowheads="1" noChangeShapeType="1" noTextEdit="1"/>
              </p:cNvSpPr>
              <p:nvPr/>
            </p:nvSpPr>
            <p:spPr>
              <a:xfrm>
                <a:off x="1746659" y="4014129"/>
                <a:ext cx="1048747" cy="249299"/>
              </a:xfrm>
              <a:prstGeom prst="rect">
                <a:avLst/>
              </a:prstGeom>
              <a:blipFill rotWithShape="0">
                <a:blip r:embed="rId7"/>
                <a:stretch>
                  <a:fillRect l="-8140" t="-4878"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Content Placeholder 2"/>
              <p:cNvSpPr txBox="1">
                <a:spLocks/>
              </p:cNvSpPr>
              <p:nvPr/>
            </p:nvSpPr>
            <p:spPr>
              <a:xfrm>
                <a:off x="2640798" y="4014129"/>
                <a:ext cx="1048747"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1800" i="1">
                          <a:latin typeface="Cambria Math" panose="02040503050406030204" pitchFamily="18" charset="0"/>
                          <a:ea typeface="Cambria Math" panose="02040503050406030204" pitchFamily="18" charset="0"/>
                        </a:rPr>
                        <m:t>0.971</m:t>
                      </m:r>
                    </m:oMath>
                  </m:oMathPara>
                </a14:m>
                <a:endParaRPr lang="en-US" sz="1800" dirty="0" smtClean="0">
                  <a:latin typeface="+mn-lt"/>
                </a:endParaRPr>
              </a:p>
            </p:txBody>
          </p:sp>
        </mc:Choice>
        <mc:Fallback xmlns="">
          <p:sp>
            <p:nvSpPr>
              <p:cNvPr id="107" name="Content Placeholder 2"/>
              <p:cNvSpPr txBox="1">
                <a:spLocks noRot="1" noChangeAspect="1" noMove="1" noResize="1" noEditPoints="1" noAdjustHandles="1" noChangeArrowheads="1" noChangeShapeType="1" noTextEdit="1"/>
              </p:cNvSpPr>
              <p:nvPr/>
            </p:nvSpPr>
            <p:spPr>
              <a:xfrm>
                <a:off x="2640798" y="4014129"/>
                <a:ext cx="1048747" cy="249299"/>
              </a:xfrm>
              <a:prstGeom prst="rect">
                <a:avLst/>
              </a:prstGeom>
              <a:blipFill rotWithShape="0">
                <a:blip r:embed="rId8"/>
                <a:stretch>
                  <a:fillRect l="-7558" t="-4878"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Content Placeholder 2"/>
              <p:cNvSpPr txBox="1">
                <a:spLocks/>
              </p:cNvSpPr>
              <p:nvPr/>
            </p:nvSpPr>
            <p:spPr>
              <a:xfrm>
                <a:off x="3777830" y="4014129"/>
                <a:ext cx="1048747"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ea typeface="Cambria Math" panose="02040503050406030204" pitchFamily="18" charset="0"/>
                        </a:rPr>
                        <m:t>0.5917</m:t>
                      </m:r>
                    </m:oMath>
                  </m:oMathPara>
                </a14:m>
                <a:endParaRPr lang="en-US" sz="1800" dirty="0" smtClean="0">
                  <a:latin typeface="+mn-lt"/>
                </a:endParaRPr>
              </a:p>
            </p:txBody>
          </p:sp>
        </mc:Choice>
        <mc:Fallback xmlns="">
          <p:sp>
            <p:nvSpPr>
              <p:cNvPr id="108" name="Content Placeholder 2"/>
              <p:cNvSpPr txBox="1">
                <a:spLocks noRot="1" noChangeAspect="1" noMove="1" noResize="1" noEditPoints="1" noAdjustHandles="1" noChangeArrowheads="1" noChangeShapeType="1" noTextEdit="1"/>
              </p:cNvSpPr>
              <p:nvPr/>
            </p:nvSpPr>
            <p:spPr>
              <a:xfrm>
                <a:off x="3777830" y="4014129"/>
                <a:ext cx="1048747" cy="249299"/>
              </a:xfrm>
              <a:prstGeom prst="rect">
                <a:avLst/>
              </a:prstGeom>
              <a:blipFill rotWithShape="0">
                <a:blip r:embed="rId9"/>
                <a:stretch>
                  <a:fillRect l="-8140" t="-7317"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Content Placeholder 2"/>
              <p:cNvSpPr txBox="1">
                <a:spLocks/>
              </p:cNvSpPr>
              <p:nvPr/>
            </p:nvSpPr>
            <p:spPr>
              <a:xfrm>
                <a:off x="4997964" y="4014129"/>
                <a:ext cx="1048747"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ea typeface="Cambria Math" panose="02040503050406030204" pitchFamily="18" charset="0"/>
                        </a:rPr>
                        <m:t>0.9852</m:t>
                      </m:r>
                    </m:oMath>
                  </m:oMathPara>
                </a14:m>
                <a:endParaRPr lang="en-US" sz="1800" dirty="0" smtClean="0">
                  <a:latin typeface="+mn-lt"/>
                </a:endParaRPr>
              </a:p>
            </p:txBody>
          </p:sp>
        </mc:Choice>
        <mc:Fallback xmlns="">
          <p:sp>
            <p:nvSpPr>
              <p:cNvPr id="109" name="Content Placeholder 2"/>
              <p:cNvSpPr txBox="1">
                <a:spLocks noRot="1" noChangeAspect="1" noMove="1" noResize="1" noEditPoints="1" noAdjustHandles="1" noChangeArrowheads="1" noChangeShapeType="1" noTextEdit="1"/>
              </p:cNvSpPr>
              <p:nvPr/>
            </p:nvSpPr>
            <p:spPr>
              <a:xfrm>
                <a:off x="4997964" y="4014129"/>
                <a:ext cx="1048747" cy="249299"/>
              </a:xfrm>
              <a:prstGeom prst="rect">
                <a:avLst/>
              </a:prstGeom>
              <a:blipFill rotWithShape="0">
                <a:blip r:embed="rId10"/>
                <a:stretch>
                  <a:fillRect l="-8140" t="-7317"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Content Placeholder 2"/>
              <p:cNvSpPr txBox="1">
                <a:spLocks/>
              </p:cNvSpPr>
              <p:nvPr/>
            </p:nvSpPr>
            <p:spPr>
              <a:xfrm>
                <a:off x="6046711" y="4014129"/>
                <a:ext cx="1048747"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ea typeface="Cambria Math" panose="02040503050406030204" pitchFamily="18" charset="0"/>
                        </a:rPr>
                        <m:t>0.8113</m:t>
                      </m:r>
                    </m:oMath>
                  </m:oMathPara>
                </a14:m>
                <a:endParaRPr lang="en-US" sz="1800" dirty="0" smtClean="0">
                  <a:latin typeface="+mn-lt"/>
                </a:endParaRPr>
              </a:p>
            </p:txBody>
          </p:sp>
        </mc:Choice>
        <mc:Fallback xmlns="">
          <p:sp>
            <p:nvSpPr>
              <p:cNvPr id="110" name="Content Placeholder 2"/>
              <p:cNvSpPr txBox="1">
                <a:spLocks noRot="1" noChangeAspect="1" noMove="1" noResize="1" noEditPoints="1" noAdjustHandles="1" noChangeArrowheads="1" noChangeShapeType="1" noTextEdit="1"/>
              </p:cNvSpPr>
              <p:nvPr/>
            </p:nvSpPr>
            <p:spPr>
              <a:xfrm>
                <a:off x="6046711" y="4014129"/>
                <a:ext cx="1048747" cy="249299"/>
              </a:xfrm>
              <a:prstGeom prst="rect">
                <a:avLst/>
              </a:prstGeom>
              <a:blipFill rotWithShape="0">
                <a:blip r:embed="rId11"/>
                <a:stretch>
                  <a:fillRect l="-8140" t="-4878" b="-9756"/>
                </a:stretch>
              </a:blipFill>
            </p:spPr>
            <p:txBody>
              <a:bodyPr/>
              <a:lstStyle/>
              <a:p>
                <a:r>
                  <a:rPr lang="en-US">
                    <a:noFill/>
                  </a:rPr>
                  <a:t> </a:t>
                </a:r>
              </a:p>
            </p:txBody>
          </p:sp>
        </mc:Fallback>
      </mc:AlternateContent>
      <p:sp>
        <p:nvSpPr>
          <p:cNvPr id="111" name="Content Placeholder 2"/>
          <p:cNvSpPr txBox="1">
            <a:spLocks/>
          </p:cNvSpPr>
          <p:nvPr/>
        </p:nvSpPr>
        <p:spPr>
          <a:xfrm>
            <a:off x="6724789" y="4014129"/>
            <a:ext cx="1048747"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smtClean="0">
                <a:latin typeface="+mn-lt"/>
              </a:rPr>
              <a:t>1</a:t>
            </a:r>
          </a:p>
        </p:txBody>
      </p:sp>
      <p:sp>
        <p:nvSpPr>
          <p:cNvPr id="112" name="Content Placeholder 2"/>
          <p:cNvSpPr txBox="1">
            <a:spLocks/>
          </p:cNvSpPr>
          <p:nvPr/>
        </p:nvSpPr>
        <p:spPr>
          <a:xfrm>
            <a:off x="1303196" y="5798560"/>
            <a:ext cx="9797359" cy="450929"/>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smtClean="0">
                <a:latin typeface="Gill Sans MT" panose="020B0502020104020203" pitchFamily="34" charset="0"/>
              </a:rPr>
              <a:t>Mutual Information</a:t>
            </a:r>
            <a:r>
              <a:rPr lang="en-US" sz="2000" dirty="0" smtClean="0">
                <a:latin typeface="Gill Sans MT" panose="020B0502020104020203" pitchFamily="34" charset="0"/>
              </a:rPr>
              <a:t>: between attribute A and class labels of S</a:t>
            </a:r>
          </a:p>
        </p:txBody>
      </p:sp>
      <p:sp>
        <p:nvSpPr>
          <p:cNvPr id="10" name="Rectangle 9"/>
          <p:cNvSpPr/>
          <p:nvPr/>
        </p:nvSpPr>
        <p:spPr>
          <a:xfrm>
            <a:off x="6740547" y="6316831"/>
            <a:ext cx="5571923" cy="307777"/>
          </a:xfrm>
          <a:prstGeom prst="rect">
            <a:avLst/>
          </a:prstGeom>
        </p:spPr>
        <p:txBody>
          <a:bodyPr wrap="square">
            <a:spAutoFit/>
          </a:bodyPr>
          <a:lstStyle/>
          <a:p>
            <a:r>
              <a:rPr lang="en-US" altLang="en-US" sz="1400" i="1" dirty="0">
                <a:solidFill>
                  <a:schemeClr val="bg1">
                    <a:lumMod val="65000"/>
                  </a:schemeClr>
                </a:solidFill>
                <a:latin typeface="Gill Sans MT" panose="020B0502020104020203" pitchFamily="34" charset="0"/>
              </a:rPr>
              <a:t>Source: </a:t>
            </a:r>
            <a:r>
              <a:rPr lang="en-US" sz="1400" dirty="0" smtClean="0">
                <a:hlinkClick r:id="rId12"/>
              </a:rPr>
              <a:t>https</a:t>
            </a:r>
            <a:r>
              <a:rPr lang="en-US" sz="1400" dirty="0">
                <a:hlinkClick r:id="rId12"/>
              </a:rPr>
              <a:t>://</a:t>
            </a:r>
            <a:r>
              <a:rPr lang="en-US" sz="1400" dirty="0" smtClean="0">
                <a:hlinkClick r:id="rId12"/>
              </a:rPr>
              <a:t>en.wikipedia.org/wiki/Information_gain_in_decision_trees</a:t>
            </a:r>
            <a:r>
              <a:rPr lang="en-US" sz="1400" dirty="0" smtClean="0"/>
              <a:t> </a:t>
            </a:r>
            <a:endParaRPr lang="en-US" sz="1400" dirty="0"/>
          </a:p>
        </p:txBody>
      </p:sp>
      <p:sp>
        <p:nvSpPr>
          <p:cNvPr id="52" name="Rectangle 51"/>
          <p:cNvSpPr/>
          <p:nvPr/>
        </p:nvSpPr>
        <p:spPr>
          <a:xfrm>
            <a:off x="6740547" y="6554620"/>
            <a:ext cx="5571923" cy="307777"/>
          </a:xfrm>
          <a:prstGeom prst="rect">
            <a:avLst/>
          </a:prstGeom>
        </p:spPr>
        <p:txBody>
          <a:bodyPr wrap="square">
            <a:spAutoFit/>
          </a:bodyPr>
          <a:lstStyle/>
          <a:p>
            <a:r>
              <a:rPr lang="en-US" altLang="en-US" sz="1400" i="1" dirty="0">
                <a:solidFill>
                  <a:schemeClr val="bg1">
                    <a:lumMod val="65000"/>
                  </a:schemeClr>
                </a:solidFill>
                <a:latin typeface="Gill Sans MT" panose="020B0502020104020203" pitchFamily="34" charset="0"/>
              </a:rPr>
              <a:t>Source: </a:t>
            </a:r>
            <a:r>
              <a:rPr lang="en-US" sz="1400" dirty="0">
                <a:hlinkClick r:id="rId13"/>
              </a:rPr>
              <a:t>https://</a:t>
            </a:r>
            <a:r>
              <a:rPr lang="en-US" sz="1400" dirty="0" smtClean="0">
                <a:hlinkClick r:id="rId13"/>
              </a:rPr>
              <a:t>en.wikipedia.org/wiki/Mutual_information</a:t>
            </a:r>
            <a:r>
              <a:rPr lang="en-US" sz="1400" dirty="0" smtClean="0"/>
              <a:t>  </a:t>
            </a:r>
            <a:endParaRPr lang="en-US" sz="1400" dirty="0"/>
          </a:p>
        </p:txBody>
      </p:sp>
    </p:spTree>
    <p:extLst>
      <p:ext uri="{BB962C8B-B14F-4D97-AF65-F5344CB8AC3E}">
        <p14:creationId xmlns:p14="http://schemas.microsoft.com/office/powerpoint/2010/main" val="171324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wipe(left)">
                                      <p:cBhvr>
                                        <p:cTn id="7" dur="500"/>
                                        <p:tgtEl>
                                          <p:spTgt spid="10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wipe(left)">
                                      <p:cBhvr>
                                        <p:cTn id="11" dur="500"/>
                                        <p:tgtEl>
                                          <p:spTgt spid="10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7"/>
                                        </p:tgtEl>
                                        <p:attrNameLst>
                                          <p:attrName>style.visibility</p:attrName>
                                        </p:attrNameLst>
                                      </p:cBhvr>
                                      <p:to>
                                        <p:strVal val="visible"/>
                                      </p:to>
                                    </p:set>
                                    <p:animEffect transition="in" filter="wipe(left)">
                                      <p:cBhvr>
                                        <p:cTn id="19" dur="500"/>
                                        <p:tgtEl>
                                          <p:spTgt spid="10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wipe(left)">
                                      <p:cBhvr>
                                        <p:cTn id="23" dur="500"/>
                                        <p:tgtEl>
                                          <p:spTgt spid="10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9"/>
                                        </p:tgtEl>
                                        <p:attrNameLst>
                                          <p:attrName>style.visibility</p:attrName>
                                        </p:attrNameLst>
                                      </p:cBhvr>
                                      <p:to>
                                        <p:strVal val="visible"/>
                                      </p:to>
                                    </p:set>
                                    <p:animEffect transition="in" filter="wipe(left)">
                                      <p:cBhvr>
                                        <p:cTn id="27" dur="500"/>
                                        <p:tgtEl>
                                          <p:spTgt spid="10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10"/>
                                        </p:tgtEl>
                                        <p:attrNameLst>
                                          <p:attrName>style.visibility</p:attrName>
                                        </p:attrNameLst>
                                      </p:cBhvr>
                                      <p:to>
                                        <p:strVal val="visible"/>
                                      </p:to>
                                    </p:set>
                                    <p:animEffect transition="in" filter="wipe(left)">
                                      <p:cBhvr>
                                        <p:cTn id="31" dur="500"/>
                                        <p:tgtEl>
                                          <p:spTgt spid="1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11"/>
                                        </p:tgtEl>
                                        <p:attrNameLst>
                                          <p:attrName>style.visibility</p:attrName>
                                        </p:attrNameLst>
                                      </p:cBhvr>
                                      <p:to>
                                        <p:strVal val="visible"/>
                                      </p:to>
                                    </p:set>
                                    <p:animEffect transition="in" filter="wipe(left)">
                                      <p:cBhvr>
                                        <p:cTn id="35" dur="500"/>
                                        <p:tgtEl>
                                          <p:spTgt spid="111"/>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12"/>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5" grpId="0"/>
      <p:bldP spid="106" grpId="0"/>
      <p:bldP spid="107" grpId="0"/>
      <p:bldP spid="108" grpId="0"/>
      <p:bldP spid="109" grpId="0"/>
      <p:bldP spid="110" grpId="0"/>
      <p:bldP spid="111" grpId="0"/>
      <p:bldP spid="112" grpId="0"/>
      <p:bldP spid="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200" y="181492"/>
            <a:ext cx="3451586" cy="701731"/>
          </a:xfrm>
        </p:spPr>
        <p:txBody>
          <a:bodyPr/>
          <a:lstStyle/>
          <a:p>
            <a:r>
              <a:rPr lang="en-US" dirty="0"/>
              <a:t>Decision Tree</a:t>
            </a:r>
          </a:p>
        </p:txBody>
      </p:sp>
      <p:sp>
        <p:nvSpPr>
          <p:cNvPr id="8" name="Content Placeholder 2"/>
          <p:cNvSpPr>
            <a:spLocks noGrp="1"/>
          </p:cNvSpPr>
          <p:nvPr>
            <p:ph idx="1"/>
          </p:nvPr>
        </p:nvSpPr>
        <p:spPr>
          <a:xfrm>
            <a:off x="1278219" y="791502"/>
            <a:ext cx="6685594" cy="409709"/>
          </a:xfrm>
        </p:spPr>
        <p:txBody>
          <a:bodyPr>
            <a:noAutofit/>
          </a:bodyPr>
          <a:lstStyle/>
          <a:p>
            <a:pPr marL="0" indent="0">
              <a:buNone/>
            </a:pPr>
            <a:r>
              <a:rPr lang="en-US" sz="2800" dirty="0" smtClean="0">
                <a:latin typeface="Gill Sans MT" panose="020B0502020104020203" pitchFamily="34" charset="0"/>
              </a:rPr>
              <a:t>Using Information Gain</a:t>
            </a:r>
            <a:endParaRPr lang="en-US" sz="2800" dirty="0">
              <a:latin typeface="Gill Sans MT" panose="020B0502020104020203" pitchFamily="34" charset="0"/>
            </a:endParaRPr>
          </a:p>
        </p:txBody>
      </p:sp>
      <p:sp>
        <p:nvSpPr>
          <p:cNvPr id="65" name="Oval 64"/>
          <p:cNvSpPr/>
          <p:nvPr/>
        </p:nvSpPr>
        <p:spPr>
          <a:xfrm>
            <a:off x="1119402" y="2029496"/>
            <a:ext cx="1255028"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Outlook</a:t>
            </a:r>
            <a:endParaRPr lang="en-US" dirty="0">
              <a:latin typeface="Gill Sans MT" panose="020B0502020104020203" pitchFamily="34" charset="0"/>
            </a:endParaRPr>
          </a:p>
        </p:txBody>
      </p:sp>
      <p:sp>
        <p:nvSpPr>
          <p:cNvPr id="66" name="Oval 65"/>
          <p:cNvSpPr/>
          <p:nvPr/>
        </p:nvSpPr>
        <p:spPr>
          <a:xfrm>
            <a:off x="247716" y="2842949"/>
            <a:ext cx="871685"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Sunny</a:t>
            </a:r>
            <a:endParaRPr lang="en-US" dirty="0">
              <a:solidFill>
                <a:schemeClr val="tx1"/>
              </a:solidFill>
              <a:latin typeface="Gill Sans MT" panose="020B0502020104020203" pitchFamily="34" charset="0"/>
            </a:endParaRPr>
          </a:p>
        </p:txBody>
      </p:sp>
      <p:cxnSp>
        <p:nvCxnSpPr>
          <p:cNvPr id="67" name="Straight Arrow Connector 66"/>
          <p:cNvCxnSpPr>
            <a:stCxn id="65" idx="3"/>
            <a:endCxn id="66" idx="0"/>
          </p:cNvCxnSpPr>
          <p:nvPr/>
        </p:nvCxnSpPr>
        <p:spPr>
          <a:xfrm flipH="1">
            <a:off x="683559" y="2429003"/>
            <a:ext cx="619638"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1157964" y="2842949"/>
            <a:ext cx="1235699"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Overcast</a:t>
            </a:r>
            <a:endParaRPr lang="en-US" dirty="0">
              <a:solidFill>
                <a:schemeClr val="tx1"/>
              </a:solidFill>
              <a:latin typeface="Gill Sans MT" panose="020B0502020104020203" pitchFamily="34" charset="0"/>
            </a:endParaRPr>
          </a:p>
        </p:txBody>
      </p:sp>
      <p:cxnSp>
        <p:nvCxnSpPr>
          <p:cNvPr id="69" name="Straight Arrow Connector 68"/>
          <p:cNvCxnSpPr>
            <a:stCxn id="65" idx="4"/>
            <a:endCxn id="68" idx="0"/>
          </p:cNvCxnSpPr>
          <p:nvPr/>
        </p:nvCxnSpPr>
        <p:spPr>
          <a:xfrm>
            <a:off x="1746916" y="2497548"/>
            <a:ext cx="28898" cy="3454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436070" y="2842442"/>
            <a:ext cx="871685"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Rain</a:t>
            </a:r>
            <a:endParaRPr lang="en-US" dirty="0">
              <a:solidFill>
                <a:schemeClr val="tx1"/>
              </a:solidFill>
              <a:latin typeface="Gill Sans MT" panose="020B0502020104020203" pitchFamily="34" charset="0"/>
            </a:endParaRPr>
          </a:p>
        </p:txBody>
      </p:sp>
      <p:cxnSp>
        <p:nvCxnSpPr>
          <p:cNvPr id="71" name="Straight Arrow Connector 70"/>
          <p:cNvCxnSpPr>
            <a:stCxn id="65" idx="5"/>
            <a:endCxn id="70" idx="0"/>
          </p:cNvCxnSpPr>
          <p:nvPr/>
        </p:nvCxnSpPr>
        <p:spPr>
          <a:xfrm>
            <a:off x="2190635" y="2429003"/>
            <a:ext cx="681278" cy="4134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1105298" y="1313847"/>
            <a:ext cx="1282723" cy="400110"/>
          </a:xfrm>
          <a:prstGeom prst="rect">
            <a:avLst/>
          </a:prstGeom>
        </p:spPr>
        <p:txBody>
          <a:bodyPr wrap="none">
            <a:spAutoFit/>
          </a:bodyPr>
          <a:lstStyle/>
          <a:p>
            <a:r>
              <a:rPr lang="en-US" sz="2000" dirty="0">
                <a:latin typeface="Gill Sans MT" panose="020B0502020104020203" pitchFamily="34" charset="0"/>
              </a:rPr>
              <a:t>Option </a:t>
            </a:r>
            <a:r>
              <a:rPr lang="en-US" sz="2000" dirty="0" smtClean="0">
                <a:latin typeface="Gill Sans MT" panose="020B0502020104020203" pitchFamily="34" charset="0"/>
              </a:rPr>
              <a:t>#</a:t>
            </a:r>
            <a:r>
              <a:rPr lang="en-US" sz="2000" dirty="0" smtClean="0"/>
              <a:t>1</a:t>
            </a:r>
            <a:endParaRPr lang="en-US" sz="2000" dirty="0"/>
          </a:p>
        </p:txBody>
      </p:sp>
      <p:sp>
        <p:nvSpPr>
          <p:cNvPr id="87" name="Content Placeholder 2"/>
          <p:cNvSpPr txBox="1">
            <a:spLocks/>
          </p:cNvSpPr>
          <p:nvPr/>
        </p:nvSpPr>
        <p:spPr>
          <a:xfrm>
            <a:off x="1303197" y="1745831"/>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9 yes </a:t>
            </a:r>
            <a:r>
              <a:rPr lang="en-US" sz="1800" dirty="0" smtClean="0"/>
              <a:t>/ </a:t>
            </a:r>
            <a:r>
              <a:rPr lang="en-US" sz="1800" dirty="0" smtClean="0">
                <a:solidFill>
                  <a:srgbClr val="FF0000"/>
                </a:solidFill>
              </a:rPr>
              <a:t>5 no </a:t>
            </a:r>
            <a:endParaRPr lang="en-US" sz="1800" dirty="0">
              <a:solidFill>
                <a:srgbClr val="FF0000"/>
              </a:solidFill>
            </a:endParaRPr>
          </a:p>
        </p:txBody>
      </p:sp>
      <p:sp>
        <p:nvSpPr>
          <p:cNvPr id="90" name="Content Placeholder 2"/>
          <p:cNvSpPr txBox="1">
            <a:spLocks/>
          </p:cNvSpPr>
          <p:nvPr/>
        </p:nvSpPr>
        <p:spPr>
          <a:xfrm>
            <a:off x="406685" y="3323733"/>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2 </a:t>
            </a:r>
            <a:r>
              <a:rPr lang="en-US" sz="1800" dirty="0" smtClean="0"/>
              <a:t>/ </a:t>
            </a:r>
            <a:r>
              <a:rPr lang="en-US" sz="1800" dirty="0" smtClean="0">
                <a:solidFill>
                  <a:srgbClr val="FF0000"/>
                </a:solidFill>
              </a:rPr>
              <a:t>3</a:t>
            </a:r>
            <a:endParaRPr lang="en-US" sz="1800" dirty="0">
              <a:solidFill>
                <a:srgbClr val="FF0000"/>
              </a:solidFill>
            </a:endParaRPr>
          </a:p>
        </p:txBody>
      </p:sp>
      <p:sp>
        <p:nvSpPr>
          <p:cNvPr id="91" name="Content Placeholder 2"/>
          <p:cNvSpPr txBox="1">
            <a:spLocks/>
          </p:cNvSpPr>
          <p:nvPr/>
        </p:nvSpPr>
        <p:spPr>
          <a:xfrm>
            <a:off x="1552653" y="3332456"/>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4 </a:t>
            </a:r>
            <a:r>
              <a:rPr lang="en-US" sz="1800" dirty="0" smtClean="0"/>
              <a:t>/ </a:t>
            </a:r>
            <a:r>
              <a:rPr lang="en-US" sz="1800" dirty="0" smtClean="0">
                <a:solidFill>
                  <a:srgbClr val="FF0000"/>
                </a:solidFill>
              </a:rPr>
              <a:t>0</a:t>
            </a:r>
            <a:endParaRPr lang="en-US" sz="1800" dirty="0">
              <a:solidFill>
                <a:srgbClr val="FF0000"/>
              </a:solidFill>
            </a:endParaRPr>
          </a:p>
        </p:txBody>
      </p:sp>
      <p:sp>
        <p:nvSpPr>
          <p:cNvPr id="92" name="Content Placeholder 2"/>
          <p:cNvSpPr txBox="1">
            <a:spLocks/>
          </p:cNvSpPr>
          <p:nvPr/>
        </p:nvSpPr>
        <p:spPr>
          <a:xfrm>
            <a:off x="2713689" y="3321785"/>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3 </a:t>
            </a:r>
            <a:r>
              <a:rPr lang="en-US" sz="1800" dirty="0" smtClean="0"/>
              <a:t>/ </a:t>
            </a:r>
            <a:r>
              <a:rPr lang="en-US" sz="1800" dirty="0" smtClean="0">
                <a:solidFill>
                  <a:srgbClr val="FF0000"/>
                </a:solidFill>
              </a:rPr>
              <a:t>2</a:t>
            </a:r>
            <a:endParaRPr lang="en-US" sz="1800" dirty="0">
              <a:solidFill>
                <a:srgbClr val="FF0000"/>
              </a:solidFill>
            </a:endParaRPr>
          </a:p>
        </p:txBody>
      </p:sp>
      <mc:AlternateContent xmlns:mc="http://schemas.openxmlformats.org/markup-compatibility/2006" xmlns:a14="http://schemas.microsoft.com/office/drawing/2010/main">
        <mc:Choice Requires="a14">
          <p:sp>
            <p:nvSpPr>
              <p:cNvPr id="104" name="Content Placeholder 2"/>
              <p:cNvSpPr txBox="1">
                <a:spLocks/>
              </p:cNvSpPr>
              <p:nvPr/>
            </p:nvSpPr>
            <p:spPr>
              <a:xfrm>
                <a:off x="73361" y="3640558"/>
                <a:ext cx="3647804"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𝐻</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𝑆𝑢𝑛𝑛𝑦</m:t>
                          </m:r>
                        </m:e>
                      </m:d>
                      <m:r>
                        <a:rPr lang="en-US" sz="1800" b="0" i="1" smtClean="0">
                          <a:latin typeface="Cambria Math" panose="02040503050406030204" pitchFamily="18" charset="0"/>
                          <a:ea typeface="Cambria Math" panose="02040503050406030204" pitchFamily="18" charset="0"/>
                        </a:rPr>
                        <m:t>=0.971</m:t>
                      </m:r>
                    </m:oMath>
                  </m:oMathPara>
                </a14:m>
                <a:endParaRPr lang="en-US" sz="1800" dirty="0" smtClean="0">
                  <a:latin typeface="Gill Sans MT" panose="020B0502020104020203" pitchFamily="34" charset="0"/>
                </a:endParaRPr>
              </a:p>
            </p:txBody>
          </p:sp>
        </mc:Choice>
        <mc:Fallback xmlns="">
          <p:sp>
            <p:nvSpPr>
              <p:cNvPr id="104" name="Content Placeholder 2"/>
              <p:cNvSpPr txBox="1">
                <a:spLocks noRot="1" noChangeAspect="1" noMove="1" noResize="1" noEditPoints="1" noAdjustHandles="1" noChangeArrowheads="1" noChangeShapeType="1" noTextEdit="1"/>
              </p:cNvSpPr>
              <p:nvPr/>
            </p:nvSpPr>
            <p:spPr>
              <a:xfrm>
                <a:off x="73361" y="3640558"/>
                <a:ext cx="3647804" cy="249299"/>
              </a:xfrm>
              <a:prstGeom prst="rect">
                <a:avLst/>
              </a:prstGeom>
              <a:blipFill rotWithShape="0">
                <a:blip r:embed="rId3"/>
                <a:stretch>
                  <a:fillRect l="-2174" t="-2439" b="-317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Content Placeholder 2"/>
              <p:cNvSpPr txBox="1">
                <a:spLocks/>
              </p:cNvSpPr>
              <p:nvPr/>
            </p:nvSpPr>
            <p:spPr>
              <a:xfrm>
                <a:off x="3303015" y="4898200"/>
                <a:ext cx="4928801" cy="719428"/>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𝐺𝑎𝑖𝑛</m:t>
                      </m:r>
                      <m:r>
                        <a:rPr lang="en-US" sz="2000" b="0" i="1" smtClean="0">
                          <a:latin typeface="Cambria Math" panose="02040503050406030204" pitchFamily="18" charset="0"/>
                          <a:ea typeface="Cambria Math" panose="02040503050406030204" pitchFamily="18" charset="0"/>
                        </a:rPr>
                        <m:t> </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𝑆</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𝐻</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𝑆</m:t>
                          </m:r>
                        </m:e>
                      </m:d>
                      <m:r>
                        <a:rPr lang="en-US" sz="2000" b="0" i="1" smtClean="0">
                          <a:latin typeface="Cambria Math" panose="02040503050406030204" pitchFamily="18" charset="0"/>
                          <a:ea typeface="Cambria Math" panose="02040503050406030204" pitchFamily="18" charset="0"/>
                        </a:rPr>
                        <m:t>−</m:t>
                      </m:r>
                      <m:nary>
                        <m:naryPr>
                          <m:chr m:val="∑"/>
                          <m:supHide m:val="on"/>
                          <m:ctrlPr>
                            <a:rPr lang="en-US" sz="2000" b="0" i="1" smtClean="0">
                              <a:latin typeface="Cambria Math" panose="02040503050406030204" pitchFamily="18" charset="0"/>
                              <a:ea typeface="Cambria Math" panose="02040503050406030204" pitchFamily="18" charset="0"/>
                            </a:rPr>
                          </m:ctrlPr>
                        </m:naryPr>
                        <m:sub>
                          <m:r>
                            <a:rPr lang="en-US" sz="2000" b="0" i="1" smtClean="0">
                              <a:latin typeface="Cambria Math" panose="02040503050406030204" pitchFamily="18" charset="0"/>
                              <a:ea typeface="Cambria Math" panose="02040503050406030204" pitchFamily="18" charset="0"/>
                            </a:rPr>
                            <m:t>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𝑉𝑎𝑙𝑢𝑒𝑠</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sub>
                        <m:sup/>
                        <m:e>
                          <m:f>
                            <m:fPr>
                              <m:ctrlPr>
                                <a:rPr lang="en-US" sz="2000" b="0" i="1" smtClean="0">
                                  <a:latin typeface="Cambria Math" panose="02040503050406030204" pitchFamily="18" charset="0"/>
                                  <a:ea typeface="Cambria Math" panose="02040503050406030204" pitchFamily="18" charset="0"/>
                                </a:rPr>
                              </m:ctrlPr>
                            </m:fPr>
                            <m:num>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m:t>
                                      </m:r>
                                    </m:e>
                                    <m:sub>
                                      <m:r>
                                        <a:rPr lang="en-US" sz="2000" i="1">
                                          <a:latin typeface="Cambria Math" panose="02040503050406030204" pitchFamily="18" charset="0"/>
                                          <a:ea typeface="Cambria Math" panose="02040503050406030204" pitchFamily="18" charset="0"/>
                                        </a:rPr>
                                        <m:t>𝑉</m:t>
                                      </m:r>
                                    </m:sub>
                                  </m:sSub>
                                </m:e>
                              </m:d>
                            </m:num>
                            <m:den>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𝑆</m:t>
                                  </m:r>
                                </m:e>
                              </m:d>
                            </m:den>
                          </m:f>
                          <m:r>
                            <a:rPr lang="en-US" sz="2000" b="0" i="1" smtClean="0">
                              <a:latin typeface="Cambria Math" panose="02040503050406030204" pitchFamily="18" charset="0"/>
                              <a:ea typeface="Cambria Math" panose="02040503050406030204" pitchFamily="18" charset="0"/>
                            </a:rPr>
                            <m:t>𝐻</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𝑆</m:t>
                              </m:r>
                            </m:e>
                            <m:sub>
                              <m:r>
                                <a:rPr lang="en-US" sz="2000" b="0" i="1" smtClean="0">
                                  <a:latin typeface="Cambria Math" panose="02040503050406030204" pitchFamily="18" charset="0"/>
                                  <a:ea typeface="Cambria Math" panose="02040503050406030204" pitchFamily="18" charset="0"/>
                                </a:rPr>
                                <m:t>𝑉</m:t>
                              </m:r>
                            </m:sub>
                          </m:sSub>
                          <m:r>
                            <a:rPr lang="en-US" sz="2000" b="0" i="1" smtClean="0">
                              <a:latin typeface="Cambria Math" panose="02040503050406030204" pitchFamily="18" charset="0"/>
                              <a:ea typeface="Cambria Math" panose="02040503050406030204" pitchFamily="18" charset="0"/>
                            </a:rPr>
                            <m:t>)</m:t>
                          </m:r>
                        </m:e>
                      </m:nary>
                    </m:oMath>
                  </m:oMathPara>
                </a14:m>
                <a:endParaRPr lang="en-US" sz="2800" dirty="0">
                  <a:latin typeface="Gill Sans MT" panose="020B0502020104020203" pitchFamily="34" charset="0"/>
                </a:endParaRPr>
              </a:p>
            </p:txBody>
          </p:sp>
        </mc:Choice>
        <mc:Fallback xmlns="">
          <p:sp>
            <p:nvSpPr>
              <p:cNvPr id="51" name="Content Placeholder 2"/>
              <p:cNvSpPr txBox="1">
                <a:spLocks noRot="1" noChangeAspect="1" noMove="1" noResize="1" noEditPoints="1" noAdjustHandles="1" noChangeArrowheads="1" noChangeShapeType="1" noTextEdit="1"/>
              </p:cNvSpPr>
              <p:nvPr/>
            </p:nvSpPr>
            <p:spPr>
              <a:xfrm>
                <a:off x="3303015" y="4898200"/>
                <a:ext cx="4928801" cy="719428"/>
              </a:xfrm>
              <a:prstGeom prst="rect">
                <a:avLst/>
              </a:prstGeom>
              <a:blipFill rotWithShape="0">
                <a:blip r:embed="rId4"/>
                <a:stretch>
                  <a:fillRect t="-50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p:cNvSpPr/>
              <p:nvPr/>
            </p:nvSpPr>
            <p:spPr>
              <a:xfrm>
                <a:off x="8652284" y="4710168"/>
                <a:ext cx="3240360" cy="996298"/>
              </a:xfrm>
              <a:prstGeom prst="rect">
                <a:avLst/>
              </a:prstGeom>
            </p:spPr>
            <p:txBody>
              <a:bodyPr wrap="square">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𝑉</m:t>
                    </m:r>
                    <m:r>
                      <a:rPr lang="en-US" b="0" i="0" smtClean="0">
                        <a:latin typeface="Cambria Math" panose="02040503050406030204" pitchFamily="18" charset="0"/>
                        <a:ea typeface="Cambria Math" panose="02040503050406030204" pitchFamily="18" charset="0"/>
                      </a:rPr>
                      <m:t> </m:t>
                    </m:r>
                  </m:oMath>
                </a14:m>
                <a:r>
                  <a:rPr lang="en-US" dirty="0" smtClean="0">
                    <a:latin typeface="Gill Sans MT" panose="020B0502020104020203" pitchFamily="34" charset="0"/>
                  </a:rPr>
                  <a:t>… possible values of A</a:t>
                </a:r>
              </a:p>
              <a:p>
                <a14:m>
                  <m:oMath xmlns:m="http://schemas.openxmlformats.org/officeDocument/2006/math">
                    <m:r>
                      <a:rPr lang="en-US" b="0" i="1" smtClean="0">
                        <a:latin typeface="Cambria Math" panose="02040503050406030204" pitchFamily="18" charset="0"/>
                        <a:ea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 </m:t>
                    </m:r>
                  </m:oMath>
                </a14:m>
                <a:r>
                  <a:rPr lang="en-US" dirty="0" smtClean="0">
                    <a:latin typeface="Gill Sans MT" panose="020B0502020104020203" pitchFamily="34" charset="0"/>
                  </a:rPr>
                  <a:t>… set of examples {X}</a:t>
                </a:r>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𝑉</m:t>
                          </m:r>
                          <m:r>
                            <m:rPr>
                              <m:nor/>
                            </m:rPr>
                            <a:rPr lang="en-US" dirty="0">
                              <a:latin typeface="Gill Sans MT" panose="020B0502020104020203" pitchFamily="34" charset="0"/>
                            </a:rPr>
                            <m:t>… </m:t>
                          </m:r>
                          <m:r>
                            <m:rPr>
                              <m:nor/>
                            </m:rPr>
                            <a:rPr lang="en-US" b="0" i="0" dirty="0" smtClean="0">
                              <a:latin typeface="Gill Sans MT" panose="020B0502020104020203" pitchFamily="34" charset="0"/>
                            </a:rPr>
                            <m:t>sub</m:t>
                          </m:r>
                          <m:r>
                            <m:rPr>
                              <m:nor/>
                            </m:rPr>
                            <a:rPr lang="en-US" dirty="0">
                              <a:latin typeface="Gill Sans MT" panose="020B0502020104020203" pitchFamily="34" charset="0"/>
                            </a:rPr>
                            <m:t>set</m:t>
                          </m:r>
                          <m:r>
                            <m:rPr>
                              <m:nor/>
                            </m:rPr>
                            <a:rPr lang="en-US" dirty="0">
                              <a:latin typeface="Gill Sans MT" panose="020B0502020104020203" pitchFamily="34" charset="0"/>
                            </a:rPr>
                            <m:t> </m:t>
                          </m:r>
                          <m:r>
                            <m:rPr>
                              <m:nor/>
                            </m:rPr>
                            <a:rPr lang="en-US" b="0" i="0" dirty="0" smtClean="0">
                              <a:latin typeface="Gill Sans MT" panose="020B0502020104020203" pitchFamily="34" charset="0"/>
                            </a:rPr>
                            <m:t>of</m:t>
                          </m:r>
                          <m:r>
                            <m:rPr>
                              <m:nor/>
                            </m:rPr>
                            <a:rPr lang="en-US" b="0" i="0" dirty="0" smtClean="0">
                              <a:latin typeface="Gill Sans MT" panose="020B0502020104020203" pitchFamily="34" charset="0"/>
                            </a:rPr>
                            <m:t> {</m:t>
                          </m:r>
                          <m:r>
                            <m:rPr>
                              <m:nor/>
                            </m:rPr>
                            <a:rPr lang="en-US" b="0" i="0" dirty="0" smtClean="0">
                              <a:latin typeface="Gill Sans MT" panose="020B0502020104020203" pitchFamily="34" charset="0"/>
                            </a:rPr>
                            <m:t>X</m:t>
                          </m:r>
                          <m:r>
                            <m:rPr>
                              <m:nor/>
                            </m:rPr>
                            <a:rPr lang="en-US" b="0" i="0" dirty="0" smtClean="0">
                              <a:latin typeface="Gill Sans MT" panose="020B0502020104020203" pitchFamily="34" charset="0"/>
                            </a:rPr>
                            <m:t>} </m:t>
                          </m:r>
                          <m:r>
                            <m:rPr>
                              <m:nor/>
                            </m:rPr>
                            <a:rPr lang="en-US" b="0" i="0" dirty="0" smtClean="0">
                              <a:latin typeface="Gill Sans MT" panose="020B0502020104020203" pitchFamily="34" charset="0"/>
                            </a:rPr>
                            <m:t>where</m:t>
                          </m:r>
                          <m:r>
                            <m:rPr>
                              <m:nor/>
                            </m:rPr>
                            <a:rPr lang="en-US" dirty="0">
                              <a:latin typeface="Gill Sans MT" panose="020B0502020104020203" pitchFamily="34" charset="0"/>
                            </a:rPr>
                            <m:t> </m:t>
                          </m:r>
                          <m:r>
                            <m:rPr>
                              <m:nor/>
                            </m:rPr>
                            <a:rPr lang="en-US" b="0" i="0" dirty="0" smtClean="0">
                              <a:latin typeface="Gill Sans MT" panose="020B0502020104020203" pitchFamily="34" charset="0"/>
                            </a:rPr>
                            <m:t>X</m:t>
                          </m:r>
                          <m:r>
                            <m:rPr>
                              <m:nor/>
                            </m:rPr>
                            <a:rPr lang="en-US" b="0" i="0" baseline="-25000" dirty="0" smtClean="0">
                              <a:latin typeface="Gill Sans MT" panose="020B0502020104020203" pitchFamily="34" charset="0"/>
                            </a:rPr>
                            <m:t>A</m:t>
                          </m:r>
                          <m:r>
                            <m:rPr>
                              <m:nor/>
                            </m:rPr>
                            <a:rPr lang="en-US" b="0" i="0" dirty="0" smtClean="0">
                              <a:latin typeface="Gill Sans MT" panose="020B0502020104020203" pitchFamily="34" charset="0"/>
                            </a:rPr>
                            <m:t> = </m:t>
                          </m:r>
                          <m:r>
                            <m:rPr>
                              <m:nor/>
                            </m:rPr>
                            <a:rPr lang="en-US" b="0" i="0" dirty="0" smtClean="0">
                              <a:latin typeface="Gill Sans MT" panose="020B0502020104020203" pitchFamily="34" charset="0"/>
                            </a:rPr>
                            <m:t>V</m:t>
                          </m:r>
                        </m:sub>
                      </m:sSub>
                    </m:oMath>
                  </m:oMathPara>
                </a14:m>
                <a:endParaRPr lang="en-US" dirty="0" smtClean="0">
                  <a:latin typeface="Gill Sans MT" panose="020B0502020104020203" pitchFamily="34" charset="0"/>
                </a:endParaRPr>
              </a:p>
            </p:txBody>
          </p:sp>
        </mc:Choice>
        <mc:Fallback xmlns="">
          <p:sp>
            <p:nvSpPr>
              <p:cNvPr id="53" name="Rectangle 52"/>
              <p:cNvSpPr>
                <a:spLocks noRot="1" noChangeAspect="1" noMove="1" noResize="1" noEditPoints="1" noAdjustHandles="1" noChangeArrowheads="1" noChangeShapeType="1" noTextEdit="1"/>
              </p:cNvSpPr>
              <p:nvPr/>
            </p:nvSpPr>
            <p:spPr>
              <a:xfrm>
                <a:off x="8652284" y="4710168"/>
                <a:ext cx="3240360" cy="996298"/>
              </a:xfrm>
              <a:prstGeom prst="rect">
                <a:avLst/>
              </a:prstGeom>
              <a:blipFill rotWithShape="0">
                <a:blip r:embed="rId5"/>
                <a:stretch>
                  <a:fillRect t="-3681" r="-1692" b="-6135"/>
                </a:stretch>
              </a:blipFill>
            </p:spPr>
            <p:txBody>
              <a:bodyPr/>
              <a:lstStyle/>
              <a:p>
                <a:r>
                  <a:rPr lang="en-US">
                    <a:noFill/>
                  </a:rPr>
                  <a:t> </a:t>
                </a:r>
              </a:p>
            </p:txBody>
          </p:sp>
        </mc:Fallback>
      </mc:AlternateContent>
      <p:grpSp>
        <p:nvGrpSpPr>
          <p:cNvPr id="3" name="Group 2"/>
          <p:cNvGrpSpPr/>
          <p:nvPr/>
        </p:nvGrpSpPr>
        <p:grpSpPr>
          <a:xfrm>
            <a:off x="4727848" y="1980928"/>
            <a:ext cx="6228692" cy="834094"/>
            <a:chOff x="4727848" y="1980928"/>
            <a:chExt cx="6228692" cy="834094"/>
          </a:xfrm>
        </p:grpSpPr>
        <mc:AlternateContent xmlns:mc="http://schemas.openxmlformats.org/markup-compatibility/2006" xmlns:a14="http://schemas.microsoft.com/office/drawing/2010/main">
          <mc:Choice Requires="a14">
            <p:sp>
              <p:nvSpPr>
                <p:cNvPr id="54" name="Content Placeholder 2"/>
                <p:cNvSpPr txBox="1">
                  <a:spLocks/>
                </p:cNvSpPr>
                <p:nvPr/>
              </p:nvSpPr>
              <p:spPr>
                <a:xfrm>
                  <a:off x="4727848" y="1980928"/>
                  <a:ext cx="1643371"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ea typeface="Cambria Math" panose="02040503050406030204" pitchFamily="18" charset="0"/>
                          </a:rPr>
                          <m:t>𝐺</m:t>
                        </m:r>
                        <m:r>
                          <a:rPr lang="en-US" sz="1800" b="0" i="1" smtClean="0">
                            <a:latin typeface="Cambria Math" panose="02040503050406030204" pitchFamily="18" charset="0"/>
                            <a:ea typeface="Cambria Math" panose="02040503050406030204" pitchFamily="18" charset="0"/>
                          </a:rPr>
                          <m:t>𝑎𝑖𝑛</m:t>
                        </m:r>
                        <m:r>
                          <a:rPr lang="en-US" sz="1800" b="0" i="1" smtClean="0">
                            <a:latin typeface="Cambria Math" panose="02040503050406030204" pitchFamily="18" charset="0"/>
                            <a:ea typeface="Cambria Math" panose="02040503050406030204" pitchFamily="18" charset="0"/>
                          </a:rPr>
                          <m:t> </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𝑆</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𝑂𝑢𝑡𝑙𝑜𝑜𝑘</m:t>
                            </m:r>
                          </m:e>
                        </m:d>
                      </m:oMath>
                    </m:oMathPara>
                  </a14:m>
                  <a:endParaRPr lang="en-US" sz="1800" dirty="0" smtClean="0">
                    <a:latin typeface="+mn-lt"/>
                  </a:endParaRPr>
                </a:p>
              </p:txBody>
            </p:sp>
          </mc:Choice>
          <mc:Fallback xmlns="">
            <p:sp>
              <p:nvSpPr>
                <p:cNvPr id="54" name="Content Placeholder 2"/>
                <p:cNvSpPr txBox="1">
                  <a:spLocks noRot="1" noChangeAspect="1" noMove="1" noResize="1" noEditPoints="1" noAdjustHandles="1" noChangeArrowheads="1" noChangeShapeType="1" noTextEdit="1"/>
                </p:cNvSpPr>
                <p:nvPr/>
              </p:nvSpPr>
              <p:spPr>
                <a:xfrm>
                  <a:off x="4727848" y="1980928"/>
                  <a:ext cx="1643371" cy="249299"/>
                </a:xfrm>
                <a:prstGeom prst="rect">
                  <a:avLst/>
                </a:prstGeom>
                <a:blipFill rotWithShape="0">
                  <a:blip r:embed="rId6"/>
                  <a:stretch>
                    <a:fillRect l="-5204" t="-7317" r="-6320"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Content Placeholder 2"/>
                <p:cNvSpPr txBox="1">
                  <a:spLocks/>
                </p:cNvSpPr>
                <p:nvPr/>
              </p:nvSpPr>
              <p:spPr>
                <a:xfrm>
                  <a:off x="5037549" y="2343226"/>
                  <a:ext cx="5918991" cy="47179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𝐻</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𝑆</m:t>
                            </m:r>
                          </m:e>
                        </m:d>
                        <m:r>
                          <a:rPr lang="en-US" sz="1800" b="0" i="1" smtClean="0">
                            <a:latin typeface="Cambria Math" panose="02040503050406030204" pitchFamily="18" charset="0"/>
                            <a:ea typeface="Cambria Math" panose="02040503050406030204" pitchFamily="18" charset="0"/>
                          </a:rPr>
                          <m:t>− </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5</m:t>
                            </m:r>
                          </m:num>
                          <m:den>
                            <m:r>
                              <a:rPr lang="en-US" sz="1800" b="0" i="1" smtClean="0">
                                <a:latin typeface="Cambria Math" panose="02040503050406030204" pitchFamily="18" charset="0"/>
                                <a:ea typeface="Cambria Math" panose="02040503050406030204" pitchFamily="18" charset="0"/>
                              </a:rPr>
                              <m:t>14</m:t>
                            </m:r>
                          </m:den>
                        </m:f>
                        <m:r>
                          <a:rPr lang="en-US" sz="1800" i="1" smtClean="0">
                            <a:latin typeface="Cambria Math" panose="02040503050406030204" pitchFamily="18" charset="0"/>
                            <a:ea typeface="Cambria Math" panose="02040503050406030204" pitchFamily="18" charset="0"/>
                          </a:rPr>
                          <m:t>𝐻</m:t>
                        </m:r>
                        <m:d>
                          <m:dPr>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𝑆𝑢𝑛𝑛𝑦</m:t>
                            </m:r>
                          </m:e>
                        </m:d>
                        <m:r>
                          <a:rPr lang="en-US" sz="1800" i="1" smtClean="0">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4</m:t>
                            </m:r>
                          </m:num>
                          <m:den>
                            <m:r>
                              <a:rPr lang="en-US" sz="1800" i="1">
                                <a:latin typeface="Cambria Math" panose="02040503050406030204" pitchFamily="18" charset="0"/>
                                <a:ea typeface="Cambria Math" panose="02040503050406030204" pitchFamily="18" charset="0"/>
                              </a:rPr>
                              <m:t>14</m:t>
                            </m:r>
                          </m:den>
                        </m:f>
                        <m:r>
                          <a:rPr lang="en-US" sz="1800" i="1">
                            <a:latin typeface="Cambria Math" panose="02040503050406030204" pitchFamily="18" charset="0"/>
                            <a:ea typeface="Cambria Math" panose="02040503050406030204" pitchFamily="18" charset="0"/>
                          </a:rPr>
                          <m:t>𝐻</m:t>
                        </m:r>
                        <m:d>
                          <m:dPr>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𝑂𝑣𝑒𝑟𝑐𝑎𝑠𝑡</m:t>
                            </m:r>
                          </m:e>
                        </m:d>
                        <m:r>
                          <a:rPr lang="en-US" sz="1800" i="1">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5</m:t>
                            </m:r>
                          </m:num>
                          <m:den>
                            <m:r>
                              <a:rPr lang="en-US" sz="1800" i="1">
                                <a:latin typeface="Cambria Math" panose="02040503050406030204" pitchFamily="18" charset="0"/>
                                <a:ea typeface="Cambria Math" panose="02040503050406030204" pitchFamily="18" charset="0"/>
                              </a:rPr>
                              <m:t>14</m:t>
                            </m:r>
                          </m:den>
                        </m:f>
                        <m:r>
                          <a:rPr lang="en-US" sz="1800" i="1">
                            <a:latin typeface="Cambria Math" panose="02040503050406030204" pitchFamily="18" charset="0"/>
                            <a:ea typeface="Cambria Math" panose="02040503050406030204" pitchFamily="18" charset="0"/>
                          </a:rPr>
                          <m:t>𝐻</m:t>
                        </m:r>
                        <m:d>
                          <m:dPr>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𝑅𝑎𝑖𝑛</m:t>
                            </m:r>
                          </m:e>
                        </m:d>
                      </m:oMath>
                    </m:oMathPara>
                  </a14:m>
                  <a:endParaRPr lang="en-US" sz="1800" dirty="0" smtClean="0">
                    <a:latin typeface="+mn-lt"/>
                  </a:endParaRPr>
                </a:p>
              </p:txBody>
            </p:sp>
          </mc:Choice>
          <mc:Fallback xmlns="">
            <p:sp>
              <p:nvSpPr>
                <p:cNvPr id="55" name="Content Placeholder 2"/>
                <p:cNvSpPr txBox="1">
                  <a:spLocks noRot="1" noChangeAspect="1" noMove="1" noResize="1" noEditPoints="1" noAdjustHandles="1" noChangeArrowheads="1" noChangeShapeType="1" noTextEdit="1"/>
                </p:cNvSpPr>
                <p:nvPr/>
              </p:nvSpPr>
              <p:spPr>
                <a:xfrm>
                  <a:off x="5037549" y="2343226"/>
                  <a:ext cx="5918991" cy="471796"/>
                </a:xfrm>
                <a:prstGeom prst="rect">
                  <a:avLst/>
                </a:prstGeom>
                <a:blipFill rotWithShape="0">
                  <a:blip r:embed="rId7"/>
                  <a:stretch>
                    <a:fillRect t="-2564" b="-256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6" name="Content Placeholder 2"/>
              <p:cNvSpPr txBox="1">
                <a:spLocks/>
              </p:cNvSpPr>
              <p:nvPr/>
            </p:nvSpPr>
            <p:spPr>
              <a:xfrm>
                <a:off x="5037549" y="2946737"/>
                <a:ext cx="5774975" cy="36593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 xmlns:m="http://schemas.openxmlformats.org/officeDocument/2006/math">
                    <m:r>
                      <a:rPr lang="en-US" sz="1800" b="0" i="1" smtClean="0">
                        <a:latin typeface="Cambria Math" panose="02040503050406030204" pitchFamily="18" charset="0"/>
                        <a:ea typeface="Cambria Math" panose="02040503050406030204" pitchFamily="18" charset="0"/>
                      </a:rPr>
                      <m:t>=0.94 −</m:t>
                    </m:r>
                    <m:f>
                      <m:fPr>
                        <m:ctrlPr>
                          <a:rPr lang="en-US" sz="1800" i="1">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5</m:t>
                        </m:r>
                      </m:num>
                      <m:den>
                        <m:r>
                          <a:rPr lang="en-US" sz="1800" i="1">
                            <a:latin typeface="Cambria Math" panose="02040503050406030204" pitchFamily="18" charset="0"/>
                            <a:ea typeface="Cambria Math" panose="02040503050406030204" pitchFamily="18" charset="0"/>
                          </a:rPr>
                          <m:t>14</m:t>
                        </m:r>
                      </m:den>
                    </m:f>
                    <m:r>
                      <a:rPr lang="en-US" sz="1800" b="0" i="1" smtClean="0">
                        <a:latin typeface="Cambria Math" panose="02040503050406030204" pitchFamily="18" charset="0"/>
                        <a:ea typeface="Cambria Math" panose="02040503050406030204" pitchFamily="18" charset="0"/>
                      </a:rPr>
                      <m:t>∗0.971         </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   </m:t>
                    </m:r>
                    <m:f>
                      <m:fPr>
                        <m:ctrlPr>
                          <a:rPr lang="en-US" sz="1800" i="1">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4</m:t>
                        </m:r>
                      </m:num>
                      <m:den>
                        <m:r>
                          <a:rPr lang="en-US" sz="1800" i="1">
                            <a:latin typeface="Cambria Math" panose="02040503050406030204" pitchFamily="18" charset="0"/>
                            <a:ea typeface="Cambria Math" panose="02040503050406030204" pitchFamily="18" charset="0"/>
                          </a:rPr>
                          <m:t>14</m:t>
                        </m:r>
                      </m:den>
                    </m:f>
                    <m:r>
                      <a:rPr lang="en-US" sz="1800" b="0" i="1" smtClean="0">
                        <a:latin typeface="Cambria Math" panose="02040503050406030204" pitchFamily="18" charset="0"/>
                        <a:ea typeface="Cambria Math" panose="02040503050406030204" pitchFamily="18" charset="0"/>
                      </a:rPr>
                      <m:t>∗0</m:t>
                    </m:r>
                  </m:oMath>
                </a14:m>
                <a:r>
                  <a:rPr lang="en-US" sz="1800" dirty="0">
                    <a:ea typeface="Cambria Math" panose="02040503050406030204" pitchFamily="18" charset="0"/>
                  </a:rPr>
                  <a:t> </a:t>
                </a:r>
                <a14:m>
                  <m:oMath xmlns:m="http://schemas.openxmlformats.org/officeDocument/2006/math">
                    <m:r>
                      <a:rPr lang="en-US" sz="1800" b="0" i="0" smtClean="0">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5</m:t>
                        </m:r>
                      </m:num>
                      <m:den>
                        <m:r>
                          <a:rPr lang="en-US" sz="1800" i="1">
                            <a:latin typeface="Cambria Math" panose="02040503050406030204" pitchFamily="18" charset="0"/>
                            <a:ea typeface="Cambria Math" panose="02040503050406030204" pitchFamily="18" charset="0"/>
                          </a:rPr>
                          <m:t>14</m:t>
                        </m:r>
                      </m:den>
                    </m:f>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0.971</m:t>
                    </m:r>
                  </m:oMath>
                </a14:m>
                <a:endParaRPr lang="en-US" sz="1800" dirty="0" smtClean="0">
                  <a:latin typeface="+mn-lt"/>
                </a:endParaRPr>
              </a:p>
            </p:txBody>
          </p:sp>
        </mc:Choice>
        <mc:Fallback xmlns="">
          <p:sp>
            <p:nvSpPr>
              <p:cNvPr id="56" name="Content Placeholder 2"/>
              <p:cNvSpPr txBox="1">
                <a:spLocks noRot="1" noChangeAspect="1" noMove="1" noResize="1" noEditPoints="1" noAdjustHandles="1" noChangeArrowheads="1" noChangeShapeType="1" noTextEdit="1"/>
              </p:cNvSpPr>
              <p:nvPr/>
            </p:nvSpPr>
            <p:spPr>
              <a:xfrm>
                <a:off x="5037549" y="2946737"/>
                <a:ext cx="5774975" cy="365934"/>
              </a:xfrm>
              <a:prstGeom prst="rect">
                <a:avLst/>
              </a:prstGeom>
              <a:blipFill rotWithShape="0">
                <a:blip r:embed="rId8"/>
                <a:stretch>
                  <a:fillRect l="-844" t="-8333"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Content Placeholder 2"/>
              <p:cNvSpPr txBox="1">
                <a:spLocks/>
              </p:cNvSpPr>
              <p:nvPr/>
            </p:nvSpPr>
            <p:spPr>
              <a:xfrm>
                <a:off x="5067678" y="3626512"/>
                <a:ext cx="4050179"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ea typeface="Cambria Math" panose="02040503050406030204" pitchFamily="18" charset="0"/>
                        </a:rPr>
                        <m:t>=0.2464</m:t>
                      </m:r>
                    </m:oMath>
                  </m:oMathPara>
                </a14:m>
                <a:endParaRPr lang="en-US" sz="1800" dirty="0" smtClean="0">
                  <a:latin typeface="+mn-lt"/>
                </a:endParaRPr>
              </a:p>
            </p:txBody>
          </p:sp>
        </mc:Choice>
        <mc:Fallback xmlns="">
          <p:sp>
            <p:nvSpPr>
              <p:cNvPr id="57" name="Content Placeholder 2"/>
              <p:cNvSpPr txBox="1">
                <a:spLocks noRot="1" noChangeAspect="1" noMove="1" noResize="1" noEditPoints="1" noAdjustHandles="1" noChangeArrowheads="1" noChangeShapeType="1" noTextEdit="1"/>
              </p:cNvSpPr>
              <p:nvPr/>
            </p:nvSpPr>
            <p:spPr>
              <a:xfrm>
                <a:off x="5067678" y="3626512"/>
                <a:ext cx="4050179" cy="249299"/>
              </a:xfrm>
              <a:prstGeom prst="rect">
                <a:avLst/>
              </a:prstGeom>
              <a:blipFill rotWithShape="0">
                <a:blip r:embed="rId9"/>
                <a:stretch>
                  <a:fillRect l="-1203" t="-4878"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Content Placeholder 2"/>
              <p:cNvSpPr txBox="1">
                <a:spLocks/>
              </p:cNvSpPr>
              <p:nvPr/>
            </p:nvSpPr>
            <p:spPr>
              <a:xfrm>
                <a:off x="2604156" y="1745831"/>
                <a:ext cx="1643371"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1800" i="1">
                          <a:latin typeface="Cambria Math" panose="02040503050406030204" pitchFamily="18" charset="0"/>
                          <a:ea typeface="Cambria Math" panose="02040503050406030204" pitchFamily="18" charset="0"/>
                        </a:rPr>
                        <m:t>𝐻</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𝑆</m:t>
                          </m:r>
                        </m:e>
                      </m:d>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0.94</m:t>
                      </m:r>
                    </m:oMath>
                  </m:oMathPara>
                </a14:m>
                <a:endParaRPr lang="en-US" sz="1800" dirty="0" smtClean="0">
                  <a:latin typeface="+mn-lt"/>
                </a:endParaRPr>
              </a:p>
            </p:txBody>
          </p:sp>
        </mc:Choice>
        <mc:Fallback xmlns="">
          <p:sp>
            <p:nvSpPr>
              <p:cNvPr id="58" name="Content Placeholder 2"/>
              <p:cNvSpPr txBox="1">
                <a:spLocks noRot="1" noChangeAspect="1" noMove="1" noResize="1" noEditPoints="1" noAdjustHandles="1" noChangeArrowheads="1" noChangeShapeType="1" noTextEdit="1"/>
              </p:cNvSpPr>
              <p:nvPr/>
            </p:nvSpPr>
            <p:spPr>
              <a:xfrm>
                <a:off x="2604156" y="1745831"/>
                <a:ext cx="1643371" cy="249299"/>
              </a:xfrm>
              <a:prstGeom prst="rect">
                <a:avLst/>
              </a:prstGeom>
              <a:blipFill rotWithShape="0">
                <a:blip r:embed="rId10"/>
                <a:stretch>
                  <a:fillRect l="-4815" t="-4878"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Content Placeholder 2"/>
              <p:cNvSpPr txBox="1">
                <a:spLocks/>
              </p:cNvSpPr>
              <p:nvPr/>
            </p:nvSpPr>
            <p:spPr>
              <a:xfrm>
                <a:off x="1181383" y="3983655"/>
                <a:ext cx="3647804"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𝐻</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𝑂𝑣𝑒𝑟𝑐𝑎𝑠𝑡</m:t>
                          </m:r>
                        </m:e>
                      </m:d>
                      <m:r>
                        <a:rPr lang="en-US" sz="1800" b="0" i="1" smtClean="0">
                          <a:latin typeface="Cambria Math" panose="02040503050406030204" pitchFamily="18" charset="0"/>
                          <a:ea typeface="Cambria Math" panose="02040503050406030204" pitchFamily="18" charset="0"/>
                        </a:rPr>
                        <m:t>=0</m:t>
                      </m:r>
                    </m:oMath>
                  </m:oMathPara>
                </a14:m>
                <a:endParaRPr lang="en-US" sz="1800" dirty="0" smtClean="0">
                  <a:latin typeface="Gill Sans MT" panose="020B0502020104020203" pitchFamily="34" charset="0"/>
                </a:endParaRPr>
              </a:p>
            </p:txBody>
          </p:sp>
        </mc:Choice>
        <mc:Fallback xmlns="">
          <p:sp>
            <p:nvSpPr>
              <p:cNvPr id="59" name="Content Placeholder 2"/>
              <p:cNvSpPr txBox="1">
                <a:spLocks noRot="1" noChangeAspect="1" noMove="1" noResize="1" noEditPoints="1" noAdjustHandles="1" noChangeArrowheads="1" noChangeShapeType="1" noTextEdit="1"/>
              </p:cNvSpPr>
              <p:nvPr/>
            </p:nvSpPr>
            <p:spPr>
              <a:xfrm>
                <a:off x="1181383" y="3983655"/>
                <a:ext cx="3647804" cy="249299"/>
              </a:xfrm>
              <a:prstGeom prst="rect">
                <a:avLst/>
              </a:prstGeom>
              <a:blipFill rotWithShape="0">
                <a:blip r:embed="rId11"/>
                <a:stretch>
                  <a:fillRect l="-2341" t="-2439" b="-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Content Placeholder 2"/>
              <p:cNvSpPr txBox="1">
                <a:spLocks/>
              </p:cNvSpPr>
              <p:nvPr/>
            </p:nvSpPr>
            <p:spPr>
              <a:xfrm>
                <a:off x="2374430" y="4326752"/>
                <a:ext cx="3647804"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𝐻</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𝑅𝑎𝑖𝑛</m:t>
                          </m:r>
                        </m:e>
                      </m:d>
                      <m:r>
                        <a:rPr lang="en-US" sz="1800" b="0" i="1" smtClean="0">
                          <a:latin typeface="Cambria Math" panose="02040503050406030204" pitchFamily="18" charset="0"/>
                          <a:ea typeface="Cambria Math" panose="02040503050406030204" pitchFamily="18" charset="0"/>
                        </a:rPr>
                        <m:t>=0.971</m:t>
                      </m:r>
                    </m:oMath>
                  </m:oMathPara>
                </a14:m>
                <a:endParaRPr lang="en-US" sz="1800" dirty="0" smtClean="0">
                  <a:latin typeface="Gill Sans MT" panose="020B0502020104020203" pitchFamily="34" charset="0"/>
                </a:endParaRPr>
              </a:p>
            </p:txBody>
          </p:sp>
        </mc:Choice>
        <mc:Fallback xmlns="">
          <p:sp>
            <p:nvSpPr>
              <p:cNvPr id="60" name="Content Placeholder 2"/>
              <p:cNvSpPr txBox="1">
                <a:spLocks noRot="1" noChangeAspect="1" noMove="1" noResize="1" noEditPoints="1" noAdjustHandles="1" noChangeArrowheads="1" noChangeShapeType="1" noTextEdit="1"/>
              </p:cNvSpPr>
              <p:nvPr/>
            </p:nvSpPr>
            <p:spPr>
              <a:xfrm>
                <a:off x="2374430" y="4326752"/>
                <a:ext cx="3647804" cy="249299"/>
              </a:xfrm>
              <a:prstGeom prst="rect">
                <a:avLst/>
              </a:prstGeom>
              <a:blipFill rotWithShape="0">
                <a:blip r:embed="rId12"/>
                <a:stretch>
                  <a:fillRect l="-2341" t="-4878" b="-12195"/>
                </a:stretch>
              </a:blipFill>
            </p:spPr>
            <p:txBody>
              <a:bodyPr/>
              <a:lstStyle/>
              <a:p>
                <a:r>
                  <a:rPr lang="en-US">
                    <a:noFill/>
                  </a:rPr>
                  <a:t> </a:t>
                </a:r>
              </a:p>
            </p:txBody>
          </p:sp>
        </mc:Fallback>
      </mc:AlternateContent>
      <p:grpSp>
        <p:nvGrpSpPr>
          <p:cNvPr id="4" name="Group 3"/>
          <p:cNvGrpSpPr/>
          <p:nvPr/>
        </p:nvGrpSpPr>
        <p:grpSpPr>
          <a:xfrm>
            <a:off x="3902972" y="5617628"/>
            <a:ext cx="2396875" cy="742825"/>
            <a:chOff x="3902972" y="5617628"/>
            <a:chExt cx="2396875" cy="742825"/>
          </a:xfrm>
        </p:grpSpPr>
        <p:cxnSp>
          <p:nvCxnSpPr>
            <p:cNvPr id="27" name="Straight Arrow Connector 26"/>
            <p:cNvCxnSpPr/>
            <p:nvPr/>
          </p:nvCxnSpPr>
          <p:spPr>
            <a:xfrm>
              <a:off x="5231904" y="5617628"/>
              <a:ext cx="0" cy="3454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902972" y="5991121"/>
              <a:ext cx="2396875" cy="369332"/>
            </a:xfrm>
            <a:prstGeom prst="rect">
              <a:avLst/>
            </a:prstGeom>
          </p:spPr>
          <p:txBody>
            <a:bodyPr wrap="none">
              <a:spAutoFit/>
            </a:bodyPr>
            <a:lstStyle/>
            <a:p>
              <a:r>
                <a:rPr lang="en-US" dirty="0" smtClean="0">
                  <a:latin typeface="Gill Sans MT" panose="020B0502020104020203" pitchFamily="34" charset="0"/>
                </a:rPr>
                <a:t>Entropy before the split</a:t>
              </a:r>
              <a:endParaRPr lang="en-US" dirty="0">
                <a:latin typeface="Gill Sans MT" panose="020B0502020104020203" pitchFamily="34" charset="0"/>
              </a:endParaRPr>
            </a:p>
          </p:txBody>
        </p:sp>
      </p:grpSp>
      <p:grpSp>
        <p:nvGrpSpPr>
          <p:cNvPr id="5" name="Group 4"/>
          <p:cNvGrpSpPr/>
          <p:nvPr/>
        </p:nvGrpSpPr>
        <p:grpSpPr>
          <a:xfrm>
            <a:off x="6690853" y="5617628"/>
            <a:ext cx="2225802" cy="742825"/>
            <a:chOff x="6690853" y="5617628"/>
            <a:chExt cx="2225802" cy="742825"/>
          </a:xfrm>
        </p:grpSpPr>
        <p:cxnSp>
          <p:nvCxnSpPr>
            <p:cNvPr id="28" name="Straight Arrow Connector 27"/>
            <p:cNvCxnSpPr/>
            <p:nvPr/>
          </p:nvCxnSpPr>
          <p:spPr>
            <a:xfrm>
              <a:off x="7500156" y="5617628"/>
              <a:ext cx="0" cy="3454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690853" y="5991121"/>
              <a:ext cx="2225802" cy="369332"/>
            </a:xfrm>
            <a:prstGeom prst="rect">
              <a:avLst/>
            </a:prstGeom>
          </p:spPr>
          <p:txBody>
            <a:bodyPr wrap="none">
              <a:spAutoFit/>
            </a:bodyPr>
            <a:lstStyle/>
            <a:p>
              <a:r>
                <a:rPr lang="en-US" dirty="0" smtClean="0">
                  <a:latin typeface="Gill Sans MT" panose="020B0502020104020203" pitchFamily="34" charset="0"/>
                </a:rPr>
                <a:t>Entropy after the split</a:t>
              </a:r>
              <a:endParaRPr lang="en-US" dirty="0">
                <a:latin typeface="Gill Sans MT" panose="020B0502020104020203" pitchFamily="34" charset="0"/>
              </a:endParaRPr>
            </a:p>
          </p:txBody>
        </p:sp>
      </p:grpSp>
      <p:grpSp>
        <p:nvGrpSpPr>
          <p:cNvPr id="34" name="Group 33"/>
          <p:cNvGrpSpPr/>
          <p:nvPr/>
        </p:nvGrpSpPr>
        <p:grpSpPr>
          <a:xfrm>
            <a:off x="6022234" y="3765207"/>
            <a:ext cx="2721109" cy="371412"/>
            <a:chOff x="3553987" y="5989041"/>
            <a:chExt cx="2721109" cy="371412"/>
          </a:xfrm>
        </p:grpSpPr>
        <p:cxnSp>
          <p:nvCxnSpPr>
            <p:cNvPr id="35" name="Straight Arrow Connector 34"/>
            <p:cNvCxnSpPr/>
            <p:nvPr/>
          </p:nvCxnSpPr>
          <p:spPr>
            <a:xfrm>
              <a:off x="3553987" y="5989041"/>
              <a:ext cx="277613" cy="15820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902972" y="5991121"/>
              <a:ext cx="2372124" cy="369332"/>
            </a:xfrm>
            <a:prstGeom prst="rect">
              <a:avLst/>
            </a:prstGeom>
          </p:spPr>
          <p:txBody>
            <a:bodyPr wrap="none">
              <a:spAutoFit/>
            </a:bodyPr>
            <a:lstStyle/>
            <a:p>
              <a:r>
                <a:rPr lang="en-US" dirty="0" smtClean="0">
                  <a:latin typeface="Gill Sans MT" panose="020B0502020104020203" pitchFamily="34" charset="0"/>
                </a:rPr>
                <a:t>More certain by 0.2464</a:t>
              </a:r>
              <a:endParaRPr lang="en-US" dirty="0">
                <a:latin typeface="Gill Sans MT" panose="020B0502020104020203" pitchFamily="34" charset="0"/>
              </a:endParaRPr>
            </a:p>
          </p:txBody>
        </p:sp>
      </p:grpSp>
    </p:spTree>
    <p:extLst>
      <p:ext uri="{BB962C8B-B14F-4D97-AF65-F5344CB8AC3E}">
        <p14:creationId xmlns:p14="http://schemas.microsoft.com/office/powerpoint/2010/main" val="318197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8"/>
                                        </p:tgtEl>
                                        <p:attrNameLst>
                                          <p:attrName>style.visibility</p:attrName>
                                        </p:attrNameLst>
                                      </p:cBhvr>
                                      <p:to>
                                        <p:strVal val="visible"/>
                                      </p:to>
                                    </p:set>
                                  </p:childTnLst>
                                </p:cTn>
                              </p:par>
                            </p:childTnLst>
                          </p:cTn>
                        </p:par>
                        <p:par>
                          <p:cTn id="20" fill="hold">
                            <p:stCondLst>
                              <p:cond delay="0"/>
                            </p:stCondLst>
                            <p:childTnLst>
                              <p:par>
                                <p:cTn id="21" presetID="22" presetClass="entr" presetSubtype="8" fill="hold" grpId="0" nodeType="afterEffect">
                                  <p:stCondLst>
                                    <p:cond delay="0"/>
                                  </p:stCondLst>
                                  <p:childTnLst>
                                    <p:set>
                                      <p:cBhvr>
                                        <p:cTn id="22" dur="1" fill="hold">
                                          <p:stCondLst>
                                            <p:cond delay="0"/>
                                          </p:stCondLst>
                                        </p:cTn>
                                        <p:tgtEl>
                                          <p:spTgt spid="104"/>
                                        </p:tgtEl>
                                        <p:attrNameLst>
                                          <p:attrName>style.visibility</p:attrName>
                                        </p:attrNameLst>
                                      </p:cBhvr>
                                      <p:to>
                                        <p:strVal val="visible"/>
                                      </p:to>
                                    </p:set>
                                    <p:animEffect transition="in" filter="wipe(left)">
                                      <p:cBhvr>
                                        <p:cTn id="23" dur="500"/>
                                        <p:tgtEl>
                                          <p:spTgt spid="104"/>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wipe(left)">
                                      <p:cBhvr>
                                        <p:cTn id="31" dur="500"/>
                                        <p:tgtEl>
                                          <p:spTgt spid="6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7"/>
                                        </p:tgtEl>
                                        <p:attrNameLst>
                                          <p:attrName>style.visibility</p:attrName>
                                        </p:attrNameLst>
                                      </p:cBhvr>
                                      <p:to>
                                        <p:strVal val="visible"/>
                                      </p:to>
                                    </p:set>
                                  </p:childTnLst>
                                </p:cTn>
                              </p:par>
                            </p:childTnLst>
                          </p:cTn>
                        </p:par>
                        <p:par>
                          <p:cTn id="44" fill="hold">
                            <p:stCondLst>
                              <p:cond delay="0"/>
                            </p:stCondLst>
                            <p:childTnLst>
                              <p:par>
                                <p:cTn id="45" presetID="42" presetClass="entr" presetSubtype="0" fill="hold" nodeType="after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1000"/>
                                        <p:tgtEl>
                                          <p:spTgt spid="34"/>
                                        </p:tgtEl>
                                      </p:cBhvr>
                                    </p:animEffect>
                                    <p:anim calcmode="lin" valueType="num">
                                      <p:cBhvr>
                                        <p:cTn id="48" dur="1000" fill="hold"/>
                                        <p:tgtEl>
                                          <p:spTgt spid="34"/>
                                        </p:tgtEl>
                                        <p:attrNameLst>
                                          <p:attrName>ppt_x</p:attrName>
                                        </p:attrNameLst>
                                      </p:cBhvr>
                                      <p:tavLst>
                                        <p:tav tm="0">
                                          <p:val>
                                            <p:strVal val="#ppt_x"/>
                                          </p:val>
                                        </p:tav>
                                        <p:tav tm="100000">
                                          <p:val>
                                            <p:strVal val="#ppt_x"/>
                                          </p:val>
                                        </p:tav>
                                      </p:tavLst>
                                    </p:anim>
                                    <p:anim calcmode="lin" valueType="num">
                                      <p:cBhvr>
                                        <p:cTn id="4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56" grpId="0"/>
      <p:bldP spid="57" grpId="0"/>
      <p:bldP spid="58" grpId="0"/>
      <p:bldP spid="59" grpId="0"/>
      <p:bldP spid="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200" y="181492"/>
            <a:ext cx="3451586" cy="701731"/>
          </a:xfrm>
        </p:spPr>
        <p:txBody>
          <a:bodyPr/>
          <a:lstStyle/>
          <a:p>
            <a:r>
              <a:rPr lang="en-US" dirty="0"/>
              <a:t>Decision Tree</a:t>
            </a:r>
          </a:p>
        </p:txBody>
      </p:sp>
      <p:sp>
        <p:nvSpPr>
          <p:cNvPr id="8" name="Content Placeholder 2"/>
          <p:cNvSpPr>
            <a:spLocks noGrp="1"/>
          </p:cNvSpPr>
          <p:nvPr>
            <p:ph idx="1"/>
          </p:nvPr>
        </p:nvSpPr>
        <p:spPr>
          <a:xfrm>
            <a:off x="1278219" y="791502"/>
            <a:ext cx="6685594" cy="409709"/>
          </a:xfrm>
        </p:spPr>
        <p:txBody>
          <a:bodyPr>
            <a:noAutofit/>
          </a:bodyPr>
          <a:lstStyle/>
          <a:p>
            <a:pPr marL="0" indent="0">
              <a:buNone/>
            </a:pPr>
            <a:r>
              <a:rPr lang="en-US" sz="2800" dirty="0" smtClean="0">
                <a:latin typeface="Gill Sans MT" panose="020B0502020104020203" pitchFamily="34" charset="0"/>
              </a:rPr>
              <a:t>Using Information Gain</a:t>
            </a:r>
            <a:endParaRPr lang="en-US" sz="2800" dirty="0">
              <a:latin typeface="Gill Sans MT" panose="020B0502020104020203" pitchFamily="34" charset="0"/>
            </a:endParaRPr>
          </a:p>
        </p:txBody>
      </p:sp>
      <p:grpSp>
        <p:nvGrpSpPr>
          <p:cNvPr id="72" name="Group 71"/>
          <p:cNvGrpSpPr/>
          <p:nvPr/>
        </p:nvGrpSpPr>
        <p:grpSpPr>
          <a:xfrm>
            <a:off x="3654014" y="1313847"/>
            <a:ext cx="2030504" cy="1934410"/>
            <a:chOff x="3654014" y="1228624"/>
            <a:chExt cx="2030504" cy="1934410"/>
          </a:xfrm>
        </p:grpSpPr>
        <p:sp>
          <p:nvSpPr>
            <p:cNvPr id="73" name="Rectangle 72"/>
            <p:cNvSpPr/>
            <p:nvPr/>
          </p:nvSpPr>
          <p:spPr>
            <a:xfrm>
              <a:off x="4085195" y="1228624"/>
              <a:ext cx="1282723" cy="400110"/>
            </a:xfrm>
            <a:prstGeom prst="rect">
              <a:avLst/>
            </a:prstGeom>
          </p:spPr>
          <p:txBody>
            <a:bodyPr wrap="none">
              <a:spAutoFit/>
            </a:bodyPr>
            <a:lstStyle/>
            <a:p>
              <a:r>
                <a:rPr lang="en-US" sz="2000" dirty="0">
                  <a:latin typeface="Gill Sans MT" panose="020B0502020104020203" pitchFamily="34" charset="0"/>
                </a:rPr>
                <a:t>Option </a:t>
              </a:r>
              <a:r>
                <a:rPr lang="en-US" sz="2000" dirty="0" smtClean="0">
                  <a:latin typeface="Gill Sans MT" panose="020B0502020104020203" pitchFamily="34" charset="0"/>
                </a:rPr>
                <a:t>#2</a:t>
              </a:r>
              <a:endParaRPr lang="en-US" sz="2000" dirty="0">
                <a:latin typeface="Gill Sans MT" panose="020B0502020104020203" pitchFamily="34" charset="0"/>
              </a:endParaRPr>
            </a:p>
          </p:txBody>
        </p:sp>
        <p:sp>
          <p:nvSpPr>
            <p:cNvPr id="74" name="Oval 73"/>
            <p:cNvSpPr/>
            <p:nvPr/>
          </p:nvSpPr>
          <p:spPr>
            <a:xfrm>
              <a:off x="4059558" y="1952836"/>
              <a:ext cx="1293447"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Humidity</a:t>
              </a:r>
              <a:endParaRPr lang="en-US" dirty="0">
                <a:latin typeface="Gill Sans MT" panose="020B0502020104020203" pitchFamily="34" charset="0"/>
              </a:endParaRPr>
            </a:p>
          </p:txBody>
        </p:sp>
        <p:sp>
          <p:nvSpPr>
            <p:cNvPr id="75" name="Oval 74"/>
            <p:cNvSpPr/>
            <p:nvPr/>
          </p:nvSpPr>
          <p:spPr>
            <a:xfrm>
              <a:off x="3654014" y="2766289"/>
              <a:ext cx="101825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Normal</a:t>
              </a:r>
              <a:endParaRPr lang="en-US" dirty="0">
                <a:solidFill>
                  <a:schemeClr val="tx1"/>
                </a:solidFill>
                <a:latin typeface="Gill Sans MT" panose="020B0502020104020203" pitchFamily="34" charset="0"/>
              </a:endParaRPr>
            </a:p>
          </p:txBody>
        </p:sp>
        <p:cxnSp>
          <p:nvCxnSpPr>
            <p:cNvPr id="76" name="Straight Arrow Connector 75"/>
            <p:cNvCxnSpPr>
              <a:stCxn id="74" idx="3"/>
              <a:endCxn id="75" idx="0"/>
            </p:cNvCxnSpPr>
            <p:nvPr/>
          </p:nvCxnSpPr>
          <p:spPr>
            <a:xfrm flipH="1">
              <a:off x="4163140" y="2352343"/>
              <a:ext cx="85839"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4888356" y="2766289"/>
              <a:ext cx="79616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High</a:t>
              </a:r>
              <a:endParaRPr lang="en-US" dirty="0">
                <a:solidFill>
                  <a:schemeClr val="tx1"/>
                </a:solidFill>
                <a:latin typeface="Gill Sans MT" panose="020B0502020104020203" pitchFamily="34" charset="0"/>
              </a:endParaRPr>
            </a:p>
          </p:txBody>
        </p:sp>
        <p:cxnSp>
          <p:nvCxnSpPr>
            <p:cNvPr id="78" name="Straight Arrow Connector 77"/>
            <p:cNvCxnSpPr>
              <a:stCxn id="74" idx="5"/>
              <a:endCxn id="77" idx="0"/>
            </p:cNvCxnSpPr>
            <p:nvPr/>
          </p:nvCxnSpPr>
          <p:spPr>
            <a:xfrm>
              <a:off x="5163584" y="2352343"/>
              <a:ext cx="122853"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88" name="Content Placeholder 2"/>
          <p:cNvSpPr txBox="1">
            <a:spLocks/>
          </p:cNvSpPr>
          <p:nvPr/>
        </p:nvSpPr>
        <p:spPr>
          <a:xfrm>
            <a:off x="4209110" y="1745831"/>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9 yes </a:t>
            </a:r>
            <a:r>
              <a:rPr lang="en-US" sz="1800" dirty="0" smtClean="0"/>
              <a:t>/ </a:t>
            </a:r>
            <a:r>
              <a:rPr lang="en-US" sz="1800" dirty="0" smtClean="0">
                <a:solidFill>
                  <a:srgbClr val="FF0000"/>
                </a:solidFill>
              </a:rPr>
              <a:t>5 no </a:t>
            </a:r>
            <a:endParaRPr lang="en-US" sz="1800" dirty="0">
              <a:solidFill>
                <a:srgbClr val="FF0000"/>
              </a:solidFill>
            </a:endParaRPr>
          </a:p>
        </p:txBody>
      </p:sp>
      <p:sp>
        <p:nvSpPr>
          <p:cNvPr id="93" name="Content Placeholder 2"/>
          <p:cNvSpPr txBox="1">
            <a:spLocks/>
          </p:cNvSpPr>
          <p:nvPr/>
        </p:nvSpPr>
        <p:spPr>
          <a:xfrm>
            <a:off x="3872449" y="3313432"/>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6 </a:t>
            </a:r>
            <a:r>
              <a:rPr lang="en-US" sz="1800" dirty="0" smtClean="0"/>
              <a:t>/ </a:t>
            </a:r>
            <a:r>
              <a:rPr lang="en-US" sz="1800" dirty="0" smtClean="0">
                <a:solidFill>
                  <a:srgbClr val="FF0000"/>
                </a:solidFill>
              </a:rPr>
              <a:t>1</a:t>
            </a:r>
            <a:endParaRPr lang="en-US" sz="1800" dirty="0">
              <a:solidFill>
                <a:srgbClr val="FF0000"/>
              </a:solidFill>
            </a:endParaRPr>
          </a:p>
        </p:txBody>
      </p:sp>
      <p:sp>
        <p:nvSpPr>
          <p:cNvPr id="94" name="Content Placeholder 2"/>
          <p:cNvSpPr txBox="1">
            <a:spLocks/>
          </p:cNvSpPr>
          <p:nvPr/>
        </p:nvSpPr>
        <p:spPr>
          <a:xfrm>
            <a:off x="5060581" y="3310402"/>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3 </a:t>
            </a:r>
            <a:r>
              <a:rPr lang="en-US" sz="1800" dirty="0" smtClean="0"/>
              <a:t>/ </a:t>
            </a:r>
            <a:r>
              <a:rPr lang="en-US" sz="1800" dirty="0" smtClean="0">
                <a:solidFill>
                  <a:srgbClr val="FF0000"/>
                </a:solidFill>
              </a:rPr>
              <a:t>4</a:t>
            </a:r>
            <a:endParaRPr lang="en-US" sz="1800" dirty="0">
              <a:solidFill>
                <a:srgbClr val="FF0000"/>
              </a:solidFill>
            </a:endParaRPr>
          </a:p>
        </p:txBody>
      </p:sp>
      <mc:AlternateContent xmlns:mc="http://schemas.openxmlformats.org/markup-compatibility/2006" xmlns:a14="http://schemas.microsoft.com/office/drawing/2010/main">
        <mc:Choice Requires="a14">
          <p:sp>
            <p:nvSpPr>
              <p:cNvPr id="51" name="Content Placeholder 2"/>
              <p:cNvSpPr txBox="1">
                <a:spLocks/>
              </p:cNvSpPr>
              <p:nvPr/>
            </p:nvSpPr>
            <p:spPr>
              <a:xfrm>
                <a:off x="3303015" y="4898200"/>
                <a:ext cx="4928801" cy="719428"/>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𝐺𝑎𝑖𝑛</m:t>
                      </m:r>
                      <m:r>
                        <a:rPr lang="en-US" sz="2000" b="0" i="1" smtClean="0">
                          <a:latin typeface="Cambria Math" panose="02040503050406030204" pitchFamily="18" charset="0"/>
                          <a:ea typeface="Cambria Math" panose="02040503050406030204" pitchFamily="18" charset="0"/>
                        </a:rPr>
                        <m:t> </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𝑆</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𝐻</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𝑆</m:t>
                          </m:r>
                        </m:e>
                      </m:d>
                      <m:r>
                        <a:rPr lang="en-US" sz="2000" b="0" i="1" smtClean="0">
                          <a:latin typeface="Cambria Math" panose="02040503050406030204" pitchFamily="18" charset="0"/>
                          <a:ea typeface="Cambria Math" panose="02040503050406030204" pitchFamily="18" charset="0"/>
                        </a:rPr>
                        <m:t>−</m:t>
                      </m:r>
                      <m:nary>
                        <m:naryPr>
                          <m:chr m:val="∑"/>
                          <m:supHide m:val="on"/>
                          <m:ctrlPr>
                            <a:rPr lang="en-US" sz="2000" b="0" i="1" smtClean="0">
                              <a:latin typeface="Cambria Math" panose="02040503050406030204" pitchFamily="18" charset="0"/>
                              <a:ea typeface="Cambria Math" panose="02040503050406030204" pitchFamily="18" charset="0"/>
                            </a:rPr>
                          </m:ctrlPr>
                        </m:naryPr>
                        <m:sub>
                          <m:r>
                            <a:rPr lang="en-US" sz="2000" b="0" i="1" smtClean="0">
                              <a:latin typeface="Cambria Math" panose="02040503050406030204" pitchFamily="18" charset="0"/>
                              <a:ea typeface="Cambria Math" panose="02040503050406030204" pitchFamily="18" charset="0"/>
                            </a:rPr>
                            <m:t>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𝑉𝑎𝑙𝑢𝑒𝑠</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sub>
                        <m:sup/>
                        <m:e>
                          <m:f>
                            <m:fPr>
                              <m:ctrlPr>
                                <a:rPr lang="en-US" sz="2000" b="0" i="1" smtClean="0">
                                  <a:latin typeface="Cambria Math" panose="02040503050406030204" pitchFamily="18" charset="0"/>
                                  <a:ea typeface="Cambria Math" panose="02040503050406030204" pitchFamily="18" charset="0"/>
                                </a:rPr>
                              </m:ctrlPr>
                            </m:fPr>
                            <m:num>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m:t>
                                      </m:r>
                                    </m:e>
                                    <m:sub>
                                      <m:r>
                                        <a:rPr lang="en-US" sz="2000" i="1">
                                          <a:latin typeface="Cambria Math" panose="02040503050406030204" pitchFamily="18" charset="0"/>
                                          <a:ea typeface="Cambria Math" panose="02040503050406030204" pitchFamily="18" charset="0"/>
                                        </a:rPr>
                                        <m:t>𝑉</m:t>
                                      </m:r>
                                    </m:sub>
                                  </m:sSub>
                                </m:e>
                              </m:d>
                            </m:num>
                            <m:den>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𝑆</m:t>
                                  </m:r>
                                </m:e>
                              </m:d>
                            </m:den>
                          </m:f>
                          <m:r>
                            <a:rPr lang="en-US" sz="2000" b="0" i="1" smtClean="0">
                              <a:latin typeface="Cambria Math" panose="02040503050406030204" pitchFamily="18" charset="0"/>
                              <a:ea typeface="Cambria Math" panose="02040503050406030204" pitchFamily="18" charset="0"/>
                            </a:rPr>
                            <m:t>𝐻</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𝑆</m:t>
                              </m:r>
                            </m:e>
                            <m:sub>
                              <m:r>
                                <a:rPr lang="en-US" sz="2000" b="0" i="1" smtClean="0">
                                  <a:latin typeface="Cambria Math" panose="02040503050406030204" pitchFamily="18" charset="0"/>
                                  <a:ea typeface="Cambria Math" panose="02040503050406030204" pitchFamily="18" charset="0"/>
                                </a:rPr>
                                <m:t>𝑉</m:t>
                              </m:r>
                            </m:sub>
                          </m:sSub>
                          <m:r>
                            <a:rPr lang="en-US" sz="2000" b="0" i="1" smtClean="0">
                              <a:latin typeface="Cambria Math" panose="02040503050406030204" pitchFamily="18" charset="0"/>
                              <a:ea typeface="Cambria Math" panose="02040503050406030204" pitchFamily="18" charset="0"/>
                            </a:rPr>
                            <m:t>)</m:t>
                          </m:r>
                        </m:e>
                      </m:nary>
                    </m:oMath>
                  </m:oMathPara>
                </a14:m>
                <a:endParaRPr lang="en-US" sz="2800" dirty="0">
                  <a:latin typeface="Gill Sans MT" panose="020B0502020104020203" pitchFamily="34" charset="0"/>
                </a:endParaRPr>
              </a:p>
            </p:txBody>
          </p:sp>
        </mc:Choice>
        <mc:Fallback xmlns="">
          <p:sp>
            <p:nvSpPr>
              <p:cNvPr id="51" name="Content Placeholder 2"/>
              <p:cNvSpPr txBox="1">
                <a:spLocks noRot="1" noChangeAspect="1" noMove="1" noResize="1" noEditPoints="1" noAdjustHandles="1" noChangeArrowheads="1" noChangeShapeType="1" noTextEdit="1"/>
              </p:cNvSpPr>
              <p:nvPr/>
            </p:nvSpPr>
            <p:spPr>
              <a:xfrm>
                <a:off x="3303015" y="4898200"/>
                <a:ext cx="4928801" cy="719428"/>
              </a:xfrm>
              <a:prstGeom prst="rect">
                <a:avLst/>
              </a:prstGeom>
              <a:blipFill rotWithShape="0">
                <a:blip r:embed="rId3"/>
                <a:stretch>
                  <a:fillRect t="-50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p:cNvSpPr/>
              <p:nvPr/>
            </p:nvSpPr>
            <p:spPr>
              <a:xfrm>
                <a:off x="8652284" y="4710168"/>
                <a:ext cx="3240360" cy="996298"/>
              </a:xfrm>
              <a:prstGeom prst="rect">
                <a:avLst/>
              </a:prstGeom>
            </p:spPr>
            <p:txBody>
              <a:bodyPr wrap="square">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𝑉</m:t>
                    </m:r>
                    <m:r>
                      <a:rPr lang="en-US" b="0" i="0" smtClean="0">
                        <a:latin typeface="Cambria Math" panose="02040503050406030204" pitchFamily="18" charset="0"/>
                        <a:ea typeface="Cambria Math" panose="02040503050406030204" pitchFamily="18" charset="0"/>
                      </a:rPr>
                      <m:t> </m:t>
                    </m:r>
                  </m:oMath>
                </a14:m>
                <a:r>
                  <a:rPr lang="en-US" dirty="0" smtClean="0">
                    <a:latin typeface="Gill Sans MT" panose="020B0502020104020203" pitchFamily="34" charset="0"/>
                  </a:rPr>
                  <a:t>… possible values of A</a:t>
                </a:r>
              </a:p>
              <a:p>
                <a14:m>
                  <m:oMath xmlns:m="http://schemas.openxmlformats.org/officeDocument/2006/math">
                    <m:r>
                      <a:rPr lang="en-US" b="0" i="1" smtClean="0">
                        <a:latin typeface="Cambria Math" panose="02040503050406030204" pitchFamily="18" charset="0"/>
                        <a:ea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 </m:t>
                    </m:r>
                  </m:oMath>
                </a14:m>
                <a:r>
                  <a:rPr lang="en-US" dirty="0" smtClean="0">
                    <a:latin typeface="Gill Sans MT" panose="020B0502020104020203" pitchFamily="34" charset="0"/>
                  </a:rPr>
                  <a:t>… set of examples {X}</a:t>
                </a:r>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𝑉</m:t>
                          </m:r>
                          <m:r>
                            <m:rPr>
                              <m:nor/>
                            </m:rPr>
                            <a:rPr lang="en-US" dirty="0">
                              <a:latin typeface="Gill Sans MT" panose="020B0502020104020203" pitchFamily="34" charset="0"/>
                            </a:rPr>
                            <m:t>… </m:t>
                          </m:r>
                          <m:r>
                            <m:rPr>
                              <m:nor/>
                            </m:rPr>
                            <a:rPr lang="en-US" b="0" i="0" dirty="0" smtClean="0">
                              <a:latin typeface="Gill Sans MT" panose="020B0502020104020203" pitchFamily="34" charset="0"/>
                            </a:rPr>
                            <m:t>sub</m:t>
                          </m:r>
                          <m:r>
                            <m:rPr>
                              <m:nor/>
                            </m:rPr>
                            <a:rPr lang="en-US" dirty="0">
                              <a:latin typeface="Gill Sans MT" panose="020B0502020104020203" pitchFamily="34" charset="0"/>
                            </a:rPr>
                            <m:t>set</m:t>
                          </m:r>
                          <m:r>
                            <m:rPr>
                              <m:nor/>
                            </m:rPr>
                            <a:rPr lang="en-US" dirty="0">
                              <a:latin typeface="Gill Sans MT" panose="020B0502020104020203" pitchFamily="34" charset="0"/>
                            </a:rPr>
                            <m:t> </m:t>
                          </m:r>
                          <m:r>
                            <m:rPr>
                              <m:nor/>
                            </m:rPr>
                            <a:rPr lang="en-US" b="0" i="0" dirty="0" smtClean="0">
                              <a:latin typeface="Gill Sans MT" panose="020B0502020104020203" pitchFamily="34" charset="0"/>
                            </a:rPr>
                            <m:t>of</m:t>
                          </m:r>
                          <m:r>
                            <m:rPr>
                              <m:nor/>
                            </m:rPr>
                            <a:rPr lang="en-US" b="0" i="0" dirty="0" smtClean="0">
                              <a:latin typeface="Gill Sans MT" panose="020B0502020104020203" pitchFamily="34" charset="0"/>
                            </a:rPr>
                            <m:t> {</m:t>
                          </m:r>
                          <m:r>
                            <m:rPr>
                              <m:nor/>
                            </m:rPr>
                            <a:rPr lang="en-US" b="0" i="0" dirty="0" smtClean="0">
                              <a:latin typeface="Gill Sans MT" panose="020B0502020104020203" pitchFamily="34" charset="0"/>
                            </a:rPr>
                            <m:t>X</m:t>
                          </m:r>
                          <m:r>
                            <m:rPr>
                              <m:nor/>
                            </m:rPr>
                            <a:rPr lang="en-US" b="0" i="0" dirty="0" smtClean="0">
                              <a:latin typeface="Gill Sans MT" panose="020B0502020104020203" pitchFamily="34" charset="0"/>
                            </a:rPr>
                            <m:t>} </m:t>
                          </m:r>
                          <m:r>
                            <m:rPr>
                              <m:nor/>
                            </m:rPr>
                            <a:rPr lang="en-US" b="0" i="0" dirty="0" smtClean="0">
                              <a:latin typeface="Gill Sans MT" panose="020B0502020104020203" pitchFamily="34" charset="0"/>
                            </a:rPr>
                            <m:t>where</m:t>
                          </m:r>
                          <m:r>
                            <m:rPr>
                              <m:nor/>
                            </m:rPr>
                            <a:rPr lang="en-US" dirty="0">
                              <a:latin typeface="Gill Sans MT" panose="020B0502020104020203" pitchFamily="34" charset="0"/>
                            </a:rPr>
                            <m:t> </m:t>
                          </m:r>
                          <m:r>
                            <m:rPr>
                              <m:nor/>
                            </m:rPr>
                            <a:rPr lang="en-US" b="0" i="0" dirty="0" smtClean="0">
                              <a:latin typeface="Gill Sans MT" panose="020B0502020104020203" pitchFamily="34" charset="0"/>
                            </a:rPr>
                            <m:t>X</m:t>
                          </m:r>
                          <m:r>
                            <m:rPr>
                              <m:nor/>
                            </m:rPr>
                            <a:rPr lang="en-US" b="0" i="0" baseline="-25000" dirty="0" smtClean="0">
                              <a:latin typeface="Gill Sans MT" panose="020B0502020104020203" pitchFamily="34" charset="0"/>
                            </a:rPr>
                            <m:t>A</m:t>
                          </m:r>
                          <m:r>
                            <m:rPr>
                              <m:nor/>
                            </m:rPr>
                            <a:rPr lang="en-US" b="0" i="0" dirty="0" smtClean="0">
                              <a:latin typeface="Gill Sans MT" panose="020B0502020104020203" pitchFamily="34" charset="0"/>
                            </a:rPr>
                            <m:t> = </m:t>
                          </m:r>
                          <m:r>
                            <m:rPr>
                              <m:nor/>
                            </m:rPr>
                            <a:rPr lang="en-US" b="0" i="0" dirty="0" smtClean="0">
                              <a:latin typeface="Gill Sans MT" panose="020B0502020104020203" pitchFamily="34" charset="0"/>
                            </a:rPr>
                            <m:t>V</m:t>
                          </m:r>
                        </m:sub>
                      </m:sSub>
                    </m:oMath>
                  </m:oMathPara>
                </a14:m>
                <a:endParaRPr lang="en-US" dirty="0" smtClean="0">
                  <a:latin typeface="Gill Sans MT" panose="020B0502020104020203" pitchFamily="34" charset="0"/>
                </a:endParaRPr>
              </a:p>
            </p:txBody>
          </p:sp>
        </mc:Choice>
        <mc:Fallback xmlns="">
          <p:sp>
            <p:nvSpPr>
              <p:cNvPr id="53" name="Rectangle 52"/>
              <p:cNvSpPr>
                <a:spLocks noRot="1" noChangeAspect="1" noMove="1" noResize="1" noEditPoints="1" noAdjustHandles="1" noChangeArrowheads="1" noChangeShapeType="1" noTextEdit="1"/>
              </p:cNvSpPr>
              <p:nvPr/>
            </p:nvSpPr>
            <p:spPr>
              <a:xfrm>
                <a:off x="8652284" y="4710168"/>
                <a:ext cx="3240360" cy="996298"/>
              </a:xfrm>
              <a:prstGeom prst="rect">
                <a:avLst/>
              </a:prstGeom>
              <a:blipFill rotWithShape="0">
                <a:blip r:embed="rId4"/>
                <a:stretch>
                  <a:fillRect t="-3681" r="-1692" b="-6135"/>
                </a:stretch>
              </a:blipFill>
            </p:spPr>
            <p:txBody>
              <a:bodyPr/>
              <a:lstStyle/>
              <a:p>
                <a:r>
                  <a:rPr lang="en-US">
                    <a:noFill/>
                  </a:rPr>
                  <a:t> </a:t>
                </a:r>
              </a:p>
            </p:txBody>
          </p:sp>
        </mc:Fallback>
      </mc:AlternateContent>
      <p:grpSp>
        <p:nvGrpSpPr>
          <p:cNvPr id="3" name="Group 2"/>
          <p:cNvGrpSpPr/>
          <p:nvPr/>
        </p:nvGrpSpPr>
        <p:grpSpPr>
          <a:xfrm>
            <a:off x="7035800" y="1980928"/>
            <a:ext cx="4604816" cy="829029"/>
            <a:chOff x="7035800" y="1980928"/>
            <a:chExt cx="4604816" cy="829029"/>
          </a:xfrm>
        </p:grpSpPr>
        <mc:AlternateContent xmlns:mc="http://schemas.openxmlformats.org/markup-compatibility/2006" xmlns:a14="http://schemas.microsoft.com/office/drawing/2010/main">
          <mc:Choice Requires="a14">
            <p:sp>
              <p:nvSpPr>
                <p:cNvPr id="54" name="Content Placeholder 2"/>
                <p:cNvSpPr txBox="1">
                  <a:spLocks/>
                </p:cNvSpPr>
                <p:nvPr/>
              </p:nvSpPr>
              <p:spPr>
                <a:xfrm>
                  <a:off x="7035800" y="1980928"/>
                  <a:ext cx="1643371"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ea typeface="Cambria Math" panose="02040503050406030204" pitchFamily="18" charset="0"/>
                          </a:rPr>
                          <m:t>𝐺</m:t>
                        </m:r>
                        <m:r>
                          <a:rPr lang="en-US" sz="1800" b="0" i="1" smtClean="0">
                            <a:latin typeface="Cambria Math" panose="02040503050406030204" pitchFamily="18" charset="0"/>
                            <a:ea typeface="Cambria Math" panose="02040503050406030204" pitchFamily="18" charset="0"/>
                          </a:rPr>
                          <m:t>𝑎𝑖𝑛</m:t>
                        </m:r>
                        <m:r>
                          <a:rPr lang="en-US" sz="1800" b="0" i="1" smtClean="0">
                            <a:latin typeface="Cambria Math" panose="02040503050406030204" pitchFamily="18" charset="0"/>
                            <a:ea typeface="Cambria Math" panose="02040503050406030204" pitchFamily="18" charset="0"/>
                          </a:rPr>
                          <m:t> </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𝑆</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𝐻𝑢𝑚𝑖𝑑𝑖𝑡𝑦</m:t>
                            </m:r>
                          </m:e>
                        </m:d>
                      </m:oMath>
                    </m:oMathPara>
                  </a14:m>
                  <a:endParaRPr lang="en-US" sz="1800" dirty="0" smtClean="0">
                    <a:latin typeface="+mn-lt"/>
                  </a:endParaRPr>
                </a:p>
              </p:txBody>
            </p:sp>
          </mc:Choice>
          <mc:Fallback xmlns="">
            <p:sp>
              <p:nvSpPr>
                <p:cNvPr id="54" name="Content Placeholder 2"/>
                <p:cNvSpPr txBox="1">
                  <a:spLocks noRot="1" noChangeAspect="1" noMove="1" noResize="1" noEditPoints="1" noAdjustHandles="1" noChangeArrowheads="1" noChangeShapeType="1" noTextEdit="1"/>
                </p:cNvSpPr>
                <p:nvPr/>
              </p:nvSpPr>
              <p:spPr>
                <a:xfrm>
                  <a:off x="7035800" y="1980928"/>
                  <a:ext cx="1643371" cy="249299"/>
                </a:xfrm>
                <a:prstGeom prst="rect">
                  <a:avLst/>
                </a:prstGeom>
                <a:blipFill rotWithShape="0">
                  <a:blip r:embed="rId5"/>
                  <a:stretch>
                    <a:fillRect l="-4815" t="-12195" r="-17778" b="-39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Content Placeholder 2"/>
                <p:cNvSpPr txBox="1">
                  <a:spLocks/>
                </p:cNvSpPr>
                <p:nvPr/>
              </p:nvSpPr>
              <p:spPr>
                <a:xfrm>
                  <a:off x="7345501" y="2343226"/>
                  <a:ext cx="4295115" cy="466731"/>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𝐻</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𝑆</m:t>
                            </m:r>
                          </m:e>
                        </m:d>
                        <m:r>
                          <a:rPr lang="en-US" sz="1800" b="0" i="1" smtClean="0">
                            <a:latin typeface="Cambria Math" panose="02040503050406030204" pitchFamily="18" charset="0"/>
                            <a:ea typeface="Cambria Math" panose="02040503050406030204" pitchFamily="18" charset="0"/>
                          </a:rPr>
                          <m:t>− </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7</m:t>
                            </m:r>
                          </m:num>
                          <m:den>
                            <m:r>
                              <a:rPr lang="en-US" sz="1800" b="0" i="1" smtClean="0">
                                <a:latin typeface="Cambria Math" panose="02040503050406030204" pitchFamily="18" charset="0"/>
                                <a:ea typeface="Cambria Math" panose="02040503050406030204" pitchFamily="18" charset="0"/>
                              </a:rPr>
                              <m:t>14</m:t>
                            </m:r>
                          </m:den>
                        </m:f>
                        <m:r>
                          <a:rPr lang="en-US" sz="1800" i="1" smtClean="0">
                            <a:latin typeface="Cambria Math" panose="02040503050406030204" pitchFamily="18" charset="0"/>
                            <a:ea typeface="Cambria Math" panose="02040503050406030204" pitchFamily="18" charset="0"/>
                          </a:rPr>
                          <m:t>𝐻</m:t>
                        </m:r>
                        <m:d>
                          <m:dPr>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𝑁𝑜𝑟𝑚𝑎𝑙</m:t>
                            </m:r>
                          </m:e>
                        </m:d>
                        <m:r>
                          <a:rPr lang="en-US" sz="1800" i="1" smtClean="0">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7</m:t>
                            </m:r>
                          </m:num>
                          <m:den>
                            <m:r>
                              <a:rPr lang="en-US" sz="1800" i="1">
                                <a:latin typeface="Cambria Math" panose="02040503050406030204" pitchFamily="18" charset="0"/>
                                <a:ea typeface="Cambria Math" panose="02040503050406030204" pitchFamily="18" charset="0"/>
                              </a:rPr>
                              <m:t>14</m:t>
                            </m:r>
                          </m:den>
                        </m:f>
                        <m:r>
                          <a:rPr lang="en-US" sz="1800" i="1">
                            <a:latin typeface="Cambria Math" panose="02040503050406030204" pitchFamily="18" charset="0"/>
                            <a:ea typeface="Cambria Math" panose="02040503050406030204" pitchFamily="18" charset="0"/>
                          </a:rPr>
                          <m:t>𝐻</m:t>
                        </m:r>
                        <m:d>
                          <m:dPr>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𝐻𝑖𝑔h</m:t>
                            </m:r>
                          </m:e>
                        </m:d>
                      </m:oMath>
                    </m:oMathPara>
                  </a14:m>
                  <a:endParaRPr lang="en-US" sz="1800" dirty="0" smtClean="0">
                    <a:latin typeface="+mn-lt"/>
                  </a:endParaRPr>
                </a:p>
              </p:txBody>
            </p:sp>
          </mc:Choice>
          <mc:Fallback xmlns="">
            <p:sp>
              <p:nvSpPr>
                <p:cNvPr id="55" name="Content Placeholder 2"/>
                <p:cNvSpPr txBox="1">
                  <a:spLocks noRot="1" noChangeAspect="1" noMove="1" noResize="1" noEditPoints="1" noAdjustHandles="1" noChangeArrowheads="1" noChangeShapeType="1" noTextEdit="1"/>
                </p:cNvSpPr>
                <p:nvPr/>
              </p:nvSpPr>
              <p:spPr>
                <a:xfrm>
                  <a:off x="7345501" y="2343226"/>
                  <a:ext cx="4295115" cy="466731"/>
                </a:xfrm>
                <a:prstGeom prst="rect">
                  <a:avLst/>
                </a:prstGeom>
                <a:blipFill rotWithShape="0">
                  <a:blip r:embed="rId6"/>
                  <a:stretch>
                    <a:fillRect t="-1299" b="-259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6" name="Content Placeholder 2"/>
              <p:cNvSpPr txBox="1">
                <a:spLocks/>
              </p:cNvSpPr>
              <p:nvPr/>
            </p:nvSpPr>
            <p:spPr>
              <a:xfrm>
                <a:off x="7345501" y="2946737"/>
                <a:ext cx="4050179" cy="466731"/>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ea typeface="Cambria Math" panose="02040503050406030204" pitchFamily="18" charset="0"/>
                        </a:rPr>
                        <m:t>=0.94 −</m:t>
                      </m:r>
                      <m:f>
                        <m:fPr>
                          <m:ctrlPr>
                            <a:rPr lang="en-US" sz="1800" i="1">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7</m:t>
                          </m:r>
                        </m:num>
                        <m:den>
                          <m:r>
                            <a:rPr lang="en-US" sz="1800" i="1">
                              <a:latin typeface="Cambria Math" panose="02040503050406030204" pitchFamily="18" charset="0"/>
                              <a:ea typeface="Cambria Math" panose="02040503050406030204" pitchFamily="18" charset="0"/>
                            </a:rPr>
                            <m:t>14</m:t>
                          </m:r>
                        </m:den>
                      </m:f>
                      <m:r>
                        <a:rPr lang="en-US" sz="1800" b="0" i="1" smtClean="0">
                          <a:latin typeface="Cambria Math" panose="02040503050406030204" pitchFamily="18" charset="0"/>
                          <a:ea typeface="Cambria Math" panose="02040503050406030204" pitchFamily="18" charset="0"/>
                        </a:rPr>
                        <m:t>∗0.5917       </m:t>
                      </m:r>
                      <m:r>
                        <a:rPr lang="en-US" sz="1800" i="1">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7</m:t>
                          </m:r>
                        </m:num>
                        <m:den>
                          <m:r>
                            <a:rPr lang="en-US" sz="1800" i="1">
                              <a:latin typeface="Cambria Math" panose="02040503050406030204" pitchFamily="18" charset="0"/>
                              <a:ea typeface="Cambria Math" panose="02040503050406030204" pitchFamily="18" charset="0"/>
                            </a:rPr>
                            <m:t>14</m:t>
                          </m:r>
                        </m:den>
                      </m:f>
                      <m:r>
                        <a:rPr lang="en-US" sz="1800" b="0" i="1" smtClean="0">
                          <a:latin typeface="Cambria Math" panose="02040503050406030204" pitchFamily="18" charset="0"/>
                          <a:ea typeface="Cambria Math" panose="02040503050406030204" pitchFamily="18" charset="0"/>
                        </a:rPr>
                        <m:t>∗0.09852</m:t>
                      </m:r>
                    </m:oMath>
                  </m:oMathPara>
                </a14:m>
                <a:endParaRPr lang="en-US" sz="1800" dirty="0" smtClean="0">
                  <a:latin typeface="+mn-lt"/>
                </a:endParaRPr>
              </a:p>
            </p:txBody>
          </p:sp>
        </mc:Choice>
        <mc:Fallback xmlns="">
          <p:sp>
            <p:nvSpPr>
              <p:cNvPr id="56" name="Content Placeholder 2"/>
              <p:cNvSpPr txBox="1">
                <a:spLocks noRot="1" noChangeAspect="1" noMove="1" noResize="1" noEditPoints="1" noAdjustHandles="1" noChangeArrowheads="1" noChangeShapeType="1" noTextEdit="1"/>
              </p:cNvSpPr>
              <p:nvPr/>
            </p:nvSpPr>
            <p:spPr>
              <a:xfrm>
                <a:off x="7345501" y="2946737"/>
                <a:ext cx="4050179" cy="466731"/>
              </a:xfrm>
              <a:prstGeom prst="rect">
                <a:avLst/>
              </a:prstGeom>
              <a:blipFill rotWithShape="0">
                <a:blip r:embed="rId7"/>
                <a:stretch>
                  <a:fillRect t="-1299" b="-25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Content Placeholder 2"/>
              <p:cNvSpPr txBox="1">
                <a:spLocks/>
              </p:cNvSpPr>
              <p:nvPr/>
            </p:nvSpPr>
            <p:spPr>
              <a:xfrm>
                <a:off x="7345501" y="3567708"/>
                <a:ext cx="4050179"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ea typeface="Cambria Math" panose="02040503050406030204" pitchFamily="18" charset="0"/>
                        </a:rPr>
                        <m:t>=0.15155</m:t>
                      </m:r>
                    </m:oMath>
                  </m:oMathPara>
                </a14:m>
                <a:endParaRPr lang="en-US" sz="1800" dirty="0" smtClean="0">
                  <a:latin typeface="+mn-lt"/>
                </a:endParaRPr>
              </a:p>
            </p:txBody>
          </p:sp>
        </mc:Choice>
        <mc:Fallback xmlns="">
          <p:sp>
            <p:nvSpPr>
              <p:cNvPr id="57" name="Content Placeholder 2"/>
              <p:cNvSpPr txBox="1">
                <a:spLocks noRot="1" noChangeAspect="1" noMove="1" noResize="1" noEditPoints="1" noAdjustHandles="1" noChangeArrowheads="1" noChangeShapeType="1" noTextEdit="1"/>
              </p:cNvSpPr>
              <p:nvPr/>
            </p:nvSpPr>
            <p:spPr>
              <a:xfrm>
                <a:off x="7345501" y="3567708"/>
                <a:ext cx="4050179" cy="249299"/>
              </a:xfrm>
              <a:prstGeom prst="rect">
                <a:avLst/>
              </a:prstGeom>
              <a:blipFill rotWithShape="0">
                <a:blip r:embed="rId8"/>
                <a:stretch>
                  <a:fillRect l="-1355" t="-7317"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Content Placeholder 2"/>
              <p:cNvSpPr txBox="1">
                <a:spLocks/>
              </p:cNvSpPr>
              <p:nvPr/>
            </p:nvSpPr>
            <p:spPr>
              <a:xfrm>
                <a:off x="2171442" y="3716094"/>
                <a:ext cx="2448297"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ea typeface="Cambria Math" panose="02040503050406030204" pitchFamily="18" charset="0"/>
                        </a:rPr>
                        <m:t>𝐻</m:t>
                      </m:r>
                      <m:d>
                        <m:dPr>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𝑁𝑜𝑟𝑚𝑎𝑙</m:t>
                          </m:r>
                        </m:e>
                      </m:d>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0.5917</m:t>
                      </m:r>
                    </m:oMath>
                  </m:oMathPara>
                </a14:m>
                <a:endParaRPr lang="en-US" sz="1800" dirty="0" smtClean="0">
                  <a:latin typeface="+mn-lt"/>
                </a:endParaRPr>
              </a:p>
            </p:txBody>
          </p:sp>
        </mc:Choice>
        <mc:Fallback xmlns="">
          <p:sp>
            <p:nvSpPr>
              <p:cNvPr id="58" name="Content Placeholder 2"/>
              <p:cNvSpPr txBox="1">
                <a:spLocks noRot="1" noChangeAspect="1" noMove="1" noResize="1" noEditPoints="1" noAdjustHandles="1" noChangeArrowheads="1" noChangeShapeType="1" noTextEdit="1"/>
              </p:cNvSpPr>
              <p:nvPr/>
            </p:nvSpPr>
            <p:spPr>
              <a:xfrm>
                <a:off x="2171442" y="3716094"/>
                <a:ext cx="2448297" cy="249299"/>
              </a:xfrm>
              <a:prstGeom prst="rect">
                <a:avLst/>
              </a:prstGeom>
              <a:blipFill rotWithShape="0">
                <a:blip r:embed="rId9"/>
                <a:stretch>
                  <a:fillRect l="-3234" t="-10000"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Content Placeholder 2"/>
              <p:cNvSpPr txBox="1">
                <a:spLocks/>
              </p:cNvSpPr>
              <p:nvPr/>
            </p:nvSpPr>
            <p:spPr>
              <a:xfrm>
                <a:off x="4830442" y="3699025"/>
                <a:ext cx="1927495"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 xmlns:m="http://schemas.openxmlformats.org/officeDocument/2006/math">
                    <m:r>
                      <a:rPr lang="en-US" sz="1800" i="1" smtClean="0">
                        <a:latin typeface="Cambria Math" panose="02040503050406030204" pitchFamily="18" charset="0"/>
                        <a:ea typeface="Cambria Math" panose="02040503050406030204" pitchFamily="18" charset="0"/>
                      </a:rPr>
                      <m:t>𝐻</m:t>
                    </m:r>
                    <m:d>
                      <m:dPr>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𝐻𝑖𝑔h</m:t>
                        </m:r>
                      </m:e>
                    </m:d>
                    <m:r>
                      <a:rPr lang="en-US" sz="1800" i="1">
                        <a:latin typeface="Cambria Math" panose="02040503050406030204" pitchFamily="18" charset="0"/>
                        <a:ea typeface="Cambria Math" panose="02040503050406030204" pitchFamily="18" charset="0"/>
                      </a:rPr>
                      <m:t>= </m:t>
                    </m:r>
                  </m:oMath>
                </a14:m>
                <a:r>
                  <a:rPr lang="en-US" sz="1800" dirty="0" smtClean="0">
                    <a:latin typeface="+mn-lt"/>
                  </a:rPr>
                  <a:t>0.9852</a:t>
                </a:r>
              </a:p>
            </p:txBody>
          </p:sp>
        </mc:Choice>
        <mc:Fallback xmlns="">
          <p:sp>
            <p:nvSpPr>
              <p:cNvPr id="59" name="Content Placeholder 2"/>
              <p:cNvSpPr txBox="1">
                <a:spLocks noRot="1" noChangeAspect="1" noMove="1" noResize="1" noEditPoints="1" noAdjustHandles="1" noChangeArrowheads="1" noChangeShapeType="1" noTextEdit="1"/>
              </p:cNvSpPr>
              <p:nvPr/>
            </p:nvSpPr>
            <p:spPr>
              <a:xfrm>
                <a:off x="4830442" y="3699025"/>
                <a:ext cx="1927495" cy="249299"/>
              </a:xfrm>
              <a:prstGeom prst="rect">
                <a:avLst/>
              </a:prstGeom>
              <a:blipFill rotWithShape="0">
                <a:blip r:embed="rId10"/>
                <a:stretch>
                  <a:fillRect l="-946" t="-41463" r="-3785" b="-560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Content Placeholder 2"/>
              <p:cNvSpPr txBox="1">
                <a:spLocks/>
              </p:cNvSpPr>
              <p:nvPr/>
            </p:nvSpPr>
            <p:spPr>
              <a:xfrm>
                <a:off x="2646415" y="1745831"/>
                <a:ext cx="1643371"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1800" i="1">
                          <a:latin typeface="Cambria Math" panose="02040503050406030204" pitchFamily="18" charset="0"/>
                          <a:ea typeface="Cambria Math" panose="02040503050406030204" pitchFamily="18" charset="0"/>
                        </a:rPr>
                        <m:t>𝐻</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𝑆</m:t>
                          </m:r>
                        </m:e>
                      </m:d>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0.94</m:t>
                      </m:r>
                    </m:oMath>
                  </m:oMathPara>
                </a14:m>
                <a:endParaRPr lang="en-US" sz="1800" dirty="0" smtClean="0">
                  <a:latin typeface="+mn-lt"/>
                </a:endParaRPr>
              </a:p>
            </p:txBody>
          </p:sp>
        </mc:Choice>
        <mc:Fallback xmlns="">
          <p:sp>
            <p:nvSpPr>
              <p:cNvPr id="60" name="Content Placeholder 2"/>
              <p:cNvSpPr txBox="1">
                <a:spLocks noRot="1" noChangeAspect="1" noMove="1" noResize="1" noEditPoints="1" noAdjustHandles="1" noChangeArrowheads="1" noChangeShapeType="1" noTextEdit="1"/>
              </p:cNvSpPr>
              <p:nvPr/>
            </p:nvSpPr>
            <p:spPr>
              <a:xfrm>
                <a:off x="2646415" y="1745831"/>
                <a:ext cx="1643371" cy="249299"/>
              </a:xfrm>
              <a:prstGeom prst="rect">
                <a:avLst/>
              </a:prstGeom>
              <a:blipFill rotWithShape="0">
                <a:blip r:embed="rId11"/>
                <a:stretch>
                  <a:fillRect l="-4815" t="-4878" b="-9756"/>
                </a:stretch>
              </a:blipFill>
            </p:spPr>
            <p:txBody>
              <a:bodyPr/>
              <a:lstStyle/>
              <a:p>
                <a:r>
                  <a:rPr lang="en-US">
                    <a:noFill/>
                  </a:rPr>
                  <a:t> </a:t>
                </a:r>
              </a:p>
            </p:txBody>
          </p:sp>
        </mc:Fallback>
      </mc:AlternateContent>
    </p:spTree>
    <p:extLst>
      <p:ext uri="{BB962C8B-B14F-4D97-AF65-F5344CB8AC3E}">
        <p14:creationId xmlns:p14="http://schemas.microsoft.com/office/powerpoint/2010/main" val="368997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56"/>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6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200" y="181492"/>
            <a:ext cx="3451586" cy="701731"/>
          </a:xfrm>
        </p:spPr>
        <p:txBody>
          <a:bodyPr/>
          <a:lstStyle/>
          <a:p>
            <a:r>
              <a:rPr lang="en-US" dirty="0"/>
              <a:t>Decision Tree</a:t>
            </a:r>
          </a:p>
        </p:txBody>
      </p:sp>
      <p:sp>
        <p:nvSpPr>
          <p:cNvPr id="8" name="Content Placeholder 2"/>
          <p:cNvSpPr>
            <a:spLocks noGrp="1"/>
          </p:cNvSpPr>
          <p:nvPr>
            <p:ph idx="1"/>
          </p:nvPr>
        </p:nvSpPr>
        <p:spPr>
          <a:xfrm>
            <a:off x="1278219" y="791502"/>
            <a:ext cx="6685594" cy="409709"/>
          </a:xfrm>
        </p:spPr>
        <p:txBody>
          <a:bodyPr>
            <a:noAutofit/>
          </a:bodyPr>
          <a:lstStyle/>
          <a:p>
            <a:pPr marL="0" indent="0">
              <a:buNone/>
            </a:pPr>
            <a:r>
              <a:rPr lang="en-US" sz="2800" dirty="0" smtClean="0">
                <a:latin typeface="Gill Sans MT" panose="020B0502020104020203" pitchFamily="34" charset="0"/>
              </a:rPr>
              <a:t>Using Information Gain</a:t>
            </a:r>
            <a:endParaRPr lang="en-US" sz="2800"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3" name="Content Placeholder 2"/>
              <p:cNvSpPr txBox="1">
                <a:spLocks/>
              </p:cNvSpPr>
              <p:nvPr/>
            </p:nvSpPr>
            <p:spPr>
              <a:xfrm>
                <a:off x="3303015" y="4898200"/>
                <a:ext cx="4928801" cy="719428"/>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𝐺𝑎𝑖𝑛</m:t>
                      </m:r>
                      <m:r>
                        <a:rPr lang="en-US" sz="2000" b="0" i="1" smtClean="0">
                          <a:latin typeface="Cambria Math" panose="02040503050406030204" pitchFamily="18" charset="0"/>
                          <a:ea typeface="Cambria Math" panose="02040503050406030204" pitchFamily="18" charset="0"/>
                        </a:rPr>
                        <m:t> </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𝑆</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𝐻</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𝑆</m:t>
                          </m:r>
                        </m:e>
                      </m:d>
                      <m:r>
                        <a:rPr lang="en-US" sz="2000" b="0" i="1" smtClean="0">
                          <a:latin typeface="Cambria Math" panose="02040503050406030204" pitchFamily="18" charset="0"/>
                          <a:ea typeface="Cambria Math" panose="02040503050406030204" pitchFamily="18" charset="0"/>
                        </a:rPr>
                        <m:t>−</m:t>
                      </m:r>
                      <m:nary>
                        <m:naryPr>
                          <m:chr m:val="∑"/>
                          <m:supHide m:val="on"/>
                          <m:ctrlPr>
                            <a:rPr lang="en-US" sz="2000" b="0" i="1" smtClean="0">
                              <a:latin typeface="Cambria Math" panose="02040503050406030204" pitchFamily="18" charset="0"/>
                              <a:ea typeface="Cambria Math" panose="02040503050406030204" pitchFamily="18" charset="0"/>
                            </a:rPr>
                          </m:ctrlPr>
                        </m:naryPr>
                        <m:sub>
                          <m:r>
                            <a:rPr lang="en-US" sz="2000" b="0" i="1" smtClean="0">
                              <a:latin typeface="Cambria Math" panose="02040503050406030204" pitchFamily="18" charset="0"/>
                              <a:ea typeface="Cambria Math" panose="02040503050406030204" pitchFamily="18" charset="0"/>
                            </a:rPr>
                            <m:t>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𝑉𝑎𝑙𝑢𝑒𝑠</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sub>
                        <m:sup/>
                        <m:e>
                          <m:f>
                            <m:fPr>
                              <m:ctrlPr>
                                <a:rPr lang="en-US" sz="2000" b="0" i="1" smtClean="0">
                                  <a:latin typeface="Cambria Math" panose="02040503050406030204" pitchFamily="18" charset="0"/>
                                  <a:ea typeface="Cambria Math" panose="02040503050406030204" pitchFamily="18" charset="0"/>
                                </a:rPr>
                              </m:ctrlPr>
                            </m:fPr>
                            <m:num>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m:t>
                                      </m:r>
                                    </m:e>
                                    <m:sub>
                                      <m:r>
                                        <a:rPr lang="en-US" sz="2000" i="1">
                                          <a:latin typeface="Cambria Math" panose="02040503050406030204" pitchFamily="18" charset="0"/>
                                          <a:ea typeface="Cambria Math" panose="02040503050406030204" pitchFamily="18" charset="0"/>
                                        </a:rPr>
                                        <m:t>𝑉</m:t>
                                      </m:r>
                                    </m:sub>
                                  </m:sSub>
                                </m:e>
                              </m:d>
                            </m:num>
                            <m:den>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𝑆</m:t>
                                  </m:r>
                                </m:e>
                              </m:d>
                            </m:den>
                          </m:f>
                          <m:r>
                            <a:rPr lang="en-US" sz="2000" b="0" i="1" smtClean="0">
                              <a:latin typeface="Cambria Math" panose="02040503050406030204" pitchFamily="18" charset="0"/>
                              <a:ea typeface="Cambria Math" panose="02040503050406030204" pitchFamily="18" charset="0"/>
                            </a:rPr>
                            <m:t>𝐻</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𝑆</m:t>
                              </m:r>
                            </m:e>
                            <m:sub>
                              <m:r>
                                <a:rPr lang="en-US" sz="2000" b="0" i="1" smtClean="0">
                                  <a:latin typeface="Cambria Math" panose="02040503050406030204" pitchFamily="18" charset="0"/>
                                  <a:ea typeface="Cambria Math" panose="02040503050406030204" pitchFamily="18" charset="0"/>
                                </a:rPr>
                                <m:t>𝑉</m:t>
                              </m:r>
                            </m:sub>
                          </m:sSub>
                          <m:r>
                            <a:rPr lang="en-US" sz="2000" b="0" i="1" smtClean="0">
                              <a:latin typeface="Cambria Math" panose="02040503050406030204" pitchFamily="18" charset="0"/>
                              <a:ea typeface="Cambria Math" panose="02040503050406030204" pitchFamily="18" charset="0"/>
                            </a:rPr>
                            <m:t>)</m:t>
                          </m:r>
                        </m:e>
                      </m:nary>
                    </m:oMath>
                  </m:oMathPara>
                </a14:m>
                <a:endParaRPr lang="en-US" sz="2800" dirty="0">
                  <a:latin typeface="Gill Sans MT" panose="020B0502020104020203" pitchFamily="34" charset="0"/>
                </a:endParaRPr>
              </a:p>
            </p:txBody>
          </p:sp>
        </mc:Choice>
        <mc:Fallback xmlns="">
          <p:sp>
            <p:nvSpPr>
              <p:cNvPr id="63" name="Content Placeholder 2"/>
              <p:cNvSpPr txBox="1">
                <a:spLocks noRot="1" noChangeAspect="1" noMove="1" noResize="1" noEditPoints="1" noAdjustHandles="1" noChangeArrowheads="1" noChangeShapeType="1" noTextEdit="1"/>
              </p:cNvSpPr>
              <p:nvPr/>
            </p:nvSpPr>
            <p:spPr>
              <a:xfrm>
                <a:off x="3303015" y="4898200"/>
                <a:ext cx="4928801" cy="719428"/>
              </a:xfrm>
              <a:prstGeom prst="rect">
                <a:avLst/>
              </a:prstGeom>
              <a:blipFill rotWithShape="0">
                <a:blip r:embed="rId3"/>
                <a:stretch>
                  <a:fillRect t="-50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63"/>
              <p:cNvSpPr/>
              <p:nvPr/>
            </p:nvSpPr>
            <p:spPr>
              <a:xfrm>
                <a:off x="8652284" y="4710168"/>
                <a:ext cx="3240360" cy="996298"/>
              </a:xfrm>
              <a:prstGeom prst="rect">
                <a:avLst/>
              </a:prstGeom>
            </p:spPr>
            <p:txBody>
              <a:bodyPr wrap="square">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𝑉</m:t>
                    </m:r>
                    <m:r>
                      <a:rPr lang="en-US" b="0" i="0" smtClean="0">
                        <a:latin typeface="Cambria Math" panose="02040503050406030204" pitchFamily="18" charset="0"/>
                        <a:ea typeface="Cambria Math" panose="02040503050406030204" pitchFamily="18" charset="0"/>
                      </a:rPr>
                      <m:t> </m:t>
                    </m:r>
                  </m:oMath>
                </a14:m>
                <a:r>
                  <a:rPr lang="en-US" dirty="0" smtClean="0">
                    <a:latin typeface="Gill Sans MT" panose="020B0502020104020203" pitchFamily="34" charset="0"/>
                  </a:rPr>
                  <a:t>… possible values of A</a:t>
                </a:r>
              </a:p>
              <a:p>
                <a14:m>
                  <m:oMath xmlns:m="http://schemas.openxmlformats.org/officeDocument/2006/math">
                    <m:r>
                      <a:rPr lang="en-US" b="0" i="1" smtClean="0">
                        <a:latin typeface="Cambria Math" panose="02040503050406030204" pitchFamily="18" charset="0"/>
                        <a:ea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 </m:t>
                    </m:r>
                  </m:oMath>
                </a14:m>
                <a:r>
                  <a:rPr lang="en-US" dirty="0" smtClean="0">
                    <a:latin typeface="Gill Sans MT" panose="020B0502020104020203" pitchFamily="34" charset="0"/>
                  </a:rPr>
                  <a:t>… set of examples {X}</a:t>
                </a:r>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𝑉</m:t>
                          </m:r>
                          <m:r>
                            <m:rPr>
                              <m:nor/>
                            </m:rPr>
                            <a:rPr lang="en-US" dirty="0">
                              <a:latin typeface="Gill Sans MT" panose="020B0502020104020203" pitchFamily="34" charset="0"/>
                            </a:rPr>
                            <m:t>… </m:t>
                          </m:r>
                          <m:r>
                            <m:rPr>
                              <m:nor/>
                            </m:rPr>
                            <a:rPr lang="en-US" b="0" i="0" dirty="0" smtClean="0">
                              <a:latin typeface="Gill Sans MT" panose="020B0502020104020203" pitchFamily="34" charset="0"/>
                            </a:rPr>
                            <m:t>sub</m:t>
                          </m:r>
                          <m:r>
                            <m:rPr>
                              <m:nor/>
                            </m:rPr>
                            <a:rPr lang="en-US" dirty="0">
                              <a:latin typeface="Gill Sans MT" panose="020B0502020104020203" pitchFamily="34" charset="0"/>
                            </a:rPr>
                            <m:t>set</m:t>
                          </m:r>
                          <m:r>
                            <m:rPr>
                              <m:nor/>
                            </m:rPr>
                            <a:rPr lang="en-US" dirty="0">
                              <a:latin typeface="Gill Sans MT" panose="020B0502020104020203" pitchFamily="34" charset="0"/>
                            </a:rPr>
                            <m:t> </m:t>
                          </m:r>
                          <m:r>
                            <m:rPr>
                              <m:nor/>
                            </m:rPr>
                            <a:rPr lang="en-US" b="0" i="0" dirty="0" smtClean="0">
                              <a:latin typeface="Gill Sans MT" panose="020B0502020104020203" pitchFamily="34" charset="0"/>
                            </a:rPr>
                            <m:t>of</m:t>
                          </m:r>
                          <m:r>
                            <m:rPr>
                              <m:nor/>
                            </m:rPr>
                            <a:rPr lang="en-US" b="0" i="0" dirty="0" smtClean="0">
                              <a:latin typeface="Gill Sans MT" panose="020B0502020104020203" pitchFamily="34" charset="0"/>
                            </a:rPr>
                            <m:t> {</m:t>
                          </m:r>
                          <m:r>
                            <m:rPr>
                              <m:nor/>
                            </m:rPr>
                            <a:rPr lang="en-US" b="0" i="0" dirty="0" smtClean="0">
                              <a:latin typeface="Gill Sans MT" panose="020B0502020104020203" pitchFamily="34" charset="0"/>
                            </a:rPr>
                            <m:t>X</m:t>
                          </m:r>
                          <m:r>
                            <m:rPr>
                              <m:nor/>
                            </m:rPr>
                            <a:rPr lang="en-US" b="0" i="0" dirty="0" smtClean="0">
                              <a:latin typeface="Gill Sans MT" panose="020B0502020104020203" pitchFamily="34" charset="0"/>
                            </a:rPr>
                            <m:t>} </m:t>
                          </m:r>
                          <m:r>
                            <m:rPr>
                              <m:nor/>
                            </m:rPr>
                            <a:rPr lang="en-US" b="0" i="0" dirty="0" smtClean="0">
                              <a:latin typeface="Gill Sans MT" panose="020B0502020104020203" pitchFamily="34" charset="0"/>
                            </a:rPr>
                            <m:t>where</m:t>
                          </m:r>
                          <m:r>
                            <m:rPr>
                              <m:nor/>
                            </m:rPr>
                            <a:rPr lang="en-US" dirty="0">
                              <a:latin typeface="Gill Sans MT" panose="020B0502020104020203" pitchFamily="34" charset="0"/>
                            </a:rPr>
                            <m:t> </m:t>
                          </m:r>
                          <m:r>
                            <m:rPr>
                              <m:nor/>
                            </m:rPr>
                            <a:rPr lang="en-US" b="0" i="0" dirty="0" smtClean="0">
                              <a:latin typeface="Gill Sans MT" panose="020B0502020104020203" pitchFamily="34" charset="0"/>
                            </a:rPr>
                            <m:t>X</m:t>
                          </m:r>
                          <m:r>
                            <m:rPr>
                              <m:nor/>
                            </m:rPr>
                            <a:rPr lang="en-US" b="0" i="0" baseline="-25000" dirty="0" smtClean="0">
                              <a:latin typeface="Gill Sans MT" panose="020B0502020104020203" pitchFamily="34" charset="0"/>
                            </a:rPr>
                            <m:t>A</m:t>
                          </m:r>
                          <m:r>
                            <m:rPr>
                              <m:nor/>
                            </m:rPr>
                            <a:rPr lang="en-US" b="0" i="0" dirty="0" smtClean="0">
                              <a:latin typeface="Gill Sans MT" panose="020B0502020104020203" pitchFamily="34" charset="0"/>
                            </a:rPr>
                            <m:t> = </m:t>
                          </m:r>
                          <m:r>
                            <m:rPr>
                              <m:nor/>
                            </m:rPr>
                            <a:rPr lang="en-US" b="0" i="0" dirty="0" smtClean="0">
                              <a:latin typeface="Gill Sans MT" panose="020B0502020104020203" pitchFamily="34" charset="0"/>
                            </a:rPr>
                            <m:t>V</m:t>
                          </m:r>
                        </m:sub>
                      </m:sSub>
                    </m:oMath>
                  </m:oMathPara>
                </a14:m>
                <a:endParaRPr lang="en-US" dirty="0" smtClean="0">
                  <a:latin typeface="Gill Sans MT" panose="020B0502020104020203" pitchFamily="34" charset="0"/>
                </a:endParaRPr>
              </a:p>
            </p:txBody>
          </p:sp>
        </mc:Choice>
        <mc:Fallback xmlns="">
          <p:sp>
            <p:nvSpPr>
              <p:cNvPr id="64" name="Rectangle 63"/>
              <p:cNvSpPr>
                <a:spLocks noRot="1" noChangeAspect="1" noMove="1" noResize="1" noEditPoints="1" noAdjustHandles="1" noChangeArrowheads="1" noChangeShapeType="1" noTextEdit="1"/>
              </p:cNvSpPr>
              <p:nvPr/>
            </p:nvSpPr>
            <p:spPr>
              <a:xfrm>
                <a:off x="8652284" y="4710168"/>
                <a:ext cx="3240360" cy="996298"/>
              </a:xfrm>
              <a:prstGeom prst="rect">
                <a:avLst/>
              </a:prstGeom>
              <a:blipFill rotWithShape="0">
                <a:blip r:embed="rId4"/>
                <a:stretch>
                  <a:fillRect t="-3681" r="-1692" b="-6135"/>
                </a:stretch>
              </a:blipFill>
            </p:spPr>
            <p:txBody>
              <a:bodyPr/>
              <a:lstStyle/>
              <a:p>
                <a:r>
                  <a:rPr lang="en-US">
                    <a:noFill/>
                  </a:rPr>
                  <a:t> </a:t>
                </a:r>
              </a:p>
            </p:txBody>
          </p:sp>
        </mc:Fallback>
      </mc:AlternateContent>
      <p:grpSp>
        <p:nvGrpSpPr>
          <p:cNvPr id="79" name="Group 78"/>
          <p:cNvGrpSpPr/>
          <p:nvPr/>
        </p:nvGrpSpPr>
        <p:grpSpPr>
          <a:xfrm>
            <a:off x="5964192" y="1324420"/>
            <a:ext cx="1806333" cy="1923330"/>
            <a:chOff x="6102272" y="1239197"/>
            <a:chExt cx="1806333" cy="1923330"/>
          </a:xfrm>
        </p:grpSpPr>
        <p:sp>
          <p:nvSpPr>
            <p:cNvPr id="80" name="Rectangle 79"/>
            <p:cNvSpPr/>
            <p:nvPr/>
          </p:nvSpPr>
          <p:spPr>
            <a:xfrm>
              <a:off x="6299994" y="1239197"/>
              <a:ext cx="1282723" cy="400110"/>
            </a:xfrm>
            <a:prstGeom prst="rect">
              <a:avLst/>
            </a:prstGeom>
          </p:spPr>
          <p:txBody>
            <a:bodyPr wrap="none">
              <a:spAutoFit/>
            </a:bodyPr>
            <a:lstStyle/>
            <a:p>
              <a:r>
                <a:rPr lang="en-US" sz="2000" dirty="0">
                  <a:latin typeface="Gill Sans MT" panose="020B0502020104020203" pitchFamily="34" charset="0"/>
                </a:rPr>
                <a:t>Option </a:t>
              </a:r>
              <a:r>
                <a:rPr lang="en-US" sz="2000" dirty="0" smtClean="0">
                  <a:latin typeface="Gill Sans MT" panose="020B0502020104020203" pitchFamily="34" charset="0"/>
                </a:rPr>
                <a:t>#3</a:t>
              </a:r>
              <a:endParaRPr lang="en-US" sz="2000" dirty="0">
                <a:latin typeface="Gill Sans MT" panose="020B0502020104020203" pitchFamily="34" charset="0"/>
              </a:endParaRPr>
            </a:p>
          </p:txBody>
        </p:sp>
        <p:sp>
          <p:nvSpPr>
            <p:cNvPr id="81" name="Oval 80"/>
            <p:cNvSpPr/>
            <p:nvPr/>
          </p:nvSpPr>
          <p:spPr>
            <a:xfrm>
              <a:off x="6573401" y="1952329"/>
              <a:ext cx="813842"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Wind</a:t>
              </a:r>
              <a:endParaRPr lang="en-US" dirty="0">
                <a:latin typeface="Gill Sans MT" panose="020B0502020104020203" pitchFamily="34" charset="0"/>
              </a:endParaRPr>
            </a:p>
          </p:txBody>
        </p:sp>
        <p:sp>
          <p:nvSpPr>
            <p:cNvPr id="82" name="Oval 81"/>
            <p:cNvSpPr/>
            <p:nvPr/>
          </p:nvSpPr>
          <p:spPr>
            <a:xfrm>
              <a:off x="6102272" y="2765782"/>
              <a:ext cx="829538"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Weak</a:t>
              </a:r>
              <a:endParaRPr lang="en-US" dirty="0">
                <a:solidFill>
                  <a:schemeClr val="tx1"/>
                </a:solidFill>
                <a:latin typeface="Gill Sans MT" panose="020B0502020104020203" pitchFamily="34" charset="0"/>
              </a:endParaRPr>
            </a:p>
          </p:txBody>
        </p:sp>
        <p:cxnSp>
          <p:nvCxnSpPr>
            <p:cNvPr id="83" name="Straight Arrow Connector 82"/>
            <p:cNvCxnSpPr>
              <a:stCxn id="81" idx="3"/>
              <a:endCxn id="82" idx="0"/>
            </p:cNvCxnSpPr>
            <p:nvPr/>
          </p:nvCxnSpPr>
          <p:spPr>
            <a:xfrm flipH="1">
              <a:off x="6517041" y="2351836"/>
              <a:ext cx="175544"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6980323" y="2765782"/>
              <a:ext cx="92828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Strong</a:t>
              </a:r>
              <a:endParaRPr lang="en-US" dirty="0">
                <a:solidFill>
                  <a:schemeClr val="tx1"/>
                </a:solidFill>
                <a:latin typeface="Gill Sans MT" panose="020B0502020104020203" pitchFamily="34" charset="0"/>
              </a:endParaRPr>
            </a:p>
          </p:txBody>
        </p:sp>
        <p:cxnSp>
          <p:nvCxnSpPr>
            <p:cNvPr id="85" name="Straight Arrow Connector 84"/>
            <p:cNvCxnSpPr>
              <a:stCxn id="81" idx="5"/>
              <a:endCxn id="84" idx="0"/>
            </p:cNvCxnSpPr>
            <p:nvPr/>
          </p:nvCxnSpPr>
          <p:spPr>
            <a:xfrm>
              <a:off x="7268059" y="2351836"/>
              <a:ext cx="176405"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89" name="Content Placeholder 2"/>
          <p:cNvSpPr txBox="1">
            <a:spLocks/>
          </p:cNvSpPr>
          <p:nvPr/>
        </p:nvSpPr>
        <p:spPr>
          <a:xfrm>
            <a:off x="6290473" y="1745831"/>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9 yes </a:t>
            </a:r>
            <a:r>
              <a:rPr lang="en-US" sz="1800" dirty="0" smtClean="0"/>
              <a:t>/ </a:t>
            </a:r>
            <a:r>
              <a:rPr lang="en-US" sz="1800" dirty="0" smtClean="0">
                <a:solidFill>
                  <a:srgbClr val="FF0000"/>
                </a:solidFill>
              </a:rPr>
              <a:t>5 no </a:t>
            </a:r>
            <a:endParaRPr lang="en-US" sz="1800" dirty="0">
              <a:solidFill>
                <a:srgbClr val="FF0000"/>
              </a:solidFill>
            </a:endParaRPr>
          </a:p>
        </p:txBody>
      </p:sp>
      <p:sp>
        <p:nvSpPr>
          <p:cNvPr id="95" name="Content Placeholder 2"/>
          <p:cNvSpPr txBox="1">
            <a:spLocks/>
          </p:cNvSpPr>
          <p:nvPr/>
        </p:nvSpPr>
        <p:spPr>
          <a:xfrm>
            <a:off x="6124729" y="3311484"/>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6 </a:t>
            </a:r>
            <a:r>
              <a:rPr lang="en-US" sz="1800" dirty="0" smtClean="0"/>
              <a:t>/ </a:t>
            </a:r>
            <a:r>
              <a:rPr lang="en-US" sz="1800" dirty="0" smtClean="0">
                <a:solidFill>
                  <a:srgbClr val="FF0000"/>
                </a:solidFill>
              </a:rPr>
              <a:t>2</a:t>
            </a:r>
            <a:endParaRPr lang="en-US" sz="1800" dirty="0">
              <a:solidFill>
                <a:srgbClr val="FF0000"/>
              </a:solidFill>
            </a:endParaRPr>
          </a:p>
        </p:txBody>
      </p:sp>
      <p:sp>
        <p:nvSpPr>
          <p:cNvPr id="96" name="Content Placeholder 2"/>
          <p:cNvSpPr txBox="1">
            <a:spLocks/>
          </p:cNvSpPr>
          <p:nvPr/>
        </p:nvSpPr>
        <p:spPr>
          <a:xfrm>
            <a:off x="7109813" y="3310402"/>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3 </a:t>
            </a:r>
            <a:r>
              <a:rPr lang="en-US" sz="1800" dirty="0" smtClean="0"/>
              <a:t>/ </a:t>
            </a:r>
            <a:r>
              <a:rPr lang="en-US" sz="1800" dirty="0">
                <a:solidFill>
                  <a:srgbClr val="FF0000"/>
                </a:solidFill>
              </a:rPr>
              <a:t>3</a:t>
            </a:r>
          </a:p>
        </p:txBody>
      </p:sp>
      <mc:AlternateContent xmlns:mc="http://schemas.openxmlformats.org/markup-compatibility/2006" xmlns:a14="http://schemas.microsoft.com/office/drawing/2010/main">
        <mc:Choice Requires="a14">
          <p:sp>
            <p:nvSpPr>
              <p:cNvPr id="110" name="Content Placeholder 2"/>
              <p:cNvSpPr txBox="1">
                <a:spLocks/>
              </p:cNvSpPr>
              <p:nvPr/>
            </p:nvSpPr>
            <p:spPr>
              <a:xfrm>
                <a:off x="4734008" y="3716094"/>
                <a:ext cx="2043574"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ea typeface="Cambria Math" panose="02040503050406030204" pitchFamily="18" charset="0"/>
                        </a:rPr>
                        <m:t>𝐻</m:t>
                      </m:r>
                      <m:d>
                        <m:dPr>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𝑊𝑒𝑎𝑘</m:t>
                          </m:r>
                        </m:e>
                      </m:d>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0.8113</m:t>
                      </m:r>
                    </m:oMath>
                  </m:oMathPara>
                </a14:m>
                <a:endParaRPr lang="en-US" sz="1800" dirty="0" smtClean="0">
                  <a:latin typeface="+mn-lt"/>
                </a:endParaRPr>
              </a:p>
            </p:txBody>
          </p:sp>
        </mc:Choice>
        <mc:Fallback xmlns="">
          <p:sp>
            <p:nvSpPr>
              <p:cNvPr id="110" name="Content Placeholder 2"/>
              <p:cNvSpPr txBox="1">
                <a:spLocks noRot="1" noChangeAspect="1" noMove="1" noResize="1" noEditPoints="1" noAdjustHandles="1" noChangeArrowheads="1" noChangeShapeType="1" noTextEdit="1"/>
              </p:cNvSpPr>
              <p:nvPr/>
            </p:nvSpPr>
            <p:spPr>
              <a:xfrm>
                <a:off x="4734008" y="3716094"/>
                <a:ext cx="2043574" cy="249299"/>
              </a:xfrm>
              <a:prstGeom prst="rect">
                <a:avLst/>
              </a:prstGeom>
              <a:blipFill rotWithShape="0">
                <a:blip r:embed="rId5"/>
                <a:stretch>
                  <a:fillRect l="-4179" t="-10000"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Content Placeholder 2"/>
              <p:cNvSpPr txBox="1">
                <a:spLocks/>
              </p:cNvSpPr>
              <p:nvPr/>
            </p:nvSpPr>
            <p:spPr>
              <a:xfrm>
                <a:off x="6864937" y="3699025"/>
                <a:ext cx="1927495"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 xmlns:m="http://schemas.openxmlformats.org/officeDocument/2006/math">
                    <m:r>
                      <a:rPr lang="en-US" sz="1800" i="1" smtClean="0">
                        <a:latin typeface="Cambria Math" panose="02040503050406030204" pitchFamily="18" charset="0"/>
                        <a:ea typeface="Cambria Math" panose="02040503050406030204" pitchFamily="18" charset="0"/>
                      </a:rPr>
                      <m:t>𝐻</m:t>
                    </m:r>
                    <m:d>
                      <m:dPr>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𝑆𝑡𝑟𝑜𝑛𝑔</m:t>
                        </m:r>
                      </m:e>
                    </m:d>
                    <m:r>
                      <a:rPr lang="en-US" sz="1800" i="1">
                        <a:latin typeface="Cambria Math" panose="02040503050406030204" pitchFamily="18" charset="0"/>
                        <a:ea typeface="Cambria Math" panose="02040503050406030204" pitchFamily="18" charset="0"/>
                      </a:rPr>
                      <m:t>= </m:t>
                    </m:r>
                  </m:oMath>
                </a14:m>
                <a:r>
                  <a:rPr lang="en-US" sz="1800" dirty="0" smtClean="0">
                    <a:latin typeface="+mn-lt"/>
                  </a:rPr>
                  <a:t>1</a:t>
                </a:r>
              </a:p>
            </p:txBody>
          </p:sp>
        </mc:Choice>
        <mc:Fallback xmlns="">
          <p:sp>
            <p:nvSpPr>
              <p:cNvPr id="111" name="Content Placeholder 2"/>
              <p:cNvSpPr txBox="1">
                <a:spLocks noRot="1" noChangeAspect="1" noMove="1" noResize="1" noEditPoints="1" noAdjustHandles="1" noChangeArrowheads="1" noChangeShapeType="1" noTextEdit="1"/>
              </p:cNvSpPr>
              <p:nvPr/>
            </p:nvSpPr>
            <p:spPr>
              <a:xfrm>
                <a:off x="6864937" y="3699025"/>
                <a:ext cx="1927495" cy="249299"/>
              </a:xfrm>
              <a:prstGeom prst="rect">
                <a:avLst/>
              </a:prstGeom>
              <a:blipFill rotWithShape="0">
                <a:blip r:embed="rId6"/>
                <a:stretch>
                  <a:fillRect t="-41463" b="-560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Content Placeholder 2"/>
              <p:cNvSpPr txBox="1">
                <a:spLocks/>
              </p:cNvSpPr>
              <p:nvPr/>
            </p:nvSpPr>
            <p:spPr>
              <a:xfrm>
                <a:off x="4711998" y="1745831"/>
                <a:ext cx="1643371"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1800" i="1">
                          <a:latin typeface="Cambria Math" panose="02040503050406030204" pitchFamily="18" charset="0"/>
                          <a:ea typeface="Cambria Math" panose="02040503050406030204" pitchFamily="18" charset="0"/>
                        </a:rPr>
                        <m:t>𝐻</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𝑆</m:t>
                          </m:r>
                        </m:e>
                      </m:d>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0.94</m:t>
                      </m:r>
                    </m:oMath>
                  </m:oMathPara>
                </a14:m>
                <a:endParaRPr lang="en-US" sz="1800" dirty="0" smtClean="0">
                  <a:latin typeface="+mn-lt"/>
                </a:endParaRPr>
              </a:p>
            </p:txBody>
          </p:sp>
        </mc:Choice>
        <mc:Fallback xmlns="">
          <p:sp>
            <p:nvSpPr>
              <p:cNvPr id="117" name="Content Placeholder 2"/>
              <p:cNvSpPr txBox="1">
                <a:spLocks noRot="1" noChangeAspect="1" noMove="1" noResize="1" noEditPoints="1" noAdjustHandles="1" noChangeArrowheads="1" noChangeShapeType="1" noTextEdit="1"/>
              </p:cNvSpPr>
              <p:nvPr/>
            </p:nvSpPr>
            <p:spPr>
              <a:xfrm>
                <a:off x="4711998" y="1745831"/>
                <a:ext cx="1643371" cy="249299"/>
              </a:xfrm>
              <a:prstGeom prst="rect">
                <a:avLst/>
              </a:prstGeom>
              <a:blipFill rotWithShape="0">
                <a:blip r:embed="rId7"/>
                <a:stretch>
                  <a:fillRect l="-5185" t="-4878" b="-9756"/>
                </a:stretch>
              </a:blipFill>
            </p:spPr>
            <p:txBody>
              <a:bodyPr/>
              <a:lstStyle/>
              <a:p>
                <a:r>
                  <a:rPr lang="en-US">
                    <a:noFill/>
                  </a:rPr>
                  <a:t> </a:t>
                </a:r>
              </a:p>
            </p:txBody>
          </p:sp>
        </mc:Fallback>
      </mc:AlternateContent>
      <p:grpSp>
        <p:nvGrpSpPr>
          <p:cNvPr id="12" name="Group 11"/>
          <p:cNvGrpSpPr/>
          <p:nvPr/>
        </p:nvGrpSpPr>
        <p:grpSpPr>
          <a:xfrm>
            <a:off x="299356" y="1980928"/>
            <a:ext cx="4359880" cy="829029"/>
            <a:chOff x="299356" y="1980928"/>
            <a:chExt cx="4359880" cy="829029"/>
          </a:xfrm>
        </p:grpSpPr>
        <mc:AlternateContent xmlns:mc="http://schemas.openxmlformats.org/markup-compatibility/2006" xmlns:a14="http://schemas.microsoft.com/office/drawing/2010/main">
          <mc:Choice Requires="a14">
            <p:sp>
              <p:nvSpPr>
                <p:cNvPr id="118" name="Content Placeholder 2"/>
                <p:cNvSpPr txBox="1">
                  <a:spLocks/>
                </p:cNvSpPr>
                <p:nvPr/>
              </p:nvSpPr>
              <p:spPr>
                <a:xfrm>
                  <a:off x="299356" y="1980928"/>
                  <a:ext cx="1643371"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ea typeface="Cambria Math" panose="02040503050406030204" pitchFamily="18" charset="0"/>
                          </a:rPr>
                          <m:t>𝐺</m:t>
                        </m:r>
                        <m:r>
                          <a:rPr lang="en-US" sz="1800" b="0" i="1" smtClean="0">
                            <a:latin typeface="Cambria Math" panose="02040503050406030204" pitchFamily="18" charset="0"/>
                            <a:ea typeface="Cambria Math" panose="02040503050406030204" pitchFamily="18" charset="0"/>
                          </a:rPr>
                          <m:t>𝑎𝑖𝑛</m:t>
                        </m:r>
                        <m:r>
                          <a:rPr lang="en-US" sz="1800" b="0" i="1" smtClean="0">
                            <a:latin typeface="Cambria Math" panose="02040503050406030204" pitchFamily="18" charset="0"/>
                            <a:ea typeface="Cambria Math" panose="02040503050406030204" pitchFamily="18" charset="0"/>
                          </a:rPr>
                          <m:t> </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𝑆</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𝑊𝑖𝑛𝑑</m:t>
                            </m:r>
                          </m:e>
                        </m:d>
                      </m:oMath>
                    </m:oMathPara>
                  </a14:m>
                  <a:endParaRPr lang="en-US" sz="1800" dirty="0" smtClean="0">
                    <a:latin typeface="+mn-lt"/>
                  </a:endParaRPr>
                </a:p>
              </p:txBody>
            </p:sp>
          </mc:Choice>
          <mc:Fallback xmlns="">
            <p:sp>
              <p:nvSpPr>
                <p:cNvPr id="118" name="Content Placeholder 2"/>
                <p:cNvSpPr txBox="1">
                  <a:spLocks noRot="1" noChangeAspect="1" noMove="1" noResize="1" noEditPoints="1" noAdjustHandles="1" noChangeArrowheads="1" noChangeShapeType="1" noTextEdit="1"/>
                </p:cNvSpPr>
                <p:nvPr/>
              </p:nvSpPr>
              <p:spPr>
                <a:xfrm>
                  <a:off x="299356" y="1980928"/>
                  <a:ext cx="1643371" cy="249299"/>
                </a:xfrm>
                <a:prstGeom prst="rect">
                  <a:avLst/>
                </a:prstGeom>
                <a:blipFill rotWithShape="0">
                  <a:blip r:embed="rId8"/>
                  <a:stretch>
                    <a:fillRect l="-4815" t="-7317"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Content Placeholder 2"/>
                <p:cNvSpPr txBox="1">
                  <a:spLocks/>
                </p:cNvSpPr>
                <p:nvPr/>
              </p:nvSpPr>
              <p:spPr>
                <a:xfrm>
                  <a:off x="609057" y="2343226"/>
                  <a:ext cx="4050179" cy="466731"/>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𝐻</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𝑆</m:t>
                            </m:r>
                          </m:e>
                        </m:d>
                        <m:r>
                          <a:rPr lang="en-US" sz="1800" b="0" i="1" smtClean="0">
                            <a:latin typeface="Cambria Math" panose="02040503050406030204" pitchFamily="18" charset="0"/>
                            <a:ea typeface="Cambria Math" panose="02040503050406030204" pitchFamily="18" charset="0"/>
                          </a:rPr>
                          <m:t>− </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8</m:t>
                            </m:r>
                          </m:num>
                          <m:den>
                            <m:r>
                              <a:rPr lang="en-US" sz="1800" b="0" i="1" smtClean="0">
                                <a:latin typeface="Cambria Math" panose="02040503050406030204" pitchFamily="18" charset="0"/>
                                <a:ea typeface="Cambria Math" panose="02040503050406030204" pitchFamily="18" charset="0"/>
                              </a:rPr>
                              <m:t>14</m:t>
                            </m:r>
                          </m:den>
                        </m:f>
                        <m:r>
                          <a:rPr lang="en-US" sz="1800" i="1" smtClean="0">
                            <a:latin typeface="Cambria Math" panose="02040503050406030204" pitchFamily="18" charset="0"/>
                            <a:ea typeface="Cambria Math" panose="02040503050406030204" pitchFamily="18" charset="0"/>
                          </a:rPr>
                          <m:t>𝐻</m:t>
                        </m:r>
                        <m:d>
                          <m:dPr>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𝑊𝑒𝑎𝑘</m:t>
                            </m:r>
                          </m:e>
                        </m:d>
                        <m:r>
                          <a:rPr lang="en-US" sz="1800" i="1" smtClean="0">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6</m:t>
                            </m:r>
                          </m:num>
                          <m:den>
                            <m:r>
                              <a:rPr lang="en-US" sz="1800" i="1">
                                <a:latin typeface="Cambria Math" panose="02040503050406030204" pitchFamily="18" charset="0"/>
                                <a:ea typeface="Cambria Math" panose="02040503050406030204" pitchFamily="18" charset="0"/>
                              </a:rPr>
                              <m:t>14</m:t>
                            </m:r>
                          </m:den>
                        </m:f>
                        <m:r>
                          <a:rPr lang="en-US" sz="1800" i="1">
                            <a:latin typeface="Cambria Math" panose="02040503050406030204" pitchFamily="18" charset="0"/>
                            <a:ea typeface="Cambria Math" panose="02040503050406030204" pitchFamily="18" charset="0"/>
                          </a:rPr>
                          <m:t>𝐻</m:t>
                        </m:r>
                        <m:d>
                          <m:dPr>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𝑆𝑡𝑟𝑜𝑛𝑔</m:t>
                            </m:r>
                          </m:e>
                        </m:d>
                      </m:oMath>
                    </m:oMathPara>
                  </a14:m>
                  <a:endParaRPr lang="en-US" sz="1800" dirty="0" smtClean="0">
                    <a:latin typeface="+mn-lt"/>
                  </a:endParaRPr>
                </a:p>
              </p:txBody>
            </p:sp>
          </mc:Choice>
          <mc:Fallback xmlns="">
            <p:sp>
              <p:nvSpPr>
                <p:cNvPr id="119" name="Content Placeholder 2"/>
                <p:cNvSpPr txBox="1">
                  <a:spLocks noRot="1" noChangeAspect="1" noMove="1" noResize="1" noEditPoints="1" noAdjustHandles="1" noChangeArrowheads="1" noChangeShapeType="1" noTextEdit="1"/>
                </p:cNvSpPr>
                <p:nvPr/>
              </p:nvSpPr>
              <p:spPr>
                <a:xfrm>
                  <a:off x="609057" y="2343226"/>
                  <a:ext cx="4050179" cy="466731"/>
                </a:xfrm>
                <a:prstGeom prst="rect">
                  <a:avLst/>
                </a:prstGeom>
                <a:blipFill rotWithShape="0">
                  <a:blip r:embed="rId9"/>
                  <a:stretch>
                    <a:fillRect t="-2597" b="-259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20" name="Content Placeholder 2"/>
              <p:cNvSpPr txBox="1">
                <a:spLocks/>
              </p:cNvSpPr>
              <p:nvPr/>
            </p:nvSpPr>
            <p:spPr>
              <a:xfrm>
                <a:off x="609057" y="2946737"/>
                <a:ext cx="4050179" cy="466731"/>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ea typeface="Cambria Math" panose="02040503050406030204" pitchFamily="18" charset="0"/>
                        </a:rPr>
                        <m:t>=0.94 −</m:t>
                      </m:r>
                      <m:f>
                        <m:fPr>
                          <m:ctrlPr>
                            <a:rPr lang="en-US" sz="1800" i="1">
                              <a:latin typeface="Cambria Math" panose="02040503050406030204" pitchFamily="18" charset="0"/>
                              <a:ea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8</m:t>
                          </m:r>
                        </m:num>
                        <m:den>
                          <m:r>
                            <a:rPr lang="en-US" sz="1800" i="1">
                              <a:latin typeface="Cambria Math" panose="02040503050406030204" pitchFamily="18" charset="0"/>
                              <a:ea typeface="Cambria Math" panose="02040503050406030204" pitchFamily="18" charset="0"/>
                            </a:rPr>
                            <m:t>14</m:t>
                          </m:r>
                        </m:den>
                      </m:f>
                      <m:r>
                        <a:rPr lang="en-US" sz="1800" b="0" i="1" smtClean="0">
                          <a:latin typeface="Cambria Math" panose="02040503050406030204" pitchFamily="18" charset="0"/>
                          <a:ea typeface="Cambria Math" panose="02040503050406030204" pitchFamily="18" charset="0"/>
                        </a:rPr>
                        <m:t>∗0.8113</m:t>
                      </m:r>
                      <m:r>
                        <a:rPr lang="en-US" sz="1800" i="1">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ea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6</m:t>
                          </m:r>
                        </m:num>
                        <m:den>
                          <m:r>
                            <a:rPr lang="en-US" sz="1800" i="1">
                              <a:latin typeface="Cambria Math" panose="02040503050406030204" pitchFamily="18" charset="0"/>
                              <a:ea typeface="Cambria Math" panose="02040503050406030204" pitchFamily="18" charset="0"/>
                            </a:rPr>
                            <m:t>14</m:t>
                          </m:r>
                        </m:den>
                      </m:f>
                      <m:r>
                        <a:rPr lang="en-US" sz="1800" b="0" i="1" smtClean="0">
                          <a:latin typeface="Cambria Math" panose="02040503050406030204" pitchFamily="18" charset="0"/>
                          <a:ea typeface="Cambria Math" panose="02040503050406030204" pitchFamily="18" charset="0"/>
                        </a:rPr>
                        <m:t>∗1</m:t>
                      </m:r>
                    </m:oMath>
                  </m:oMathPara>
                </a14:m>
                <a:endParaRPr lang="en-US" sz="1800" dirty="0" smtClean="0">
                  <a:latin typeface="+mn-lt"/>
                </a:endParaRPr>
              </a:p>
            </p:txBody>
          </p:sp>
        </mc:Choice>
        <mc:Fallback xmlns="">
          <p:sp>
            <p:nvSpPr>
              <p:cNvPr id="120" name="Content Placeholder 2"/>
              <p:cNvSpPr txBox="1">
                <a:spLocks noRot="1" noChangeAspect="1" noMove="1" noResize="1" noEditPoints="1" noAdjustHandles="1" noChangeArrowheads="1" noChangeShapeType="1" noTextEdit="1"/>
              </p:cNvSpPr>
              <p:nvPr/>
            </p:nvSpPr>
            <p:spPr>
              <a:xfrm>
                <a:off x="609057" y="2946737"/>
                <a:ext cx="4050179" cy="466731"/>
              </a:xfrm>
              <a:prstGeom prst="rect">
                <a:avLst/>
              </a:prstGeom>
              <a:blipFill rotWithShape="0">
                <a:blip r:embed="rId10"/>
                <a:stretch>
                  <a:fillRect t="-2597" b="-25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Content Placeholder 2"/>
              <p:cNvSpPr txBox="1">
                <a:spLocks/>
              </p:cNvSpPr>
              <p:nvPr/>
            </p:nvSpPr>
            <p:spPr>
              <a:xfrm>
                <a:off x="609057" y="3567708"/>
                <a:ext cx="4050179"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ea typeface="Cambria Math" panose="02040503050406030204" pitchFamily="18" charset="0"/>
                        </a:rPr>
                        <m:t>=0.049</m:t>
                      </m:r>
                    </m:oMath>
                  </m:oMathPara>
                </a14:m>
                <a:endParaRPr lang="en-US" sz="1800" dirty="0" smtClean="0">
                  <a:latin typeface="+mn-lt"/>
                </a:endParaRPr>
              </a:p>
            </p:txBody>
          </p:sp>
        </mc:Choice>
        <mc:Fallback xmlns="">
          <p:sp>
            <p:nvSpPr>
              <p:cNvPr id="121" name="Content Placeholder 2"/>
              <p:cNvSpPr txBox="1">
                <a:spLocks noRot="1" noChangeAspect="1" noMove="1" noResize="1" noEditPoints="1" noAdjustHandles="1" noChangeArrowheads="1" noChangeShapeType="1" noTextEdit="1"/>
              </p:cNvSpPr>
              <p:nvPr/>
            </p:nvSpPr>
            <p:spPr>
              <a:xfrm>
                <a:off x="609057" y="3567708"/>
                <a:ext cx="4050179" cy="249299"/>
              </a:xfrm>
              <a:prstGeom prst="rect">
                <a:avLst/>
              </a:prstGeom>
              <a:blipFill rotWithShape="0">
                <a:blip r:embed="rId11"/>
                <a:stretch>
                  <a:fillRect l="-1355" t="-4878" b="-9756"/>
                </a:stretch>
              </a:blipFill>
            </p:spPr>
            <p:txBody>
              <a:bodyPr/>
              <a:lstStyle/>
              <a:p>
                <a:r>
                  <a:rPr lang="en-US">
                    <a:noFill/>
                  </a:rPr>
                  <a:t> </a:t>
                </a:r>
              </a:p>
            </p:txBody>
          </p:sp>
        </mc:Fallback>
      </mc:AlternateContent>
    </p:spTree>
    <p:extLst>
      <p:ext uri="{BB962C8B-B14F-4D97-AF65-F5344CB8AC3E}">
        <p14:creationId xmlns:p14="http://schemas.microsoft.com/office/powerpoint/2010/main" val="210516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12"/>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20"/>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20" grpId="0"/>
      <p:bldP spid="1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200" y="181492"/>
            <a:ext cx="3451586" cy="701731"/>
          </a:xfrm>
        </p:spPr>
        <p:txBody>
          <a:bodyPr/>
          <a:lstStyle/>
          <a:p>
            <a:r>
              <a:rPr lang="en-US" dirty="0"/>
              <a:t>Decision Tree</a:t>
            </a:r>
          </a:p>
        </p:txBody>
      </p:sp>
      <p:sp>
        <p:nvSpPr>
          <p:cNvPr id="8" name="Content Placeholder 2"/>
          <p:cNvSpPr>
            <a:spLocks noGrp="1"/>
          </p:cNvSpPr>
          <p:nvPr>
            <p:ph idx="1"/>
          </p:nvPr>
        </p:nvSpPr>
        <p:spPr>
          <a:xfrm>
            <a:off x="1278219" y="791502"/>
            <a:ext cx="6685594" cy="409709"/>
          </a:xfrm>
        </p:spPr>
        <p:txBody>
          <a:bodyPr>
            <a:noAutofit/>
          </a:bodyPr>
          <a:lstStyle/>
          <a:p>
            <a:pPr marL="0" indent="0">
              <a:buNone/>
            </a:pPr>
            <a:r>
              <a:rPr lang="en-US" sz="2800" dirty="0" smtClean="0">
                <a:latin typeface="Gill Sans MT" panose="020B0502020104020203" pitchFamily="34" charset="0"/>
              </a:rPr>
              <a:t>Using Information Gain</a:t>
            </a:r>
            <a:endParaRPr lang="en-US" sz="2800" dirty="0">
              <a:latin typeface="Gill Sans MT" panose="020B0502020104020203" pitchFamily="34" charset="0"/>
            </a:endParaRPr>
          </a:p>
        </p:txBody>
      </p:sp>
      <p:sp>
        <p:nvSpPr>
          <p:cNvPr id="65" name="Oval 64"/>
          <p:cNvSpPr/>
          <p:nvPr/>
        </p:nvSpPr>
        <p:spPr>
          <a:xfrm>
            <a:off x="1119402" y="2029496"/>
            <a:ext cx="1255028"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Outlook</a:t>
            </a:r>
            <a:endParaRPr lang="en-US" dirty="0">
              <a:latin typeface="Gill Sans MT" panose="020B0502020104020203" pitchFamily="34" charset="0"/>
            </a:endParaRPr>
          </a:p>
        </p:txBody>
      </p:sp>
      <p:sp>
        <p:nvSpPr>
          <p:cNvPr id="66" name="Oval 65"/>
          <p:cNvSpPr/>
          <p:nvPr/>
        </p:nvSpPr>
        <p:spPr>
          <a:xfrm>
            <a:off x="247716" y="2842949"/>
            <a:ext cx="871685"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Sunny</a:t>
            </a:r>
            <a:endParaRPr lang="en-US" dirty="0">
              <a:solidFill>
                <a:schemeClr val="tx1"/>
              </a:solidFill>
              <a:latin typeface="Gill Sans MT" panose="020B0502020104020203" pitchFamily="34" charset="0"/>
            </a:endParaRPr>
          </a:p>
        </p:txBody>
      </p:sp>
      <p:cxnSp>
        <p:nvCxnSpPr>
          <p:cNvPr id="67" name="Straight Arrow Connector 66"/>
          <p:cNvCxnSpPr>
            <a:stCxn id="65" idx="3"/>
            <a:endCxn id="66" idx="0"/>
          </p:cNvCxnSpPr>
          <p:nvPr/>
        </p:nvCxnSpPr>
        <p:spPr>
          <a:xfrm flipH="1">
            <a:off x="683559" y="2429003"/>
            <a:ext cx="619638"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1157964" y="2842949"/>
            <a:ext cx="1235699"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Overcast</a:t>
            </a:r>
            <a:endParaRPr lang="en-US" dirty="0">
              <a:solidFill>
                <a:schemeClr val="tx1"/>
              </a:solidFill>
              <a:latin typeface="Gill Sans MT" panose="020B0502020104020203" pitchFamily="34" charset="0"/>
            </a:endParaRPr>
          </a:p>
        </p:txBody>
      </p:sp>
      <p:cxnSp>
        <p:nvCxnSpPr>
          <p:cNvPr id="69" name="Straight Arrow Connector 68"/>
          <p:cNvCxnSpPr>
            <a:stCxn id="65" idx="4"/>
            <a:endCxn id="68" idx="0"/>
          </p:cNvCxnSpPr>
          <p:nvPr/>
        </p:nvCxnSpPr>
        <p:spPr>
          <a:xfrm>
            <a:off x="1746916" y="2497548"/>
            <a:ext cx="28898" cy="3454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436070" y="2842442"/>
            <a:ext cx="871685"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Rain</a:t>
            </a:r>
            <a:endParaRPr lang="en-US" dirty="0">
              <a:solidFill>
                <a:schemeClr val="tx1"/>
              </a:solidFill>
              <a:latin typeface="Gill Sans MT" panose="020B0502020104020203" pitchFamily="34" charset="0"/>
            </a:endParaRPr>
          </a:p>
        </p:txBody>
      </p:sp>
      <p:cxnSp>
        <p:nvCxnSpPr>
          <p:cNvPr id="71" name="Straight Arrow Connector 70"/>
          <p:cNvCxnSpPr>
            <a:stCxn id="65" idx="5"/>
            <a:endCxn id="70" idx="0"/>
          </p:cNvCxnSpPr>
          <p:nvPr/>
        </p:nvCxnSpPr>
        <p:spPr>
          <a:xfrm>
            <a:off x="2190635" y="2429003"/>
            <a:ext cx="681278" cy="4134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3654014" y="1313847"/>
            <a:ext cx="2030504" cy="1934410"/>
            <a:chOff x="3654014" y="1228624"/>
            <a:chExt cx="2030504" cy="1934410"/>
          </a:xfrm>
        </p:grpSpPr>
        <p:sp>
          <p:nvSpPr>
            <p:cNvPr id="73" name="Rectangle 72"/>
            <p:cNvSpPr/>
            <p:nvPr/>
          </p:nvSpPr>
          <p:spPr>
            <a:xfrm>
              <a:off x="4085195" y="1228624"/>
              <a:ext cx="1282723" cy="400110"/>
            </a:xfrm>
            <a:prstGeom prst="rect">
              <a:avLst/>
            </a:prstGeom>
          </p:spPr>
          <p:txBody>
            <a:bodyPr wrap="none">
              <a:spAutoFit/>
            </a:bodyPr>
            <a:lstStyle/>
            <a:p>
              <a:r>
                <a:rPr lang="en-US" sz="2000" dirty="0">
                  <a:latin typeface="Gill Sans MT" panose="020B0502020104020203" pitchFamily="34" charset="0"/>
                </a:rPr>
                <a:t>Option </a:t>
              </a:r>
              <a:r>
                <a:rPr lang="en-US" sz="2000" dirty="0" smtClean="0">
                  <a:latin typeface="Gill Sans MT" panose="020B0502020104020203" pitchFamily="34" charset="0"/>
                </a:rPr>
                <a:t>#2</a:t>
              </a:r>
              <a:endParaRPr lang="en-US" sz="2000" dirty="0">
                <a:latin typeface="Gill Sans MT" panose="020B0502020104020203" pitchFamily="34" charset="0"/>
              </a:endParaRPr>
            </a:p>
          </p:txBody>
        </p:sp>
        <p:sp>
          <p:nvSpPr>
            <p:cNvPr id="74" name="Oval 73"/>
            <p:cNvSpPr/>
            <p:nvPr/>
          </p:nvSpPr>
          <p:spPr>
            <a:xfrm>
              <a:off x="4059558" y="1952836"/>
              <a:ext cx="1293447"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Humidity</a:t>
              </a:r>
              <a:endParaRPr lang="en-US" dirty="0">
                <a:latin typeface="Gill Sans MT" panose="020B0502020104020203" pitchFamily="34" charset="0"/>
              </a:endParaRPr>
            </a:p>
          </p:txBody>
        </p:sp>
        <p:sp>
          <p:nvSpPr>
            <p:cNvPr id="75" name="Oval 74"/>
            <p:cNvSpPr/>
            <p:nvPr/>
          </p:nvSpPr>
          <p:spPr>
            <a:xfrm>
              <a:off x="3654014" y="2766289"/>
              <a:ext cx="101825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Normal</a:t>
              </a:r>
              <a:endParaRPr lang="en-US" dirty="0">
                <a:solidFill>
                  <a:schemeClr val="tx1"/>
                </a:solidFill>
                <a:latin typeface="Gill Sans MT" panose="020B0502020104020203" pitchFamily="34" charset="0"/>
              </a:endParaRPr>
            </a:p>
          </p:txBody>
        </p:sp>
        <p:cxnSp>
          <p:nvCxnSpPr>
            <p:cNvPr id="76" name="Straight Arrow Connector 75"/>
            <p:cNvCxnSpPr>
              <a:stCxn id="74" idx="3"/>
              <a:endCxn id="75" idx="0"/>
            </p:cNvCxnSpPr>
            <p:nvPr/>
          </p:nvCxnSpPr>
          <p:spPr>
            <a:xfrm flipH="1">
              <a:off x="4163140" y="2352343"/>
              <a:ext cx="85839"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4888356" y="2766289"/>
              <a:ext cx="79616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High</a:t>
              </a:r>
              <a:endParaRPr lang="en-US" dirty="0">
                <a:solidFill>
                  <a:schemeClr val="tx1"/>
                </a:solidFill>
                <a:latin typeface="Gill Sans MT" panose="020B0502020104020203" pitchFamily="34" charset="0"/>
              </a:endParaRPr>
            </a:p>
          </p:txBody>
        </p:sp>
        <p:cxnSp>
          <p:nvCxnSpPr>
            <p:cNvPr id="78" name="Straight Arrow Connector 77"/>
            <p:cNvCxnSpPr>
              <a:stCxn id="74" idx="5"/>
              <a:endCxn id="77" idx="0"/>
            </p:cNvCxnSpPr>
            <p:nvPr/>
          </p:nvCxnSpPr>
          <p:spPr>
            <a:xfrm>
              <a:off x="5163584" y="2352343"/>
              <a:ext cx="122853"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5964192" y="1324420"/>
            <a:ext cx="1806333" cy="1923330"/>
            <a:chOff x="6102272" y="1239197"/>
            <a:chExt cx="1806333" cy="1923330"/>
          </a:xfrm>
        </p:grpSpPr>
        <p:sp>
          <p:nvSpPr>
            <p:cNvPr id="80" name="Rectangle 79"/>
            <p:cNvSpPr/>
            <p:nvPr/>
          </p:nvSpPr>
          <p:spPr>
            <a:xfrm>
              <a:off x="6299994" y="1239197"/>
              <a:ext cx="1282723" cy="400110"/>
            </a:xfrm>
            <a:prstGeom prst="rect">
              <a:avLst/>
            </a:prstGeom>
          </p:spPr>
          <p:txBody>
            <a:bodyPr wrap="none">
              <a:spAutoFit/>
            </a:bodyPr>
            <a:lstStyle/>
            <a:p>
              <a:r>
                <a:rPr lang="en-US" sz="2000" dirty="0">
                  <a:latin typeface="Gill Sans MT" panose="020B0502020104020203" pitchFamily="34" charset="0"/>
                </a:rPr>
                <a:t>Option </a:t>
              </a:r>
              <a:r>
                <a:rPr lang="en-US" sz="2000" dirty="0" smtClean="0">
                  <a:latin typeface="Gill Sans MT" panose="020B0502020104020203" pitchFamily="34" charset="0"/>
                </a:rPr>
                <a:t>#3</a:t>
              </a:r>
              <a:endParaRPr lang="en-US" sz="2000" dirty="0">
                <a:latin typeface="Gill Sans MT" panose="020B0502020104020203" pitchFamily="34" charset="0"/>
              </a:endParaRPr>
            </a:p>
          </p:txBody>
        </p:sp>
        <p:sp>
          <p:nvSpPr>
            <p:cNvPr id="81" name="Oval 80"/>
            <p:cNvSpPr/>
            <p:nvPr/>
          </p:nvSpPr>
          <p:spPr>
            <a:xfrm>
              <a:off x="6573401" y="1952329"/>
              <a:ext cx="813842"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Wind</a:t>
              </a:r>
              <a:endParaRPr lang="en-US" dirty="0">
                <a:latin typeface="Gill Sans MT" panose="020B0502020104020203" pitchFamily="34" charset="0"/>
              </a:endParaRPr>
            </a:p>
          </p:txBody>
        </p:sp>
        <p:sp>
          <p:nvSpPr>
            <p:cNvPr id="82" name="Oval 81"/>
            <p:cNvSpPr/>
            <p:nvPr/>
          </p:nvSpPr>
          <p:spPr>
            <a:xfrm>
              <a:off x="6102272" y="2765782"/>
              <a:ext cx="829538"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Weak</a:t>
              </a:r>
              <a:endParaRPr lang="en-US" dirty="0">
                <a:solidFill>
                  <a:schemeClr val="tx1"/>
                </a:solidFill>
                <a:latin typeface="Gill Sans MT" panose="020B0502020104020203" pitchFamily="34" charset="0"/>
              </a:endParaRPr>
            </a:p>
          </p:txBody>
        </p:sp>
        <p:cxnSp>
          <p:nvCxnSpPr>
            <p:cNvPr id="83" name="Straight Arrow Connector 82"/>
            <p:cNvCxnSpPr>
              <a:stCxn id="81" idx="3"/>
              <a:endCxn id="82" idx="0"/>
            </p:cNvCxnSpPr>
            <p:nvPr/>
          </p:nvCxnSpPr>
          <p:spPr>
            <a:xfrm flipH="1">
              <a:off x="6517041" y="2351836"/>
              <a:ext cx="175544"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6980323" y="2765782"/>
              <a:ext cx="92828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Strong</a:t>
              </a:r>
              <a:endParaRPr lang="en-US" dirty="0">
                <a:solidFill>
                  <a:schemeClr val="tx1"/>
                </a:solidFill>
                <a:latin typeface="Gill Sans MT" panose="020B0502020104020203" pitchFamily="34" charset="0"/>
              </a:endParaRPr>
            </a:p>
          </p:txBody>
        </p:sp>
        <p:cxnSp>
          <p:nvCxnSpPr>
            <p:cNvPr id="85" name="Straight Arrow Connector 84"/>
            <p:cNvCxnSpPr>
              <a:stCxn id="81" idx="5"/>
              <a:endCxn id="84" idx="0"/>
            </p:cNvCxnSpPr>
            <p:nvPr/>
          </p:nvCxnSpPr>
          <p:spPr>
            <a:xfrm>
              <a:off x="7268059" y="2351836"/>
              <a:ext cx="176405" cy="41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a:off x="1105298" y="1313847"/>
            <a:ext cx="1282723" cy="400110"/>
          </a:xfrm>
          <a:prstGeom prst="rect">
            <a:avLst/>
          </a:prstGeom>
        </p:spPr>
        <p:txBody>
          <a:bodyPr wrap="none">
            <a:spAutoFit/>
          </a:bodyPr>
          <a:lstStyle/>
          <a:p>
            <a:r>
              <a:rPr lang="en-US" sz="2000" dirty="0">
                <a:latin typeface="Gill Sans MT" panose="020B0502020104020203" pitchFamily="34" charset="0"/>
              </a:rPr>
              <a:t>Option </a:t>
            </a:r>
            <a:r>
              <a:rPr lang="en-US" sz="2000" dirty="0" smtClean="0">
                <a:latin typeface="Gill Sans MT" panose="020B0502020104020203" pitchFamily="34" charset="0"/>
              </a:rPr>
              <a:t>#</a:t>
            </a:r>
            <a:r>
              <a:rPr lang="en-US" sz="2000" dirty="0" smtClean="0"/>
              <a:t>1</a:t>
            </a:r>
            <a:endParaRPr lang="en-US" sz="2000" dirty="0"/>
          </a:p>
        </p:txBody>
      </p:sp>
      <p:sp>
        <p:nvSpPr>
          <p:cNvPr id="87" name="Content Placeholder 2"/>
          <p:cNvSpPr txBox="1">
            <a:spLocks/>
          </p:cNvSpPr>
          <p:nvPr/>
        </p:nvSpPr>
        <p:spPr>
          <a:xfrm>
            <a:off x="1303197" y="1745831"/>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9 yes </a:t>
            </a:r>
            <a:r>
              <a:rPr lang="en-US" sz="1800" dirty="0" smtClean="0"/>
              <a:t>/ </a:t>
            </a:r>
            <a:r>
              <a:rPr lang="en-US" sz="1800" dirty="0" smtClean="0">
                <a:solidFill>
                  <a:srgbClr val="FF0000"/>
                </a:solidFill>
              </a:rPr>
              <a:t>5 no </a:t>
            </a:r>
            <a:endParaRPr lang="en-US" sz="1800" dirty="0">
              <a:solidFill>
                <a:srgbClr val="FF0000"/>
              </a:solidFill>
            </a:endParaRPr>
          </a:p>
        </p:txBody>
      </p:sp>
      <p:sp>
        <p:nvSpPr>
          <p:cNvPr id="88" name="Content Placeholder 2"/>
          <p:cNvSpPr txBox="1">
            <a:spLocks/>
          </p:cNvSpPr>
          <p:nvPr/>
        </p:nvSpPr>
        <p:spPr>
          <a:xfrm>
            <a:off x="4209110" y="1745831"/>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9 yes </a:t>
            </a:r>
            <a:r>
              <a:rPr lang="en-US" sz="1800" dirty="0" smtClean="0"/>
              <a:t>/ </a:t>
            </a:r>
            <a:r>
              <a:rPr lang="en-US" sz="1800" dirty="0" smtClean="0">
                <a:solidFill>
                  <a:srgbClr val="FF0000"/>
                </a:solidFill>
              </a:rPr>
              <a:t>5 no </a:t>
            </a:r>
            <a:endParaRPr lang="en-US" sz="1800" dirty="0">
              <a:solidFill>
                <a:srgbClr val="FF0000"/>
              </a:solidFill>
            </a:endParaRPr>
          </a:p>
        </p:txBody>
      </p:sp>
      <p:sp>
        <p:nvSpPr>
          <p:cNvPr id="89" name="Content Placeholder 2"/>
          <p:cNvSpPr txBox="1">
            <a:spLocks/>
          </p:cNvSpPr>
          <p:nvPr/>
        </p:nvSpPr>
        <p:spPr>
          <a:xfrm>
            <a:off x="6290473" y="1745831"/>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9 yes </a:t>
            </a:r>
            <a:r>
              <a:rPr lang="en-US" sz="1800" dirty="0" smtClean="0"/>
              <a:t>/ </a:t>
            </a:r>
            <a:r>
              <a:rPr lang="en-US" sz="1800" dirty="0" smtClean="0">
                <a:solidFill>
                  <a:srgbClr val="FF0000"/>
                </a:solidFill>
              </a:rPr>
              <a:t>5 no </a:t>
            </a:r>
            <a:endParaRPr lang="en-US" sz="1800" dirty="0">
              <a:solidFill>
                <a:srgbClr val="FF0000"/>
              </a:solidFill>
            </a:endParaRPr>
          </a:p>
        </p:txBody>
      </p:sp>
      <p:sp>
        <p:nvSpPr>
          <p:cNvPr id="90" name="Content Placeholder 2"/>
          <p:cNvSpPr txBox="1">
            <a:spLocks/>
          </p:cNvSpPr>
          <p:nvPr/>
        </p:nvSpPr>
        <p:spPr>
          <a:xfrm>
            <a:off x="406685" y="3323733"/>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2 </a:t>
            </a:r>
            <a:r>
              <a:rPr lang="en-US" sz="1800" dirty="0" smtClean="0"/>
              <a:t>/ </a:t>
            </a:r>
            <a:r>
              <a:rPr lang="en-US" sz="1800" dirty="0" smtClean="0">
                <a:solidFill>
                  <a:srgbClr val="FF0000"/>
                </a:solidFill>
              </a:rPr>
              <a:t>3</a:t>
            </a:r>
            <a:endParaRPr lang="en-US" sz="1800" dirty="0">
              <a:solidFill>
                <a:srgbClr val="FF0000"/>
              </a:solidFill>
            </a:endParaRPr>
          </a:p>
        </p:txBody>
      </p:sp>
      <p:sp>
        <p:nvSpPr>
          <p:cNvPr id="91" name="Content Placeholder 2"/>
          <p:cNvSpPr txBox="1">
            <a:spLocks/>
          </p:cNvSpPr>
          <p:nvPr/>
        </p:nvSpPr>
        <p:spPr>
          <a:xfrm>
            <a:off x="1552653" y="3332456"/>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4 </a:t>
            </a:r>
            <a:r>
              <a:rPr lang="en-US" sz="1800" dirty="0" smtClean="0"/>
              <a:t>/ </a:t>
            </a:r>
            <a:r>
              <a:rPr lang="en-US" sz="1800" dirty="0" smtClean="0">
                <a:solidFill>
                  <a:srgbClr val="FF0000"/>
                </a:solidFill>
              </a:rPr>
              <a:t>0</a:t>
            </a:r>
            <a:endParaRPr lang="en-US" sz="1800" dirty="0">
              <a:solidFill>
                <a:srgbClr val="FF0000"/>
              </a:solidFill>
            </a:endParaRPr>
          </a:p>
        </p:txBody>
      </p:sp>
      <p:sp>
        <p:nvSpPr>
          <p:cNvPr id="92" name="Content Placeholder 2"/>
          <p:cNvSpPr txBox="1">
            <a:spLocks/>
          </p:cNvSpPr>
          <p:nvPr/>
        </p:nvSpPr>
        <p:spPr>
          <a:xfrm>
            <a:off x="2713689" y="3321785"/>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3 </a:t>
            </a:r>
            <a:r>
              <a:rPr lang="en-US" sz="1800" dirty="0" smtClean="0"/>
              <a:t>/ </a:t>
            </a:r>
            <a:r>
              <a:rPr lang="en-US" sz="1800" dirty="0" smtClean="0">
                <a:solidFill>
                  <a:srgbClr val="FF0000"/>
                </a:solidFill>
              </a:rPr>
              <a:t>2</a:t>
            </a:r>
            <a:endParaRPr lang="en-US" sz="1800" dirty="0">
              <a:solidFill>
                <a:srgbClr val="FF0000"/>
              </a:solidFill>
            </a:endParaRPr>
          </a:p>
        </p:txBody>
      </p:sp>
      <p:sp>
        <p:nvSpPr>
          <p:cNvPr id="93" name="Content Placeholder 2"/>
          <p:cNvSpPr txBox="1">
            <a:spLocks/>
          </p:cNvSpPr>
          <p:nvPr/>
        </p:nvSpPr>
        <p:spPr>
          <a:xfrm>
            <a:off x="3872449" y="3313432"/>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6 </a:t>
            </a:r>
            <a:r>
              <a:rPr lang="en-US" sz="1800" dirty="0" smtClean="0"/>
              <a:t>/ </a:t>
            </a:r>
            <a:r>
              <a:rPr lang="en-US" sz="1800" dirty="0" smtClean="0">
                <a:solidFill>
                  <a:srgbClr val="FF0000"/>
                </a:solidFill>
              </a:rPr>
              <a:t>1</a:t>
            </a:r>
            <a:endParaRPr lang="en-US" sz="1800" dirty="0">
              <a:solidFill>
                <a:srgbClr val="FF0000"/>
              </a:solidFill>
            </a:endParaRPr>
          </a:p>
        </p:txBody>
      </p:sp>
      <p:sp>
        <p:nvSpPr>
          <p:cNvPr id="94" name="Content Placeholder 2"/>
          <p:cNvSpPr txBox="1">
            <a:spLocks/>
          </p:cNvSpPr>
          <p:nvPr/>
        </p:nvSpPr>
        <p:spPr>
          <a:xfrm>
            <a:off x="5060581" y="3310402"/>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3 </a:t>
            </a:r>
            <a:r>
              <a:rPr lang="en-US" sz="1800" dirty="0" smtClean="0"/>
              <a:t>/ </a:t>
            </a:r>
            <a:r>
              <a:rPr lang="en-US" sz="1800" dirty="0" smtClean="0">
                <a:solidFill>
                  <a:srgbClr val="FF0000"/>
                </a:solidFill>
              </a:rPr>
              <a:t>4</a:t>
            </a:r>
            <a:endParaRPr lang="en-US" sz="1800" dirty="0">
              <a:solidFill>
                <a:srgbClr val="FF0000"/>
              </a:solidFill>
            </a:endParaRPr>
          </a:p>
        </p:txBody>
      </p:sp>
      <p:sp>
        <p:nvSpPr>
          <p:cNvPr id="95" name="Content Placeholder 2"/>
          <p:cNvSpPr txBox="1">
            <a:spLocks/>
          </p:cNvSpPr>
          <p:nvPr/>
        </p:nvSpPr>
        <p:spPr>
          <a:xfrm>
            <a:off x="6124729" y="3311484"/>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6 </a:t>
            </a:r>
            <a:r>
              <a:rPr lang="en-US" sz="1800" dirty="0" smtClean="0"/>
              <a:t>/ </a:t>
            </a:r>
            <a:r>
              <a:rPr lang="en-US" sz="1800" dirty="0" smtClean="0">
                <a:solidFill>
                  <a:srgbClr val="FF0000"/>
                </a:solidFill>
              </a:rPr>
              <a:t>2</a:t>
            </a:r>
            <a:endParaRPr lang="en-US" sz="1800" dirty="0">
              <a:solidFill>
                <a:srgbClr val="FF0000"/>
              </a:solidFill>
            </a:endParaRPr>
          </a:p>
        </p:txBody>
      </p:sp>
      <p:sp>
        <p:nvSpPr>
          <p:cNvPr id="96" name="Content Placeholder 2"/>
          <p:cNvSpPr txBox="1">
            <a:spLocks/>
          </p:cNvSpPr>
          <p:nvPr/>
        </p:nvSpPr>
        <p:spPr>
          <a:xfrm>
            <a:off x="7109813" y="3310402"/>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3 </a:t>
            </a:r>
            <a:r>
              <a:rPr lang="en-US" sz="1800" dirty="0" smtClean="0"/>
              <a:t>/ </a:t>
            </a:r>
            <a:r>
              <a:rPr lang="en-US" sz="1800" dirty="0">
                <a:solidFill>
                  <a:srgbClr val="FF0000"/>
                </a:solidFill>
              </a:rPr>
              <a:t>3</a:t>
            </a:r>
          </a:p>
        </p:txBody>
      </p:sp>
      <mc:AlternateContent xmlns:mc="http://schemas.openxmlformats.org/markup-compatibility/2006" xmlns:a14="http://schemas.microsoft.com/office/drawing/2010/main">
        <mc:Choice Requires="a14">
          <p:sp>
            <p:nvSpPr>
              <p:cNvPr id="53" name="Content Placeholder 2"/>
              <p:cNvSpPr txBox="1">
                <a:spLocks/>
              </p:cNvSpPr>
              <p:nvPr/>
            </p:nvSpPr>
            <p:spPr>
              <a:xfrm>
                <a:off x="868617" y="3928132"/>
                <a:ext cx="1682119" cy="498598"/>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 xmlns:m="http://schemas.openxmlformats.org/officeDocument/2006/math">
                    <m:r>
                      <a:rPr lang="en-US" sz="1800" i="1" smtClean="0">
                        <a:latin typeface="Cambria Math" panose="02040503050406030204" pitchFamily="18" charset="0"/>
                        <a:ea typeface="Cambria Math" panose="02040503050406030204" pitchFamily="18" charset="0"/>
                      </a:rPr>
                      <m:t>𝐺</m:t>
                    </m:r>
                    <m:r>
                      <a:rPr lang="en-US" sz="1800" b="0" i="1" smtClean="0">
                        <a:latin typeface="Cambria Math" panose="02040503050406030204" pitchFamily="18" charset="0"/>
                        <a:ea typeface="Cambria Math" panose="02040503050406030204" pitchFamily="18" charset="0"/>
                      </a:rPr>
                      <m:t>𝑎𝑖𝑛</m:t>
                    </m:r>
                    <m:r>
                      <a:rPr lang="en-US" sz="1800" b="0" i="1" smtClean="0">
                        <a:latin typeface="Cambria Math" panose="02040503050406030204" pitchFamily="18" charset="0"/>
                        <a:ea typeface="Cambria Math" panose="02040503050406030204" pitchFamily="18" charset="0"/>
                      </a:rPr>
                      <m:t> </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𝑆</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𝑂𝑢𝑡𝑙𝑜𝑜𝑘</m:t>
                        </m:r>
                      </m:e>
                    </m:d>
                  </m:oMath>
                </a14:m>
                <a:r>
                  <a:rPr lang="en-US" sz="1800" dirty="0" smtClean="0">
                    <a:latin typeface="+mn-lt"/>
                  </a:rPr>
                  <a:t> = 0.2464</a:t>
                </a:r>
              </a:p>
            </p:txBody>
          </p:sp>
        </mc:Choice>
        <mc:Fallback xmlns="">
          <p:sp>
            <p:nvSpPr>
              <p:cNvPr id="53" name="Content Placeholder 2"/>
              <p:cNvSpPr txBox="1">
                <a:spLocks noRot="1" noChangeAspect="1" noMove="1" noResize="1" noEditPoints="1" noAdjustHandles="1" noChangeArrowheads="1" noChangeShapeType="1" noTextEdit="1"/>
              </p:cNvSpPr>
              <p:nvPr/>
            </p:nvSpPr>
            <p:spPr>
              <a:xfrm>
                <a:off x="868617" y="3928132"/>
                <a:ext cx="1682119" cy="498598"/>
              </a:xfrm>
              <a:prstGeom prst="rect">
                <a:avLst/>
              </a:prstGeom>
              <a:blipFill rotWithShape="0">
                <a:blip r:embed="rId3"/>
                <a:stretch>
                  <a:fillRect l="-4710" t="-3659" r="-3623" b="-280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Content Placeholder 2"/>
              <p:cNvSpPr txBox="1">
                <a:spLocks/>
              </p:cNvSpPr>
              <p:nvPr/>
            </p:nvSpPr>
            <p:spPr>
              <a:xfrm>
                <a:off x="3654014" y="3928133"/>
                <a:ext cx="2014741" cy="498598"/>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 xmlns:m="http://schemas.openxmlformats.org/officeDocument/2006/math">
                    <m:r>
                      <a:rPr lang="en-US" sz="1800" i="1" smtClean="0">
                        <a:latin typeface="Cambria Math" panose="02040503050406030204" pitchFamily="18" charset="0"/>
                        <a:ea typeface="Cambria Math" panose="02040503050406030204" pitchFamily="18" charset="0"/>
                      </a:rPr>
                      <m:t>𝐺</m:t>
                    </m:r>
                    <m:r>
                      <a:rPr lang="en-US" sz="1800" b="0" i="1" smtClean="0">
                        <a:latin typeface="Cambria Math" panose="02040503050406030204" pitchFamily="18" charset="0"/>
                        <a:ea typeface="Cambria Math" panose="02040503050406030204" pitchFamily="18" charset="0"/>
                      </a:rPr>
                      <m:t>𝑎𝑖𝑛</m:t>
                    </m:r>
                    <m:r>
                      <a:rPr lang="en-US" sz="1800" b="0" i="1" smtClean="0">
                        <a:latin typeface="Cambria Math" panose="02040503050406030204" pitchFamily="18" charset="0"/>
                        <a:ea typeface="Cambria Math" panose="02040503050406030204" pitchFamily="18" charset="0"/>
                      </a:rPr>
                      <m:t> </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𝑆</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𝐻𝑢𝑚𝑖𝑑𝑖𝑡𝑦</m:t>
                        </m:r>
                      </m:e>
                    </m:d>
                  </m:oMath>
                </a14:m>
                <a:r>
                  <a:rPr lang="en-US" sz="1800" dirty="0" smtClean="0">
                    <a:latin typeface="+mn-lt"/>
                  </a:rPr>
                  <a:t> = 0.15155</a:t>
                </a:r>
              </a:p>
            </p:txBody>
          </p:sp>
        </mc:Choice>
        <mc:Fallback xmlns="">
          <p:sp>
            <p:nvSpPr>
              <p:cNvPr id="55" name="Content Placeholder 2"/>
              <p:cNvSpPr txBox="1">
                <a:spLocks noRot="1" noChangeAspect="1" noMove="1" noResize="1" noEditPoints="1" noAdjustHandles="1" noChangeArrowheads="1" noChangeShapeType="1" noTextEdit="1"/>
              </p:cNvSpPr>
              <p:nvPr/>
            </p:nvSpPr>
            <p:spPr>
              <a:xfrm>
                <a:off x="3654014" y="3928133"/>
                <a:ext cx="2014741" cy="498598"/>
              </a:xfrm>
              <a:prstGeom prst="rect">
                <a:avLst/>
              </a:prstGeom>
              <a:blipFill rotWithShape="0">
                <a:blip r:embed="rId4"/>
                <a:stretch>
                  <a:fillRect l="-1813" t="-6098" b="-280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Content Placeholder 2"/>
              <p:cNvSpPr txBox="1">
                <a:spLocks/>
              </p:cNvSpPr>
              <p:nvPr/>
            </p:nvSpPr>
            <p:spPr>
              <a:xfrm>
                <a:off x="6086853" y="3928132"/>
                <a:ext cx="1510778" cy="498598"/>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 xmlns:m="http://schemas.openxmlformats.org/officeDocument/2006/math">
                    <m:r>
                      <a:rPr lang="en-US" sz="1800" i="1" smtClean="0">
                        <a:latin typeface="Cambria Math" panose="02040503050406030204" pitchFamily="18" charset="0"/>
                        <a:ea typeface="Cambria Math" panose="02040503050406030204" pitchFamily="18" charset="0"/>
                      </a:rPr>
                      <m:t>𝐺</m:t>
                    </m:r>
                    <m:r>
                      <a:rPr lang="en-US" sz="1800" b="0" i="1" smtClean="0">
                        <a:latin typeface="Cambria Math" panose="02040503050406030204" pitchFamily="18" charset="0"/>
                        <a:ea typeface="Cambria Math" panose="02040503050406030204" pitchFamily="18" charset="0"/>
                      </a:rPr>
                      <m:t>𝑎𝑖𝑛</m:t>
                    </m:r>
                    <m:r>
                      <a:rPr lang="en-US" sz="1800" b="0" i="1" smtClean="0">
                        <a:latin typeface="Cambria Math" panose="02040503050406030204" pitchFamily="18" charset="0"/>
                        <a:ea typeface="Cambria Math" panose="02040503050406030204" pitchFamily="18" charset="0"/>
                      </a:rPr>
                      <m:t> </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𝑆</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𝑊𝑖𝑛𝑑</m:t>
                        </m:r>
                      </m:e>
                    </m:d>
                  </m:oMath>
                </a14:m>
                <a:r>
                  <a:rPr lang="en-US" sz="1800" dirty="0" smtClean="0">
                    <a:latin typeface="+mn-lt"/>
                  </a:rPr>
                  <a:t> = 0.049</a:t>
                </a:r>
              </a:p>
            </p:txBody>
          </p:sp>
        </mc:Choice>
        <mc:Fallback xmlns="">
          <p:sp>
            <p:nvSpPr>
              <p:cNvPr id="56" name="Content Placeholder 2"/>
              <p:cNvSpPr txBox="1">
                <a:spLocks noRot="1" noChangeAspect="1" noMove="1" noResize="1" noEditPoints="1" noAdjustHandles="1" noChangeArrowheads="1" noChangeShapeType="1" noTextEdit="1"/>
              </p:cNvSpPr>
              <p:nvPr/>
            </p:nvSpPr>
            <p:spPr>
              <a:xfrm>
                <a:off x="6086853" y="3928132"/>
                <a:ext cx="1510778" cy="498598"/>
              </a:xfrm>
              <a:prstGeom prst="rect">
                <a:avLst/>
              </a:prstGeom>
              <a:blipFill rotWithShape="0">
                <a:blip r:embed="rId5"/>
                <a:stretch>
                  <a:fillRect l="-4839" t="-3659" b="-28049"/>
                </a:stretch>
              </a:blipFill>
            </p:spPr>
            <p:txBody>
              <a:bodyPr/>
              <a:lstStyle/>
              <a:p>
                <a:r>
                  <a:rPr lang="en-US">
                    <a:noFill/>
                  </a:rPr>
                  <a:t> </a:t>
                </a:r>
              </a:p>
            </p:txBody>
          </p:sp>
        </mc:Fallback>
      </mc:AlternateContent>
      <p:sp>
        <p:nvSpPr>
          <p:cNvPr id="150" name="Content Placeholder 2"/>
          <p:cNvSpPr txBox="1">
            <a:spLocks/>
          </p:cNvSpPr>
          <p:nvPr/>
        </p:nvSpPr>
        <p:spPr>
          <a:xfrm>
            <a:off x="571950" y="4685275"/>
            <a:ext cx="10852642" cy="15880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latin typeface="Gill Sans MT" panose="020B0502020104020203" pitchFamily="34" charset="0"/>
              </a:rPr>
              <a:t>The information gain for Outlook is highest and should be selected as the root node.</a:t>
            </a:r>
          </a:p>
          <a:p>
            <a:pPr marL="0" indent="0">
              <a:buFont typeface="Arial" panose="020B0604020202020204" pitchFamily="34" charset="0"/>
              <a:buNone/>
            </a:pPr>
            <a:endParaRPr lang="en-US" sz="2400" dirty="0">
              <a:latin typeface="Gill Sans MT" panose="020B0502020104020203" pitchFamily="34" charset="0"/>
            </a:endParaRPr>
          </a:p>
          <a:p>
            <a:pPr marL="0" indent="0">
              <a:buFont typeface="Arial" panose="020B0604020202020204" pitchFamily="34" charset="0"/>
              <a:buNone/>
            </a:pPr>
            <a:r>
              <a:rPr lang="en-US" sz="2400" dirty="0" smtClean="0">
                <a:latin typeface="Gill Sans MT" panose="020B0502020104020203" pitchFamily="34" charset="0"/>
              </a:rPr>
              <a:t>Follow the same process for child nodes.</a:t>
            </a:r>
          </a:p>
        </p:txBody>
      </p:sp>
    </p:spTree>
    <p:extLst>
      <p:ext uri="{BB962C8B-B14F-4D97-AF65-F5344CB8AC3E}">
        <p14:creationId xmlns:p14="http://schemas.microsoft.com/office/powerpoint/2010/main" val="776346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0668"/>
            <a:ext cx="3651962" cy="701731"/>
          </a:xfrm>
        </p:spPr>
        <p:txBody>
          <a:bodyPr/>
          <a:lstStyle/>
          <a:p>
            <a:r>
              <a:rPr lang="en-US" dirty="0" smtClean="0"/>
              <a:t>Decision Trees</a:t>
            </a:r>
            <a:endParaRPr lang="en-US" dirty="0"/>
          </a:p>
        </p:txBody>
      </p:sp>
      <p:sp>
        <p:nvSpPr>
          <p:cNvPr id="3" name="Content Placeholder 2"/>
          <p:cNvSpPr>
            <a:spLocks noGrp="1"/>
          </p:cNvSpPr>
          <p:nvPr>
            <p:ph idx="1"/>
          </p:nvPr>
        </p:nvSpPr>
        <p:spPr>
          <a:xfrm>
            <a:off x="695400" y="1268760"/>
            <a:ext cx="10225136" cy="2952328"/>
          </a:xfrm>
        </p:spPr>
        <p:txBody>
          <a:bodyPr>
            <a:normAutofit/>
          </a:bodyPr>
          <a:lstStyle/>
          <a:p>
            <a:pPr marL="0" indent="0">
              <a:buNone/>
            </a:pPr>
            <a:r>
              <a:rPr lang="en-US" sz="3200" i="1" u="sng" dirty="0" smtClean="0">
                <a:latin typeface="Gill Sans MT" panose="020B0502020104020203" pitchFamily="34" charset="0"/>
              </a:rPr>
              <a:t>Question ?:</a:t>
            </a:r>
          </a:p>
          <a:p>
            <a:pPr marL="0" indent="0">
              <a:buNone/>
            </a:pPr>
            <a:r>
              <a:rPr lang="en-US" sz="3200" dirty="0" smtClean="0">
                <a:latin typeface="Gill Sans MT" panose="020B0502020104020203" pitchFamily="34" charset="0"/>
              </a:rPr>
              <a:t>What makes one DT better than other DTs?</a:t>
            </a:r>
            <a:endParaRPr lang="en-US" sz="3200" dirty="0">
              <a:latin typeface="Gill Sans MT" panose="020B0502020104020203" pitchFamily="34" charset="0"/>
            </a:endParaRPr>
          </a:p>
          <a:p>
            <a:pPr>
              <a:buFontTx/>
              <a:buChar char="-"/>
            </a:pPr>
            <a:r>
              <a:rPr lang="en-US" sz="3200" dirty="0" smtClean="0">
                <a:latin typeface="Gill Sans MT" panose="020B0502020104020203" pitchFamily="34" charset="0"/>
              </a:rPr>
              <a:t>Depth</a:t>
            </a:r>
          </a:p>
          <a:p>
            <a:pPr>
              <a:buFontTx/>
              <a:buChar char="-"/>
            </a:pPr>
            <a:r>
              <a:rPr lang="en-US" sz="3200" dirty="0" smtClean="0">
                <a:latin typeface="Gill Sans MT" panose="020B0502020104020203" pitchFamily="34" charset="0"/>
              </a:rPr>
              <a:t>Breadth </a:t>
            </a:r>
            <a:endParaRPr lang="en-US" sz="3200" dirty="0">
              <a:latin typeface="Gill Sans MT" panose="020B0502020104020203" pitchFamily="34" charset="0"/>
            </a:endParaRPr>
          </a:p>
        </p:txBody>
      </p:sp>
      <p:grpSp>
        <p:nvGrpSpPr>
          <p:cNvPr id="4" name="Group 3"/>
          <p:cNvGrpSpPr/>
          <p:nvPr/>
        </p:nvGrpSpPr>
        <p:grpSpPr>
          <a:xfrm>
            <a:off x="-3940242" y="1201211"/>
            <a:ext cx="3046268" cy="1181079"/>
            <a:chOff x="221184" y="5373457"/>
            <a:chExt cx="3046268" cy="1181079"/>
          </a:xfrm>
        </p:grpSpPr>
        <p:sp>
          <p:nvSpPr>
            <p:cNvPr id="5" name="Oval 4"/>
            <p:cNvSpPr/>
            <p:nvPr/>
          </p:nvSpPr>
          <p:spPr>
            <a:xfrm>
              <a:off x="1181191" y="5373457"/>
              <a:ext cx="1087709"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Outlook</a:t>
              </a:r>
              <a:endParaRPr lang="en-US" dirty="0"/>
            </a:p>
          </p:txBody>
        </p:sp>
        <p:sp>
          <p:nvSpPr>
            <p:cNvPr id="6" name="Oval 5"/>
            <p:cNvSpPr/>
            <p:nvPr/>
          </p:nvSpPr>
          <p:spPr>
            <a:xfrm>
              <a:off x="221184" y="6157791"/>
              <a:ext cx="871685"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Sunny</a:t>
              </a:r>
              <a:endParaRPr lang="en-US" dirty="0">
                <a:solidFill>
                  <a:schemeClr val="tx1"/>
                </a:solidFill>
              </a:endParaRPr>
            </a:p>
          </p:txBody>
        </p:sp>
        <p:cxnSp>
          <p:nvCxnSpPr>
            <p:cNvPr id="7" name="Straight Arrow Connector 6"/>
            <p:cNvCxnSpPr>
              <a:stCxn id="5" idx="3"/>
              <a:endCxn id="6" idx="0"/>
            </p:cNvCxnSpPr>
            <p:nvPr/>
          </p:nvCxnSpPr>
          <p:spPr>
            <a:xfrm flipH="1">
              <a:off x="657027" y="5772964"/>
              <a:ext cx="683455" cy="3848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151991" y="6157791"/>
              <a:ext cx="1159717"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Overcast</a:t>
              </a:r>
              <a:endParaRPr lang="en-US" dirty="0">
                <a:solidFill>
                  <a:schemeClr val="tx1"/>
                </a:solidFill>
              </a:endParaRPr>
            </a:p>
          </p:txBody>
        </p:sp>
        <p:cxnSp>
          <p:nvCxnSpPr>
            <p:cNvPr id="9" name="Straight Arrow Connector 8"/>
            <p:cNvCxnSpPr>
              <a:stCxn id="5" idx="4"/>
              <a:endCxn id="8" idx="0"/>
            </p:cNvCxnSpPr>
            <p:nvPr/>
          </p:nvCxnSpPr>
          <p:spPr>
            <a:xfrm>
              <a:off x="1725046" y="5841509"/>
              <a:ext cx="6804" cy="3162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395767" y="6157791"/>
              <a:ext cx="871685"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Rain</a:t>
              </a:r>
              <a:endParaRPr lang="en-US" dirty="0">
                <a:solidFill>
                  <a:schemeClr val="tx1"/>
                </a:solidFill>
              </a:endParaRPr>
            </a:p>
          </p:txBody>
        </p:sp>
        <p:cxnSp>
          <p:nvCxnSpPr>
            <p:cNvPr id="11" name="Straight Arrow Connector 10"/>
            <p:cNvCxnSpPr>
              <a:stCxn id="5" idx="5"/>
              <a:endCxn id="10" idx="0"/>
            </p:cNvCxnSpPr>
            <p:nvPr/>
          </p:nvCxnSpPr>
          <p:spPr>
            <a:xfrm>
              <a:off x="2109609" y="5772964"/>
              <a:ext cx="722001" cy="3848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p:cNvCxnSpPr>
            <a:stCxn id="6" idx="4"/>
            <a:endCxn id="14" idx="0"/>
          </p:cNvCxnSpPr>
          <p:nvPr/>
        </p:nvCxnSpPr>
        <p:spPr>
          <a:xfrm flipH="1">
            <a:off x="-3519419" y="2382290"/>
            <a:ext cx="15020" cy="2830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564853" y="2665387"/>
            <a:ext cx="2031914" cy="1026425"/>
            <a:chOff x="3728717" y="1952836"/>
            <a:chExt cx="2031914" cy="1026425"/>
          </a:xfrm>
        </p:grpSpPr>
        <p:sp>
          <p:nvSpPr>
            <p:cNvPr id="14" name="Oval 13"/>
            <p:cNvSpPr/>
            <p:nvPr/>
          </p:nvSpPr>
          <p:spPr>
            <a:xfrm>
              <a:off x="4323288" y="1952836"/>
              <a:ext cx="901726"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Humid</a:t>
              </a:r>
              <a:endParaRPr lang="en-US" dirty="0">
                <a:latin typeface="Gill Sans MT" panose="020B0502020104020203" pitchFamily="34" charset="0"/>
              </a:endParaRPr>
            </a:p>
          </p:txBody>
        </p:sp>
        <p:sp>
          <p:nvSpPr>
            <p:cNvPr id="15" name="Oval 14"/>
            <p:cNvSpPr/>
            <p:nvPr/>
          </p:nvSpPr>
          <p:spPr>
            <a:xfrm>
              <a:off x="3728717" y="2582516"/>
              <a:ext cx="101825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Normal</a:t>
              </a:r>
              <a:endParaRPr lang="en-US" dirty="0">
                <a:solidFill>
                  <a:schemeClr val="tx1"/>
                </a:solidFill>
                <a:latin typeface="Gill Sans MT" panose="020B0502020104020203" pitchFamily="34" charset="0"/>
              </a:endParaRPr>
            </a:p>
          </p:txBody>
        </p:sp>
        <p:cxnSp>
          <p:nvCxnSpPr>
            <p:cNvPr id="16" name="Straight Arrow Connector 15"/>
            <p:cNvCxnSpPr>
              <a:stCxn id="14" idx="3"/>
              <a:endCxn id="15" idx="0"/>
            </p:cNvCxnSpPr>
            <p:nvPr/>
          </p:nvCxnSpPr>
          <p:spPr>
            <a:xfrm flipH="1">
              <a:off x="4237843" y="2352343"/>
              <a:ext cx="217500" cy="2301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964469" y="2582516"/>
              <a:ext cx="79616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High</a:t>
              </a:r>
              <a:endParaRPr lang="en-US" dirty="0">
                <a:solidFill>
                  <a:schemeClr val="tx1"/>
                </a:solidFill>
                <a:latin typeface="Gill Sans MT" panose="020B0502020104020203" pitchFamily="34" charset="0"/>
              </a:endParaRPr>
            </a:p>
          </p:txBody>
        </p:sp>
        <p:cxnSp>
          <p:nvCxnSpPr>
            <p:cNvPr id="18" name="Straight Arrow Connector 17"/>
            <p:cNvCxnSpPr>
              <a:stCxn id="14" idx="5"/>
              <a:endCxn id="17" idx="0"/>
            </p:cNvCxnSpPr>
            <p:nvPr/>
          </p:nvCxnSpPr>
          <p:spPr>
            <a:xfrm>
              <a:off x="5092959" y="2352343"/>
              <a:ext cx="269591" cy="2301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2235622" y="2660041"/>
            <a:ext cx="1846092" cy="1031771"/>
            <a:chOff x="1925804" y="6832287"/>
            <a:chExt cx="1846092" cy="1031771"/>
          </a:xfrm>
        </p:grpSpPr>
        <p:sp>
          <p:nvSpPr>
            <p:cNvPr id="20" name="Oval 19"/>
            <p:cNvSpPr/>
            <p:nvPr/>
          </p:nvSpPr>
          <p:spPr>
            <a:xfrm>
              <a:off x="2428715" y="6832287"/>
              <a:ext cx="813842"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Wind</a:t>
              </a:r>
              <a:endParaRPr lang="en-US" dirty="0">
                <a:latin typeface="Gill Sans MT" panose="020B0502020104020203" pitchFamily="34" charset="0"/>
              </a:endParaRPr>
            </a:p>
          </p:txBody>
        </p:sp>
        <p:sp>
          <p:nvSpPr>
            <p:cNvPr id="21" name="Oval 20"/>
            <p:cNvSpPr/>
            <p:nvPr/>
          </p:nvSpPr>
          <p:spPr>
            <a:xfrm>
              <a:off x="1925804" y="7467313"/>
              <a:ext cx="829538"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Weak</a:t>
              </a:r>
              <a:endParaRPr lang="en-US" dirty="0">
                <a:solidFill>
                  <a:schemeClr val="tx1"/>
                </a:solidFill>
                <a:latin typeface="Gill Sans MT" panose="020B0502020104020203" pitchFamily="34" charset="0"/>
              </a:endParaRPr>
            </a:p>
          </p:txBody>
        </p:sp>
        <p:cxnSp>
          <p:nvCxnSpPr>
            <p:cNvPr id="22" name="Straight Arrow Connector 21"/>
            <p:cNvCxnSpPr>
              <a:stCxn id="20" idx="3"/>
              <a:endCxn id="21" idx="0"/>
            </p:cNvCxnSpPr>
            <p:nvPr/>
          </p:nvCxnSpPr>
          <p:spPr>
            <a:xfrm flipH="1">
              <a:off x="2340573" y="7231794"/>
              <a:ext cx="207326" cy="235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843614" y="7467313"/>
              <a:ext cx="92828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Strong</a:t>
              </a:r>
              <a:endParaRPr lang="en-US" dirty="0">
                <a:solidFill>
                  <a:schemeClr val="tx1"/>
                </a:solidFill>
                <a:latin typeface="Gill Sans MT" panose="020B0502020104020203" pitchFamily="34" charset="0"/>
              </a:endParaRPr>
            </a:p>
          </p:txBody>
        </p:sp>
        <p:cxnSp>
          <p:nvCxnSpPr>
            <p:cNvPr id="24" name="Straight Arrow Connector 23"/>
            <p:cNvCxnSpPr>
              <a:stCxn id="20" idx="5"/>
              <a:endCxn id="23" idx="0"/>
            </p:cNvCxnSpPr>
            <p:nvPr/>
          </p:nvCxnSpPr>
          <p:spPr>
            <a:xfrm>
              <a:off x="3123373" y="7231794"/>
              <a:ext cx="184382" cy="235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cxnSp>
        <p:nvCxnSpPr>
          <p:cNvPr id="25" name="Straight Arrow Connector 24"/>
          <p:cNvCxnSpPr>
            <a:stCxn id="10" idx="4"/>
            <a:endCxn id="20" idx="0"/>
          </p:cNvCxnSpPr>
          <p:nvPr/>
        </p:nvCxnSpPr>
        <p:spPr>
          <a:xfrm>
            <a:off x="-1329816" y="2382290"/>
            <a:ext cx="4026" cy="2777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01" idx="4"/>
            <a:endCxn id="190" idx="0"/>
          </p:cNvCxnSpPr>
          <p:nvPr/>
        </p:nvCxnSpPr>
        <p:spPr>
          <a:xfrm flipH="1">
            <a:off x="14111324" y="2664527"/>
            <a:ext cx="17363" cy="4303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15237644" y="3028491"/>
            <a:ext cx="2031914" cy="1026425"/>
            <a:chOff x="3728717" y="1952836"/>
            <a:chExt cx="2031914" cy="1026425"/>
          </a:xfrm>
        </p:grpSpPr>
        <p:sp>
          <p:nvSpPr>
            <p:cNvPr id="28" name="Oval 27"/>
            <p:cNvSpPr/>
            <p:nvPr/>
          </p:nvSpPr>
          <p:spPr>
            <a:xfrm>
              <a:off x="4323288" y="1952836"/>
              <a:ext cx="901726"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Humid</a:t>
              </a:r>
              <a:endParaRPr lang="en-US" dirty="0">
                <a:latin typeface="Gill Sans MT" panose="020B0502020104020203" pitchFamily="34" charset="0"/>
              </a:endParaRPr>
            </a:p>
          </p:txBody>
        </p:sp>
        <p:sp>
          <p:nvSpPr>
            <p:cNvPr id="29" name="Oval 28"/>
            <p:cNvSpPr/>
            <p:nvPr/>
          </p:nvSpPr>
          <p:spPr>
            <a:xfrm>
              <a:off x="3728717" y="2582516"/>
              <a:ext cx="101825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Normal</a:t>
              </a:r>
              <a:endParaRPr lang="en-US" dirty="0">
                <a:solidFill>
                  <a:schemeClr val="tx1"/>
                </a:solidFill>
                <a:latin typeface="Gill Sans MT" panose="020B0502020104020203" pitchFamily="34" charset="0"/>
              </a:endParaRPr>
            </a:p>
          </p:txBody>
        </p:sp>
        <p:cxnSp>
          <p:nvCxnSpPr>
            <p:cNvPr id="30" name="Straight Arrow Connector 29"/>
            <p:cNvCxnSpPr>
              <a:stCxn id="28" idx="3"/>
              <a:endCxn id="29" idx="0"/>
            </p:cNvCxnSpPr>
            <p:nvPr/>
          </p:nvCxnSpPr>
          <p:spPr>
            <a:xfrm flipH="1">
              <a:off x="4237843" y="2352343"/>
              <a:ext cx="217500" cy="2301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964469" y="2582516"/>
              <a:ext cx="79616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High</a:t>
              </a:r>
              <a:endParaRPr lang="en-US" dirty="0">
                <a:solidFill>
                  <a:schemeClr val="tx1"/>
                </a:solidFill>
                <a:latin typeface="Gill Sans MT" panose="020B0502020104020203" pitchFamily="34" charset="0"/>
              </a:endParaRPr>
            </a:p>
          </p:txBody>
        </p:sp>
        <p:cxnSp>
          <p:nvCxnSpPr>
            <p:cNvPr id="32" name="Straight Arrow Connector 31"/>
            <p:cNvCxnSpPr>
              <a:stCxn id="28" idx="5"/>
              <a:endCxn id="31" idx="0"/>
            </p:cNvCxnSpPr>
            <p:nvPr/>
          </p:nvCxnSpPr>
          <p:spPr>
            <a:xfrm>
              <a:off x="5092959" y="2352343"/>
              <a:ext cx="269591" cy="2301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p:cNvCxnSpPr>
            <a:stCxn id="205" idx="4"/>
            <a:endCxn id="28" idx="0"/>
          </p:cNvCxnSpPr>
          <p:nvPr/>
        </p:nvCxnSpPr>
        <p:spPr>
          <a:xfrm flipH="1">
            <a:off x="16283078" y="2664527"/>
            <a:ext cx="20192" cy="3639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Content Placeholder 2"/>
          <p:cNvSpPr txBox="1">
            <a:spLocks/>
          </p:cNvSpPr>
          <p:nvPr/>
        </p:nvSpPr>
        <p:spPr>
          <a:xfrm>
            <a:off x="-2485000" y="2536343"/>
            <a:ext cx="391512"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YES</a:t>
            </a:r>
            <a:endParaRPr lang="en-US" sz="1200" dirty="0">
              <a:solidFill>
                <a:srgbClr val="FF0000"/>
              </a:solidFill>
            </a:endParaRPr>
          </a:p>
        </p:txBody>
      </p:sp>
      <p:sp>
        <p:nvSpPr>
          <p:cNvPr id="35" name="Content Placeholder 2"/>
          <p:cNvSpPr txBox="1">
            <a:spLocks/>
          </p:cNvSpPr>
          <p:nvPr/>
        </p:nvSpPr>
        <p:spPr>
          <a:xfrm>
            <a:off x="-4193962" y="3844231"/>
            <a:ext cx="365028"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YES</a:t>
            </a:r>
            <a:endParaRPr lang="en-US" sz="1200" dirty="0">
              <a:solidFill>
                <a:srgbClr val="FF0000"/>
              </a:solidFill>
            </a:endParaRPr>
          </a:p>
        </p:txBody>
      </p:sp>
      <p:sp>
        <p:nvSpPr>
          <p:cNvPr id="36" name="Content Placeholder 2"/>
          <p:cNvSpPr txBox="1">
            <a:spLocks/>
          </p:cNvSpPr>
          <p:nvPr/>
        </p:nvSpPr>
        <p:spPr>
          <a:xfrm>
            <a:off x="-3026224" y="3844230"/>
            <a:ext cx="417040"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FF0000"/>
                </a:solidFill>
              </a:rPr>
              <a:t>NO</a:t>
            </a:r>
            <a:endParaRPr lang="en-US" sz="1200" dirty="0">
              <a:solidFill>
                <a:srgbClr val="FF0000"/>
              </a:solidFill>
            </a:endParaRPr>
          </a:p>
        </p:txBody>
      </p:sp>
      <p:sp>
        <p:nvSpPr>
          <p:cNvPr id="37" name="Content Placeholder 2"/>
          <p:cNvSpPr txBox="1">
            <a:spLocks/>
          </p:cNvSpPr>
          <p:nvPr/>
        </p:nvSpPr>
        <p:spPr>
          <a:xfrm>
            <a:off x="-1810503" y="1362957"/>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9 </a:t>
            </a:r>
            <a:r>
              <a:rPr lang="en-US" sz="1200" dirty="0" smtClean="0"/>
              <a:t>/ </a:t>
            </a:r>
            <a:r>
              <a:rPr lang="en-US" sz="1200" dirty="0" smtClean="0">
                <a:solidFill>
                  <a:srgbClr val="FF0000"/>
                </a:solidFill>
              </a:rPr>
              <a:t>5</a:t>
            </a:r>
            <a:endParaRPr lang="en-US" sz="1200" dirty="0">
              <a:solidFill>
                <a:srgbClr val="FF0000"/>
              </a:solidFill>
            </a:endParaRPr>
          </a:p>
        </p:txBody>
      </p:sp>
      <p:sp>
        <p:nvSpPr>
          <p:cNvPr id="38" name="Content Placeholder 2"/>
          <p:cNvSpPr txBox="1">
            <a:spLocks/>
          </p:cNvSpPr>
          <p:nvPr/>
        </p:nvSpPr>
        <p:spPr>
          <a:xfrm>
            <a:off x="-3300836" y="2399449"/>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2 </a:t>
            </a:r>
            <a:r>
              <a:rPr lang="en-US" sz="1200" dirty="0" smtClean="0"/>
              <a:t>/ </a:t>
            </a:r>
            <a:r>
              <a:rPr lang="en-US" sz="1200" dirty="0" smtClean="0">
                <a:solidFill>
                  <a:srgbClr val="FF0000"/>
                </a:solidFill>
              </a:rPr>
              <a:t>3</a:t>
            </a:r>
            <a:endParaRPr lang="en-US" sz="1200" dirty="0">
              <a:solidFill>
                <a:srgbClr val="FF0000"/>
              </a:solidFill>
            </a:endParaRPr>
          </a:p>
        </p:txBody>
      </p:sp>
      <p:sp>
        <p:nvSpPr>
          <p:cNvPr id="39" name="Content Placeholder 2"/>
          <p:cNvSpPr txBox="1">
            <a:spLocks/>
          </p:cNvSpPr>
          <p:nvPr/>
        </p:nvSpPr>
        <p:spPr>
          <a:xfrm>
            <a:off x="-2136629" y="2383065"/>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4 </a:t>
            </a:r>
            <a:r>
              <a:rPr lang="en-US" sz="1200" dirty="0" smtClean="0"/>
              <a:t>/ </a:t>
            </a:r>
            <a:r>
              <a:rPr lang="en-US" sz="1200" dirty="0" smtClean="0">
                <a:solidFill>
                  <a:srgbClr val="FF0000"/>
                </a:solidFill>
              </a:rPr>
              <a:t>0</a:t>
            </a:r>
            <a:endParaRPr lang="en-US" sz="1200" dirty="0">
              <a:solidFill>
                <a:srgbClr val="FF0000"/>
              </a:solidFill>
            </a:endParaRPr>
          </a:p>
        </p:txBody>
      </p:sp>
      <p:sp>
        <p:nvSpPr>
          <p:cNvPr id="40" name="Content Placeholder 2"/>
          <p:cNvSpPr txBox="1">
            <a:spLocks/>
          </p:cNvSpPr>
          <p:nvPr/>
        </p:nvSpPr>
        <p:spPr>
          <a:xfrm>
            <a:off x="-974968" y="2368643"/>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3 </a:t>
            </a:r>
            <a:r>
              <a:rPr lang="en-US" sz="1200" dirty="0" smtClean="0"/>
              <a:t>/ </a:t>
            </a:r>
            <a:r>
              <a:rPr lang="en-US" sz="1200" dirty="0" smtClean="0">
                <a:solidFill>
                  <a:srgbClr val="FF0000"/>
                </a:solidFill>
              </a:rPr>
              <a:t>2</a:t>
            </a:r>
            <a:endParaRPr lang="en-US" sz="1200" dirty="0">
              <a:solidFill>
                <a:srgbClr val="FF0000"/>
              </a:solidFill>
            </a:endParaRPr>
          </a:p>
        </p:txBody>
      </p:sp>
      <p:sp>
        <p:nvSpPr>
          <p:cNvPr id="41" name="Content Placeholder 2"/>
          <p:cNvSpPr txBox="1">
            <a:spLocks/>
          </p:cNvSpPr>
          <p:nvPr/>
        </p:nvSpPr>
        <p:spPr>
          <a:xfrm>
            <a:off x="-3825047" y="3703631"/>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2 </a:t>
            </a:r>
            <a:r>
              <a:rPr lang="en-US" sz="1200" dirty="0" smtClean="0"/>
              <a:t>/ </a:t>
            </a:r>
            <a:r>
              <a:rPr lang="en-US" sz="1200" dirty="0">
                <a:solidFill>
                  <a:srgbClr val="FF0000"/>
                </a:solidFill>
              </a:rPr>
              <a:t>0</a:t>
            </a:r>
          </a:p>
        </p:txBody>
      </p:sp>
      <p:sp>
        <p:nvSpPr>
          <p:cNvPr id="42" name="Content Placeholder 2"/>
          <p:cNvSpPr txBox="1">
            <a:spLocks/>
          </p:cNvSpPr>
          <p:nvPr/>
        </p:nvSpPr>
        <p:spPr>
          <a:xfrm>
            <a:off x="-2705908" y="3706485"/>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solidFill>
                  <a:srgbClr val="00B050"/>
                </a:solidFill>
              </a:rPr>
              <a:t>0</a:t>
            </a:r>
            <a:r>
              <a:rPr lang="en-US" sz="1200" dirty="0" smtClean="0">
                <a:solidFill>
                  <a:srgbClr val="00B050"/>
                </a:solidFill>
              </a:rPr>
              <a:t> </a:t>
            </a:r>
            <a:r>
              <a:rPr lang="en-US" sz="1200" dirty="0" smtClean="0"/>
              <a:t>/ </a:t>
            </a:r>
            <a:r>
              <a:rPr lang="en-US" sz="1200" dirty="0" smtClean="0">
                <a:solidFill>
                  <a:srgbClr val="FF0000"/>
                </a:solidFill>
              </a:rPr>
              <a:t>3</a:t>
            </a:r>
            <a:endParaRPr lang="en-US" sz="1200" dirty="0">
              <a:solidFill>
                <a:srgbClr val="FF0000"/>
              </a:solidFill>
            </a:endParaRPr>
          </a:p>
        </p:txBody>
      </p:sp>
      <p:sp>
        <p:nvSpPr>
          <p:cNvPr id="43" name="Content Placeholder 2"/>
          <p:cNvSpPr txBox="1">
            <a:spLocks/>
          </p:cNvSpPr>
          <p:nvPr/>
        </p:nvSpPr>
        <p:spPr>
          <a:xfrm>
            <a:off x="-1628993" y="3703632"/>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3 </a:t>
            </a:r>
            <a:r>
              <a:rPr lang="en-US" sz="1200" dirty="0" smtClean="0"/>
              <a:t>/ </a:t>
            </a:r>
            <a:r>
              <a:rPr lang="en-US" sz="1200" dirty="0">
                <a:solidFill>
                  <a:srgbClr val="FF0000"/>
                </a:solidFill>
              </a:rPr>
              <a:t>0</a:t>
            </a:r>
          </a:p>
        </p:txBody>
      </p:sp>
      <p:sp>
        <p:nvSpPr>
          <p:cNvPr id="44" name="Content Placeholder 2"/>
          <p:cNvSpPr txBox="1">
            <a:spLocks/>
          </p:cNvSpPr>
          <p:nvPr/>
        </p:nvSpPr>
        <p:spPr>
          <a:xfrm>
            <a:off x="-588862" y="3703631"/>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0 </a:t>
            </a:r>
            <a:r>
              <a:rPr lang="en-US" sz="1200" dirty="0" smtClean="0"/>
              <a:t>/ </a:t>
            </a:r>
            <a:r>
              <a:rPr lang="en-US" sz="1200" dirty="0" smtClean="0">
                <a:solidFill>
                  <a:srgbClr val="FF0000"/>
                </a:solidFill>
              </a:rPr>
              <a:t>2</a:t>
            </a:r>
            <a:endParaRPr lang="en-US" sz="1200" dirty="0">
              <a:solidFill>
                <a:srgbClr val="FF0000"/>
              </a:solidFill>
            </a:endParaRPr>
          </a:p>
        </p:txBody>
      </p:sp>
      <p:sp>
        <p:nvSpPr>
          <p:cNvPr id="45" name="Content Placeholder 2"/>
          <p:cNvSpPr txBox="1">
            <a:spLocks/>
          </p:cNvSpPr>
          <p:nvPr/>
        </p:nvSpPr>
        <p:spPr>
          <a:xfrm>
            <a:off x="15143471" y="2862292"/>
            <a:ext cx="391512"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YES</a:t>
            </a:r>
            <a:endParaRPr lang="en-US" sz="1200" dirty="0">
              <a:solidFill>
                <a:srgbClr val="FF0000"/>
              </a:solidFill>
            </a:endParaRPr>
          </a:p>
        </p:txBody>
      </p:sp>
      <p:sp>
        <p:nvSpPr>
          <p:cNvPr id="46" name="Content Placeholder 2"/>
          <p:cNvSpPr txBox="1">
            <a:spLocks/>
          </p:cNvSpPr>
          <p:nvPr/>
        </p:nvSpPr>
        <p:spPr>
          <a:xfrm>
            <a:off x="15817968" y="1688906"/>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9 </a:t>
            </a:r>
            <a:r>
              <a:rPr lang="en-US" sz="1200" dirty="0" smtClean="0"/>
              <a:t>/ </a:t>
            </a:r>
            <a:r>
              <a:rPr lang="en-US" sz="1200" dirty="0" smtClean="0">
                <a:solidFill>
                  <a:srgbClr val="FF0000"/>
                </a:solidFill>
              </a:rPr>
              <a:t>5</a:t>
            </a:r>
            <a:endParaRPr lang="en-US" sz="1200" dirty="0">
              <a:solidFill>
                <a:srgbClr val="FF0000"/>
              </a:solidFill>
            </a:endParaRPr>
          </a:p>
        </p:txBody>
      </p:sp>
      <p:sp>
        <p:nvSpPr>
          <p:cNvPr id="47" name="Content Placeholder 2"/>
          <p:cNvSpPr txBox="1">
            <a:spLocks/>
          </p:cNvSpPr>
          <p:nvPr/>
        </p:nvSpPr>
        <p:spPr>
          <a:xfrm>
            <a:off x="14400850" y="2725398"/>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2 </a:t>
            </a:r>
            <a:r>
              <a:rPr lang="en-US" sz="1200" dirty="0" smtClean="0"/>
              <a:t>/ </a:t>
            </a:r>
            <a:r>
              <a:rPr lang="en-US" sz="1200" dirty="0" smtClean="0">
                <a:solidFill>
                  <a:srgbClr val="FF0000"/>
                </a:solidFill>
              </a:rPr>
              <a:t>3</a:t>
            </a:r>
            <a:endParaRPr lang="en-US" sz="1200" dirty="0">
              <a:solidFill>
                <a:srgbClr val="FF0000"/>
              </a:solidFill>
            </a:endParaRPr>
          </a:p>
        </p:txBody>
      </p:sp>
      <p:sp>
        <p:nvSpPr>
          <p:cNvPr id="48" name="Content Placeholder 2"/>
          <p:cNvSpPr txBox="1">
            <a:spLocks/>
          </p:cNvSpPr>
          <p:nvPr/>
        </p:nvSpPr>
        <p:spPr>
          <a:xfrm>
            <a:off x="15491842" y="2709014"/>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4 </a:t>
            </a:r>
            <a:r>
              <a:rPr lang="en-US" sz="1200" dirty="0" smtClean="0"/>
              <a:t>/ </a:t>
            </a:r>
            <a:r>
              <a:rPr lang="en-US" sz="1200" dirty="0" smtClean="0">
                <a:solidFill>
                  <a:srgbClr val="FF0000"/>
                </a:solidFill>
              </a:rPr>
              <a:t>0</a:t>
            </a:r>
            <a:endParaRPr lang="en-US" sz="1200" dirty="0">
              <a:solidFill>
                <a:srgbClr val="FF0000"/>
              </a:solidFill>
            </a:endParaRPr>
          </a:p>
        </p:txBody>
      </p:sp>
      <p:sp>
        <p:nvSpPr>
          <p:cNvPr id="49" name="Content Placeholder 2"/>
          <p:cNvSpPr txBox="1">
            <a:spLocks/>
          </p:cNvSpPr>
          <p:nvPr/>
        </p:nvSpPr>
        <p:spPr>
          <a:xfrm>
            <a:off x="16705268" y="2694592"/>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3 </a:t>
            </a:r>
            <a:r>
              <a:rPr lang="en-US" sz="1200" dirty="0" smtClean="0"/>
              <a:t>/ </a:t>
            </a:r>
            <a:r>
              <a:rPr lang="en-US" sz="1200" dirty="0" smtClean="0">
                <a:solidFill>
                  <a:srgbClr val="FF0000"/>
                </a:solidFill>
              </a:rPr>
              <a:t>2</a:t>
            </a:r>
            <a:endParaRPr lang="en-US" sz="1200" dirty="0">
              <a:solidFill>
                <a:srgbClr val="FF0000"/>
              </a:solidFill>
            </a:endParaRPr>
          </a:p>
        </p:txBody>
      </p:sp>
      <p:sp>
        <p:nvSpPr>
          <p:cNvPr id="50" name="Content Placeholder 2"/>
          <p:cNvSpPr txBox="1">
            <a:spLocks/>
          </p:cNvSpPr>
          <p:nvPr/>
        </p:nvSpPr>
        <p:spPr>
          <a:xfrm>
            <a:off x="16062629" y="4085965"/>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2 </a:t>
            </a:r>
            <a:r>
              <a:rPr lang="en-US" sz="1200" dirty="0" smtClean="0"/>
              <a:t>/ </a:t>
            </a:r>
            <a:r>
              <a:rPr lang="en-US" sz="1200" dirty="0" smtClean="0">
                <a:solidFill>
                  <a:srgbClr val="FF0000"/>
                </a:solidFill>
              </a:rPr>
              <a:t>1</a:t>
            </a:r>
            <a:endParaRPr lang="en-US" sz="1200" dirty="0">
              <a:solidFill>
                <a:srgbClr val="FF0000"/>
              </a:solidFill>
            </a:endParaRPr>
          </a:p>
        </p:txBody>
      </p:sp>
      <p:sp>
        <p:nvSpPr>
          <p:cNvPr id="51" name="Content Placeholder 2"/>
          <p:cNvSpPr txBox="1">
            <a:spLocks/>
          </p:cNvSpPr>
          <p:nvPr/>
        </p:nvSpPr>
        <p:spPr>
          <a:xfrm>
            <a:off x="17181768" y="4088819"/>
            <a:ext cx="398664" cy="17081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1 </a:t>
            </a:r>
            <a:r>
              <a:rPr lang="en-US" sz="1200" dirty="0" smtClean="0"/>
              <a:t>/ </a:t>
            </a:r>
            <a:r>
              <a:rPr lang="en-US" sz="1200" dirty="0" smtClean="0">
                <a:solidFill>
                  <a:srgbClr val="FF0000"/>
                </a:solidFill>
              </a:rPr>
              <a:t>1</a:t>
            </a:r>
            <a:endParaRPr lang="en-US" sz="1200" dirty="0">
              <a:solidFill>
                <a:srgbClr val="FF0000"/>
              </a:solidFill>
            </a:endParaRPr>
          </a:p>
        </p:txBody>
      </p:sp>
      <p:cxnSp>
        <p:nvCxnSpPr>
          <p:cNvPr id="52" name="Straight Arrow Connector 51"/>
          <p:cNvCxnSpPr>
            <a:stCxn id="31" idx="4"/>
            <a:endCxn id="54" idx="0"/>
          </p:cNvCxnSpPr>
          <p:nvPr/>
        </p:nvCxnSpPr>
        <p:spPr>
          <a:xfrm>
            <a:off x="16871477" y="4054916"/>
            <a:ext cx="281680" cy="31769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16243325" y="4372607"/>
            <a:ext cx="1846092" cy="1031771"/>
            <a:chOff x="1925804" y="6832287"/>
            <a:chExt cx="1846092" cy="1031771"/>
          </a:xfrm>
        </p:grpSpPr>
        <p:sp>
          <p:nvSpPr>
            <p:cNvPr id="54" name="Oval 53"/>
            <p:cNvSpPr/>
            <p:nvPr/>
          </p:nvSpPr>
          <p:spPr>
            <a:xfrm>
              <a:off x="2428715" y="6832287"/>
              <a:ext cx="813842"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Wind</a:t>
              </a:r>
              <a:endParaRPr lang="en-US" dirty="0">
                <a:latin typeface="Gill Sans MT" panose="020B0502020104020203" pitchFamily="34" charset="0"/>
              </a:endParaRPr>
            </a:p>
          </p:txBody>
        </p:sp>
        <p:sp>
          <p:nvSpPr>
            <p:cNvPr id="55" name="Oval 54"/>
            <p:cNvSpPr/>
            <p:nvPr/>
          </p:nvSpPr>
          <p:spPr>
            <a:xfrm>
              <a:off x="1925804" y="7467313"/>
              <a:ext cx="829538"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Weak</a:t>
              </a:r>
              <a:endParaRPr lang="en-US" dirty="0">
                <a:solidFill>
                  <a:schemeClr val="tx1"/>
                </a:solidFill>
                <a:latin typeface="Gill Sans MT" panose="020B0502020104020203" pitchFamily="34" charset="0"/>
              </a:endParaRPr>
            </a:p>
          </p:txBody>
        </p:sp>
        <p:cxnSp>
          <p:nvCxnSpPr>
            <p:cNvPr id="56" name="Straight Arrow Connector 55"/>
            <p:cNvCxnSpPr>
              <a:stCxn id="54" idx="3"/>
              <a:endCxn id="55" idx="0"/>
            </p:cNvCxnSpPr>
            <p:nvPr/>
          </p:nvCxnSpPr>
          <p:spPr>
            <a:xfrm flipH="1">
              <a:off x="2340573" y="7231794"/>
              <a:ext cx="207326" cy="235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843614" y="7467313"/>
              <a:ext cx="92828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Strong</a:t>
              </a:r>
              <a:endParaRPr lang="en-US" dirty="0">
                <a:solidFill>
                  <a:schemeClr val="tx1"/>
                </a:solidFill>
                <a:latin typeface="Gill Sans MT" panose="020B0502020104020203" pitchFamily="34" charset="0"/>
              </a:endParaRPr>
            </a:p>
          </p:txBody>
        </p:sp>
        <p:cxnSp>
          <p:nvCxnSpPr>
            <p:cNvPr id="58" name="Straight Arrow Connector 57"/>
            <p:cNvCxnSpPr>
              <a:stCxn id="54" idx="5"/>
              <a:endCxn id="57" idx="0"/>
            </p:cNvCxnSpPr>
            <p:nvPr/>
          </p:nvCxnSpPr>
          <p:spPr>
            <a:xfrm>
              <a:off x="3123373" y="7231794"/>
              <a:ext cx="184382" cy="235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59" name="Content Placeholder 2"/>
          <p:cNvSpPr txBox="1">
            <a:spLocks/>
          </p:cNvSpPr>
          <p:nvPr/>
        </p:nvSpPr>
        <p:spPr>
          <a:xfrm>
            <a:off x="16828659" y="5429520"/>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1 </a:t>
            </a:r>
            <a:r>
              <a:rPr lang="en-US" sz="1200" dirty="0" smtClean="0"/>
              <a:t>/ </a:t>
            </a:r>
            <a:r>
              <a:rPr lang="en-US" sz="1200" dirty="0">
                <a:solidFill>
                  <a:srgbClr val="FF0000"/>
                </a:solidFill>
              </a:rPr>
              <a:t>0</a:t>
            </a:r>
          </a:p>
        </p:txBody>
      </p:sp>
      <p:sp>
        <p:nvSpPr>
          <p:cNvPr id="60" name="Content Placeholder 2"/>
          <p:cNvSpPr txBox="1">
            <a:spLocks/>
          </p:cNvSpPr>
          <p:nvPr/>
        </p:nvSpPr>
        <p:spPr>
          <a:xfrm>
            <a:off x="17868790" y="5429519"/>
            <a:ext cx="398664" cy="17081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solidFill>
                  <a:srgbClr val="00B050"/>
                </a:solidFill>
              </a:rPr>
              <a:t>0</a:t>
            </a:r>
            <a:r>
              <a:rPr lang="en-US" sz="1200" dirty="0" smtClean="0">
                <a:solidFill>
                  <a:srgbClr val="00B050"/>
                </a:solidFill>
              </a:rPr>
              <a:t> </a:t>
            </a:r>
            <a:r>
              <a:rPr lang="en-US" sz="1200" dirty="0" smtClean="0"/>
              <a:t>/ </a:t>
            </a:r>
            <a:r>
              <a:rPr lang="en-US" sz="1200" dirty="0" smtClean="0">
                <a:solidFill>
                  <a:srgbClr val="FF0000"/>
                </a:solidFill>
              </a:rPr>
              <a:t>1</a:t>
            </a:r>
            <a:endParaRPr lang="en-US" sz="1200" dirty="0">
              <a:solidFill>
                <a:srgbClr val="FF0000"/>
              </a:solidFill>
            </a:endParaRPr>
          </a:p>
        </p:txBody>
      </p:sp>
      <p:cxnSp>
        <p:nvCxnSpPr>
          <p:cNvPr id="61" name="Straight Arrow Connector 60"/>
          <p:cNvCxnSpPr>
            <a:stCxn id="29" idx="4"/>
            <a:endCxn id="63" idx="0"/>
          </p:cNvCxnSpPr>
          <p:nvPr/>
        </p:nvCxnSpPr>
        <p:spPr>
          <a:xfrm flipH="1">
            <a:off x="15242993" y="4054916"/>
            <a:ext cx="503777" cy="31769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14333161" y="4372607"/>
            <a:ext cx="1846092" cy="1031771"/>
            <a:chOff x="1925804" y="6832287"/>
            <a:chExt cx="1846092" cy="1031771"/>
          </a:xfrm>
        </p:grpSpPr>
        <p:sp>
          <p:nvSpPr>
            <p:cNvPr id="63" name="Oval 62"/>
            <p:cNvSpPr/>
            <p:nvPr/>
          </p:nvSpPr>
          <p:spPr>
            <a:xfrm>
              <a:off x="2428715" y="6832287"/>
              <a:ext cx="813842"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Wind</a:t>
              </a:r>
              <a:endParaRPr lang="en-US" dirty="0">
                <a:latin typeface="Gill Sans MT" panose="020B0502020104020203" pitchFamily="34" charset="0"/>
              </a:endParaRPr>
            </a:p>
          </p:txBody>
        </p:sp>
        <p:sp>
          <p:nvSpPr>
            <p:cNvPr id="64" name="Oval 63"/>
            <p:cNvSpPr/>
            <p:nvPr/>
          </p:nvSpPr>
          <p:spPr>
            <a:xfrm>
              <a:off x="1925804" y="7467313"/>
              <a:ext cx="829538"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Weak</a:t>
              </a:r>
              <a:endParaRPr lang="en-US" dirty="0">
                <a:solidFill>
                  <a:schemeClr val="tx1"/>
                </a:solidFill>
                <a:latin typeface="Gill Sans MT" panose="020B0502020104020203" pitchFamily="34" charset="0"/>
              </a:endParaRPr>
            </a:p>
          </p:txBody>
        </p:sp>
        <p:cxnSp>
          <p:nvCxnSpPr>
            <p:cNvPr id="65" name="Straight Arrow Connector 64"/>
            <p:cNvCxnSpPr>
              <a:stCxn id="63" idx="3"/>
              <a:endCxn id="64" idx="0"/>
            </p:cNvCxnSpPr>
            <p:nvPr/>
          </p:nvCxnSpPr>
          <p:spPr>
            <a:xfrm flipH="1">
              <a:off x="2340573" y="7231794"/>
              <a:ext cx="207326" cy="235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2843614" y="7467313"/>
              <a:ext cx="92828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Strong</a:t>
              </a:r>
              <a:endParaRPr lang="en-US" dirty="0">
                <a:solidFill>
                  <a:schemeClr val="tx1"/>
                </a:solidFill>
                <a:latin typeface="Gill Sans MT" panose="020B0502020104020203" pitchFamily="34" charset="0"/>
              </a:endParaRPr>
            </a:p>
          </p:txBody>
        </p:sp>
        <p:cxnSp>
          <p:nvCxnSpPr>
            <p:cNvPr id="67" name="Straight Arrow Connector 66"/>
            <p:cNvCxnSpPr>
              <a:stCxn id="63" idx="5"/>
              <a:endCxn id="66" idx="0"/>
            </p:cNvCxnSpPr>
            <p:nvPr/>
          </p:nvCxnSpPr>
          <p:spPr>
            <a:xfrm>
              <a:off x="3123373" y="7231794"/>
              <a:ext cx="184382" cy="235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68" name="Content Placeholder 2"/>
          <p:cNvSpPr txBox="1">
            <a:spLocks/>
          </p:cNvSpPr>
          <p:nvPr/>
        </p:nvSpPr>
        <p:spPr>
          <a:xfrm>
            <a:off x="14918495" y="5429520"/>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2 </a:t>
            </a:r>
            <a:r>
              <a:rPr lang="en-US" sz="1200" dirty="0" smtClean="0"/>
              <a:t>/ </a:t>
            </a:r>
            <a:r>
              <a:rPr lang="en-US" sz="1200" dirty="0">
                <a:solidFill>
                  <a:srgbClr val="FF0000"/>
                </a:solidFill>
              </a:rPr>
              <a:t>0</a:t>
            </a:r>
          </a:p>
        </p:txBody>
      </p:sp>
      <p:sp>
        <p:nvSpPr>
          <p:cNvPr id="69" name="Content Placeholder 2"/>
          <p:cNvSpPr txBox="1">
            <a:spLocks/>
          </p:cNvSpPr>
          <p:nvPr/>
        </p:nvSpPr>
        <p:spPr>
          <a:xfrm>
            <a:off x="15958626" y="5429519"/>
            <a:ext cx="398664" cy="17081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solidFill>
                  <a:srgbClr val="00B050"/>
                </a:solidFill>
              </a:rPr>
              <a:t>0</a:t>
            </a:r>
            <a:r>
              <a:rPr lang="en-US" sz="1200" dirty="0" smtClean="0">
                <a:solidFill>
                  <a:srgbClr val="00B050"/>
                </a:solidFill>
              </a:rPr>
              <a:t> </a:t>
            </a:r>
            <a:r>
              <a:rPr lang="en-US" sz="1200" dirty="0" smtClean="0"/>
              <a:t>/ </a:t>
            </a:r>
            <a:r>
              <a:rPr lang="en-US" sz="1200" dirty="0" smtClean="0">
                <a:solidFill>
                  <a:srgbClr val="FF0000"/>
                </a:solidFill>
              </a:rPr>
              <a:t>1</a:t>
            </a:r>
            <a:endParaRPr lang="en-US" sz="1200" dirty="0">
              <a:solidFill>
                <a:srgbClr val="FF0000"/>
              </a:solidFill>
            </a:endParaRPr>
          </a:p>
        </p:txBody>
      </p:sp>
      <p:sp>
        <p:nvSpPr>
          <p:cNvPr id="70" name="Content Placeholder 2"/>
          <p:cNvSpPr txBox="1">
            <a:spLocks/>
          </p:cNvSpPr>
          <p:nvPr/>
        </p:nvSpPr>
        <p:spPr>
          <a:xfrm>
            <a:off x="14528175" y="5537762"/>
            <a:ext cx="365028"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YES</a:t>
            </a:r>
            <a:endParaRPr lang="en-US" sz="1200" dirty="0">
              <a:solidFill>
                <a:srgbClr val="FF0000"/>
              </a:solidFill>
            </a:endParaRPr>
          </a:p>
        </p:txBody>
      </p:sp>
      <p:sp>
        <p:nvSpPr>
          <p:cNvPr id="71" name="Content Placeholder 2"/>
          <p:cNvSpPr txBox="1">
            <a:spLocks/>
          </p:cNvSpPr>
          <p:nvPr/>
        </p:nvSpPr>
        <p:spPr>
          <a:xfrm>
            <a:off x="15607004" y="5537761"/>
            <a:ext cx="417040"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FF0000"/>
                </a:solidFill>
              </a:rPr>
              <a:t>NO</a:t>
            </a:r>
            <a:endParaRPr lang="en-US" sz="1200" dirty="0">
              <a:solidFill>
                <a:srgbClr val="FF0000"/>
              </a:solidFill>
            </a:endParaRPr>
          </a:p>
        </p:txBody>
      </p:sp>
      <p:sp>
        <p:nvSpPr>
          <p:cNvPr id="72" name="Content Placeholder 2"/>
          <p:cNvSpPr txBox="1">
            <a:spLocks/>
          </p:cNvSpPr>
          <p:nvPr/>
        </p:nvSpPr>
        <p:spPr>
          <a:xfrm>
            <a:off x="16500392" y="5537762"/>
            <a:ext cx="365028"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YES</a:t>
            </a:r>
            <a:endParaRPr lang="en-US" sz="1200" dirty="0">
              <a:solidFill>
                <a:srgbClr val="FF0000"/>
              </a:solidFill>
            </a:endParaRPr>
          </a:p>
        </p:txBody>
      </p:sp>
      <p:sp>
        <p:nvSpPr>
          <p:cNvPr id="73" name="Content Placeholder 2"/>
          <p:cNvSpPr txBox="1">
            <a:spLocks/>
          </p:cNvSpPr>
          <p:nvPr/>
        </p:nvSpPr>
        <p:spPr>
          <a:xfrm>
            <a:off x="17511622" y="5537761"/>
            <a:ext cx="417040"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FF0000"/>
                </a:solidFill>
              </a:rPr>
              <a:t>NO</a:t>
            </a:r>
            <a:endParaRPr lang="en-US" sz="1200" dirty="0">
              <a:solidFill>
                <a:srgbClr val="FF0000"/>
              </a:solidFill>
            </a:endParaRPr>
          </a:p>
        </p:txBody>
      </p:sp>
      <p:grpSp>
        <p:nvGrpSpPr>
          <p:cNvPr id="74" name="Group 73"/>
          <p:cNvGrpSpPr/>
          <p:nvPr/>
        </p:nvGrpSpPr>
        <p:grpSpPr>
          <a:xfrm>
            <a:off x="2983041" y="7137412"/>
            <a:ext cx="4980772" cy="1181079"/>
            <a:chOff x="-343043" y="5373457"/>
            <a:chExt cx="4980772" cy="1181079"/>
          </a:xfrm>
        </p:grpSpPr>
        <p:sp>
          <p:nvSpPr>
            <p:cNvPr id="75" name="Oval 74"/>
            <p:cNvSpPr/>
            <p:nvPr/>
          </p:nvSpPr>
          <p:spPr>
            <a:xfrm>
              <a:off x="1649567" y="5373457"/>
              <a:ext cx="1087709"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Outlook</a:t>
              </a:r>
              <a:endParaRPr lang="en-US" dirty="0"/>
            </a:p>
          </p:txBody>
        </p:sp>
        <p:sp>
          <p:nvSpPr>
            <p:cNvPr id="76" name="Oval 75"/>
            <p:cNvSpPr/>
            <p:nvPr/>
          </p:nvSpPr>
          <p:spPr>
            <a:xfrm>
              <a:off x="-343043" y="6157791"/>
              <a:ext cx="871685"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Sunny</a:t>
              </a:r>
              <a:endParaRPr lang="en-US" dirty="0">
                <a:solidFill>
                  <a:schemeClr val="tx1"/>
                </a:solidFill>
              </a:endParaRPr>
            </a:p>
          </p:txBody>
        </p:sp>
        <p:cxnSp>
          <p:nvCxnSpPr>
            <p:cNvPr id="77" name="Straight Arrow Connector 76"/>
            <p:cNvCxnSpPr>
              <a:stCxn id="75" idx="3"/>
              <a:endCxn id="76" idx="0"/>
            </p:cNvCxnSpPr>
            <p:nvPr/>
          </p:nvCxnSpPr>
          <p:spPr>
            <a:xfrm flipH="1">
              <a:off x="92800" y="5772964"/>
              <a:ext cx="1716058" cy="3848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1620367" y="6157791"/>
              <a:ext cx="1159717"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Overcast</a:t>
              </a:r>
              <a:endParaRPr lang="en-US" dirty="0">
                <a:solidFill>
                  <a:schemeClr val="tx1"/>
                </a:solidFill>
              </a:endParaRPr>
            </a:p>
          </p:txBody>
        </p:sp>
        <p:cxnSp>
          <p:nvCxnSpPr>
            <p:cNvPr id="79" name="Straight Arrow Connector 78"/>
            <p:cNvCxnSpPr>
              <a:stCxn id="75" idx="4"/>
              <a:endCxn id="78" idx="0"/>
            </p:cNvCxnSpPr>
            <p:nvPr/>
          </p:nvCxnSpPr>
          <p:spPr>
            <a:xfrm>
              <a:off x="2193422" y="5841509"/>
              <a:ext cx="6804" cy="3162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3766044" y="6157791"/>
              <a:ext cx="871685"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Rain</a:t>
              </a:r>
              <a:endParaRPr lang="en-US" dirty="0">
                <a:solidFill>
                  <a:schemeClr val="tx1"/>
                </a:solidFill>
              </a:endParaRPr>
            </a:p>
          </p:txBody>
        </p:sp>
        <p:cxnSp>
          <p:nvCxnSpPr>
            <p:cNvPr id="81" name="Straight Arrow Connector 80"/>
            <p:cNvCxnSpPr>
              <a:stCxn id="75" idx="5"/>
              <a:endCxn id="80" idx="0"/>
            </p:cNvCxnSpPr>
            <p:nvPr/>
          </p:nvCxnSpPr>
          <p:spPr>
            <a:xfrm>
              <a:off x="2577985" y="5772964"/>
              <a:ext cx="1623902" cy="3848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cxnSp>
        <p:nvCxnSpPr>
          <p:cNvPr id="82" name="Straight Arrow Connector 81"/>
          <p:cNvCxnSpPr>
            <a:stCxn id="76" idx="4"/>
            <a:endCxn id="90" idx="0"/>
          </p:cNvCxnSpPr>
          <p:nvPr/>
        </p:nvCxnSpPr>
        <p:spPr>
          <a:xfrm flipH="1">
            <a:off x="3400664" y="8318491"/>
            <a:ext cx="18220" cy="2777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6480404" y="8627657"/>
            <a:ext cx="2031914" cy="1026425"/>
            <a:chOff x="3728717" y="1952836"/>
            <a:chExt cx="2031914" cy="1026425"/>
          </a:xfrm>
        </p:grpSpPr>
        <p:sp>
          <p:nvSpPr>
            <p:cNvPr id="84" name="Oval 83"/>
            <p:cNvSpPr/>
            <p:nvPr/>
          </p:nvSpPr>
          <p:spPr>
            <a:xfrm>
              <a:off x="4323288" y="1952836"/>
              <a:ext cx="901726"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Humid</a:t>
              </a:r>
              <a:endParaRPr lang="en-US" dirty="0">
                <a:latin typeface="Gill Sans MT" panose="020B0502020104020203" pitchFamily="34" charset="0"/>
              </a:endParaRPr>
            </a:p>
          </p:txBody>
        </p:sp>
        <p:sp>
          <p:nvSpPr>
            <p:cNvPr id="85" name="Oval 84"/>
            <p:cNvSpPr/>
            <p:nvPr/>
          </p:nvSpPr>
          <p:spPr>
            <a:xfrm>
              <a:off x="3728717" y="2582516"/>
              <a:ext cx="101825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Normal</a:t>
              </a:r>
              <a:endParaRPr lang="en-US" dirty="0">
                <a:solidFill>
                  <a:schemeClr val="tx1"/>
                </a:solidFill>
                <a:latin typeface="Gill Sans MT" panose="020B0502020104020203" pitchFamily="34" charset="0"/>
              </a:endParaRPr>
            </a:p>
          </p:txBody>
        </p:sp>
        <p:cxnSp>
          <p:nvCxnSpPr>
            <p:cNvPr id="86" name="Straight Arrow Connector 85"/>
            <p:cNvCxnSpPr>
              <a:stCxn id="84" idx="3"/>
              <a:endCxn id="85" idx="0"/>
            </p:cNvCxnSpPr>
            <p:nvPr/>
          </p:nvCxnSpPr>
          <p:spPr>
            <a:xfrm flipH="1">
              <a:off x="4237843" y="2352343"/>
              <a:ext cx="217500" cy="2301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4964469" y="2582516"/>
              <a:ext cx="79616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High</a:t>
              </a:r>
              <a:endParaRPr lang="en-US" dirty="0">
                <a:solidFill>
                  <a:schemeClr val="tx1"/>
                </a:solidFill>
                <a:latin typeface="Gill Sans MT" panose="020B0502020104020203" pitchFamily="34" charset="0"/>
              </a:endParaRPr>
            </a:p>
          </p:txBody>
        </p:sp>
        <p:cxnSp>
          <p:nvCxnSpPr>
            <p:cNvPr id="88" name="Straight Arrow Connector 87"/>
            <p:cNvCxnSpPr>
              <a:stCxn id="84" idx="5"/>
              <a:endCxn id="87" idx="0"/>
            </p:cNvCxnSpPr>
            <p:nvPr/>
          </p:nvCxnSpPr>
          <p:spPr>
            <a:xfrm>
              <a:off x="5092959" y="2352343"/>
              <a:ext cx="269591" cy="2301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a:off x="2490832" y="8596242"/>
            <a:ext cx="1846092" cy="1031771"/>
            <a:chOff x="1925804" y="6832287"/>
            <a:chExt cx="1846092" cy="1031771"/>
          </a:xfrm>
        </p:grpSpPr>
        <p:sp>
          <p:nvSpPr>
            <p:cNvPr id="90" name="Oval 89"/>
            <p:cNvSpPr/>
            <p:nvPr/>
          </p:nvSpPr>
          <p:spPr>
            <a:xfrm>
              <a:off x="2428715" y="6832287"/>
              <a:ext cx="813842"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Wind</a:t>
              </a:r>
              <a:endParaRPr lang="en-US" dirty="0">
                <a:latin typeface="Gill Sans MT" panose="020B0502020104020203" pitchFamily="34" charset="0"/>
              </a:endParaRPr>
            </a:p>
          </p:txBody>
        </p:sp>
        <p:sp>
          <p:nvSpPr>
            <p:cNvPr id="91" name="Oval 90"/>
            <p:cNvSpPr/>
            <p:nvPr/>
          </p:nvSpPr>
          <p:spPr>
            <a:xfrm>
              <a:off x="1925804" y="7467313"/>
              <a:ext cx="829538"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Weak</a:t>
              </a:r>
              <a:endParaRPr lang="en-US" dirty="0">
                <a:solidFill>
                  <a:schemeClr val="tx1"/>
                </a:solidFill>
                <a:latin typeface="Gill Sans MT" panose="020B0502020104020203" pitchFamily="34" charset="0"/>
              </a:endParaRPr>
            </a:p>
          </p:txBody>
        </p:sp>
        <p:cxnSp>
          <p:nvCxnSpPr>
            <p:cNvPr id="92" name="Straight Arrow Connector 91"/>
            <p:cNvCxnSpPr>
              <a:stCxn id="90" idx="3"/>
              <a:endCxn id="91" idx="0"/>
            </p:cNvCxnSpPr>
            <p:nvPr/>
          </p:nvCxnSpPr>
          <p:spPr>
            <a:xfrm flipH="1">
              <a:off x="2340573" y="7231794"/>
              <a:ext cx="207326" cy="235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2843614" y="7467313"/>
              <a:ext cx="92828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Strong</a:t>
              </a:r>
              <a:endParaRPr lang="en-US" dirty="0">
                <a:solidFill>
                  <a:schemeClr val="tx1"/>
                </a:solidFill>
                <a:latin typeface="Gill Sans MT" panose="020B0502020104020203" pitchFamily="34" charset="0"/>
              </a:endParaRPr>
            </a:p>
          </p:txBody>
        </p:sp>
        <p:cxnSp>
          <p:nvCxnSpPr>
            <p:cNvPr id="94" name="Straight Arrow Connector 93"/>
            <p:cNvCxnSpPr>
              <a:stCxn id="90" idx="5"/>
              <a:endCxn id="93" idx="0"/>
            </p:cNvCxnSpPr>
            <p:nvPr/>
          </p:nvCxnSpPr>
          <p:spPr>
            <a:xfrm>
              <a:off x="3123373" y="7231794"/>
              <a:ext cx="184382" cy="235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cxnSp>
        <p:nvCxnSpPr>
          <p:cNvPr id="95" name="Straight Arrow Connector 94"/>
          <p:cNvCxnSpPr>
            <a:stCxn id="80" idx="4"/>
            <a:endCxn id="84" idx="0"/>
          </p:cNvCxnSpPr>
          <p:nvPr/>
        </p:nvCxnSpPr>
        <p:spPr>
          <a:xfrm flipH="1">
            <a:off x="7525838" y="8318491"/>
            <a:ext cx="2133" cy="3091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1" idx="4"/>
            <a:endCxn id="107" idx="0"/>
          </p:cNvCxnSpPr>
          <p:nvPr/>
        </p:nvCxnSpPr>
        <p:spPr>
          <a:xfrm flipH="1">
            <a:off x="2141645" y="9628013"/>
            <a:ext cx="763956" cy="3437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7" name="Content Placeholder 2"/>
          <p:cNvSpPr txBox="1">
            <a:spLocks/>
          </p:cNvSpPr>
          <p:nvPr/>
        </p:nvSpPr>
        <p:spPr>
          <a:xfrm>
            <a:off x="5496487" y="8461458"/>
            <a:ext cx="391512"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YES</a:t>
            </a:r>
            <a:endParaRPr lang="en-US" sz="1200" dirty="0">
              <a:solidFill>
                <a:srgbClr val="FF0000"/>
              </a:solidFill>
            </a:endParaRPr>
          </a:p>
        </p:txBody>
      </p:sp>
      <p:sp>
        <p:nvSpPr>
          <p:cNvPr id="98" name="Content Placeholder 2"/>
          <p:cNvSpPr txBox="1">
            <a:spLocks/>
          </p:cNvSpPr>
          <p:nvPr/>
        </p:nvSpPr>
        <p:spPr>
          <a:xfrm>
            <a:off x="6170984" y="7288072"/>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9 </a:t>
            </a:r>
            <a:r>
              <a:rPr lang="en-US" sz="1200" dirty="0" smtClean="0"/>
              <a:t>/ </a:t>
            </a:r>
            <a:r>
              <a:rPr lang="en-US" sz="1200" dirty="0" smtClean="0">
                <a:solidFill>
                  <a:srgbClr val="FF0000"/>
                </a:solidFill>
              </a:rPr>
              <a:t>5</a:t>
            </a:r>
            <a:endParaRPr lang="en-US" sz="1200" dirty="0">
              <a:solidFill>
                <a:srgbClr val="FF0000"/>
              </a:solidFill>
            </a:endParaRPr>
          </a:p>
        </p:txBody>
      </p:sp>
      <p:sp>
        <p:nvSpPr>
          <p:cNvPr id="99" name="Content Placeholder 2"/>
          <p:cNvSpPr txBox="1">
            <a:spLocks/>
          </p:cNvSpPr>
          <p:nvPr/>
        </p:nvSpPr>
        <p:spPr>
          <a:xfrm>
            <a:off x="3749147" y="8324564"/>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2 </a:t>
            </a:r>
            <a:r>
              <a:rPr lang="en-US" sz="1200" dirty="0" smtClean="0"/>
              <a:t>/ </a:t>
            </a:r>
            <a:r>
              <a:rPr lang="en-US" sz="1200" dirty="0" smtClean="0">
                <a:solidFill>
                  <a:srgbClr val="FF0000"/>
                </a:solidFill>
              </a:rPr>
              <a:t>3</a:t>
            </a:r>
            <a:endParaRPr lang="en-US" sz="1200" dirty="0">
              <a:solidFill>
                <a:srgbClr val="FF0000"/>
              </a:solidFill>
            </a:endParaRPr>
          </a:p>
        </p:txBody>
      </p:sp>
      <p:sp>
        <p:nvSpPr>
          <p:cNvPr id="100" name="Content Placeholder 2"/>
          <p:cNvSpPr txBox="1">
            <a:spLocks/>
          </p:cNvSpPr>
          <p:nvPr/>
        </p:nvSpPr>
        <p:spPr>
          <a:xfrm>
            <a:off x="5844858" y="8308180"/>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4 </a:t>
            </a:r>
            <a:r>
              <a:rPr lang="en-US" sz="1200" dirty="0" smtClean="0"/>
              <a:t>/ </a:t>
            </a:r>
            <a:r>
              <a:rPr lang="en-US" sz="1200" dirty="0" smtClean="0">
                <a:solidFill>
                  <a:srgbClr val="FF0000"/>
                </a:solidFill>
              </a:rPr>
              <a:t>0</a:t>
            </a:r>
            <a:endParaRPr lang="en-US" sz="1200" dirty="0">
              <a:solidFill>
                <a:srgbClr val="FF0000"/>
              </a:solidFill>
            </a:endParaRPr>
          </a:p>
        </p:txBody>
      </p:sp>
      <p:sp>
        <p:nvSpPr>
          <p:cNvPr id="101" name="Content Placeholder 2"/>
          <p:cNvSpPr txBox="1">
            <a:spLocks/>
          </p:cNvSpPr>
          <p:nvPr/>
        </p:nvSpPr>
        <p:spPr>
          <a:xfrm>
            <a:off x="7844646" y="8293758"/>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3 </a:t>
            </a:r>
            <a:r>
              <a:rPr lang="en-US" sz="1200" dirty="0" smtClean="0"/>
              <a:t>/ </a:t>
            </a:r>
            <a:r>
              <a:rPr lang="en-US" sz="1200" dirty="0" smtClean="0">
                <a:solidFill>
                  <a:srgbClr val="FF0000"/>
                </a:solidFill>
              </a:rPr>
              <a:t>2</a:t>
            </a:r>
            <a:endParaRPr lang="en-US" sz="1200" dirty="0">
              <a:solidFill>
                <a:srgbClr val="FF0000"/>
              </a:solidFill>
            </a:endParaRPr>
          </a:p>
        </p:txBody>
      </p:sp>
      <p:sp>
        <p:nvSpPr>
          <p:cNvPr id="102" name="Content Placeholder 2"/>
          <p:cNvSpPr txBox="1">
            <a:spLocks/>
          </p:cNvSpPr>
          <p:nvPr/>
        </p:nvSpPr>
        <p:spPr>
          <a:xfrm>
            <a:off x="7305389" y="9685131"/>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2 </a:t>
            </a:r>
            <a:r>
              <a:rPr lang="en-US" sz="1200" dirty="0" smtClean="0"/>
              <a:t>/ </a:t>
            </a:r>
            <a:r>
              <a:rPr lang="en-US" sz="1200" dirty="0" smtClean="0">
                <a:solidFill>
                  <a:srgbClr val="FF0000"/>
                </a:solidFill>
              </a:rPr>
              <a:t>1</a:t>
            </a:r>
            <a:endParaRPr lang="en-US" sz="1200" dirty="0">
              <a:solidFill>
                <a:srgbClr val="FF0000"/>
              </a:solidFill>
            </a:endParaRPr>
          </a:p>
        </p:txBody>
      </p:sp>
      <p:sp>
        <p:nvSpPr>
          <p:cNvPr id="103" name="Content Placeholder 2"/>
          <p:cNvSpPr txBox="1">
            <a:spLocks/>
          </p:cNvSpPr>
          <p:nvPr/>
        </p:nvSpPr>
        <p:spPr>
          <a:xfrm>
            <a:off x="8424528" y="9687985"/>
            <a:ext cx="398664" cy="17081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1 </a:t>
            </a:r>
            <a:r>
              <a:rPr lang="en-US" sz="1200" dirty="0" smtClean="0"/>
              <a:t>/ </a:t>
            </a:r>
            <a:r>
              <a:rPr lang="en-US" sz="1200" dirty="0" smtClean="0">
                <a:solidFill>
                  <a:srgbClr val="FF0000"/>
                </a:solidFill>
              </a:rPr>
              <a:t>1</a:t>
            </a:r>
            <a:endParaRPr lang="en-US" sz="1200" dirty="0">
              <a:solidFill>
                <a:srgbClr val="FF0000"/>
              </a:solidFill>
            </a:endParaRPr>
          </a:p>
        </p:txBody>
      </p:sp>
      <p:sp>
        <p:nvSpPr>
          <p:cNvPr id="104" name="Content Placeholder 2"/>
          <p:cNvSpPr txBox="1">
            <a:spLocks/>
          </p:cNvSpPr>
          <p:nvPr/>
        </p:nvSpPr>
        <p:spPr>
          <a:xfrm>
            <a:off x="3142299" y="9653155"/>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1 </a:t>
            </a:r>
            <a:r>
              <a:rPr lang="en-US" sz="1200" dirty="0" smtClean="0"/>
              <a:t>/ </a:t>
            </a:r>
            <a:r>
              <a:rPr lang="en-US" sz="1200" dirty="0" smtClean="0">
                <a:solidFill>
                  <a:srgbClr val="FF0000"/>
                </a:solidFill>
              </a:rPr>
              <a:t>2</a:t>
            </a:r>
            <a:endParaRPr lang="en-US" sz="1200" dirty="0">
              <a:solidFill>
                <a:srgbClr val="FF0000"/>
              </a:solidFill>
            </a:endParaRPr>
          </a:p>
        </p:txBody>
      </p:sp>
      <p:sp>
        <p:nvSpPr>
          <p:cNvPr id="105" name="Content Placeholder 2"/>
          <p:cNvSpPr txBox="1">
            <a:spLocks/>
          </p:cNvSpPr>
          <p:nvPr/>
        </p:nvSpPr>
        <p:spPr>
          <a:xfrm>
            <a:off x="4351717" y="9653154"/>
            <a:ext cx="398664" cy="17081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1 </a:t>
            </a:r>
            <a:r>
              <a:rPr lang="en-US" sz="1200" dirty="0" smtClean="0"/>
              <a:t>/ </a:t>
            </a:r>
            <a:r>
              <a:rPr lang="en-US" sz="1200" dirty="0" smtClean="0">
                <a:solidFill>
                  <a:srgbClr val="FF0000"/>
                </a:solidFill>
              </a:rPr>
              <a:t>1</a:t>
            </a:r>
            <a:endParaRPr lang="en-US" sz="1200" dirty="0">
              <a:solidFill>
                <a:srgbClr val="FF0000"/>
              </a:solidFill>
            </a:endParaRPr>
          </a:p>
        </p:txBody>
      </p:sp>
      <p:grpSp>
        <p:nvGrpSpPr>
          <p:cNvPr id="106" name="Group 105"/>
          <p:cNvGrpSpPr/>
          <p:nvPr/>
        </p:nvGrpSpPr>
        <p:grpSpPr>
          <a:xfrm>
            <a:off x="1096211" y="9971773"/>
            <a:ext cx="2031914" cy="1026425"/>
            <a:chOff x="3728717" y="1952836"/>
            <a:chExt cx="2031914" cy="1026425"/>
          </a:xfrm>
        </p:grpSpPr>
        <p:sp>
          <p:nvSpPr>
            <p:cNvPr id="107" name="Oval 106"/>
            <p:cNvSpPr/>
            <p:nvPr/>
          </p:nvSpPr>
          <p:spPr>
            <a:xfrm>
              <a:off x="4323288" y="1952836"/>
              <a:ext cx="901726"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Humid</a:t>
              </a:r>
              <a:endParaRPr lang="en-US" dirty="0">
                <a:latin typeface="Gill Sans MT" panose="020B0502020104020203" pitchFamily="34" charset="0"/>
              </a:endParaRPr>
            </a:p>
          </p:txBody>
        </p:sp>
        <p:sp>
          <p:nvSpPr>
            <p:cNvPr id="108" name="Oval 107"/>
            <p:cNvSpPr/>
            <p:nvPr/>
          </p:nvSpPr>
          <p:spPr>
            <a:xfrm>
              <a:off x="3728717" y="2582516"/>
              <a:ext cx="101825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Normal</a:t>
              </a:r>
              <a:endParaRPr lang="en-US" dirty="0">
                <a:solidFill>
                  <a:schemeClr val="tx1"/>
                </a:solidFill>
                <a:latin typeface="Gill Sans MT" panose="020B0502020104020203" pitchFamily="34" charset="0"/>
              </a:endParaRPr>
            </a:p>
          </p:txBody>
        </p:sp>
        <p:cxnSp>
          <p:nvCxnSpPr>
            <p:cNvPr id="109" name="Straight Arrow Connector 108"/>
            <p:cNvCxnSpPr>
              <a:stCxn id="107" idx="3"/>
              <a:endCxn id="108" idx="0"/>
            </p:cNvCxnSpPr>
            <p:nvPr/>
          </p:nvCxnSpPr>
          <p:spPr>
            <a:xfrm flipH="1">
              <a:off x="4237843" y="2352343"/>
              <a:ext cx="217500" cy="2301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4964469" y="2582516"/>
              <a:ext cx="79616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High</a:t>
              </a:r>
              <a:endParaRPr lang="en-US" dirty="0">
                <a:solidFill>
                  <a:schemeClr val="tx1"/>
                </a:solidFill>
                <a:latin typeface="Gill Sans MT" panose="020B0502020104020203" pitchFamily="34" charset="0"/>
              </a:endParaRPr>
            </a:p>
          </p:txBody>
        </p:sp>
        <p:cxnSp>
          <p:nvCxnSpPr>
            <p:cNvPr id="111" name="Straight Arrow Connector 110"/>
            <p:cNvCxnSpPr>
              <a:stCxn id="107" idx="5"/>
              <a:endCxn id="110" idx="0"/>
            </p:cNvCxnSpPr>
            <p:nvPr/>
          </p:nvCxnSpPr>
          <p:spPr>
            <a:xfrm>
              <a:off x="5092959" y="2352343"/>
              <a:ext cx="269591" cy="2301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112" name="Content Placeholder 2"/>
          <p:cNvSpPr txBox="1">
            <a:spLocks/>
          </p:cNvSpPr>
          <p:nvPr/>
        </p:nvSpPr>
        <p:spPr>
          <a:xfrm>
            <a:off x="1999134" y="10977031"/>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1 </a:t>
            </a:r>
            <a:r>
              <a:rPr lang="en-US" sz="1200" dirty="0" smtClean="0"/>
              <a:t>/ </a:t>
            </a:r>
            <a:r>
              <a:rPr lang="en-US" sz="1200" dirty="0" smtClean="0">
                <a:solidFill>
                  <a:srgbClr val="FF0000"/>
                </a:solidFill>
              </a:rPr>
              <a:t>0</a:t>
            </a:r>
            <a:endParaRPr lang="en-US" sz="1200" dirty="0">
              <a:solidFill>
                <a:srgbClr val="FF0000"/>
              </a:solidFill>
            </a:endParaRPr>
          </a:p>
        </p:txBody>
      </p:sp>
      <p:sp>
        <p:nvSpPr>
          <p:cNvPr id="113" name="Content Placeholder 2"/>
          <p:cNvSpPr txBox="1">
            <a:spLocks/>
          </p:cNvSpPr>
          <p:nvPr/>
        </p:nvSpPr>
        <p:spPr>
          <a:xfrm>
            <a:off x="3039265" y="10977030"/>
            <a:ext cx="398664" cy="17081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0 </a:t>
            </a:r>
            <a:r>
              <a:rPr lang="en-US" sz="1200" dirty="0" smtClean="0"/>
              <a:t>/ </a:t>
            </a:r>
            <a:r>
              <a:rPr lang="en-US" sz="1200" dirty="0" smtClean="0">
                <a:solidFill>
                  <a:srgbClr val="FF0000"/>
                </a:solidFill>
              </a:rPr>
              <a:t>2</a:t>
            </a:r>
            <a:endParaRPr lang="en-US" sz="1200" dirty="0">
              <a:solidFill>
                <a:srgbClr val="FF0000"/>
              </a:solidFill>
            </a:endParaRPr>
          </a:p>
        </p:txBody>
      </p:sp>
      <p:sp>
        <p:nvSpPr>
          <p:cNvPr id="114" name="Content Placeholder 2"/>
          <p:cNvSpPr txBox="1">
            <a:spLocks/>
          </p:cNvSpPr>
          <p:nvPr/>
        </p:nvSpPr>
        <p:spPr>
          <a:xfrm>
            <a:off x="1384312" y="11099993"/>
            <a:ext cx="365028"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YES</a:t>
            </a:r>
            <a:endParaRPr lang="en-US" sz="1200" dirty="0">
              <a:solidFill>
                <a:srgbClr val="FF0000"/>
              </a:solidFill>
            </a:endParaRPr>
          </a:p>
        </p:txBody>
      </p:sp>
      <p:sp>
        <p:nvSpPr>
          <p:cNvPr id="115" name="Content Placeholder 2"/>
          <p:cNvSpPr txBox="1">
            <a:spLocks/>
          </p:cNvSpPr>
          <p:nvPr/>
        </p:nvSpPr>
        <p:spPr>
          <a:xfrm>
            <a:off x="2552050" y="11099992"/>
            <a:ext cx="417040"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FF0000"/>
                </a:solidFill>
              </a:rPr>
              <a:t>NO</a:t>
            </a:r>
            <a:endParaRPr lang="en-US" sz="1200" dirty="0">
              <a:solidFill>
                <a:srgbClr val="FF0000"/>
              </a:solidFill>
            </a:endParaRPr>
          </a:p>
        </p:txBody>
      </p:sp>
      <p:cxnSp>
        <p:nvCxnSpPr>
          <p:cNvPr id="116" name="Straight Arrow Connector 115"/>
          <p:cNvCxnSpPr>
            <a:stCxn id="87" idx="4"/>
            <a:endCxn id="118" idx="0"/>
          </p:cNvCxnSpPr>
          <p:nvPr/>
        </p:nvCxnSpPr>
        <p:spPr>
          <a:xfrm>
            <a:off x="8114237" y="9654082"/>
            <a:ext cx="281680" cy="31769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17" name="Group 116"/>
          <p:cNvGrpSpPr/>
          <p:nvPr/>
        </p:nvGrpSpPr>
        <p:grpSpPr>
          <a:xfrm>
            <a:off x="7486085" y="9971773"/>
            <a:ext cx="1846092" cy="1031771"/>
            <a:chOff x="1925804" y="6832287"/>
            <a:chExt cx="1846092" cy="1031771"/>
          </a:xfrm>
        </p:grpSpPr>
        <p:sp>
          <p:nvSpPr>
            <p:cNvPr id="118" name="Oval 117"/>
            <p:cNvSpPr/>
            <p:nvPr/>
          </p:nvSpPr>
          <p:spPr>
            <a:xfrm>
              <a:off x="2428715" y="6832287"/>
              <a:ext cx="813842"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Wind</a:t>
              </a:r>
              <a:endParaRPr lang="en-US" dirty="0">
                <a:latin typeface="Gill Sans MT" panose="020B0502020104020203" pitchFamily="34" charset="0"/>
              </a:endParaRPr>
            </a:p>
          </p:txBody>
        </p:sp>
        <p:sp>
          <p:nvSpPr>
            <p:cNvPr id="119" name="Oval 118"/>
            <p:cNvSpPr/>
            <p:nvPr/>
          </p:nvSpPr>
          <p:spPr>
            <a:xfrm>
              <a:off x="1925804" y="7467313"/>
              <a:ext cx="829538"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Weak</a:t>
              </a:r>
              <a:endParaRPr lang="en-US" dirty="0">
                <a:solidFill>
                  <a:schemeClr val="tx1"/>
                </a:solidFill>
                <a:latin typeface="Gill Sans MT" panose="020B0502020104020203" pitchFamily="34" charset="0"/>
              </a:endParaRPr>
            </a:p>
          </p:txBody>
        </p:sp>
        <p:cxnSp>
          <p:nvCxnSpPr>
            <p:cNvPr id="120" name="Straight Arrow Connector 119"/>
            <p:cNvCxnSpPr>
              <a:stCxn id="118" idx="3"/>
              <a:endCxn id="119" idx="0"/>
            </p:cNvCxnSpPr>
            <p:nvPr/>
          </p:nvCxnSpPr>
          <p:spPr>
            <a:xfrm flipH="1">
              <a:off x="2340573" y="7231794"/>
              <a:ext cx="207326" cy="235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2843614" y="7467313"/>
              <a:ext cx="92828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Strong</a:t>
              </a:r>
              <a:endParaRPr lang="en-US" dirty="0">
                <a:solidFill>
                  <a:schemeClr val="tx1"/>
                </a:solidFill>
                <a:latin typeface="Gill Sans MT" panose="020B0502020104020203" pitchFamily="34" charset="0"/>
              </a:endParaRPr>
            </a:p>
          </p:txBody>
        </p:sp>
        <p:cxnSp>
          <p:nvCxnSpPr>
            <p:cNvPr id="122" name="Straight Arrow Connector 121"/>
            <p:cNvCxnSpPr>
              <a:stCxn id="118" idx="5"/>
              <a:endCxn id="121" idx="0"/>
            </p:cNvCxnSpPr>
            <p:nvPr/>
          </p:nvCxnSpPr>
          <p:spPr>
            <a:xfrm>
              <a:off x="3123373" y="7231794"/>
              <a:ext cx="184382" cy="235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123" name="Content Placeholder 2"/>
          <p:cNvSpPr txBox="1">
            <a:spLocks/>
          </p:cNvSpPr>
          <p:nvPr/>
        </p:nvSpPr>
        <p:spPr>
          <a:xfrm>
            <a:off x="8071419" y="11028686"/>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1 </a:t>
            </a:r>
            <a:r>
              <a:rPr lang="en-US" sz="1200" dirty="0" smtClean="0"/>
              <a:t>/ </a:t>
            </a:r>
            <a:r>
              <a:rPr lang="en-US" sz="1200" dirty="0">
                <a:solidFill>
                  <a:srgbClr val="FF0000"/>
                </a:solidFill>
              </a:rPr>
              <a:t>0</a:t>
            </a:r>
          </a:p>
        </p:txBody>
      </p:sp>
      <p:sp>
        <p:nvSpPr>
          <p:cNvPr id="124" name="Content Placeholder 2"/>
          <p:cNvSpPr txBox="1">
            <a:spLocks/>
          </p:cNvSpPr>
          <p:nvPr/>
        </p:nvSpPr>
        <p:spPr>
          <a:xfrm>
            <a:off x="9111550" y="11028685"/>
            <a:ext cx="398664" cy="17081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solidFill>
                  <a:srgbClr val="00B050"/>
                </a:solidFill>
              </a:rPr>
              <a:t>0</a:t>
            </a:r>
            <a:r>
              <a:rPr lang="en-US" sz="1200" dirty="0" smtClean="0">
                <a:solidFill>
                  <a:srgbClr val="00B050"/>
                </a:solidFill>
              </a:rPr>
              <a:t> </a:t>
            </a:r>
            <a:r>
              <a:rPr lang="en-US" sz="1200" dirty="0" smtClean="0"/>
              <a:t>/ </a:t>
            </a:r>
            <a:r>
              <a:rPr lang="en-US" sz="1200" dirty="0" smtClean="0">
                <a:solidFill>
                  <a:srgbClr val="FF0000"/>
                </a:solidFill>
              </a:rPr>
              <a:t>1</a:t>
            </a:r>
            <a:endParaRPr lang="en-US" sz="1200" dirty="0">
              <a:solidFill>
                <a:srgbClr val="FF0000"/>
              </a:solidFill>
            </a:endParaRPr>
          </a:p>
        </p:txBody>
      </p:sp>
      <p:cxnSp>
        <p:nvCxnSpPr>
          <p:cNvPr id="125" name="Straight Arrow Connector 124"/>
          <p:cNvCxnSpPr>
            <a:stCxn id="93" idx="4"/>
            <a:endCxn id="127" idx="0"/>
          </p:cNvCxnSpPr>
          <p:nvPr/>
        </p:nvCxnSpPr>
        <p:spPr>
          <a:xfrm>
            <a:off x="3872783" y="9628013"/>
            <a:ext cx="440302" cy="3437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26" name="Group 125"/>
          <p:cNvGrpSpPr/>
          <p:nvPr/>
        </p:nvGrpSpPr>
        <p:grpSpPr>
          <a:xfrm>
            <a:off x="3267651" y="9971773"/>
            <a:ext cx="2031914" cy="1026425"/>
            <a:chOff x="3728717" y="1952836"/>
            <a:chExt cx="2031914" cy="1026425"/>
          </a:xfrm>
        </p:grpSpPr>
        <p:sp>
          <p:nvSpPr>
            <p:cNvPr id="127" name="Oval 126"/>
            <p:cNvSpPr/>
            <p:nvPr/>
          </p:nvSpPr>
          <p:spPr>
            <a:xfrm>
              <a:off x="4323288" y="1952836"/>
              <a:ext cx="901726"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Humid</a:t>
              </a:r>
              <a:endParaRPr lang="en-US" dirty="0">
                <a:latin typeface="Gill Sans MT" panose="020B0502020104020203" pitchFamily="34" charset="0"/>
              </a:endParaRPr>
            </a:p>
          </p:txBody>
        </p:sp>
        <p:sp>
          <p:nvSpPr>
            <p:cNvPr id="128" name="Oval 127"/>
            <p:cNvSpPr/>
            <p:nvPr/>
          </p:nvSpPr>
          <p:spPr>
            <a:xfrm>
              <a:off x="3728717" y="2582516"/>
              <a:ext cx="101825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Normal</a:t>
              </a:r>
              <a:endParaRPr lang="en-US" dirty="0">
                <a:solidFill>
                  <a:schemeClr val="tx1"/>
                </a:solidFill>
                <a:latin typeface="Gill Sans MT" panose="020B0502020104020203" pitchFamily="34" charset="0"/>
              </a:endParaRPr>
            </a:p>
          </p:txBody>
        </p:sp>
        <p:cxnSp>
          <p:nvCxnSpPr>
            <p:cNvPr id="129" name="Straight Arrow Connector 128"/>
            <p:cNvCxnSpPr>
              <a:stCxn id="127" idx="3"/>
              <a:endCxn id="128" idx="0"/>
            </p:cNvCxnSpPr>
            <p:nvPr/>
          </p:nvCxnSpPr>
          <p:spPr>
            <a:xfrm flipH="1">
              <a:off x="4237843" y="2352343"/>
              <a:ext cx="217500" cy="2301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4964469" y="2582516"/>
              <a:ext cx="79616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High</a:t>
              </a:r>
              <a:endParaRPr lang="en-US" dirty="0">
                <a:solidFill>
                  <a:schemeClr val="tx1"/>
                </a:solidFill>
                <a:latin typeface="Gill Sans MT" panose="020B0502020104020203" pitchFamily="34" charset="0"/>
              </a:endParaRPr>
            </a:p>
          </p:txBody>
        </p:sp>
        <p:cxnSp>
          <p:nvCxnSpPr>
            <p:cNvPr id="131" name="Straight Arrow Connector 130"/>
            <p:cNvCxnSpPr>
              <a:stCxn id="127" idx="5"/>
              <a:endCxn id="130" idx="0"/>
            </p:cNvCxnSpPr>
            <p:nvPr/>
          </p:nvCxnSpPr>
          <p:spPr>
            <a:xfrm>
              <a:off x="5092959" y="2352343"/>
              <a:ext cx="269591" cy="2301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132" name="Content Placeholder 2"/>
          <p:cNvSpPr txBox="1">
            <a:spLocks/>
          </p:cNvSpPr>
          <p:nvPr/>
        </p:nvSpPr>
        <p:spPr>
          <a:xfrm>
            <a:off x="4170574" y="10977031"/>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1 </a:t>
            </a:r>
            <a:r>
              <a:rPr lang="en-US" sz="1200" dirty="0" smtClean="0"/>
              <a:t>/ </a:t>
            </a:r>
            <a:r>
              <a:rPr lang="en-US" sz="1200" dirty="0" smtClean="0">
                <a:solidFill>
                  <a:srgbClr val="FF0000"/>
                </a:solidFill>
              </a:rPr>
              <a:t>0</a:t>
            </a:r>
            <a:endParaRPr lang="en-US" sz="1200" dirty="0">
              <a:solidFill>
                <a:srgbClr val="FF0000"/>
              </a:solidFill>
            </a:endParaRPr>
          </a:p>
        </p:txBody>
      </p:sp>
      <p:sp>
        <p:nvSpPr>
          <p:cNvPr id="133" name="Content Placeholder 2"/>
          <p:cNvSpPr txBox="1">
            <a:spLocks/>
          </p:cNvSpPr>
          <p:nvPr/>
        </p:nvSpPr>
        <p:spPr>
          <a:xfrm>
            <a:off x="5210705" y="10977030"/>
            <a:ext cx="398664" cy="17081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0 </a:t>
            </a:r>
            <a:r>
              <a:rPr lang="en-US" sz="1200" dirty="0" smtClean="0"/>
              <a:t>/ </a:t>
            </a:r>
            <a:r>
              <a:rPr lang="en-US" sz="1200" dirty="0" smtClean="0">
                <a:solidFill>
                  <a:srgbClr val="FF0000"/>
                </a:solidFill>
              </a:rPr>
              <a:t>1</a:t>
            </a:r>
            <a:endParaRPr lang="en-US" sz="1200" dirty="0">
              <a:solidFill>
                <a:srgbClr val="FF0000"/>
              </a:solidFill>
            </a:endParaRPr>
          </a:p>
        </p:txBody>
      </p:sp>
      <p:sp>
        <p:nvSpPr>
          <p:cNvPr id="134" name="Content Placeholder 2"/>
          <p:cNvSpPr txBox="1">
            <a:spLocks/>
          </p:cNvSpPr>
          <p:nvPr/>
        </p:nvSpPr>
        <p:spPr>
          <a:xfrm>
            <a:off x="3555752" y="11099993"/>
            <a:ext cx="365028"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YES</a:t>
            </a:r>
            <a:endParaRPr lang="en-US" sz="1200" dirty="0">
              <a:solidFill>
                <a:srgbClr val="FF0000"/>
              </a:solidFill>
            </a:endParaRPr>
          </a:p>
        </p:txBody>
      </p:sp>
      <p:sp>
        <p:nvSpPr>
          <p:cNvPr id="135" name="Content Placeholder 2"/>
          <p:cNvSpPr txBox="1">
            <a:spLocks/>
          </p:cNvSpPr>
          <p:nvPr/>
        </p:nvSpPr>
        <p:spPr>
          <a:xfrm>
            <a:off x="4723490" y="11099992"/>
            <a:ext cx="417040"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FF0000"/>
                </a:solidFill>
              </a:rPr>
              <a:t>NO</a:t>
            </a:r>
            <a:endParaRPr lang="en-US" sz="1200" dirty="0">
              <a:solidFill>
                <a:srgbClr val="FF0000"/>
              </a:solidFill>
            </a:endParaRPr>
          </a:p>
        </p:txBody>
      </p:sp>
      <p:cxnSp>
        <p:nvCxnSpPr>
          <p:cNvPr id="136" name="Straight Arrow Connector 135"/>
          <p:cNvCxnSpPr>
            <a:stCxn id="85" idx="4"/>
            <a:endCxn id="138" idx="0"/>
          </p:cNvCxnSpPr>
          <p:nvPr/>
        </p:nvCxnSpPr>
        <p:spPr>
          <a:xfrm flipH="1">
            <a:off x="6485753" y="9654082"/>
            <a:ext cx="503777" cy="31769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37" name="Group 136"/>
          <p:cNvGrpSpPr/>
          <p:nvPr/>
        </p:nvGrpSpPr>
        <p:grpSpPr>
          <a:xfrm>
            <a:off x="5575921" y="9971773"/>
            <a:ext cx="1846092" cy="1031771"/>
            <a:chOff x="1925804" y="6832287"/>
            <a:chExt cx="1846092" cy="1031771"/>
          </a:xfrm>
        </p:grpSpPr>
        <p:sp>
          <p:nvSpPr>
            <p:cNvPr id="138" name="Oval 137"/>
            <p:cNvSpPr/>
            <p:nvPr/>
          </p:nvSpPr>
          <p:spPr>
            <a:xfrm>
              <a:off x="2428715" y="6832287"/>
              <a:ext cx="813842"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Wind</a:t>
              </a:r>
              <a:endParaRPr lang="en-US" dirty="0">
                <a:latin typeface="Gill Sans MT" panose="020B0502020104020203" pitchFamily="34" charset="0"/>
              </a:endParaRPr>
            </a:p>
          </p:txBody>
        </p:sp>
        <p:sp>
          <p:nvSpPr>
            <p:cNvPr id="139" name="Oval 138"/>
            <p:cNvSpPr/>
            <p:nvPr/>
          </p:nvSpPr>
          <p:spPr>
            <a:xfrm>
              <a:off x="1925804" y="7467313"/>
              <a:ext cx="829538"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Weak</a:t>
              </a:r>
              <a:endParaRPr lang="en-US" dirty="0">
                <a:solidFill>
                  <a:schemeClr val="tx1"/>
                </a:solidFill>
                <a:latin typeface="Gill Sans MT" panose="020B0502020104020203" pitchFamily="34" charset="0"/>
              </a:endParaRPr>
            </a:p>
          </p:txBody>
        </p:sp>
        <p:cxnSp>
          <p:nvCxnSpPr>
            <p:cNvPr id="140" name="Straight Arrow Connector 139"/>
            <p:cNvCxnSpPr>
              <a:stCxn id="138" idx="3"/>
              <a:endCxn id="139" idx="0"/>
            </p:cNvCxnSpPr>
            <p:nvPr/>
          </p:nvCxnSpPr>
          <p:spPr>
            <a:xfrm flipH="1">
              <a:off x="2340573" y="7231794"/>
              <a:ext cx="207326" cy="235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1" name="Oval 140"/>
            <p:cNvSpPr/>
            <p:nvPr/>
          </p:nvSpPr>
          <p:spPr>
            <a:xfrm>
              <a:off x="2843614" y="7467313"/>
              <a:ext cx="92828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Strong</a:t>
              </a:r>
              <a:endParaRPr lang="en-US" dirty="0">
                <a:solidFill>
                  <a:schemeClr val="tx1"/>
                </a:solidFill>
                <a:latin typeface="Gill Sans MT" panose="020B0502020104020203" pitchFamily="34" charset="0"/>
              </a:endParaRPr>
            </a:p>
          </p:txBody>
        </p:sp>
        <p:cxnSp>
          <p:nvCxnSpPr>
            <p:cNvPr id="142" name="Straight Arrow Connector 141"/>
            <p:cNvCxnSpPr>
              <a:stCxn id="138" idx="5"/>
              <a:endCxn id="141" idx="0"/>
            </p:cNvCxnSpPr>
            <p:nvPr/>
          </p:nvCxnSpPr>
          <p:spPr>
            <a:xfrm>
              <a:off x="3123373" y="7231794"/>
              <a:ext cx="184382" cy="235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143" name="Content Placeholder 2"/>
          <p:cNvSpPr txBox="1">
            <a:spLocks/>
          </p:cNvSpPr>
          <p:nvPr/>
        </p:nvSpPr>
        <p:spPr>
          <a:xfrm>
            <a:off x="6161255" y="11028686"/>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2 </a:t>
            </a:r>
            <a:r>
              <a:rPr lang="en-US" sz="1200" dirty="0" smtClean="0"/>
              <a:t>/ </a:t>
            </a:r>
            <a:r>
              <a:rPr lang="en-US" sz="1200" dirty="0">
                <a:solidFill>
                  <a:srgbClr val="FF0000"/>
                </a:solidFill>
              </a:rPr>
              <a:t>0</a:t>
            </a:r>
          </a:p>
        </p:txBody>
      </p:sp>
      <p:sp>
        <p:nvSpPr>
          <p:cNvPr id="144" name="Content Placeholder 2"/>
          <p:cNvSpPr txBox="1">
            <a:spLocks/>
          </p:cNvSpPr>
          <p:nvPr/>
        </p:nvSpPr>
        <p:spPr>
          <a:xfrm>
            <a:off x="7201386" y="11028685"/>
            <a:ext cx="398664" cy="17081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solidFill>
                  <a:srgbClr val="00B050"/>
                </a:solidFill>
              </a:rPr>
              <a:t>0</a:t>
            </a:r>
            <a:r>
              <a:rPr lang="en-US" sz="1200" dirty="0" smtClean="0">
                <a:solidFill>
                  <a:srgbClr val="00B050"/>
                </a:solidFill>
              </a:rPr>
              <a:t> </a:t>
            </a:r>
            <a:r>
              <a:rPr lang="en-US" sz="1200" dirty="0" smtClean="0"/>
              <a:t>/ </a:t>
            </a:r>
            <a:r>
              <a:rPr lang="en-US" sz="1200" dirty="0" smtClean="0">
                <a:solidFill>
                  <a:srgbClr val="FF0000"/>
                </a:solidFill>
              </a:rPr>
              <a:t>1</a:t>
            </a:r>
            <a:endParaRPr lang="en-US" sz="1200" dirty="0">
              <a:solidFill>
                <a:srgbClr val="FF0000"/>
              </a:solidFill>
            </a:endParaRPr>
          </a:p>
        </p:txBody>
      </p:sp>
      <p:sp>
        <p:nvSpPr>
          <p:cNvPr id="145" name="Content Placeholder 2"/>
          <p:cNvSpPr txBox="1">
            <a:spLocks/>
          </p:cNvSpPr>
          <p:nvPr/>
        </p:nvSpPr>
        <p:spPr>
          <a:xfrm>
            <a:off x="5770935" y="11136928"/>
            <a:ext cx="365028"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YES</a:t>
            </a:r>
            <a:endParaRPr lang="en-US" sz="1200" dirty="0">
              <a:solidFill>
                <a:srgbClr val="FF0000"/>
              </a:solidFill>
            </a:endParaRPr>
          </a:p>
        </p:txBody>
      </p:sp>
      <p:sp>
        <p:nvSpPr>
          <p:cNvPr id="146" name="Content Placeholder 2"/>
          <p:cNvSpPr txBox="1">
            <a:spLocks/>
          </p:cNvSpPr>
          <p:nvPr/>
        </p:nvSpPr>
        <p:spPr>
          <a:xfrm>
            <a:off x="6849764" y="11136927"/>
            <a:ext cx="417040"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FF0000"/>
                </a:solidFill>
              </a:rPr>
              <a:t>NO</a:t>
            </a:r>
            <a:endParaRPr lang="en-US" sz="1200" dirty="0">
              <a:solidFill>
                <a:srgbClr val="FF0000"/>
              </a:solidFill>
            </a:endParaRPr>
          </a:p>
        </p:txBody>
      </p:sp>
      <p:sp>
        <p:nvSpPr>
          <p:cNvPr id="147" name="Content Placeholder 2"/>
          <p:cNvSpPr txBox="1">
            <a:spLocks/>
          </p:cNvSpPr>
          <p:nvPr/>
        </p:nvSpPr>
        <p:spPr>
          <a:xfrm>
            <a:off x="7743152" y="11136928"/>
            <a:ext cx="365028"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YES</a:t>
            </a:r>
            <a:endParaRPr lang="en-US" sz="1200" dirty="0">
              <a:solidFill>
                <a:srgbClr val="FF0000"/>
              </a:solidFill>
            </a:endParaRPr>
          </a:p>
        </p:txBody>
      </p:sp>
      <p:sp>
        <p:nvSpPr>
          <p:cNvPr id="148" name="Content Placeholder 2"/>
          <p:cNvSpPr txBox="1">
            <a:spLocks/>
          </p:cNvSpPr>
          <p:nvPr/>
        </p:nvSpPr>
        <p:spPr>
          <a:xfrm>
            <a:off x="8754382" y="11136927"/>
            <a:ext cx="417040"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FF0000"/>
                </a:solidFill>
              </a:rPr>
              <a:t>NO</a:t>
            </a:r>
            <a:endParaRPr lang="en-US" sz="1200" dirty="0">
              <a:solidFill>
                <a:srgbClr val="FF0000"/>
              </a:solidFill>
            </a:endParaRPr>
          </a:p>
        </p:txBody>
      </p:sp>
      <p:cxnSp>
        <p:nvCxnSpPr>
          <p:cNvPr id="149" name="Straight Arrow Connector 148"/>
          <p:cNvCxnSpPr>
            <a:stCxn id="214" idx="4"/>
            <a:endCxn id="151" idx="0"/>
          </p:cNvCxnSpPr>
          <p:nvPr/>
        </p:nvCxnSpPr>
        <p:spPr>
          <a:xfrm>
            <a:off x="14201194" y="7467080"/>
            <a:ext cx="2390" cy="46317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50" name="Group 149"/>
          <p:cNvGrpSpPr/>
          <p:nvPr/>
        </p:nvGrpSpPr>
        <p:grpSpPr>
          <a:xfrm>
            <a:off x="13293752" y="7930251"/>
            <a:ext cx="1846092" cy="1031771"/>
            <a:chOff x="1925804" y="6832287"/>
            <a:chExt cx="1846092" cy="1031771"/>
          </a:xfrm>
        </p:grpSpPr>
        <p:sp>
          <p:nvSpPr>
            <p:cNvPr id="151" name="Oval 150"/>
            <p:cNvSpPr/>
            <p:nvPr/>
          </p:nvSpPr>
          <p:spPr>
            <a:xfrm>
              <a:off x="2428715" y="6832287"/>
              <a:ext cx="813842"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Wind</a:t>
              </a:r>
              <a:endParaRPr lang="en-US" dirty="0">
                <a:latin typeface="Gill Sans MT" panose="020B0502020104020203" pitchFamily="34" charset="0"/>
              </a:endParaRPr>
            </a:p>
          </p:txBody>
        </p:sp>
        <p:sp>
          <p:nvSpPr>
            <p:cNvPr id="152" name="Oval 151"/>
            <p:cNvSpPr/>
            <p:nvPr/>
          </p:nvSpPr>
          <p:spPr>
            <a:xfrm>
              <a:off x="1925804" y="7467313"/>
              <a:ext cx="829538"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Weak</a:t>
              </a:r>
              <a:endParaRPr lang="en-US" dirty="0">
                <a:solidFill>
                  <a:schemeClr val="tx1"/>
                </a:solidFill>
                <a:latin typeface="Gill Sans MT" panose="020B0502020104020203" pitchFamily="34" charset="0"/>
              </a:endParaRPr>
            </a:p>
          </p:txBody>
        </p:sp>
        <p:cxnSp>
          <p:nvCxnSpPr>
            <p:cNvPr id="153" name="Straight Arrow Connector 152"/>
            <p:cNvCxnSpPr>
              <a:stCxn id="151" idx="3"/>
              <a:endCxn id="152" idx="0"/>
            </p:cNvCxnSpPr>
            <p:nvPr/>
          </p:nvCxnSpPr>
          <p:spPr>
            <a:xfrm flipH="1">
              <a:off x="2340573" y="7231794"/>
              <a:ext cx="207326" cy="235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2843614" y="7467313"/>
              <a:ext cx="92828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Strong</a:t>
              </a:r>
              <a:endParaRPr lang="en-US" dirty="0">
                <a:solidFill>
                  <a:schemeClr val="tx1"/>
                </a:solidFill>
                <a:latin typeface="Gill Sans MT" panose="020B0502020104020203" pitchFamily="34" charset="0"/>
              </a:endParaRPr>
            </a:p>
          </p:txBody>
        </p:sp>
        <p:cxnSp>
          <p:nvCxnSpPr>
            <p:cNvPr id="155" name="Straight Arrow Connector 154"/>
            <p:cNvCxnSpPr>
              <a:stCxn id="151" idx="5"/>
              <a:endCxn id="154" idx="0"/>
            </p:cNvCxnSpPr>
            <p:nvPr/>
          </p:nvCxnSpPr>
          <p:spPr>
            <a:xfrm>
              <a:off x="3123373" y="7231794"/>
              <a:ext cx="184382" cy="235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cxnSp>
        <p:nvCxnSpPr>
          <p:cNvPr id="156" name="Straight Arrow Connector 155"/>
          <p:cNvCxnSpPr>
            <a:stCxn id="218" idx="4"/>
            <a:endCxn id="182" idx="0"/>
          </p:cNvCxnSpPr>
          <p:nvPr/>
        </p:nvCxnSpPr>
        <p:spPr>
          <a:xfrm>
            <a:off x="16375777" y="7467080"/>
            <a:ext cx="10064" cy="50798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52" idx="4"/>
            <a:endCxn id="161" idx="0"/>
          </p:cNvCxnSpPr>
          <p:nvPr/>
        </p:nvCxnSpPr>
        <p:spPr>
          <a:xfrm flipH="1">
            <a:off x="12944565" y="8962022"/>
            <a:ext cx="763956" cy="3437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8" name="Content Placeholder 2"/>
          <p:cNvSpPr txBox="1">
            <a:spLocks/>
          </p:cNvSpPr>
          <p:nvPr/>
        </p:nvSpPr>
        <p:spPr>
          <a:xfrm>
            <a:off x="13945219" y="8987164"/>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1 </a:t>
            </a:r>
            <a:r>
              <a:rPr lang="en-US" sz="1200" dirty="0" smtClean="0"/>
              <a:t>/ </a:t>
            </a:r>
            <a:r>
              <a:rPr lang="en-US" sz="1200" dirty="0" smtClean="0">
                <a:solidFill>
                  <a:srgbClr val="FF0000"/>
                </a:solidFill>
              </a:rPr>
              <a:t>2</a:t>
            </a:r>
            <a:endParaRPr lang="en-US" sz="1200" dirty="0">
              <a:solidFill>
                <a:srgbClr val="FF0000"/>
              </a:solidFill>
            </a:endParaRPr>
          </a:p>
        </p:txBody>
      </p:sp>
      <p:sp>
        <p:nvSpPr>
          <p:cNvPr id="159" name="Content Placeholder 2"/>
          <p:cNvSpPr txBox="1">
            <a:spLocks/>
          </p:cNvSpPr>
          <p:nvPr/>
        </p:nvSpPr>
        <p:spPr>
          <a:xfrm>
            <a:off x="15027763" y="8987163"/>
            <a:ext cx="398664" cy="17081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1 </a:t>
            </a:r>
            <a:r>
              <a:rPr lang="en-US" sz="1200" dirty="0" smtClean="0"/>
              <a:t>/ </a:t>
            </a:r>
            <a:r>
              <a:rPr lang="en-US" sz="1200" dirty="0" smtClean="0">
                <a:solidFill>
                  <a:srgbClr val="FF0000"/>
                </a:solidFill>
              </a:rPr>
              <a:t>1</a:t>
            </a:r>
            <a:endParaRPr lang="en-US" sz="1200" dirty="0">
              <a:solidFill>
                <a:srgbClr val="FF0000"/>
              </a:solidFill>
            </a:endParaRPr>
          </a:p>
        </p:txBody>
      </p:sp>
      <p:grpSp>
        <p:nvGrpSpPr>
          <p:cNvPr id="160" name="Group 159"/>
          <p:cNvGrpSpPr/>
          <p:nvPr/>
        </p:nvGrpSpPr>
        <p:grpSpPr>
          <a:xfrm>
            <a:off x="11899131" y="9305782"/>
            <a:ext cx="2031914" cy="1026425"/>
            <a:chOff x="3728717" y="1952836"/>
            <a:chExt cx="2031914" cy="1026425"/>
          </a:xfrm>
        </p:grpSpPr>
        <p:sp>
          <p:nvSpPr>
            <p:cNvPr id="161" name="Oval 160"/>
            <p:cNvSpPr/>
            <p:nvPr/>
          </p:nvSpPr>
          <p:spPr>
            <a:xfrm>
              <a:off x="4323288" y="1952836"/>
              <a:ext cx="901726"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Humid</a:t>
              </a:r>
              <a:endParaRPr lang="en-US" dirty="0">
                <a:latin typeface="Gill Sans MT" panose="020B0502020104020203" pitchFamily="34" charset="0"/>
              </a:endParaRPr>
            </a:p>
          </p:txBody>
        </p:sp>
        <p:sp>
          <p:nvSpPr>
            <p:cNvPr id="162" name="Oval 161"/>
            <p:cNvSpPr/>
            <p:nvPr/>
          </p:nvSpPr>
          <p:spPr>
            <a:xfrm>
              <a:off x="3728717" y="2582516"/>
              <a:ext cx="101825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Normal</a:t>
              </a:r>
              <a:endParaRPr lang="en-US" dirty="0">
                <a:solidFill>
                  <a:schemeClr val="tx1"/>
                </a:solidFill>
                <a:latin typeface="Gill Sans MT" panose="020B0502020104020203" pitchFamily="34" charset="0"/>
              </a:endParaRPr>
            </a:p>
          </p:txBody>
        </p:sp>
        <p:cxnSp>
          <p:nvCxnSpPr>
            <p:cNvPr id="163" name="Straight Arrow Connector 162"/>
            <p:cNvCxnSpPr>
              <a:stCxn id="161" idx="3"/>
              <a:endCxn id="162" idx="0"/>
            </p:cNvCxnSpPr>
            <p:nvPr/>
          </p:nvCxnSpPr>
          <p:spPr>
            <a:xfrm flipH="1">
              <a:off x="4237843" y="2352343"/>
              <a:ext cx="217500" cy="2301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4" name="Oval 163"/>
            <p:cNvSpPr/>
            <p:nvPr/>
          </p:nvSpPr>
          <p:spPr>
            <a:xfrm>
              <a:off x="4964469" y="2582516"/>
              <a:ext cx="79616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High</a:t>
              </a:r>
              <a:endParaRPr lang="en-US" dirty="0">
                <a:solidFill>
                  <a:schemeClr val="tx1"/>
                </a:solidFill>
                <a:latin typeface="Gill Sans MT" panose="020B0502020104020203" pitchFamily="34" charset="0"/>
              </a:endParaRPr>
            </a:p>
          </p:txBody>
        </p:sp>
        <p:cxnSp>
          <p:nvCxnSpPr>
            <p:cNvPr id="165" name="Straight Arrow Connector 164"/>
            <p:cNvCxnSpPr>
              <a:stCxn id="161" idx="5"/>
              <a:endCxn id="164" idx="0"/>
            </p:cNvCxnSpPr>
            <p:nvPr/>
          </p:nvCxnSpPr>
          <p:spPr>
            <a:xfrm>
              <a:off x="5092959" y="2352343"/>
              <a:ext cx="269591" cy="2301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166" name="Content Placeholder 2"/>
          <p:cNvSpPr txBox="1">
            <a:spLocks/>
          </p:cNvSpPr>
          <p:nvPr/>
        </p:nvSpPr>
        <p:spPr>
          <a:xfrm>
            <a:off x="12802054" y="10311040"/>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1 </a:t>
            </a:r>
            <a:r>
              <a:rPr lang="en-US" sz="1200" dirty="0" smtClean="0"/>
              <a:t>/ </a:t>
            </a:r>
            <a:r>
              <a:rPr lang="en-US" sz="1200" dirty="0" smtClean="0">
                <a:solidFill>
                  <a:srgbClr val="FF0000"/>
                </a:solidFill>
              </a:rPr>
              <a:t>0</a:t>
            </a:r>
            <a:endParaRPr lang="en-US" sz="1200" dirty="0">
              <a:solidFill>
                <a:srgbClr val="FF0000"/>
              </a:solidFill>
            </a:endParaRPr>
          </a:p>
        </p:txBody>
      </p:sp>
      <p:sp>
        <p:nvSpPr>
          <p:cNvPr id="167" name="Content Placeholder 2"/>
          <p:cNvSpPr txBox="1">
            <a:spLocks/>
          </p:cNvSpPr>
          <p:nvPr/>
        </p:nvSpPr>
        <p:spPr>
          <a:xfrm>
            <a:off x="13842185" y="10311039"/>
            <a:ext cx="398664" cy="17081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0 </a:t>
            </a:r>
            <a:r>
              <a:rPr lang="en-US" sz="1200" dirty="0" smtClean="0"/>
              <a:t>/ </a:t>
            </a:r>
            <a:r>
              <a:rPr lang="en-US" sz="1200" dirty="0" smtClean="0">
                <a:solidFill>
                  <a:srgbClr val="FF0000"/>
                </a:solidFill>
              </a:rPr>
              <a:t>2</a:t>
            </a:r>
            <a:endParaRPr lang="en-US" sz="1200" dirty="0">
              <a:solidFill>
                <a:srgbClr val="FF0000"/>
              </a:solidFill>
            </a:endParaRPr>
          </a:p>
        </p:txBody>
      </p:sp>
      <p:sp>
        <p:nvSpPr>
          <p:cNvPr id="168" name="Content Placeholder 2"/>
          <p:cNvSpPr txBox="1">
            <a:spLocks/>
          </p:cNvSpPr>
          <p:nvPr/>
        </p:nvSpPr>
        <p:spPr>
          <a:xfrm>
            <a:off x="12187232" y="10434002"/>
            <a:ext cx="365028"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YES</a:t>
            </a:r>
            <a:endParaRPr lang="en-US" sz="1200" dirty="0">
              <a:solidFill>
                <a:srgbClr val="FF0000"/>
              </a:solidFill>
            </a:endParaRPr>
          </a:p>
        </p:txBody>
      </p:sp>
      <p:sp>
        <p:nvSpPr>
          <p:cNvPr id="169" name="Content Placeholder 2"/>
          <p:cNvSpPr txBox="1">
            <a:spLocks/>
          </p:cNvSpPr>
          <p:nvPr/>
        </p:nvSpPr>
        <p:spPr>
          <a:xfrm>
            <a:off x="13354970" y="10434001"/>
            <a:ext cx="417040"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FF0000"/>
                </a:solidFill>
              </a:rPr>
              <a:t>NO</a:t>
            </a:r>
            <a:endParaRPr lang="en-US" sz="1200" dirty="0">
              <a:solidFill>
                <a:srgbClr val="FF0000"/>
              </a:solidFill>
            </a:endParaRPr>
          </a:p>
        </p:txBody>
      </p:sp>
      <p:cxnSp>
        <p:nvCxnSpPr>
          <p:cNvPr id="170" name="Straight Arrow Connector 169"/>
          <p:cNvCxnSpPr>
            <a:stCxn id="154" idx="4"/>
            <a:endCxn id="172" idx="0"/>
          </p:cNvCxnSpPr>
          <p:nvPr/>
        </p:nvCxnSpPr>
        <p:spPr>
          <a:xfrm>
            <a:off x="14675703" y="8962022"/>
            <a:ext cx="440302" cy="3437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14070571" y="9305782"/>
            <a:ext cx="2031914" cy="1026425"/>
            <a:chOff x="3728717" y="1952836"/>
            <a:chExt cx="2031914" cy="1026425"/>
          </a:xfrm>
        </p:grpSpPr>
        <p:sp>
          <p:nvSpPr>
            <p:cNvPr id="172" name="Oval 171"/>
            <p:cNvSpPr/>
            <p:nvPr/>
          </p:nvSpPr>
          <p:spPr>
            <a:xfrm>
              <a:off x="4323288" y="1952836"/>
              <a:ext cx="901726"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Humid</a:t>
              </a:r>
              <a:endParaRPr lang="en-US" dirty="0">
                <a:latin typeface="Gill Sans MT" panose="020B0502020104020203" pitchFamily="34" charset="0"/>
              </a:endParaRPr>
            </a:p>
          </p:txBody>
        </p:sp>
        <p:sp>
          <p:nvSpPr>
            <p:cNvPr id="173" name="Oval 172"/>
            <p:cNvSpPr/>
            <p:nvPr/>
          </p:nvSpPr>
          <p:spPr>
            <a:xfrm>
              <a:off x="3728717" y="2582516"/>
              <a:ext cx="101825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Normal</a:t>
              </a:r>
              <a:endParaRPr lang="en-US" dirty="0">
                <a:solidFill>
                  <a:schemeClr val="tx1"/>
                </a:solidFill>
                <a:latin typeface="Gill Sans MT" panose="020B0502020104020203" pitchFamily="34" charset="0"/>
              </a:endParaRPr>
            </a:p>
          </p:txBody>
        </p:sp>
        <p:cxnSp>
          <p:nvCxnSpPr>
            <p:cNvPr id="174" name="Straight Arrow Connector 173"/>
            <p:cNvCxnSpPr>
              <a:stCxn id="172" idx="3"/>
              <a:endCxn id="173" idx="0"/>
            </p:cNvCxnSpPr>
            <p:nvPr/>
          </p:nvCxnSpPr>
          <p:spPr>
            <a:xfrm flipH="1">
              <a:off x="4237843" y="2352343"/>
              <a:ext cx="217500" cy="2301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5" name="Oval 174"/>
            <p:cNvSpPr/>
            <p:nvPr/>
          </p:nvSpPr>
          <p:spPr>
            <a:xfrm>
              <a:off x="4964469" y="2582516"/>
              <a:ext cx="79616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High</a:t>
              </a:r>
              <a:endParaRPr lang="en-US" dirty="0">
                <a:solidFill>
                  <a:schemeClr val="tx1"/>
                </a:solidFill>
                <a:latin typeface="Gill Sans MT" panose="020B0502020104020203" pitchFamily="34" charset="0"/>
              </a:endParaRPr>
            </a:p>
          </p:txBody>
        </p:sp>
        <p:cxnSp>
          <p:nvCxnSpPr>
            <p:cNvPr id="176" name="Straight Arrow Connector 175"/>
            <p:cNvCxnSpPr>
              <a:stCxn id="172" idx="5"/>
              <a:endCxn id="175" idx="0"/>
            </p:cNvCxnSpPr>
            <p:nvPr/>
          </p:nvCxnSpPr>
          <p:spPr>
            <a:xfrm>
              <a:off x="5092959" y="2352343"/>
              <a:ext cx="269591" cy="2301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177" name="Content Placeholder 2"/>
          <p:cNvSpPr txBox="1">
            <a:spLocks/>
          </p:cNvSpPr>
          <p:nvPr/>
        </p:nvSpPr>
        <p:spPr>
          <a:xfrm>
            <a:off x="14973494" y="10311040"/>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1 </a:t>
            </a:r>
            <a:r>
              <a:rPr lang="en-US" sz="1200" dirty="0" smtClean="0"/>
              <a:t>/ </a:t>
            </a:r>
            <a:r>
              <a:rPr lang="en-US" sz="1200" dirty="0" smtClean="0">
                <a:solidFill>
                  <a:srgbClr val="FF0000"/>
                </a:solidFill>
              </a:rPr>
              <a:t>0</a:t>
            </a:r>
            <a:endParaRPr lang="en-US" sz="1200" dirty="0">
              <a:solidFill>
                <a:srgbClr val="FF0000"/>
              </a:solidFill>
            </a:endParaRPr>
          </a:p>
        </p:txBody>
      </p:sp>
      <p:sp>
        <p:nvSpPr>
          <p:cNvPr id="178" name="Content Placeholder 2"/>
          <p:cNvSpPr txBox="1">
            <a:spLocks/>
          </p:cNvSpPr>
          <p:nvPr/>
        </p:nvSpPr>
        <p:spPr>
          <a:xfrm>
            <a:off x="16013625" y="10311039"/>
            <a:ext cx="398664" cy="17081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0 </a:t>
            </a:r>
            <a:r>
              <a:rPr lang="en-US" sz="1200" dirty="0" smtClean="0"/>
              <a:t>/ </a:t>
            </a:r>
            <a:r>
              <a:rPr lang="en-US" sz="1200" dirty="0" smtClean="0">
                <a:solidFill>
                  <a:srgbClr val="FF0000"/>
                </a:solidFill>
              </a:rPr>
              <a:t>1</a:t>
            </a:r>
            <a:endParaRPr lang="en-US" sz="1200" dirty="0">
              <a:solidFill>
                <a:srgbClr val="FF0000"/>
              </a:solidFill>
            </a:endParaRPr>
          </a:p>
        </p:txBody>
      </p:sp>
      <p:sp>
        <p:nvSpPr>
          <p:cNvPr id="179" name="Content Placeholder 2"/>
          <p:cNvSpPr txBox="1">
            <a:spLocks/>
          </p:cNvSpPr>
          <p:nvPr/>
        </p:nvSpPr>
        <p:spPr>
          <a:xfrm>
            <a:off x="14358672" y="10434002"/>
            <a:ext cx="365028"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YES</a:t>
            </a:r>
            <a:endParaRPr lang="en-US" sz="1200" dirty="0">
              <a:solidFill>
                <a:srgbClr val="FF0000"/>
              </a:solidFill>
            </a:endParaRPr>
          </a:p>
        </p:txBody>
      </p:sp>
      <p:sp>
        <p:nvSpPr>
          <p:cNvPr id="180" name="Content Placeholder 2"/>
          <p:cNvSpPr txBox="1">
            <a:spLocks/>
          </p:cNvSpPr>
          <p:nvPr/>
        </p:nvSpPr>
        <p:spPr>
          <a:xfrm>
            <a:off x="15526410" y="10434001"/>
            <a:ext cx="417040"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FF0000"/>
                </a:solidFill>
              </a:rPr>
              <a:t>NO</a:t>
            </a:r>
            <a:endParaRPr lang="en-US" sz="1200" dirty="0">
              <a:solidFill>
                <a:srgbClr val="FF0000"/>
              </a:solidFill>
            </a:endParaRPr>
          </a:p>
        </p:txBody>
      </p:sp>
      <p:grpSp>
        <p:nvGrpSpPr>
          <p:cNvPr id="181" name="Group 180"/>
          <p:cNvGrpSpPr/>
          <p:nvPr/>
        </p:nvGrpSpPr>
        <p:grpSpPr>
          <a:xfrm>
            <a:off x="15476009" y="7975061"/>
            <a:ext cx="1846092" cy="1031771"/>
            <a:chOff x="1925804" y="6832287"/>
            <a:chExt cx="1846092" cy="1031771"/>
          </a:xfrm>
        </p:grpSpPr>
        <p:sp>
          <p:nvSpPr>
            <p:cNvPr id="182" name="Oval 181"/>
            <p:cNvSpPr/>
            <p:nvPr/>
          </p:nvSpPr>
          <p:spPr>
            <a:xfrm>
              <a:off x="2428715" y="6832287"/>
              <a:ext cx="813842"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Wind</a:t>
              </a:r>
              <a:endParaRPr lang="en-US" dirty="0">
                <a:latin typeface="Gill Sans MT" panose="020B0502020104020203" pitchFamily="34" charset="0"/>
              </a:endParaRPr>
            </a:p>
          </p:txBody>
        </p:sp>
        <p:sp>
          <p:nvSpPr>
            <p:cNvPr id="183" name="Oval 182"/>
            <p:cNvSpPr/>
            <p:nvPr/>
          </p:nvSpPr>
          <p:spPr>
            <a:xfrm>
              <a:off x="1925804" y="7467313"/>
              <a:ext cx="829538"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Weak</a:t>
              </a:r>
              <a:endParaRPr lang="en-US" dirty="0">
                <a:solidFill>
                  <a:schemeClr val="tx1"/>
                </a:solidFill>
                <a:latin typeface="Gill Sans MT" panose="020B0502020104020203" pitchFamily="34" charset="0"/>
              </a:endParaRPr>
            </a:p>
          </p:txBody>
        </p:sp>
        <p:cxnSp>
          <p:nvCxnSpPr>
            <p:cNvPr id="184" name="Straight Arrow Connector 183"/>
            <p:cNvCxnSpPr>
              <a:stCxn id="182" idx="3"/>
              <a:endCxn id="183" idx="0"/>
            </p:cNvCxnSpPr>
            <p:nvPr/>
          </p:nvCxnSpPr>
          <p:spPr>
            <a:xfrm flipH="1">
              <a:off x="2340573" y="7231794"/>
              <a:ext cx="207326" cy="235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5" name="Oval 184"/>
            <p:cNvSpPr/>
            <p:nvPr/>
          </p:nvSpPr>
          <p:spPr>
            <a:xfrm>
              <a:off x="2843614" y="7467313"/>
              <a:ext cx="92828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Strong</a:t>
              </a:r>
              <a:endParaRPr lang="en-US" dirty="0">
                <a:solidFill>
                  <a:schemeClr val="tx1"/>
                </a:solidFill>
                <a:latin typeface="Gill Sans MT" panose="020B0502020104020203" pitchFamily="34" charset="0"/>
              </a:endParaRPr>
            </a:p>
          </p:txBody>
        </p:sp>
        <p:cxnSp>
          <p:nvCxnSpPr>
            <p:cNvPr id="186" name="Straight Arrow Connector 185"/>
            <p:cNvCxnSpPr>
              <a:stCxn id="182" idx="5"/>
              <a:endCxn id="185" idx="0"/>
            </p:cNvCxnSpPr>
            <p:nvPr/>
          </p:nvCxnSpPr>
          <p:spPr>
            <a:xfrm>
              <a:off x="3123373" y="7231794"/>
              <a:ext cx="184382" cy="235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187" name="Content Placeholder 2"/>
          <p:cNvSpPr txBox="1">
            <a:spLocks/>
          </p:cNvSpPr>
          <p:nvPr/>
        </p:nvSpPr>
        <p:spPr>
          <a:xfrm>
            <a:off x="16082638" y="9018652"/>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3 </a:t>
            </a:r>
            <a:r>
              <a:rPr lang="en-US" sz="1200" dirty="0" smtClean="0"/>
              <a:t>/ </a:t>
            </a:r>
            <a:r>
              <a:rPr lang="en-US" sz="1200" dirty="0">
                <a:solidFill>
                  <a:srgbClr val="FF0000"/>
                </a:solidFill>
              </a:rPr>
              <a:t>0</a:t>
            </a:r>
          </a:p>
        </p:txBody>
      </p:sp>
      <p:sp>
        <p:nvSpPr>
          <p:cNvPr id="188" name="Content Placeholder 2"/>
          <p:cNvSpPr txBox="1">
            <a:spLocks/>
          </p:cNvSpPr>
          <p:nvPr/>
        </p:nvSpPr>
        <p:spPr>
          <a:xfrm>
            <a:off x="17122769" y="9018651"/>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0 </a:t>
            </a:r>
            <a:r>
              <a:rPr lang="en-US" sz="1200" dirty="0" smtClean="0"/>
              <a:t>/ </a:t>
            </a:r>
            <a:r>
              <a:rPr lang="en-US" sz="1200" dirty="0" smtClean="0">
                <a:solidFill>
                  <a:srgbClr val="FF0000"/>
                </a:solidFill>
              </a:rPr>
              <a:t>2</a:t>
            </a:r>
            <a:endParaRPr lang="en-US" sz="1200" dirty="0">
              <a:solidFill>
                <a:srgbClr val="FF0000"/>
              </a:solidFill>
            </a:endParaRPr>
          </a:p>
        </p:txBody>
      </p:sp>
      <p:grpSp>
        <p:nvGrpSpPr>
          <p:cNvPr id="189" name="Group 188"/>
          <p:cNvGrpSpPr/>
          <p:nvPr/>
        </p:nvGrpSpPr>
        <p:grpSpPr>
          <a:xfrm>
            <a:off x="13065890" y="3094902"/>
            <a:ext cx="1904855" cy="1026425"/>
            <a:chOff x="3728717" y="1952836"/>
            <a:chExt cx="1904855" cy="1026425"/>
          </a:xfrm>
        </p:grpSpPr>
        <p:sp>
          <p:nvSpPr>
            <p:cNvPr id="190" name="Oval 189"/>
            <p:cNvSpPr/>
            <p:nvPr/>
          </p:nvSpPr>
          <p:spPr>
            <a:xfrm>
              <a:off x="4323288" y="1952836"/>
              <a:ext cx="901726"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Humid</a:t>
              </a:r>
              <a:endParaRPr lang="en-US" dirty="0">
                <a:latin typeface="Gill Sans MT" panose="020B0502020104020203" pitchFamily="34" charset="0"/>
              </a:endParaRPr>
            </a:p>
          </p:txBody>
        </p:sp>
        <p:sp>
          <p:nvSpPr>
            <p:cNvPr id="191" name="Oval 190"/>
            <p:cNvSpPr/>
            <p:nvPr/>
          </p:nvSpPr>
          <p:spPr>
            <a:xfrm>
              <a:off x="3728717" y="2582516"/>
              <a:ext cx="101825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Normal</a:t>
              </a:r>
              <a:endParaRPr lang="en-US" dirty="0">
                <a:solidFill>
                  <a:schemeClr val="tx1"/>
                </a:solidFill>
                <a:latin typeface="Gill Sans MT" panose="020B0502020104020203" pitchFamily="34" charset="0"/>
              </a:endParaRPr>
            </a:p>
          </p:txBody>
        </p:sp>
        <p:cxnSp>
          <p:nvCxnSpPr>
            <p:cNvPr id="192" name="Straight Arrow Connector 191"/>
            <p:cNvCxnSpPr>
              <a:stCxn id="190" idx="3"/>
              <a:endCxn id="191" idx="0"/>
            </p:cNvCxnSpPr>
            <p:nvPr/>
          </p:nvCxnSpPr>
          <p:spPr>
            <a:xfrm flipH="1">
              <a:off x="4237843" y="2352343"/>
              <a:ext cx="217500" cy="2301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3" name="Oval 192"/>
            <p:cNvSpPr/>
            <p:nvPr/>
          </p:nvSpPr>
          <p:spPr>
            <a:xfrm>
              <a:off x="4837410" y="2582516"/>
              <a:ext cx="796162"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High</a:t>
              </a:r>
              <a:endParaRPr lang="en-US" dirty="0">
                <a:solidFill>
                  <a:schemeClr val="tx1"/>
                </a:solidFill>
                <a:latin typeface="Gill Sans MT" panose="020B0502020104020203" pitchFamily="34" charset="0"/>
              </a:endParaRPr>
            </a:p>
          </p:txBody>
        </p:sp>
        <p:cxnSp>
          <p:nvCxnSpPr>
            <p:cNvPr id="194" name="Straight Arrow Connector 193"/>
            <p:cNvCxnSpPr>
              <a:stCxn id="190" idx="5"/>
              <a:endCxn id="193" idx="0"/>
            </p:cNvCxnSpPr>
            <p:nvPr/>
          </p:nvCxnSpPr>
          <p:spPr>
            <a:xfrm>
              <a:off x="5092959" y="2352343"/>
              <a:ext cx="142532" cy="2301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195" name="Content Placeholder 2"/>
          <p:cNvSpPr txBox="1">
            <a:spLocks/>
          </p:cNvSpPr>
          <p:nvPr/>
        </p:nvSpPr>
        <p:spPr>
          <a:xfrm>
            <a:off x="13436781" y="4273746"/>
            <a:ext cx="365028"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YES</a:t>
            </a:r>
            <a:endParaRPr lang="en-US" sz="1200" dirty="0">
              <a:solidFill>
                <a:srgbClr val="FF0000"/>
              </a:solidFill>
            </a:endParaRPr>
          </a:p>
        </p:txBody>
      </p:sp>
      <p:sp>
        <p:nvSpPr>
          <p:cNvPr id="196" name="Content Placeholder 2"/>
          <p:cNvSpPr txBox="1">
            <a:spLocks/>
          </p:cNvSpPr>
          <p:nvPr/>
        </p:nvSpPr>
        <p:spPr>
          <a:xfrm>
            <a:off x="14407223" y="4273745"/>
            <a:ext cx="417040"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FF0000"/>
                </a:solidFill>
              </a:rPr>
              <a:t>NO</a:t>
            </a:r>
            <a:endParaRPr lang="en-US" sz="1200" dirty="0">
              <a:solidFill>
                <a:srgbClr val="FF0000"/>
              </a:solidFill>
            </a:endParaRPr>
          </a:p>
        </p:txBody>
      </p:sp>
      <p:sp>
        <p:nvSpPr>
          <p:cNvPr id="197" name="Content Placeholder 2"/>
          <p:cNvSpPr txBox="1">
            <a:spLocks/>
          </p:cNvSpPr>
          <p:nvPr/>
        </p:nvSpPr>
        <p:spPr>
          <a:xfrm>
            <a:off x="13805696" y="4133146"/>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2 </a:t>
            </a:r>
            <a:r>
              <a:rPr lang="en-US" sz="1200" dirty="0" smtClean="0"/>
              <a:t>/ </a:t>
            </a:r>
            <a:r>
              <a:rPr lang="en-US" sz="1200" dirty="0">
                <a:solidFill>
                  <a:srgbClr val="FF0000"/>
                </a:solidFill>
              </a:rPr>
              <a:t>0</a:t>
            </a:r>
          </a:p>
        </p:txBody>
      </p:sp>
      <p:sp>
        <p:nvSpPr>
          <p:cNvPr id="198" name="Content Placeholder 2"/>
          <p:cNvSpPr txBox="1">
            <a:spLocks/>
          </p:cNvSpPr>
          <p:nvPr/>
        </p:nvSpPr>
        <p:spPr>
          <a:xfrm>
            <a:off x="14727539" y="4136000"/>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solidFill>
                  <a:srgbClr val="00B050"/>
                </a:solidFill>
              </a:rPr>
              <a:t>0</a:t>
            </a:r>
            <a:r>
              <a:rPr lang="en-US" sz="1200" dirty="0" smtClean="0">
                <a:solidFill>
                  <a:srgbClr val="00B050"/>
                </a:solidFill>
              </a:rPr>
              <a:t> </a:t>
            </a:r>
            <a:r>
              <a:rPr lang="en-US" sz="1200" dirty="0" smtClean="0"/>
              <a:t>/ </a:t>
            </a:r>
            <a:r>
              <a:rPr lang="en-US" sz="1200" dirty="0" smtClean="0">
                <a:solidFill>
                  <a:srgbClr val="FF0000"/>
                </a:solidFill>
              </a:rPr>
              <a:t>3</a:t>
            </a:r>
            <a:endParaRPr lang="en-US" sz="1200" dirty="0">
              <a:solidFill>
                <a:srgbClr val="FF0000"/>
              </a:solidFill>
            </a:endParaRPr>
          </a:p>
        </p:txBody>
      </p:sp>
      <p:grpSp>
        <p:nvGrpSpPr>
          <p:cNvPr id="199" name="Group 198"/>
          <p:cNvGrpSpPr/>
          <p:nvPr/>
        </p:nvGrpSpPr>
        <p:grpSpPr>
          <a:xfrm>
            <a:off x="13692844" y="1483448"/>
            <a:ext cx="3046268" cy="1181079"/>
            <a:chOff x="221184" y="5373457"/>
            <a:chExt cx="3046268" cy="1181079"/>
          </a:xfrm>
        </p:grpSpPr>
        <p:sp>
          <p:nvSpPr>
            <p:cNvPr id="200" name="Oval 199"/>
            <p:cNvSpPr/>
            <p:nvPr/>
          </p:nvSpPr>
          <p:spPr>
            <a:xfrm>
              <a:off x="1181191" y="5373457"/>
              <a:ext cx="1087709"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Outlook</a:t>
              </a:r>
              <a:endParaRPr lang="en-US" dirty="0"/>
            </a:p>
          </p:txBody>
        </p:sp>
        <p:sp>
          <p:nvSpPr>
            <p:cNvPr id="201" name="Oval 200"/>
            <p:cNvSpPr/>
            <p:nvPr/>
          </p:nvSpPr>
          <p:spPr>
            <a:xfrm>
              <a:off x="221184" y="6157791"/>
              <a:ext cx="871685"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Sunny</a:t>
              </a:r>
              <a:endParaRPr lang="en-US" dirty="0">
                <a:solidFill>
                  <a:schemeClr val="tx1"/>
                </a:solidFill>
              </a:endParaRPr>
            </a:p>
          </p:txBody>
        </p:sp>
        <p:cxnSp>
          <p:nvCxnSpPr>
            <p:cNvPr id="202" name="Straight Arrow Connector 201"/>
            <p:cNvCxnSpPr>
              <a:stCxn id="200" idx="3"/>
              <a:endCxn id="201" idx="0"/>
            </p:cNvCxnSpPr>
            <p:nvPr/>
          </p:nvCxnSpPr>
          <p:spPr>
            <a:xfrm flipH="1">
              <a:off x="657027" y="5772964"/>
              <a:ext cx="683455" cy="3848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3" name="Oval 202"/>
            <p:cNvSpPr/>
            <p:nvPr/>
          </p:nvSpPr>
          <p:spPr>
            <a:xfrm>
              <a:off x="1151991" y="6157791"/>
              <a:ext cx="1159717"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Overcast</a:t>
              </a:r>
              <a:endParaRPr lang="en-US" dirty="0">
                <a:solidFill>
                  <a:schemeClr val="tx1"/>
                </a:solidFill>
              </a:endParaRPr>
            </a:p>
          </p:txBody>
        </p:sp>
        <p:cxnSp>
          <p:nvCxnSpPr>
            <p:cNvPr id="204" name="Straight Arrow Connector 203"/>
            <p:cNvCxnSpPr>
              <a:stCxn id="200" idx="4"/>
              <a:endCxn id="203" idx="0"/>
            </p:cNvCxnSpPr>
            <p:nvPr/>
          </p:nvCxnSpPr>
          <p:spPr>
            <a:xfrm>
              <a:off x="1725046" y="5841509"/>
              <a:ext cx="6804" cy="3162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5" name="Oval 204"/>
            <p:cNvSpPr/>
            <p:nvPr/>
          </p:nvSpPr>
          <p:spPr>
            <a:xfrm>
              <a:off x="2395767" y="6157791"/>
              <a:ext cx="871685"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Rain</a:t>
              </a:r>
              <a:endParaRPr lang="en-US" dirty="0">
                <a:solidFill>
                  <a:schemeClr val="tx1"/>
                </a:solidFill>
              </a:endParaRPr>
            </a:p>
          </p:txBody>
        </p:sp>
        <p:cxnSp>
          <p:nvCxnSpPr>
            <p:cNvPr id="206" name="Straight Arrow Connector 205"/>
            <p:cNvCxnSpPr>
              <a:stCxn id="200" idx="5"/>
              <a:endCxn id="205" idx="0"/>
            </p:cNvCxnSpPr>
            <p:nvPr/>
          </p:nvCxnSpPr>
          <p:spPr>
            <a:xfrm>
              <a:off x="2109609" y="5772964"/>
              <a:ext cx="722001" cy="3848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207" name="Content Placeholder 2"/>
          <p:cNvSpPr txBox="1">
            <a:spLocks/>
          </p:cNvSpPr>
          <p:nvPr/>
        </p:nvSpPr>
        <p:spPr>
          <a:xfrm>
            <a:off x="15215978" y="7664845"/>
            <a:ext cx="391512"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YES</a:t>
            </a:r>
            <a:endParaRPr lang="en-US" sz="1200" dirty="0">
              <a:solidFill>
                <a:srgbClr val="FF0000"/>
              </a:solidFill>
            </a:endParaRPr>
          </a:p>
        </p:txBody>
      </p:sp>
      <p:sp>
        <p:nvSpPr>
          <p:cNvPr id="208" name="Content Placeholder 2"/>
          <p:cNvSpPr txBox="1">
            <a:spLocks/>
          </p:cNvSpPr>
          <p:nvPr/>
        </p:nvSpPr>
        <p:spPr>
          <a:xfrm>
            <a:off x="15890475" y="6491459"/>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9 </a:t>
            </a:r>
            <a:r>
              <a:rPr lang="en-US" sz="1200" dirty="0" smtClean="0"/>
              <a:t>/ </a:t>
            </a:r>
            <a:r>
              <a:rPr lang="en-US" sz="1200" dirty="0" smtClean="0">
                <a:solidFill>
                  <a:srgbClr val="FF0000"/>
                </a:solidFill>
              </a:rPr>
              <a:t>5</a:t>
            </a:r>
            <a:endParaRPr lang="en-US" sz="1200" dirty="0">
              <a:solidFill>
                <a:srgbClr val="FF0000"/>
              </a:solidFill>
            </a:endParaRPr>
          </a:p>
        </p:txBody>
      </p:sp>
      <p:sp>
        <p:nvSpPr>
          <p:cNvPr id="209" name="Content Placeholder 2"/>
          <p:cNvSpPr txBox="1">
            <a:spLocks/>
          </p:cNvSpPr>
          <p:nvPr/>
        </p:nvSpPr>
        <p:spPr>
          <a:xfrm>
            <a:off x="14473357" y="7527951"/>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2 </a:t>
            </a:r>
            <a:r>
              <a:rPr lang="en-US" sz="1200" dirty="0" smtClean="0"/>
              <a:t>/ </a:t>
            </a:r>
            <a:r>
              <a:rPr lang="en-US" sz="1200" dirty="0" smtClean="0">
                <a:solidFill>
                  <a:srgbClr val="FF0000"/>
                </a:solidFill>
              </a:rPr>
              <a:t>3</a:t>
            </a:r>
            <a:endParaRPr lang="en-US" sz="1200" dirty="0">
              <a:solidFill>
                <a:srgbClr val="FF0000"/>
              </a:solidFill>
            </a:endParaRPr>
          </a:p>
        </p:txBody>
      </p:sp>
      <p:sp>
        <p:nvSpPr>
          <p:cNvPr id="210" name="Content Placeholder 2"/>
          <p:cNvSpPr txBox="1">
            <a:spLocks/>
          </p:cNvSpPr>
          <p:nvPr/>
        </p:nvSpPr>
        <p:spPr>
          <a:xfrm>
            <a:off x="15564349" y="7511567"/>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4 </a:t>
            </a:r>
            <a:r>
              <a:rPr lang="en-US" sz="1200" dirty="0" smtClean="0"/>
              <a:t>/ </a:t>
            </a:r>
            <a:r>
              <a:rPr lang="en-US" sz="1200" dirty="0" smtClean="0">
                <a:solidFill>
                  <a:srgbClr val="FF0000"/>
                </a:solidFill>
              </a:rPr>
              <a:t>0</a:t>
            </a:r>
            <a:endParaRPr lang="en-US" sz="1200" dirty="0">
              <a:solidFill>
                <a:srgbClr val="FF0000"/>
              </a:solidFill>
            </a:endParaRPr>
          </a:p>
        </p:txBody>
      </p:sp>
      <p:sp>
        <p:nvSpPr>
          <p:cNvPr id="211" name="Content Placeholder 2"/>
          <p:cNvSpPr txBox="1">
            <a:spLocks/>
          </p:cNvSpPr>
          <p:nvPr/>
        </p:nvSpPr>
        <p:spPr>
          <a:xfrm>
            <a:off x="16777775" y="7497145"/>
            <a:ext cx="398664"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3 </a:t>
            </a:r>
            <a:r>
              <a:rPr lang="en-US" sz="1200" dirty="0" smtClean="0"/>
              <a:t>/ </a:t>
            </a:r>
            <a:r>
              <a:rPr lang="en-US" sz="1200" dirty="0" smtClean="0">
                <a:solidFill>
                  <a:srgbClr val="FF0000"/>
                </a:solidFill>
              </a:rPr>
              <a:t>2</a:t>
            </a:r>
            <a:endParaRPr lang="en-US" sz="1200" dirty="0">
              <a:solidFill>
                <a:srgbClr val="FF0000"/>
              </a:solidFill>
            </a:endParaRPr>
          </a:p>
        </p:txBody>
      </p:sp>
      <p:grpSp>
        <p:nvGrpSpPr>
          <p:cNvPr id="212" name="Group 211"/>
          <p:cNvGrpSpPr/>
          <p:nvPr/>
        </p:nvGrpSpPr>
        <p:grpSpPr>
          <a:xfrm>
            <a:off x="13765351" y="6286001"/>
            <a:ext cx="3046268" cy="1181079"/>
            <a:chOff x="221184" y="5373457"/>
            <a:chExt cx="3046268" cy="1181079"/>
          </a:xfrm>
        </p:grpSpPr>
        <p:sp>
          <p:nvSpPr>
            <p:cNvPr id="213" name="Oval 212"/>
            <p:cNvSpPr/>
            <p:nvPr/>
          </p:nvSpPr>
          <p:spPr>
            <a:xfrm>
              <a:off x="1181191" y="5373457"/>
              <a:ext cx="1087709"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Outlook</a:t>
              </a:r>
              <a:endParaRPr lang="en-US" dirty="0"/>
            </a:p>
          </p:txBody>
        </p:sp>
        <p:sp>
          <p:nvSpPr>
            <p:cNvPr id="214" name="Oval 213"/>
            <p:cNvSpPr/>
            <p:nvPr/>
          </p:nvSpPr>
          <p:spPr>
            <a:xfrm>
              <a:off x="221184" y="6157791"/>
              <a:ext cx="871685"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Sunny</a:t>
              </a:r>
              <a:endParaRPr lang="en-US" dirty="0">
                <a:solidFill>
                  <a:schemeClr val="tx1"/>
                </a:solidFill>
              </a:endParaRPr>
            </a:p>
          </p:txBody>
        </p:sp>
        <p:cxnSp>
          <p:nvCxnSpPr>
            <p:cNvPr id="215" name="Straight Arrow Connector 214"/>
            <p:cNvCxnSpPr>
              <a:stCxn id="213" idx="3"/>
              <a:endCxn id="214" idx="0"/>
            </p:cNvCxnSpPr>
            <p:nvPr/>
          </p:nvCxnSpPr>
          <p:spPr>
            <a:xfrm flipH="1">
              <a:off x="657027" y="5772964"/>
              <a:ext cx="683455" cy="3848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6" name="Oval 215"/>
            <p:cNvSpPr/>
            <p:nvPr/>
          </p:nvSpPr>
          <p:spPr>
            <a:xfrm>
              <a:off x="1151991" y="6157791"/>
              <a:ext cx="1159717"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Overcast</a:t>
              </a:r>
              <a:endParaRPr lang="en-US" dirty="0">
                <a:solidFill>
                  <a:schemeClr val="tx1"/>
                </a:solidFill>
              </a:endParaRPr>
            </a:p>
          </p:txBody>
        </p:sp>
        <p:cxnSp>
          <p:nvCxnSpPr>
            <p:cNvPr id="217" name="Straight Arrow Connector 216"/>
            <p:cNvCxnSpPr>
              <a:stCxn id="213" idx="4"/>
              <a:endCxn id="216" idx="0"/>
            </p:cNvCxnSpPr>
            <p:nvPr/>
          </p:nvCxnSpPr>
          <p:spPr>
            <a:xfrm>
              <a:off x="1725046" y="5841509"/>
              <a:ext cx="6804" cy="3162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8" name="Oval 217"/>
            <p:cNvSpPr/>
            <p:nvPr/>
          </p:nvSpPr>
          <p:spPr>
            <a:xfrm>
              <a:off x="2395767" y="6157791"/>
              <a:ext cx="871685"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Rain</a:t>
              </a:r>
              <a:endParaRPr lang="en-US" dirty="0">
                <a:solidFill>
                  <a:schemeClr val="tx1"/>
                </a:solidFill>
              </a:endParaRPr>
            </a:p>
          </p:txBody>
        </p:sp>
        <p:cxnSp>
          <p:nvCxnSpPr>
            <p:cNvPr id="219" name="Straight Arrow Connector 218"/>
            <p:cNvCxnSpPr>
              <a:stCxn id="213" idx="5"/>
              <a:endCxn id="218" idx="0"/>
            </p:cNvCxnSpPr>
            <p:nvPr/>
          </p:nvCxnSpPr>
          <p:spPr>
            <a:xfrm>
              <a:off x="2109609" y="5772964"/>
              <a:ext cx="722001" cy="3848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pic>
        <p:nvPicPr>
          <p:cNvPr id="220" name="Picture 219"/>
          <p:cNvPicPr>
            <a:picLocks noChangeAspect="1"/>
          </p:cNvPicPr>
          <p:nvPr/>
        </p:nvPicPr>
        <p:blipFill>
          <a:blip r:embed="rId3"/>
          <a:stretch>
            <a:fillRect/>
          </a:stretch>
        </p:blipFill>
        <p:spPr>
          <a:xfrm>
            <a:off x="5277434" y="2425703"/>
            <a:ext cx="5212532" cy="4328535"/>
          </a:xfrm>
          <a:prstGeom prst="rect">
            <a:avLst/>
          </a:prstGeom>
        </p:spPr>
      </p:pic>
      <p:pic>
        <p:nvPicPr>
          <p:cNvPr id="221" name="Picture 220"/>
          <p:cNvPicPr>
            <a:picLocks noChangeAspect="1"/>
          </p:cNvPicPr>
          <p:nvPr/>
        </p:nvPicPr>
        <p:blipFill>
          <a:blip r:embed="rId4"/>
          <a:stretch>
            <a:fillRect/>
          </a:stretch>
        </p:blipFill>
        <p:spPr>
          <a:xfrm>
            <a:off x="4034778" y="2425703"/>
            <a:ext cx="5627096" cy="4419983"/>
          </a:xfrm>
          <a:prstGeom prst="rect">
            <a:avLst/>
          </a:prstGeom>
        </p:spPr>
      </p:pic>
      <p:pic>
        <p:nvPicPr>
          <p:cNvPr id="222" name="Picture 221"/>
          <p:cNvPicPr>
            <a:picLocks noChangeAspect="1"/>
          </p:cNvPicPr>
          <p:nvPr/>
        </p:nvPicPr>
        <p:blipFill>
          <a:blip r:embed="rId5"/>
          <a:stretch>
            <a:fillRect/>
          </a:stretch>
        </p:blipFill>
        <p:spPr>
          <a:xfrm>
            <a:off x="2965130" y="2411694"/>
            <a:ext cx="8419306" cy="4267570"/>
          </a:xfrm>
          <a:prstGeom prst="rect">
            <a:avLst/>
          </a:prstGeom>
        </p:spPr>
      </p:pic>
      <p:sp>
        <p:nvSpPr>
          <p:cNvPr id="224" name="Content Placeholder 2"/>
          <p:cNvSpPr txBox="1">
            <a:spLocks/>
          </p:cNvSpPr>
          <p:nvPr/>
        </p:nvSpPr>
        <p:spPr>
          <a:xfrm>
            <a:off x="-2077037" y="3844231"/>
            <a:ext cx="365028"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00B050"/>
                </a:solidFill>
              </a:rPr>
              <a:t>YES</a:t>
            </a:r>
            <a:endParaRPr lang="en-US" sz="1200" dirty="0">
              <a:solidFill>
                <a:srgbClr val="FF0000"/>
              </a:solidFill>
            </a:endParaRPr>
          </a:p>
        </p:txBody>
      </p:sp>
      <p:sp>
        <p:nvSpPr>
          <p:cNvPr id="225" name="Content Placeholder 2"/>
          <p:cNvSpPr txBox="1">
            <a:spLocks/>
          </p:cNvSpPr>
          <p:nvPr/>
        </p:nvSpPr>
        <p:spPr>
          <a:xfrm>
            <a:off x="-909299" y="3844230"/>
            <a:ext cx="417040" cy="1661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smtClean="0">
                <a:solidFill>
                  <a:srgbClr val="FF0000"/>
                </a:solidFill>
              </a:rPr>
              <a:t>NO</a:t>
            </a:r>
            <a:endParaRPr lang="en-US" sz="1200" dirty="0">
              <a:solidFill>
                <a:srgbClr val="FF0000"/>
              </a:solidFill>
            </a:endParaRPr>
          </a:p>
        </p:txBody>
      </p:sp>
      <p:pic>
        <p:nvPicPr>
          <p:cNvPr id="226" name="Picture 225"/>
          <p:cNvPicPr>
            <a:picLocks noChangeAspect="1"/>
          </p:cNvPicPr>
          <p:nvPr/>
        </p:nvPicPr>
        <p:blipFill>
          <a:blip r:embed="rId6"/>
          <a:stretch>
            <a:fillRect/>
          </a:stretch>
        </p:blipFill>
        <p:spPr>
          <a:xfrm>
            <a:off x="5267908" y="2423071"/>
            <a:ext cx="4383404" cy="2914141"/>
          </a:xfrm>
          <a:prstGeom prst="rect">
            <a:avLst/>
          </a:prstGeom>
        </p:spPr>
      </p:pic>
      <p:sp>
        <p:nvSpPr>
          <p:cNvPr id="227" name="Content Placeholder 2"/>
          <p:cNvSpPr txBox="1">
            <a:spLocks/>
          </p:cNvSpPr>
          <p:nvPr/>
        </p:nvSpPr>
        <p:spPr>
          <a:xfrm>
            <a:off x="689725" y="4071697"/>
            <a:ext cx="2993001" cy="12403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smtClean="0">
                <a:latin typeface="Gill Sans MT" panose="020B0502020104020203" pitchFamily="34" charset="0"/>
              </a:rPr>
              <a:t>Homework Reminder</a:t>
            </a:r>
            <a:r>
              <a:rPr lang="en-US" sz="2000" dirty="0" smtClean="0">
                <a:latin typeface="Gill Sans MT" panose="020B0502020104020203" pitchFamily="34" charset="0"/>
              </a:rPr>
              <a:t>:   Construct all DTs for each attribute as root node and the child node variants.</a:t>
            </a:r>
          </a:p>
        </p:txBody>
      </p:sp>
    </p:spTree>
    <p:extLst>
      <p:ext uri="{BB962C8B-B14F-4D97-AF65-F5344CB8AC3E}">
        <p14:creationId xmlns:p14="http://schemas.microsoft.com/office/powerpoint/2010/main" val="195283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226"/>
                                        </p:tgtEl>
                                      </p:cBhvr>
                                    </p:animEffect>
                                    <p:set>
                                      <p:cBhvr>
                                        <p:cTn id="13" dur="1" fill="hold">
                                          <p:stCondLst>
                                            <p:cond delay="499"/>
                                          </p:stCondLst>
                                        </p:cTn>
                                        <p:tgtEl>
                                          <p:spTgt spid="226"/>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2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20"/>
                                        </p:tgtEl>
                                      </p:cBhvr>
                                    </p:animEffect>
                                    <p:set>
                                      <p:cBhvr>
                                        <p:cTn id="20" dur="1" fill="hold">
                                          <p:stCondLst>
                                            <p:cond delay="499"/>
                                          </p:stCondLst>
                                        </p:cTn>
                                        <p:tgtEl>
                                          <p:spTgt spid="220"/>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221"/>
                                        </p:tgtEl>
                                      </p:cBhvr>
                                    </p:animEffect>
                                    <p:set>
                                      <p:cBhvr>
                                        <p:cTn id="27" dur="1" fill="hold">
                                          <p:stCondLst>
                                            <p:cond delay="499"/>
                                          </p:stCondLst>
                                        </p:cTn>
                                        <p:tgtEl>
                                          <p:spTgt spid="221"/>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22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222"/>
                                        </p:tgtEl>
                                      </p:cBhvr>
                                    </p:animEffect>
                                    <p:set>
                                      <p:cBhvr>
                                        <p:cTn id="34" dur="1" fill="hold">
                                          <p:stCondLst>
                                            <p:cond delay="499"/>
                                          </p:stCondLst>
                                        </p:cTn>
                                        <p:tgtEl>
                                          <p:spTgt spid="2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200" y="181492"/>
            <a:ext cx="3451586" cy="701731"/>
          </a:xfrm>
        </p:spPr>
        <p:txBody>
          <a:bodyPr/>
          <a:lstStyle/>
          <a:p>
            <a:r>
              <a:rPr lang="en-US" dirty="0"/>
              <a:t>Decision Tree</a:t>
            </a:r>
          </a:p>
        </p:txBody>
      </p:sp>
      <p:sp>
        <p:nvSpPr>
          <p:cNvPr id="8" name="Content Placeholder 2"/>
          <p:cNvSpPr>
            <a:spLocks noGrp="1"/>
          </p:cNvSpPr>
          <p:nvPr>
            <p:ph idx="1"/>
          </p:nvPr>
        </p:nvSpPr>
        <p:spPr>
          <a:xfrm>
            <a:off x="1278219" y="791502"/>
            <a:ext cx="6685594" cy="409709"/>
          </a:xfrm>
        </p:spPr>
        <p:txBody>
          <a:bodyPr>
            <a:noAutofit/>
          </a:bodyPr>
          <a:lstStyle/>
          <a:p>
            <a:pPr marL="0" indent="0">
              <a:buNone/>
            </a:pPr>
            <a:r>
              <a:rPr lang="en-US" sz="2800" dirty="0" smtClean="0">
                <a:latin typeface="Gill Sans MT" panose="020B0502020104020203" pitchFamily="34" charset="0"/>
              </a:rPr>
              <a:t>Issues</a:t>
            </a:r>
            <a:endParaRPr lang="en-US" sz="2800" dirty="0">
              <a:latin typeface="Gill Sans MT" panose="020B0502020104020203" pitchFamily="34" charset="0"/>
            </a:endParaRPr>
          </a:p>
        </p:txBody>
      </p:sp>
      <p:sp>
        <p:nvSpPr>
          <p:cNvPr id="150" name="Content Placeholder 2"/>
          <p:cNvSpPr txBox="1">
            <a:spLocks/>
          </p:cNvSpPr>
          <p:nvPr/>
        </p:nvSpPr>
        <p:spPr>
          <a:xfrm>
            <a:off x="571950" y="1268760"/>
            <a:ext cx="10384590" cy="49325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latin typeface="Gill Sans MT" panose="020B0502020104020203" pitchFamily="34" charset="0"/>
              </a:rPr>
              <a:t>DT is a Deterministic Classifier</a:t>
            </a:r>
            <a:r>
              <a:rPr lang="en-US" sz="2400" dirty="0" smtClean="0">
                <a:latin typeface="Gill Sans MT" panose="020B0502020104020203" pitchFamily="34" charset="0"/>
              </a:rPr>
              <a:t> (not stochastic) – identical input results in identical output.</a:t>
            </a:r>
            <a:r>
              <a:rPr lang="en-US" sz="2400" dirty="0">
                <a:latin typeface="Gill Sans MT" panose="020B0502020104020203" pitchFamily="34" charset="0"/>
              </a:rPr>
              <a:t> </a:t>
            </a:r>
            <a:r>
              <a:rPr lang="en-US" sz="2400" dirty="0" smtClean="0">
                <a:latin typeface="Gill Sans MT" panose="020B0502020104020203" pitchFamily="34" charset="0"/>
              </a:rPr>
              <a:t>  If two identical samples have different labels, then there is either an error in labeling or an issue with an insufficient set of features/attributes describing the data</a:t>
            </a:r>
            <a:endParaRPr lang="en-US" sz="2000" dirty="0" smtClean="0">
              <a:latin typeface="Gill Sans MT" panose="020B0502020104020203" pitchFamily="34" charset="0"/>
            </a:endParaRPr>
          </a:p>
        </p:txBody>
      </p:sp>
      <p:sp>
        <p:nvSpPr>
          <p:cNvPr id="5" name="Content Placeholder 2"/>
          <p:cNvSpPr txBox="1">
            <a:spLocks/>
          </p:cNvSpPr>
          <p:nvPr/>
        </p:nvSpPr>
        <p:spPr>
          <a:xfrm>
            <a:off x="571950" y="2708920"/>
            <a:ext cx="10384590" cy="34923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latin typeface="Gill Sans MT" panose="020B0502020104020203" pitchFamily="34" charset="0"/>
              </a:rPr>
              <a:t>Accuracy</a:t>
            </a:r>
            <a:r>
              <a:rPr lang="en-US" sz="2400" dirty="0" smtClean="0">
                <a:latin typeface="Gill Sans MT" panose="020B0502020104020203" pitchFamily="34" charset="0"/>
              </a:rPr>
              <a:t> – a DT will continue splitting the training data until each node is “pure”, the DT will increase in depth, the accuracy on the training data increases, but the classifiers’ ability to generalize on new/unseen data decreases in accuracy.  This is called overfitting.</a:t>
            </a:r>
          </a:p>
          <a:p>
            <a:pPr marL="914400" lvl="1" indent="-457200">
              <a:buFont typeface="Arial" panose="020B0604020202020204" pitchFamily="34" charset="0"/>
              <a:buAutoNum type="alphaUcPeriod"/>
            </a:pPr>
            <a:r>
              <a:rPr lang="en-US" sz="2000" b="1" dirty="0" smtClean="0">
                <a:latin typeface="Gill Sans MT" panose="020B0502020104020203" pitchFamily="34" charset="0"/>
              </a:rPr>
              <a:t>Splitting Condition </a:t>
            </a:r>
            <a:r>
              <a:rPr lang="en-US" sz="2000" dirty="0" smtClean="0">
                <a:latin typeface="Gill Sans MT" panose="020B0502020104020203" pitchFamily="34" charset="0"/>
              </a:rPr>
              <a:t>– stop splitting a branch when the node has reached a statistically significant threshold to avoid overfitting.   Overfitting will result for node’s with one sample (i.e., singleton subset) and the result is a classification accuracy of 100%.</a:t>
            </a:r>
          </a:p>
          <a:p>
            <a:pPr marL="914400" lvl="1" indent="-457200">
              <a:buFont typeface="Arial" panose="020B0604020202020204" pitchFamily="34" charset="0"/>
              <a:buAutoNum type="alphaUcPeriod"/>
            </a:pPr>
            <a:r>
              <a:rPr lang="en-US" sz="2000" b="1" dirty="0" smtClean="0">
                <a:latin typeface="Gill Sans MT" panose="020B0502020104020203" pitchFamily="34" charset="0"/>
              </a:rPr>
              <a:t>DT Pruning </a:t>
            </a:r>
            <a:r>
              <a:rPr lang="en-US" sz="2000" dirty="0" smtClean="0">
                <a:latin typeface="Gill Sans MT" panose="020B0502020104020203" pitchFamily="34" charset="0"/>
              </a:rPr>
              <a:t>– grow the full depth DT and post prune the tree.  Divide the training set into two sets; one for training and one for test.   Remove a branch and using the test set calculate the classification improvement.   Calculate the improvement for each removed branch.  After testing, remove the node with the highest improvement to avoid overfitting. </a:t>
            </a:r>
          </a:p>
        </p:txBody>
      </p:sp>
    </p:spTree>
    <p:extLst>
      <p:ext uri="{BB962C8B-B14F-4D97-AF65-F5344CB8AC3E}">
        <p14:creationId xmlns:p14="http://schemas.microsoft.com/office/powerpoint/2010/main" val="7937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200" y="181492"/>
            <a:ext cx="3451586" cy="701731"/>
          </a:xfrm>
        </p:spPr>
        <p:txBody>
          <a:bodyPr/>
          <a:lstStyle/>
          <a:p>
            <a:r>
              <a:rPr lang="en-US" dirty="0"/>
              <a:t>Decision Tree</a:t>
            </a:r>
          </a:p>
        </p:txBody>
      </p:sp>
      <p:sp>
        <p:nvSpPr>
          <p:cNvPr id="8" name="Content Placeholder 2"/>
          <p:cNvSpPr>
            <a:spLocks noGrp="1"/>
          </p:cNvSpPr>
          <p:nvPr>
            <p:ph idx="1"/>
          </p:nvPr>
        </p:nvSpPr>
        <p:spPr>
          <a:xfrm>
            <a:off x="1278219" y="791502"/>
            <a:ext cx="6685594" cy="409709"/>
          </a:xfrm>
        </p:spPr>
        <p:txBody>
          <a:bodyPr>
            <a:noAutofit/>
          </a:bodyPr>
          <a:lstStyle/>
          <a:p>
            <a:pPr marL="0" indent="0">
              <a:buNone/>
            </a:pPr>
            <a:r>
              <a:rPr lang="en-US" sz="2800" dirty="0" smtClean="0">
                <a:latin typeface="Gill Sans MT" panose="020B0502020104020203" pitchFamily="34" charset="0"/>
              </a:rPr>
              <a:t>Using Split Entropy</a:t>
            </a:r>
            <a:endParaRPr lang="en-US" sz="2800" dirty="0">
              <a:latin typeface="Gill Sans MT" panose="020B0502020104020203" pitchFamily="34" charset="0"/>
            </a:endParaRPr>
          </a:p>
        </p:txBody>
      </p:sp>
      <p:sp>
        <p:nvSpPr>
          <p:cNvPr id="65" name="Oval 64"/>
          <p:cNvSpPr/>
          <p:nvPr/>
        </p:nvSpPr>
        <p:spPr>
          <a:xfrm>
            <a:off x="1594817" y="1349638"/>
            <a:ext cx="975540"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latin typeface="Gill Sans MT" panose="020B0502020104020203" pitchFamily="34" charset="0"/>
              </a:rPr>
              <a:t>Day</a:t>
            </a:r>
            <a:endParaRPr lang="en-US" dirty="0">
              <a:latin typeface="Gill Sans MT" panose="020B0502020104020203" pitchFamily="34" charset="0"/>
            </a:endParaRPr>
          </a:p>
        </p:txBody>
      </p:sp>
      <p:sp>
        <p:nvSpPr>
          <p:cNvPr id="66" name="Oval 65"/>
          <p:cNvSpPr/>
          <p:nvPr/>
        </p:nvSpPr>
        <p:spPr>
          <a:xfrm>
            <a:off x="552615" y="2101767"/>
            <a:ext cx="477138"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D1</a:t>
            </a:r>
            <a:endParaRPr lang="en-US" dirty="0">
              <a:solidFill>
                <a:schemeClr val="tx1"/>
              </a:solidFill>
              <a:latin typeface="Gill Sans MT" panose="020B0502020104020203" pitchFamily="34" charset="0"/>
            </a:endParaRPr>
          </a:p>
        </p:txBody>
      </p:sp>
      <p:cxnSp>
        <p:nvCxnSpPr>
          <p:cNvPr id="67" name="Straight Arrow Connector 66"/>
          <p:cNvCxnSpPr>
            <a:stCxn id="65" idx="2"/>
            <a:endCxn id="66" idx="0"/>
          </p:cNvCxnSpPr>
          <p:nvPr/>
        </p:nvCxnSpPr>
        <p:spPr>
          <a:xfrm flipH="1">
            <a:off x="791184" y="1583664"/>
            <a:ext cx="803633" cy="51810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7" name="Content Placeholder 2"/>
          <p:cNvSpPr txBox="1">
            <a:spLocks/>
          </p:cNvSpPr>
          <p:nvPr/>
        </p:nvSpPr>
        <p:spPr>
          <a:xfrm>
            <a:off x="2752674" y="1446661"/>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9 yes </a:t>
            </a:r>
            <a:r>
              <a:rPr lang="en-US" sz="1800" dirty="0" smtClean="0"/>
              <a:t>/ </a:t>
            </a:r>
            <a:r>
              <a:rPr lang="en-US" sz="1800" dirty="0" smtClean="0">
                <a:solidFill>
                  <a:srgbClr val="FF0000"/>
                </a:solidFill>
              </a:rPr>
              <a:t>5 no </a:t>
            </a:r>
            <a:endParaRPr lang="en-US" sz="1800" dirty="0">
              <a:solidFill>
                <a:srgbClr val="FF0000"/>
              </a:solidFill>
            </a:endParaRPr>
          </a:p>
        </p:txBody>
      </p:sp>
      <p:sp>
        <p:nvSpPr>
          <p:cNvPr id="90" name="Content Placeholder 2"/>
          <p:cNvSpPr txBox="1">
            <a:spLocks/>
          </p:cNvSpPr>
          <p:nvPr/>
        </p:nvSpPr>
        <p:spPr>
          <a:xfrm>
            <a:off x="631911" y="2531240"/>
            <a:ext cx="440779"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0</a:t>
            </a:r>
            <a:r>
              <a:rPr lang="en-US" sz="1800" dirty="0" smtClean="0"/>
              <a:t>/</a:t>
            </a:r>
            <a:r>
              <a:rPr lang="en-US" sz="1800" dirty="0" smtClean="0">
                <a:solidFill>
                  <a:srgbClr val="FF0000"/>
                </a:solidFill>
              </a:rPr>
              <a:t>1</a:t>
            </a:r>
            <a:endParaRPr lang="en-US" sz="1800" dirty="0">
              <a:solidFill>
                <a:srgbClr val="FF0000"/>
              </a:solidFill>
            </a:endParaRPr>
          </a:p>
        </p:txBody>
      </p:sp>
      <p:sp>
        <p:nvSpPr>
          <p:cNvPr id="91" name="Content Placeholder 2"/>
          <p:cNvSpPr txBox="1">
            <a:spLocks/>
          </p:cNvSpPr>
          <p:nvPr/>
        </p:nvSpPr>
        <p:spPr>
          <a:xfrm>
            <a:off x="1670593" y="2531240"/>
            <a:ext cx="474895"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1</a:t>
            </a:r>
            <a:r>
              <a:rPr lang="en-US" sz="1800" dirty="0" smtClean="0"/>
              <a:t>/</a:t>
            </a:r>
            <a:r>
              <a:rPr lang="en-US" sz="1800" dirty="0" smtClean="0">
                <a:solidFill>
                  <a:srgbClr val="FF0000"/>
                </a:solidFill>
              </a:rPr>
              <a:t>0</a:t>
            </a:r>
            <a:endParaRPr lang="en-US" sz="1800" dirty="0">
              <a:solidFill>
                <a:srgbClr val="FF0000"/>
              </a:solidFill>
            </a:endParaRPr>
          </a:p>
        </p:txBody>
      </p:sp>
      <p:grpSp>
        <p:nvGrpSpPr>
          <p:cNvPr id="46" name="Group 45"/>
          <p:cNvGrpSpPr/>
          <p:nvPr/>
        </p:nvGrpSpPr>
        <p:grpSpPr>
          <a:xfrm>
            <a:off x="1367117" y="4979698"/>
            <a:ext cx="9109141" cy="1371059"/>
            <a:chOff x="1474992" y="4665728"/>
            <a:chExt cx="9109141" cy="1371059"/>
          </a:xfrm>
        </p:grpSpPr>
        <mc:AlternateContent xmlns:mc="http://schemas.openxmlformats.org/markup-compatibility/2006" xmlns:a14="http://schemas.microsoft.com/office/drawing/2010/main">
          <mc:Choice Requires="a14">
            <p:sp>
              <p:nvSpPr>
                <p:cNvPr id="53" name="Content Placeholder 2"/>
                <p:cNvSpPr txBox="1">
                  <a:spLocks/>
                </p:cNvSpPr>
                <p:nvPr/>
              </p:nvSpPr>
              <p:spPr>
                <a:xfrm>
                  <a:off x="1474992" y="4665728"/>
                  <a:ext cx="4695656" cy="57496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𝐺𝑎𝑖𝑛𝑅𝑎𝑡𝑖𝑜</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𝑆</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e>
                        </m:d>
                        <m:r>
                          <a:rPr lang="en-US" sz="2000" b="0" i="1"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𝐺𝑎𝑖𝑛</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num>
                          <m:den>
                            <m:r>
                              <a:rPr lang="en-US" sz="2000" i="1">
                                <a:latin typeface="Cambria Math" panose="02040503050406030204" pitchFamily="18" charset="0"/>
                                <a:ea typeface="Cambria Math" panose="02040503050406030204" pitchFamily="18" charset="0"/>
                              </a:rPr>
                              <m:t>𝑆𝑝𝑙𝑖𝑡</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𝐸𝑛𝑡𝑟𝑜𝑝𝑦</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𝑆</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𝐴</m:t>
                                </m:r>
                              </m:e>
                            </m:d>
                          </m:den>
                        </m:f>
                      </m:oMath>
                    </m:oMathPara>
                  </a14:m>
                  <a:endParaRPr lang="en-US" sz="2000" dirty="0">
                    <a:latin typeface="Gill Sans MT" panose="020B0502020104020203" pitchFamily="34" charset="0"/>
                  </a:endParaRPr>
                </a:p>
              </p:txBody>
            </p:sp>
          </mc:Choice>
          <mc:Fallback xmlns="">
            <p:sp>
              <p:nvSpPr>
                <p:cNvPr id="53" name="Content Placeholder 2"/>
                <p:cNvSpPr txBox="1">
                  <a:spLocks noRot="1" noChangeAspect="1" noMove="1" noResize="1" noEditPoints="1" noAdjustHandles="1" noChangeArrowheads="1" noChangeShapeType="1" noTextEdit="1"/>
                </p:cNvSpPr>
                <p:nvPr/>
              </p:nvSpPr>
              <p:spPr>
                <a:xfrm>
                  <a:off x="1474992" y="4665728"/>
                  <a:ext cx="4695656" cy="574966"/>
                </a:xfrm>
                <a:prstGeom prst="rect">
                  <a:avLst/>
                </a:prstGeom>
                <a:blipFill rotWithShape="0">
                  <a:blip r:embed="rId3"/>
                  <a:stretch>
                    <a:fillRect t="-3191" b="-2128"/>
                  </a:stretch>
                </a:blipFill>
              </p:spPr>
              <p:txBody>
                <a:bodyPr/>
                <a:lstStyle/>
                <a:p>
                  <a:r>
                    <a:rPr lang="en-US">
                      <a:noFill/>
                    </a:rPr>
                    <a:t> </a:t>
                  </a:r>
                </a:p>
              </p:txBody>
            </p:sp>
          </mc:Fallback>
        </mc:AlternateContent>
        <p:sp>
          <p:nvSpPr>
            <p:cNvPr id="5" name="Rectangle 4"/>
            <p:cNvSpPr/>
            <p:nvPr/>
          </p:nvSpPr>
          <p:spPr>
            <a:xfrm>
              <a:off x="2218709" y="5328901"/>
              <a:ext cx="8365424" cy="707886"/>
            </a:xfrm>
            <a:prstGeom prst="rect">
              <a:avLst/>
            </a:prstGeom>
          </p:spPr>
          <p:txBody>
            <a:bodyPr wrap="square">
              <a:spAutoFit/>
            </a:bodyPr>
            <a:lstStyle/>
            <a:p>
              <a:r>
                <a:rPr lang="en-US" sz="2000" dirty="0" err="1" smtClean="0">
                  <a:latin typeface="Gill Sans MT" panose="020B0502020104020203" pitchFamily="34" charset="0"/>
                </a:rPr>
                <a:t>GainRatio</a:t>
              </a:r>
              <a:r>
                <a:rPr lang="en-US" sz="2000" dirty="0" smtClean="0">
                  <a:latin typeface="Gill Sans MT" panose="020B0502020104020203" pitchFamily="34" charset="0"/>
                </a:rPr>
                <a:t> is one method to fix the problem of overfitting to the training data.   HOW:  </a:t>
              </a:r>
              <a:r>
                <a:rPr lang="en-US" sz="2000" dirty="0" err="1" smtClean="0">
                  <a:latin typeface="Gill Sans MT" panose="020B0502020104020203" pitchFamily="34" charset="0"/>
                </a:rPr>
                <a:t>GainRatio</a:t>
              </a:r>
              <a:r>
                <a:rPr lang="en-US" sz="2000" dirty="0" smtClean="0">
                  <a:latin typeface="Gill Sans MT" panose="020B0502020104020203" pitchFamily="34" charset="0"/>
                </a:rPr>
                <a:t> penalizes attributes with many values</a:t>
              </a:r>
              <a:endParaRPr lang="en-US" sz="2000" dirty="0"/>
            </a:p>
          </p:txBody>
        </p:sp>
      </p:grpSp>
      <p:grpSp>
        <p:nvGrpSpPr>
          <p:cNvPr id="9" name="Group 8"/>
          <p:cNvGrpSpPr/>
          <p:nvPr/>
        </p:nvGrpSpPr>
        <p:grpSpPr>
          <a:xfrm rot="16200000">
            <a:off x="2776757" y="2183016"/>
            <a:ext cx="68152" cy="241363"/>
            <a:chOff x="3960570" y="3086887"/>
            <a:chExt cx="68152" cy="241363"/>
          </a:xfrm>
        </p:grpSpPr>
        <p:sp>
          <p:nvSpPr>
            <p:cNvPr id="101" name="Oval 100"/>
            <p:cNvSpPr/>
            <p:nvPr/>
          </p:nvSpPr>
          <p:spPr>
            <a:xfrm>
              <a:off x="3960570" y="3086887"/>
              <a:ext cx="68152" cy="681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a:p>
          </p:txBody>
        </p:sp>
        <p:sp>
          <p:nvSpPr>
            <p:cNvPr id="102" name="Oval 101"/>
            <p:cNvSpPr/>
            <p:nvPr/>
          </p:nvSpPr>
          <p:spPr>
            <a:xfrm>
              <a:off x="3960570" y="3174023"/>
              <a:ext cx="68152" cy="681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a:p>
          </p:txBody>
        </p:sp>
        <p:sp>
          <p:nvSpPr>
            <p:cNvPr id="103" name="Oval 102"/>
            <p:cNvSpPr/>
            <p:nvPr/>
          </p:nvSpPr>
          <p:spPr>
            <a:xfrm>
              <a:off x="3960570" y="3260100"/>
              <a:ext cx="68152" cy="681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a:p>
          </p:txBody>
        </p:sp>
      </p:grpSp>
      <p:sp>
        <p:nvSpPr>
          <p:cNvPr id="113" name="Oval 112"/>
          <p:cNvSpPr/>
          <p:nvPr/>
        </p:nvSpPr>
        <p:spPr>
          <a:xfrm>
            <a:off x="1095689" y="2101767"/>
            <a:ext cx="477138"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D2</a:t>
            </a:r>
            <a:endParaRPr lang="en-US" dirty="0">
              <a:solidFill>
                <a:schemeClr val="tx1"/>
              </a:solidFill>
              <a:latin typeface="Gill Sans MT" panose="020B0502020104020203" pitchFamily="34" charset="0"/>
            </a:endParaRPr>
          </a:p>
        </p:txBody>
      </p:sp>
      <p:cxnSp>
        <p:nvCxnSpPr>
          <p:cNvPr id="114" name="Straight Arrow Connector 113"/>
          <p:cNvCxnSpPr>
            <a:stCxn id="65" idx="3"/>
            <a:endCxn id="113" idx="0"/>
          </p:cNvCxnSpPr>
          <p:nvPr/>
        </p:nvCxnSpPr>
        <p:spPr>
          <a:xfrm flipH="1">
            <a:off x="1334258" y="1749145"/>
            <a:ext cx="403424" cy="35262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1622752" y="2101767"/>
            <a:ext cx="477138"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D3</a:t>
            </a:r>
            <a:endParaRPr lang="en-US" dirty="0">
              <a:solidFill>
                <a:schemeClr val="tx1"/>
              </a:solidFill>
              <a:latin typeface="Gill Sans MT" panose="020B0502020104020203" pitchFamily="34" charset="0"/>
            </a:endParaRPr>
          </a:p>
        </p:txBody>
      </p:sp>
      <p:cxnSp>
        <p:nvCxnSpPr>
          <p:cNvPr id="116" name="Straight Arrow Connector 115"/>
          <p:cNvCxnSpPr>
            <a:stCxn id="65" idx="4"/>
            <a:endCxn id="115" idx="0"/>
          </p:cNvCxnSpPr>
          <p:nvPr/>
        </p:nvCxnSpPr>
        <p:spPr>
          <a:xfrm flipH="1">
            <a:off x="1861321" y="1817690"/>
            <a:ext cx="221266" cy="28407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2171220" y="2101767"/>
            <a:ext cx="477138"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D4</a:t>
            </a:r>
            <a:endParaRPr lang="en-US" dirty="0">
              <a:solidFill>
                <a:schemeClr val="tx1"/>
              </a:solidFill>
              <a:latin typeface="Gill Sans MT" panose="020B0502020104020203" pitchFamily="34" charset="0"/>
            </a:endParaRPr>
          </a:p>
        </p:txBody>
      </p:sp>
      <p:cxnSp>
        <p:nvCxnSpPr>
          <p:cNvPr id="118" name="Straight Arrow Connector 117"/>
          <p:cNvCxnSpPr>
            <a:stCxn id="65" idx="5"/>
            <a:endCxn id="117" idx="0"/>
          </p:cNvCxnSpPr>
          <p:nvPr/>
        </p:nvCxnSpPr>
        <p:spPr>
          <a:xfrm flipH="1">
            <a:off x="2409789" y="1749145"/>
            <a:ext cx="17703" cy="35262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2967972" y="2101767"/>
            <a:ext cx="590484"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D14</a:t>
            </a:r>
            <a:endParaRPr lang="en-US" dirty="0">
              <a:solidFill>
                <a:schemeClr val="tx1"/>
              </a:solidFill>
              <a:latin typeface="Gill Sans MT" panose="020B0502020104020203" pitchFamily="34" charset="0"/>
            </a:endParaRPr>
          </a:p>
        </p:txBody>
      </p:sp>
      <p:cxnSp>
        <p:nvCxnSpPr>
          <p:cNvPr id="122" name="Straight Arrow Connector 121"/>
          <p:cNvCxnSpPr>
            <a:stCxn id="65" idx="6"/>
            <a:endCxn id="121" idx="0"/>
          </p:cNvCxnSpPr>
          <p:nvPr/>
        </p:nvCxnSpPr>
        <p:spPr>
          <a:xfrm>
            <a:off x="2570357" y="1583664"/>
            <a:ext cx="692857" cy="51810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p:cNvSpPr txBox="1">
            <a:spLocks/>
          </p:cNvSpPr>
          <p:nvPr/>
        </p:nvSpPr>
        <p:spPr>
          <a:xfrm>
            <a:off x="1146728" y="2531240"/>
            <a:ext cx="440779"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0</a:t>
            </a:r>
            <a:r>
              <a:rPr lang="en-US" sz="1800" dirty="0" smtClean="0"/>
              <a:t>/</a:t>
            </a:r>
            <a:r>
              <a:rPr lang="en-US" sz="1800" dirty="0" smtClean="0">
                <a:solidFill>
                  <a:srgbClr val="FF0000"/>
                </a:solidFill>
              </a:rPr>
              <a:t>1</a:t>
            </a:r>
            <a:endParaRPr lang="en-US" sz="1800" dirty="0">
              <a:solidFill>
                <a:srgbClr val="FF0000"/>
              </a:solidFill>
            </a:endParaRPr>
          </a:p>
        </p:txBody>
      </p:sp>
      <p:sp>
        <p:nvSpPr>
          <p:cNvPr id="125" name="Content Placeholder 2"/>
          <p:cNvSpPr txBox="1">
            <a:spLocks/>
          </p:cNvSpPr>
          <p:nvPr/>
        </p:nvSpPr>
        <p:spPr>
          <a:xfrm>
            <a:off x="2215257" y="2531240"/>
            <a:ext cx="474895"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1</a:t>
            </a:r>
            <a:r>
              <a:rPr lang="en-US" sz="1800" dirty="0" smtClean="0"/>
              <a:t>/</a:t>
            </a:r>
            <a:r>
              <a:rPr lang="en-US" sz="1800" dirty="0" smtClean="0">
                <a:solidFill>
                  <a:srgbClr val="FF0000"/>
                </a:solidFill>
              </a:rPr>
              <a:t>0</a:t>
            </a:r>
            <a:endParaRPr lang="en-US" sz="1800" dirty="0">
              <a:solidFill>
                <a:srgbClr val="FF0000"/>
              </a:solidFill>
            </a:endParaRPr>
          </a:p>
        </p:txBody>
      </p:sp>
      <p:sp>
        <p:nvSpPr>
          <p:cNvPr id="126" name="Content Placeholder 2"/>
          <p:cNvSpPr txBox="1">
            <a:spLocks/>
          </p:cNvSpPr>
          <p:nvPr/>
        </p:nvSpPr>
        <p:spPr>
          <a:xfrm>
            <a:off x="3070664" y="2531240"/>
            <a:ext cx="440779"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rPr>
              <a:t>0</a:t>
            </a:r>
            <a:r>
              <a:rPr lang="en-US" sz="1800" dirty="0" smtClean="0"/>
              <a:t>/</a:t>
            </a:r>
            <a:r>
              <a:rPr lang="en-US" sz="1800" dirty="0" smtClean="0">
                <a:solidFill>
                  <a:srgbClr val="FF0000"/>
                </a:solidFill>
              </a:rPr>
              <a:t>1</a:t>
            </a:r>
            <a:endParaRPr lang="en-US" sz="1800" dirty="0">
              <a:solidFill>
                <a:srgbClr val="FF0000"/>
              </a:solidFill>
            </a:endParaRPr>
          </a:p>
        </p:txBody>
      </p:sp>
      <p:sp>
        <p:nvSpPr>
          <p:cNvPr id="127" name="Rectangle 126"/>
          <p:cNvSpPr/>
          <p:nvPr/>
        </p:nvSpPr>
        <p:spPr>
          <a:xfrm>
            <a:off x="4220067" y="1319435"/>
            <a:ext cx="6790818" cy="1323439"/>
          </a:xfrm>
          <a:prstGeom prst="rect">
            <a:avLst/>
          </a:prstGeom>
        </p:spPr>
        <p:txBody>
          <a:bodyPr wrap="square">
            <a:spAutoFit/>
          </a:bodyPr>
          <a:lstStyle/>
          <a:p>
            <a:r>
              <a:rPr lang="en-US" sz="2000" dirty="0" smtClean="0">
                <a:latin typeface="Gill Sans MT" panose="020B0502020104020203" pitchFamily="34" charset="0"/>
              </a:rPr>
              <a:t>NOTE: All subsets perfectly pure </a:t>
            </a:r>
            <a:r>
              <a:rPr lang="en-US" sz="2000" dirty="0" smtClean="0">
                <a:latin typeface="Gill Sans MT" panose="020B0502020104020203" pitchFamily="34" charset="0"/>
                <a:sym typeface="Wingdings" panose="05000000000000000000" pitchFamily="2" charset="2"/>
              </a:rPr>
              <a:t> Optimal Split</a:t>
            </a:r>
          </a:p>
          <a:p>
            <a:r>
              <a:rPr lang="en-US" sz="2000" dirty="0" smtClean="0">
                <a:latin typeface="Gill Sans MT" panose="020B0502020104020203" pitchFamily="34" charset="0"/>
                <a:sym typeface="Wingdings" panose="05000000000000000000" pitchFamily="2" charset="2"/>
              </a:rPr>
              <a:t>ISSUES:</a:t>
            </a:r>
          </a:p>
          <a:p>
            <a:pPr marL="285750" indent="-285750">
              <a:buFontTx/>
              <a:buChar char="-"/>
            </a:pPr>
            <a:r>
              <a:rPr lang="en-US" sz="2000" dirty="0" smtClean="0">
                <a:latin typeface="Gill Sans MT" panose="020B0502020104020203" pitchFamily="34" charset="0"/>
                <a:sym typeface="Wingdings" panose="05000000000000000000" pitchFamily="2" charset="2"/>
              </a:rPr>
              <a:t>Biased towards attributes with many values</a:t>
            </a:r>
          </a:p>
          <a:p>
            <a:pPr marL="285750" indent="-285750">
              <a:buFontTx/>
              <a:buChar char="-"/>
            </a:pPr>
            <a:r>
              <a:rPr lang="en-US" sz="2000" dirty="0" smtClean="0">
                <a:latin typeface="Gill Sans MT" panose="020B0502020104020203" pitchFamily="34" charset="0"/>
                <a:sym typeface="Wingdings" panose="05000000000000000000" pitchFamily="2" charset="2"/>
              </a:rPr>
              <a:t>Won</a:t>
            </a:r>
            <a:r>
              <a:rPr lang="en-US" sz="2000" dirty="0" smtClean="0">
                <a:sym typeface="Wingdings" panose="05000000000000000000" pitchFamily="2" charset="2"/>
              </a:rPr>
              <a:t>’t work for new data  D15 “Rain High Weak”; Play?</a:t>
            </a:r>
            <a:endParaRPr lang="en-US" sz="2000" dirty="0" smtClean="0">
              <a:latin typeface="Gill Sans MT" panose="020B0502020104020203" pitchFamily="34" charset="0"/>
              <a:sym typeface="Wingdings" panose="05000000000000000000" pitchFamily="2" charset="2"/>
            </a:endParaRPr>
          </a:p>
        </p:txBody>
      </p:sp>
      <p:grpSp>
        <p:nvGrpSpPr>
          <p:cNvPr id="47" name="Group 46"/>
          <p:cNvGrpSpPr/>
          <p:nvPr/>
        </p:nvGrpSpPr>
        <p:grpSpPr>
          <a:xfrm>
            <a:off x="1356945" y="2877662"/>
            <a:ext cx="10463691" cy="2312765"/>
            <a:chOff x="1356945" y="2877662"/>
            <a:chExt cx="10463691" cy="2312765"/>
          </a:xfrm>
        </p:grpSpPr>
        <p:grpSp>
          <p:nvGrpSpPr>
            <p:cNvPr id="45" name="Group 44"/>
            <p:cNvGrpSpPr/>
            <p:nvPr/>
          </p:nvGrpSpPr>
          <p:grpSpPr>
            <a:xfrm>
              <a:off x="1356945" y="2877662"/>
              <a:ext cx="9416068" cy="1273297"/>
              <a:chOff x="1474992" y="3294552"/>
              <a:chExt cx="9416068" cy="1273297"/>
            </a:xfrm>
          </p:grpSpPr>
          <mc:AlternateContent xmlns:mc="http://schemas.openxmlformats.org/markup-compatibility/2006" xmlns:a14="http://schemas.microsoft.com/office/drawing/2010/main">
            <mc:Choice Requires="a14">
              <p:sp>
                <p:nvSpPr>
                  <p:cNvPr id="63" name="Content Placeholder 2"/>
                  <p:cNvSpPr txBox="1">
                    <a:spLocks/>
                  </p:cNvSpPr>
                  <p:nvPr/>
                </p:nvSpPr>
                <p:spPr>
                  <a:xfrm>
                    <a:off x="1474992" y="3666228"/>
                    <a:ext cx="6637000" cy="710707"/>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ea typeface="Cambria Math" panose="02040503050406030204" pitchFamily="18" charset="0"/>
                            </a:rPr>
                            <m:t>𝑆𝑝𝑙𝑖𝑡</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𝐸𝑛𝑡𝑟𝑜𝑝𝑦</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𝑆</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e>
                          </m:d>
                          <m:r>
                            <a:rPr lang="en-US" sz="2000" b="0" i="1" smtClean="0">
                              <a:latin typeface="Cambria Math" panose="02040503050406030204" pitchFamily="18" charset="0"/>
                              <a:ea typeface="Cambria Math" panose="02040503050406030204" pitchFamily="18" charset="0"/>
                            </a:rPr>
                            <m:t>= −</m:t>
                          </m:r>
                          <m:nary>
                            <m:naryPr>
                              <m:chr m:val="∑"/>
                              <m:supHide m:val="on"/>
                              <m:ctrlPr>
                                <a:rPr lang="en-US" sz="2000" b="0" i="1" smtClean="0">
                                  <a:latin typeface="Cambria Math" panose="02040503050406030204" pitchFamily="18" charset="0"/>
                                  <a:ea typeface="Cambria Math" panose="02040503050406030204" pitchFamily="18" charset="0"/>
                                </a:rPr>
                              </m:ctrlPr>
                            </m:naryPr>
                            <m:sub>
                              <m:r>
                                <a:rPr lang="en-US" sz="2000" b="0" i="1" smtClean="0">
                                  <a:latin typeface="Cambria Math" panose="02040503050406030204" pitchFamily="18" charset="0"/>
                                  <a:ea typeface="Cambria Math" panose="02040503050406030204" pitchFamily="18" charset="0"/>
                                </a:rPr>
                                <m:t>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𝑉𝑎𝑙𝑢𝑒𝑠</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sub>
                            <m:sup/>
                            <m:e>
                              <m:f>
                                <m:fPr>
                                  <m:ctrlPr>
                                    <a:rPr lang="en-US" sz="2000" b="0" i="1" smtClean="0">
                                      <a:latin typeface="Cambria Math" panose="02040503050406030204" pitchFamily="18" charset="0"/>
                                      <a:ea typeface="Cambria Math" panose="02040503050406030204" pitchFamily="18" charset="0"/>
                                    </a:rPr>
                                  </m:ctrlPr>
                                </m:fPr>
                                <m:num>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m:t>
                                          </m:r>
                                        </m:e>
                                        <m:sub>
                                          <m:r>
                                            <a:rPr lang="en-US" sz="2000" i="1">
                                              <a:latin typeface="Cambria Math" panose="02040503050406030204" pitchFamily="18" charset="0"/>
                                              <a:ea typeface="Cambria Math" panose="02040503050406030204" pitchFamily="18" charset="0"/>
                                            </a:rPr>
                                            <m:t>𝑉</m:t>
                                          </m:r>
                                        </m:sub>
                                      </m:sSub>
                                    </m:e>
                                  </m:d>
                                </m:num>
                                <m:den>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𝑆</m:t>
                                      </m:r>
                                    </m:e>
                                  </m:d>
                                </m:den>
                              </m:f>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log</m:t>
                                  </m:r>
                                </m:fName>
                                <m:e>
                                  <m:f>
                                    <m:fPr>
                                      <m:ctrlPr>
                                        <a:rPr lang="en-US" sz="2000" i="1">
                                          <a:latin typeface="Cambria Math" panose="02040503050406030204" pitchFamily="18" charset="0"/>
                                          <a:ea typeface="Cambria Math" panose="02040503050406030204" pitchFamily="18" charset="0"/>
                                        </a:rPr>
                                      </m:ctrlPr>
                                    </m:fPr>
                                    <m:num>
                                      <m:d>
                                        <m:dPr>
                                          <m:begChr m:val="|"/>
                                          <m:endChr m:val="|"/>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m:t>
                                              </m:r>
                                            </m:e>
                                            <m:sub>
                                              <m:r>
                                                <a:rPr lang="en-US" sz="2000" i="1">
                                                  <a:latin typeface="Cambria Math" panose="02040503050406030204" pitchFamily="18" charset="0"/>
                                                  <a:ea typeface="Cambria Math" panose="02040503050406030204" pitchFamily="18" charset="0"/>
                                                </a:rPr>
                                                <m:t>𝑉</m:t>
                                              </m:r>
                                            </m:sub>
                                          </m:sSub>
                                        </m:e>
                                      </m:d>
                                    </m:num>
                                    <m:den>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𝑆</m:t>
                                          </m:r>
                                        </m:e>
                                      </m:d>
                                    </m:den>
                                  </m:f>
                                </m:e>
                              </m:func>
                            </m:e>
                          </m:nary>
                        </m:oMath>
                      </m:oMathPara>
                    </a14:m>
                    <a:endParaRPr lang="en-US" sz="2800" dirty="0">
                      <a:latin typeface="Gill Sans MT" panose="020B0502020104020203" pitchFamily="34" charset="0"/>
                    </a:endParaRPr>
                  </a:p>
                </p:txBody>
              </p:sp>
            </mc:Choice>
            <mc:Fallback xmlns="">
              <p:sp>
                <p:nvSpPr>
                  <p:cNvPr id="63" name="Content Placeholder 2"/>
                  <p:cNvSpPr txBox="1">
                    <a:spLocks noRot="1" noChangeAspect="1" noMove="1" noResize="1" noEditPoints="1" noAdjustHandles="1" noChangeArrowheads="1" noChangeShapeType="1" noTextEdit="1"/>
                  </p:cNvSpPr>
                  <p:nvPr/>
                </p:nvSpPr>
                <p:spPr>
                  <a:xfrm>
                    <a:off x="1474992" y="3666228"/>
                    <a:ext cx="6637000" cy="710707"/>
                  </a:xfrm>
                  <a:prstGeom prst="rect">
                    <a:avLst/>
                  </a:prstGeom>
                  <a:blipFill rotWithShape="0">
                    <a:blip r:embed="rId4"/>
                    <a:stretch>
                      <a:fillRect l="-92" t="-5128" b="-8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63"/>
                  <p:cNvSpPr/>
                  <p:nvPr/>
                </p:nvSpPr>
                <p:spPr>
                  <a:xfrm>
                    <a:off x="7650700" y="3294552"/>
                    <a:ext cx="3240360" cy="1273297"/>
                  </a:xfrm>
                  <a:prstGeom prst="rect">
                    <a:avLst/>
                  </a:prstGeom>
                </p:spPr>
                <p:txBody>
                  <a:bodyPr wrap="square">
                    <a:spAutoFit/>
                  </a:bodyPr>
                  <a:lstStyle/>
                  <a:p>
                    <a:r>
                      <a:rPr lang="en-US" dirty="0" smtClean="0">
                        <a:ea typeface="Cambria Math" panose="02040503050406030204" pitchFamily="18" charset="0"/>
                      </a:rPr>
                      <a:t>A</a:t>
                    </a:r>
                    <a14:m>
                      <m:oMath xmlns:m="http://schemas.openxmlformats.org/officeDocument/2006/math">
                        <m:r>
                          <a:rPr lang="en-US">
                            <a:latin typeface="Cambria Math" panose="02040503050406030204" pitchFamily="18" charset="0"/>
                            <a:ea typeface="Cambria Math" panose="02040503050406030204" pitchFamily="18" charset="0"/>
                          </a:rPr>
                          <m:t> </m:t>
                        </m:r>
                        <m:r>
                          <m:rPr>
                            <m:nor/>
                          </m:rPr>
                          <a:rPr lang="en-US" dirty="0">
                            <a:latin typeface="Gill Sans MT" panose="020B0502020104020203" pitchFamily="34" charset="0"/>
                          </a:rPr>
                          <m:t>… </m:t>
                        </m:r>
                        <m:r>
                          <m:rPr>
                            <m:sty m:val="p"/>
                          </m:rPr>
                          <a:rPr lang="en-US" b="0" i="0" dirty="0" smtClean="0">
                            <a:latin typeface="Cambria Math" panose="02040503050406030204" pitchFamily="18" charset="0"/>
                          </a:rPr>
                          <m:t>candidate</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attribute</m:t>
                        </m:r>
                      </m:oMath>
                    </a14:m>
                    <a:endParaRPr lang="en-US" b="0" i="0" dirty="0" smtClean="0">
                      <a:latin typeface="Cambria Math" panose="02040503050406030204" pitchFamily="18" charset="0"/>
                    </a:endParaRPr>
                  </a:p>
                  <a:p>
                    <a14:m>
                      <m:oMath xmlns:m="http://schemas.openxmlformats.org/officeDocument/2006/math">
                        <m:r>
                          <a:rPr lang="en-US" b="0" i="1" smtClean="0">
                            <a:latin typeface="Cambria Math" panose="02040503050406030204" pitchFamily="18" charset="0"/>
                            <a:ea typeface="Cambria Math" panose="02040503050406030204" pitchFamily="18" charset="0"/>
                          </a:rPr>
                          <m:t>𝑉</m:t>
                        </m:r>
                        <m:r>
                          <a:rPr lang="en-US" b="0" i="0" smtClean="0">
                            <a:latin typeface="Cambria Math" panose="02040503050406030204" pitchFamily="18" charset="0"/>
                            <a:ea typeface="Cambria Math" panose="02040503050406030204" pitchFamily="18" charset="0"/>
                          </a:rPr>
                          <m:t> </m:t>
                        </m:r>
                      </m:oMath>
                    </a14:m>
                    <a:r>
                      <a:rPr lang="en-US" dirty="0" smtClean="0">
                        <a:latin typeface="Gill Sans MT" panose="020B0502020104020203" pitchFamily="34" charset="0"/>
                      </a:rPr>
                      <a:t>… possible values of A</a:t>
                    </a:r>
                  </a:p>
                  <a:p>
                    <a14:m>
                      <m:oMath xmlns:m="http://schemas.openxmlformats.org/officeDocument/2006/math">
                        <m:r>
                          <a:rPr lang="en-US" b="0" i="1" smtClean="0">
                            <a:latin typeface="Cambria Math" panose="02040503050406030204" pitchFamily="18" charset="0"/>
                            <a:ea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 </m:t>
                        </m:r>
                      </m:oMath>
                    </a14:m>
                    <a:r>
                      <a:rPr lang="en-US" dirty="0" smtClean="0">
                        <a:latin typeface="Gill Sans MT" panose="020B0502020104020203" pitchFamily="34" charset="0"/>
                      </a:rPr>
                      <a:t>… set of examples {X}</a:t>
                    </a:r>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𝑉</m:t>
                              </m:r>
                              <m:r>
                                <m:rPr>
                                  <m:nor/>
                                </m:rPr>
                                <a:rPr lang="en-US" dirty="0">
                                  <a:latin typeface="Gill Sans MT" panose="020B0502020104020203" pitchFamily="34" charset="0"/>
                                </a:rPr>
                                <m:t>… </m:t>
                              </m:r>
                              <m:r>
                                <m:rPr>
                                  <m:nor/>
                                </m:rPr>
                                <a:rPr lang="en-US" b="0" i="0" dirty="0" smtClean="0">
                                  <a:latin typeface="Gill Sans MT" panose="020B0502020104020203" pitchFamily="34" charset="0"/>
                                </a:rPr>
                                <m:t>sub</m:t>
                              </m:r>
                              <m:r>
                                <m:rPr>
                                  <m:nor/>
                                </m:rPr>
                                <a:rPr lang="en-US" dirty="0">
                                  <a:latin typeface="Gill Sans MT" panose="020B0502020104020203" pitchFamily="34" charset="0"/>
                                </a:rPr>
                                <m:t>set</m:t>
                              </m:r>
                              <m:r>
                                <m:rPr>
                                  <m:nor/>
                                </m:rPr>
                                <a:rPr lang="en-US" dirty="0">
                                  <a:latin typeface="Gill Sans MT" panose="020B0502020104020203" pitchFamily="34" charset="0"/>
                                </a:rPr>
                                <m:t> </m:t>
                              </m:r>
                              <m:r>
                                <m:rPr>
                                  <m:nor/>
                                </m:rPr>
                                <a:rPr lang="en-US" b="0" i="0" dirty="0" smtClean="0">
                                  <a:latin typeface="Gill Sans MT" panose="020B0502020104020203" pitchFamily="34" charset="0"/>
                                </a:rPr>
                                <m:t>of</m:t>
                              </m:r>
                              <m:r>
                                <m:rPr>
                                  <m:nor/>
                                </m:rPr>
                                <a:rPr lang="en-US" b="0" i="0" dirty="0" smtClean="0">
                                  <a:latin typeface="Gill Sans MT" panose="020B0502020104020203" pitchFamily="34" charset="0"/>
                                </a:rPr>
                                <m:t> {</m:t>
                              </m:r>
                              <m:r>
                                <m:rPr>
                                  <m:nor/>
                                </m:rPr>
                                <a:rPr lang="en-US" b="0" i="0" dirty="0" smtClean="0">
                                  <a:latin typeface="Gill Sans MT" panose="020B0502020104020203" pitchFamily="34" charset="0"/>
                                </a:rPr>
                                <m:t>X</m:t>
                              </m:r>
                              <m:r>
                                <m:rPr>
                                  <m:nor/>
                                </m:rPr>
                                <a:rPr lang="en-US" b="0" i="0" dirty="0" smtClean="0">
                                  <a:latin typeface="Gill Sans MT" panose="020B0502020104020203" pitchFamily="34" charset="0"/>
                                </a:rPr>
                                <m:t>} </m:t>
                              </m:r>
                              <m:r>
                                <m:rPr>
                                  <m:nor/>
                                </m:rPr>
                                <a:rPr lang="en-US" b="0" i="0" dirty="0" smtClean="0">
                                  <a:latin typeface="Gill Sans MT" panose="020B0502020104020203" pitchFamily="34" charset="0"/>
                                </a:rPr>
                                <m:t>where</m:t>
                              </m:r>
                              <m:r>
                                <m:rPr>
                                  <m:nor/>
                                </m:rPr>
                                <a:rPr lang="en-US" dirty="0">
                                  <a:latin typeface="Gill Sans MT" panose="020B0502020104020203" pitchFamily="34" charset="0"/>
                                </a:rPr>
                                <m:t> </m:t>
                              </m:r>
                              <m:r>
                                <m:rPr>
                                  <m:nor/>
                                </m:rPr>
                                <a:rPr lang="en-US" b="0" i="0" dirty="0" smtClean="0">
                                  <a:latin typeface="Gill Sans MT" panose="020B0502020104020203" pitchFamily="34" charset="0"/>
                                </a:rPr>
                                <m:t>X</m:t>
                              </m:r>
                              <m:r>
                                <m:rPr>
                                  <m:nor/>
                                </m:rPr>
                                <a:rPr lang="en-US" b="0" i="0" baseline="-25000" dirty="0" smtClean="0">
                                  <a:latin typeface="Gill Sans MT" panose="020B0502020104020203" pitchFamily="34" charset="0"/>
                                </a:rPr>
                                <m:t>A</m:t>
                              </m:r>
                              <m:r>
                                <m:rPr>
                                  <m:nor/>
                                </m:rPr>
                                <a:rPr lang="en-US" b="0" i="0" dirty="0" smtClean="0">
                                  <a:latin typeface="Gill Sans MT" panose="020B0502020104020203" pitchFamily="34" charset="0"/>
                                </a:rPr>
                                <m:t> = </m:t>
                              </m:r>
                              <m:r>
                                <m:rPr>
                                  <m:nor/>
                                </m:rPr>
                                <a:rPr lang="en-US" b="0" i="0" dirty="0" smtClean="0">
                                  <a:latin typeface="Gill Sans MT" panose="020B0502020104020203" pitchFamily="34" charset="0"/>
                                </a:rPr>
                                <m:t>V</m:t>
                              </m:r>
                            </m:sub>
                          </m:sSub>
                        </m:oMath>
                      </m:oMathPara>
                    </a14:m>
                    <a:endParaRPr lang="en-US" dirty="0" smtClean="0">
                      <a:latin typeface="Gill Sans MT" panose="020B0502020104020203" pitchFamily="34" charset="0"/>
                    </a:endParaRPr>
                  </a:p>
                </p:txBody>
              </p:sp>
            </mc:Choice>
            <mc:Fallback xmlns="">
              <p:sp>
                <p:nvSpPr>
                  <p:cNvPr id="64" name="Rectangle 63"/>
                  <p:cNvSpPr>
                    <a:spLocks noRot="1" noChangeAspect="1" noMove="1" noResize="1" noEditPoints="1" noAdjustHandles="1" noChangeArrowheads="1" noChangeShapeType="1" noTextEdit="1"/>
                  </p:cNvSpPr>
                  <p:nvPr/>
                </p:nvSpPr>
                <p:spPr>
                  <a:xfrm>
                    <a:off x="7650700" y="3294552"/>
                    <a:ext cx="3240360" cy="1273297"/>
                  </a:xfrm>
                  <a:prstGeom prst="rect">
                    <a:avLst/>
                  </a:prstGeom>
                  <a:blipFill rotWithShape="0">
                    <a:blip r:embed="rId5"/>
                    <a:stretch>
                      <a:fillRect l="-1695" t="-2392" r="-1695" b="-4306"/>
                    </a:stretch>
                  </a:blipFill>
                </p:spPr>
                <p:txBody>
                  <a:bodyPr/>
                  <a:lstStyle/>
                  <a:p>
                    <a:r>
                      <a:rPr lang="en-US">
                        <a:noFill/>
                      </a:rPr>
                      <a:t> </a:t>
                    </a:r>
                  </a:p>
                </p:txBody>
              </p:sp>
            </mc:Fallback>
          </mc:AlternateContent>
        </p:grpSp>
        <p:sp>
          <p:nvSpPr>
            <p:cNvPr id="128" name="Rectangle 127"/>
            <p:cNvSpPr/>
            <p:nvPr/>
          </p:nvSpPr>
          <p:spPr>
            <a:xfrm>
              <a:off x="2145488" y="4174764"/>
              <a:ext cx="9675148" cy="1015663"/>
            </a:xfrm>
            <a:prstGeom prst="rect">
              <a:avLst/>
            </a:prstGeom>
          </p:spPr>
          <p:txBody>
            <a:bodyPr wrap="square">
              <a:spAutoFit/>
            </a:bodyPr>
            <a:lstStyle/>
            <a:p>
              <a:r>
                <a:rPr lang="en-US" sz="2000" dirty="0" smtClean="0">
                  <a:latin typeface="Gill Sans MT" panose="020B0502020104020203" pitchFamily="34" charset="0"/>
                </a:rPr>
                <a:t>Split Entropy favors few number of subsets with many values </a:t>
              </a:r>
              <a:r>
                <a:rPr lang="en-US" sz="2000" dirty="0" smtClean="0">
                  <a:latin typeface="Gill Sans MT" panose="020B0502020104020203" pitchFamily="34" charset="0"/>
                  <a:sym typeface="Wingdings" panose="05000000000000000000" pitchFamily="2" charset="2"/>
                </a:rPr>
                <a:t> </a:t>
              </a:r>
              <a:r>
                <a:rPr lang="en-US" sz="2000" dirty="0" err="1" smtClean="0">
                  <a:latin typeface="Gill Sans MT" panose="020B0502020104020203" pitchFamily="34" charset="0"/>
                  <a:sym typeface="Wingdings" panose="05000000000000000000" pitchFamily="2" charset="2"/>
                </a:rPr>
                <a:t>SplitEntropy</a:t>
              </a:r>
              <a:r>
                <a:rPr lang="en-US" sz="2000" dirty="0" smtClean="0">
                  <a:latin typeface="Gill Sans MT" panose="020B0502020104020203" pitchFamily="34" charset="0"/>
                  <a:sym typeface="Wingdings" panose="05000000000000000000" pitchFamily="2" charset="2"/>
                </a:rPr>
                <a:t> is small</a:t>
              </a:r>
            </a:p>
            <a:p>
              <a:r>
                <a:rPr lang="en-US" sz="2000" dirty="0">
                  <a:latin typeface="Gill Sans MT" panose="020B0502020104020203" pitchFamily="34" charset="0"/>
                </a:rPr>
                <a:t>Split Entropy </a:t>
              </a:r>
              <a:r>
                <a:rPr lang="en-US" sz="2000" dirty="0" smtClean="0">
                  <a:latin typeface="Gill Sans MT" panose="020B0502020104020203" pitchFamily="34" charset="0"/>
                </a:rPr>
                <a:t>downplays many subsets </a:t>
              </a:r>
              <a:r>
                <a:rPr lang="en-US" sz="2000" dirty="0">
                  <a:latin typeface="Gill Sans MT" panose="020B0502020104020203" pitchFamily="34" charset="0"/>
                </a:rPr>
                <a:t>with </a:t>
              </a:r>
              <a:r>
                <a:rPr lang="en-US" sz="2000" dirty="0" smtClean="0">
                  <a:latin typeface="Gill Sans MT" panose="020B0502020104020203" pitchFamily="34" charset="0"/>
                </a:rPr>
                <a:t>small values </a:t>
              </a:r>
              <a:r>
                <a:rPr lang="en-US" sz="2000" dirty="0">
                  <a:latin typeface="Gill Sans MT" panose="020B0502020104020203" pitchFamily="34" charset="0"/>
                  <a:sym typeface="Wingdings" panose="05000000000000000000" pitchFamily="2" charset="2"/>
                </a:rPr>
                <a:t> </a:t>
              </a:r>
              <a:r>
                <a:rPr lang="en-US" sz="2000" dirty="0" err="1">
                  <a:latin typeface="Gill Sans MT" panose="020B0502020104020203" pitchFamily="34" charset="0"/>
                  <a:sym typeface="Wingdings" panose="05000000000000000000" pitchFamily="2" charset="2"/>
                </a:rPr>
                <a:t>SplitEntropy</a:t>
              </a:r>
              <a:r>
                <a:rPr lang="en-US" sz="2000" dirty="0">
                  <a:latin typeface="Gill Sans MT" panose="020B0502020104020203" pitchFamily="34" charset="0"/>
                  <a:sym typeface="Wingdings" panose="05000000000000000000" pitchFamily="2" charset="2"/>
                </a:rPr>
                <a:t> is </a:t>
              </a:r>
              <a:r>
                <a:rPr lang="en-US" sz="2000" dirty="0" smtClean="0">
                  <a:latin typeface="Gill Sans MT" panose="020B0502020104020203" pitchFamily="34" charset="0"/>
                  <a:sym typeface="Wingdings" panose="05000000000000000000" pitchFamily="2" charset="2"/>
                </a:rPr>
                <a:t>large</a:t>
              </a:r>
              <a:endParaRPr lang="en-US" sz="2000" dirty="0">
                <a:latin typeface="Gill Sans MT" panose="020B0502020104020203" pitchFamily="34" charset="0"/>
                <a:sym typeface="Wingdings" panose="05000000000000000000" pitchFamily="2" charset="2"/>
              </a:endParaRPr>
            </a:p>
            <a:p>
              <a:endParaRPr lang="en-US" sz="2000" dirty="0"/>
            </a:p>
          </p:txBody>
        </p:sp>
      </p:grpSp>
    </p:spTree>
    <p:extLst>
      <p:ext uri="{BB962C8B-B14F-4D97-AF65-F5344CB8AC3E}">
        <p14:creationId xmlns:p14="http://schemas.microsoft.com/office/powerpoint/2010/main" val="133389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200" y="181492"/>
            <a:ext cx="3451586" cy="701731"/>
          </a:xfrm>
        </p:spPr>
        <p:txBody>
          <a:bodyPr/>
          <a:lstStyle/>
          <a:p>
            <a:r>
              <a:rPr lang="en-US" dirty="0"/>
              <a:t>Decision Tree</a:t>
            </a:r>
          </a:p>
        </p:txBody>
      </p:sp>
      <p:sp>
        <p:nvSpPr>
          <p:cNvPr id="8" name="Content Placeholder 2"/>
          <p:cNvSpPr>
            <a:spLocks noGrp="1"/>
          </p:cNvSpPr>
          <p:nvPr>
            <p:ph idx="1"/>
          </p:nvPr>
        </p:nvSpPr>
        <p:spPr>
          <a:xfrm>
            <a:off x="1278219" y="791502"/>
            <a:ext cx="6685594" cy="409709"/>
          </a:xfrm>
        </p:spPr>
        <p:txBody>
          <a:bodyPr>
            <a:noAutofit/>
          </a:bodyPr>
          <a:lstStyle/>
          <a:p>
            <a:pPr marL="0" indent="0">
              <a:buNone/>
            </a:pPr>
            <a:r>
              <a:rPr lang="en-US" sz="2800" dirty="0" smtClean="0">
                <a:latin typeface="Gill Sans MT" panose="020B0502020104020203" pitchFamily="34" charset="0"/>
              </a:rPr>
              <a:t>Continuous Values Attributes</a:t>
            </a:r>
            <a:endParaRPr lang="en-US" sz="2800" dirty="0">
              <a:latin typeface="Gill Sans MT" panose="020B0502020104020203" pitchFamily="34" charset="0"/>
            </a:endParaRPr>
          </a:p>
        </p:txBody>
      </p:sp>
      <p:sp>
        <p:nvSpPr>
          <p:cNvPr id="35" name="Content Placeholder 2"/>
          <p:cNvSpPr txBox="1">
            <a:spLocks/>
          </p:cNvSpPr>
          <p:nvPr/>
        </p:nvSpPr>
        <p:spPr>
          <a:xfrm>
            <a:off x="571950" y="1268760"/>
            <a:ext cx="10384590" cy="1423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latin typeface="Gill Sans MT" panose="020B0502020104020203" pitchFamily="34" charset="0"/>
              </a:rPr>
              <a:t>Thresholds:   </a:t>
            </a:r>
          </a:p>
          <a:p>
            <a:pPr>
              <a:buFontTx/>
              <a:buChar char="-"/>
            </a:pPr>
            <a:r>
              <a:rPr lang="en-US" sz="2400" dirty="0" smtClean="0">
                <a:latin typeface="Gill Sans MT" panose="020B0502020104020203" pitchFamily="34" charset="0"/>
              </a:rPr>
              <a:t>axis aligned values to create a True, False condition to build a DT</a:t>
            </a:r>
          </a:p>
          <a:p>
            <a:pPr>
              <a:buFontTx/>
              <a:buChar char="-"/>
            </a:pPr>
            <a:r>
              <a:rPr lang="en-US" sz="2400" dirty="0" smtClean="0">
                <a:latin typeface="Gill Sans MT" panose="020B0502020104020203" pitchFamily="34" charset="0"/>
              </a:rPr>
              <a:t>Thresholds can be optimized</a:t>
            </a:r>
          </a:p>
        </p:txBody>
      </p:sp>
      <p:grpSp>
        <p:nvGrpSpPr>
          <p:cNvPr id="4" name="Group 3"/>
          <p:cNvGrpSpPr/>
          <p:nvPr/>
        </p:nvGrpSpPr>
        <p:grpSpPr>
          <a:xfrm>
            <a:off x="1055972" y="3127010"/>
            <a:ext cx="3819813" cy="2631551"/>
            <a:chOff x="1055440" y="3427259"/>
            <a:chExt cx="7354519" cy="3821424"/>
          </a:xfrm>
        </p:grpSpPr>
        <p:cxnSp>
          <p:nvCxnSpPr>
            <p:cNvPr id="36" name="Straight Connector 35"/>
            <p:cNvCxnSpPr/>
            <p:nvPr/>
          </p:nvCxnSpPr>
          <p:spPr>
            <a:xfrm>
              <a:off x="1065143" y="7248683"/>
              <a:ext cx="7344816" cy="0"/>
            </a:xfrm>
            <a:prstGeom prst="line">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1055440" y="3427259"/>
              <a:ext cx="0" cy="381814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Rectangle 39"/>
          <p:cNvSpPr/>
          <p:nvPr/>
        </p:nvSpPr>
        <p:spPr>
          <a:xfrm>
            <a:off x="591603" y="2817991"/>
            <a:ext cx="493193" cy="461665"/>
          </a:xfrm>
          <a:prstGeom prst="rect">
            <a:avLst/>
          </a:prstGeom>
        </p:spPr>
        <p:txBody>
          <a:bodyPr wrap="square">
            <a:spAutoFit/>
          </a:bodyPr>
          <a:lstStyle/>
          <a:p>
            <a:r>
              <a:rPr lang="en-US" sz="2400" i="1" dirty="0" smtClean="0"/>
              <a:t>x</a:t>
            </a:r>
            <a:r>
              <a:rPr lang="en-US" sz="2400" baseline="-25000" dirty="0" smtClean="0"/>
              <a:t>2</a:t>
            </a:r>
            <a:endParaRPr lang="en-US" sz="2400" b="1" i="1" baseline="-25000" dirty="0" smtClean="0"/>
          </a:p>
        </p:txBody>
      </p:sp>
      <p:sp>
        <p:nvSpPr>
          <p:cNvPr id="41" name="Rectangle 40"/>
          <p:cNvSpPr/>
          <p:nvPr/>
        </p:nvSpPr>
        <p:spPr>
          <a:xfrm>
            <a:off x="4669861" y="5732091"/>
            <a:ext cx="493193" cy="461665"/>
          </a:xfrm>
          <a:prstGeom prst="rect">
            <a:avLst/>
          </a:prstGeom>
        </p:spPr>
        <p:txBody>
          <a:bodyPr wrap="square">
            <a:spAutoFit/>
          </a:bodyPr>
          <a:lstStyle/>
          <a:p>
            <a:r>
              <a:rPr lang="en-US" sz="2400" i="1" dirty="0" smtClean="0"/>
              <a:t>x</a:t>
            </a:r>
            <a:r>
              <a:rPr lang="en-US" sz="2400" baseline="-25000" dirty="0"/>
              <a:t>1</a:t>
            </a:r>
            <a:endParaRPr lang="en-US" sz="2400" b="1" i="1" baseline="-25000" dirty="0" smtClean="0"/>
          </a:p>
        </p:txBody>
      </p:sp>
      <p:grpSp>
        <p:nvGrpSpPr>
          <p:cNvPr id="89" name="Group 88"/>
          <p:cNvGrpSpPr/>
          <p:nvPr/>
        </p:nvGrpSpPr>
        <p:grpSpPr>
          <a:xfrm>
            <a:off x="2627368" y="3127010"/>
            <a:ext cx="346567" cy="2964175"/>
            <a:chOff x="2627368" y="3127010"/>
            <a:chExt cx="346567" cy="2964175"/>
          </a:xfrm>
        </p:grpSpPr>
        <mc:AlternateContent xmlns:mc="http://schemas.openxmlformats.org/markup-compatibility/2006" xmlns:a14="http://schemas.microsoft.com/office/drawing/2010/main">
          <mc:Choice Requires="a14">
            <p:sp>
              <p:nvSpPr>
                <p:cNvPr id="49" name="Content Placeholder 2"/>
                <p:cNvSpPr txBox="1">
                  <a:spLocks/>
                </p:cNvSpPr>
                <p:nvPr/>
              </p:nvSpPr>
              <p:spPr>
                <a:xfrm>
                  <a:off x="2627368" y="5814186"/>
                  <a:ext cx="346567" cy="2769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1</m:t>
                            </m:r>
                          </m:sub>
                        </m:sSub>
                      </m:oMath>
                    </m:oMathPara>
                  </a14:m>
                  <a:endParaRPr lang="en-US" sz="2800" dirty="0">
                    <a:latin typeface="Gill Sans MT" panose="020B0502020104020203" pitchFamily="34" charset="0"/>
                  </a:endParaRPr>
                </a:p>
              </p:txBody>
            </p:sp>
          </mc:Choice>
          <mc:Fallback xmlns="">
            <p:sp>
              <p:nvSpPr>
                <p:cNvPr id="49" name="Content Placeholder 2"/>
                <p:cNvSpPr txBox="1">
                  <a:spLocks noRot="1" noChangeAspect="1" noMove="1" noResize="1" noEditPoints="1" noAdjustHandles="1" noChangeArrowheads="1" noChangeShapeType="1" noTextEdit="1"/>
                </p:cNvSpPr>
                <p:nvPr/>
              </p:nvSpPr>
              <p:spPr>
                <a:xfrm>
                  <a:off x="2627368" y="5814186"/>
                  <a:ext cx="346567" cy="276999"/>
                </a:xfrm>
                <a:prstGeom prst="rect">
                  <a:avLst/>
                </a:prstGeom>
                <a:blipFill rotWithShape="0">
                  <a:blip r:embed="rId3"/>
                  <a:stretch>
                    <a:fillRect l="-26316" t="-4444" b="-20000"/>
                  </a:stretch>
                </a:blipFill>
              </p:spPr>
              <p:txBody>
                <a:bodyPr/>
                <a:lstStyle/>
                <a:p>
                  <a:r>
                    <a:rPr lang="en-US">
                      <a:noFill/>
                    </a:rPr>
                    <a:t> </a:t>
                  </a:r>
                </a:p>
              </p:txBody>
            </p:sp>
          </mc:Fallback>
        </mc:AlternateContent>
        <p:cxnSp>
          <p:nvCxnSpPr>
            <p:cNvPr id="11" name="Straight Connector 10"/>
            <p:cNvCxnSpPr/>
            <p:nvPr/>
          </p:nvCxnSpPr>
          <p:spPr>
            <a:xfrm>
              <a:off x="2711624" y="3127010"/>
              <a:ext cx="0" cy="262929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709405" y="3811468"/>
            <a:ext cx="4166380" cy="276999"/>
            <a:chOff x="709405" y="3811468"/>
            <a:chExt cx="4166380" cy="276999"/>
          </a:xfrm>
        </p:grpSpPr>
        <mc:AlternateContent xmlns:mc="http://schemas.openxmlformats.org/markup-compatibility/2006" xmlns:a14="http://schemas.microsoft.com/office/drawing/2010/main">
          <mc:Choice Requires="a14">
            <p:sp>
              <p:nvSpPr>
                <p:cNvPr id="55" name="Content Placeholder 2"/>
                <p:cNvSpPr txBox="1">
                  <a:spLocks/>
                </p:cNvSpPr>
                <p:nvPr/>
              </p:nvSpPr>
              <p:spPr>
                <a:xfrm>
                  <a:off x="709405" y="3811468"/>
                  <a:ext cx="346567" cy="2769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3</m:t>
                            </m:r>
                          </m:sub>
                        </m:sSub>
                      </m:oMath>
                    </m:oMathPara>
                  </a14:m>
                  <a:endParaRPr lang="en-US" sz="2800" dirty="0">
                    <a:latin typeface="Gill Sans MT" panose="020B0502020104020203" pitchFamily="34" charset="0"/>
                  </a:endParaRPr>
                </a:p>
              </p:txBody>
            </p:sp>
          </mc:Choice>
          <mc:Fallback xmlns="">
            <p:sp>
              <p:nvSpPr>
                <p:cNvPr id="55" name="Content Placeholder 2"/>
                <p:cNvSpPr txBox="1">
                  <a:spLocks noRot="1" noChangeAspect="1" noMove="1" noResize="1" noEditPoints="1" noAdjustHandles="1" noChangeArrowheads="1" noChangeShapeType="1" noTextEdit="1"/>
                </p:cNvSpPr>
                <p:nvPr/>
              </p:nvSpPr>
              <p:spPr>
                <a:xfrm>
                  <a:off x="709405" y="3811468"/>
                  <a:ext cx="346567" cy="276999"/>
                </a:xfrm>
                <a:prstGeom prst="rect">
                  <a:avLst/>
                </a:prstGeom>
                <a:blipFill rotWithShape="0">
                  <a:blip r:embed="rId4"/>
                  <a:stretch>
                    <a:fillRect l="-26316" t="-4348" b="-19565"/>
                  </a:stretch>
                </a:blipFill>
              </p:spPr>
              <p:txBody>
                <a:bodyPr/>
                <a:lstStyle/>
                <a:p>
                  <a:r>
                    <a:rPr lang="en-US">
                      <a:noFill/>
                    </a:rPr>
                    <a:t> </a:t>
                  </a:r>
                </a:p>
              </p:txBody>
            </p:sp>
          </mc:Fallback>
        </mc:AlternateContent>
        <p:cxnSp>
          <p:nvCxnSpPr>
            <p:cNvPr id="13" name="Straight Connector 12"/>
            <p:cNvCxnSpPr/>
            <p:nvPr/>
          </p:nvCxnSpPr>
          <p:spPr>
            <a:xfrm>
              <a:off x="2711624" y="3949967"/>
              <a:ext cx="216416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709405" y="5012056"/>
            <a:ext cx="2002219" cy="276999"/>
            <a:chOff x="709405" y="5012056"/>
            <a:chExt cx="2002219" cy="276999"/>
          </a:xfrm>
        </p:grpSpPr>
        <mc:AlternateContent xmlns:mc="http://schemas.openxmlformats.org/markup-compatibility/2006" xmlns:a14="http://schemas.microsoft.com/office/drawing/2010/main">
          <mc:Choice Requires="a14">
            <p:sp>
              <p:nvSpPr>
                <p:cNvPr id="54" name="Content Placeholder 2"/>
                <p:cNvSpPr txBox="1">
                  <a:spLocks/>
                </p:cNvSpPr>
                <p:nvPr/>
              </p:nvSpPr>
              <p:spPr>
                <a:xfrm>
                  <a:off x="709405" y="5012056"/>
                  <a:ext cx="346567" cy="2769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2</m:t>
                            </m:r>
                          </m:sub>
                        </m:sSub>
                      </m:oMath>
                    </m:oMathPara>
                  </a14:m>
                  <a:endParaRPr lang="en-US" sz="2800" dirty="0">
                    <a:latin typeface="Gill Sans MT" panose="020B0502020104020203" pitchFamily="34" charset="0"/>
                  </a:endParaRPr>
                </a:p>
              </p:txBody>
            </p:sp>
          </mc:Choice>
          <mc:Fallback xmlns="">
            <p:sp>
              <p:nvSpPr>
                <p:cNvPr id="54" name="Content Placeholder 2"/>
                <p:cNvSpPr txBox="1">
                  <a:spLocks noRot="1" noChangeAspect="1" noMove="1" noResize="1" noEditPoints="1" noAdjustHandles="1" noChangeArrowheads="1" noChangeShapeType="1" noTextEdit="1"/>
                </p:cNvSpPr>
                <p:nvPr/>
              </p:nvSpPr>
              <p:spPr>
                <a:xfrm>
                  <a:off x="709405" y="5012056"/>
                  <a:ext cx="346567" cy="276999"/>
                </a:xfrm>
                <a:prstGeom prst="rect">
                  <a:avLst/>
                </a:prstGeom>
                <a:blipFill rotWithShape="0">
                  <a:blip r:embed="rId5"/>
                  <a:stretch>
                    <a:fillRect l="-26316" t="-4348" b="-19565"/>
                  </a:stretch>
                </a:blipFill>
              </p:spPr>
              <p:txBody>
                <a:bodyPr/>
                <a:lstStyle/>
                <a:p>
                  <a:r>
                    <a:rPr lang="en-US">
                      <a:noFill/>
                    </a:rPr>
                    <a:t> </a:t>
                  </a:r>
                </a:p>
              </p:txBody>
            </p:sp>
          </mc:Fallback>
        </mc:AlternateContent>
        <p:cxnSp>
          <p:nvCxnSpPr>
            <p:cNvPr id="59" name="Straight Connector 58"/>
            <p:cNvCxnSpPr/>
            <p:nvPr/>
          </p:nvCxnSpPr>
          <p:spPr>
            <a:xfrm>
              <a:off x="1055972" y="5150555"/>
              <a:ext cx="165565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p:nvGrpSpPr>
        <p:grpSpPr>
          <a:xfrm>
            <a:off x="3928981" y="3949967"/>
            <a:ext cx="346567" cy="2141218"/>
            <a:chOff x="3928981" y="3949967"/>
            <a:chExt cx="346567" cy="2141218"/>
          </a:xfrm>
        </p:grpSpPr>
        <mc:AlternateContent xmlns:mc="http://schemas.openxmlformats.org/markup-compatibility/2006" xmlns:a14="http://schemas.microsoft.com/office/drawing/2010/main">
          <mc:Choice Requires="a14">
            <p:sp>
              <p:nvSpPr>
                <p:cNvPr id="51" name="Content Placeholder 2"/>
                <p:cNvSpPr txBox="1">
                  <a:spLocks/>
                </p:cNvSpPr>
                <p:nvPr/>
              </p:nvSpPr>
              <p:spPr>
                <a:xfrm>
                  <a:off x="3928981" y="5814186"/>
                  <a:ext cx="346567" cy="2769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4</m:t>
                            </m:r>
                          </m:sub>
                        </m:sSub>
                      </m:oMath>
                    </m:oMathPara>
                  </a14:m>
                  <a:endParaRPr lang="en-US" sz="2800" dirty="0">
                    <a:latin typeface="Gill Sans MT" panose="020B0502020104020203" pitchFamily="34" charset="0"/>
                  </a:endParaRPr>
                </a:p>
              </p:txBody>
            </p:sp>
          </mc:Choice>
          <mc:Fallback xmlns="">
            <p:sp>
              <p:nvSpPr>
                <p:cNvPr id="51" name="Content Placeholder 2"/>
                <p:cNvSpPr txBox="1">
                  <a:spLocks noRot="1" noChangeAspect="1" noMove="1" noResize="1" noEditPoints="1" noAdjustHandles="1" noChangeArrowheads="1" noChangeShapeType="1" noTextEdit="1"/>
                </p:cNvSpPr>
                <p:nvPr/>
              </p:nvSpPr>
              <p:spPr>
                <a:xfrm>
                  <a:off x="3928981" y="5814186"/>
                  <a:ext cx="346567" cy="276999"/>
                </a:xfrm>
                <a:prstGeom prst="rect">
                  <a:avLst/>
                </a:prstGeom>
                <a:blipFill rotWithShape="0">
                  <a:blip r:embed="rId6"/>
                  <a:stretch>
                    <a:fillRect l="-26786" t="-4444" b="-20000"/>
                  </a:stretch>
                </a:blipFill>
              </p:spPr>
              <p:txBody>
                <a:bodyPr/>
                <a:lstStyle/>
                <a:p>
                  <a:r>
                    <a:rPr lang="en-US">
                      <a:noFill/>
                    </a:rPr>
                    <a:t> </a:t>
                  </a:r>
                </a:p>
              </p:txBody>
            </p:sp>
          </mc:Fallback>
        </mc:AlternateContent>
        <p:cxnSp>
          <p:nvCxnSpPr>
            <p:cNvPr id="61" name="Straight Connector 60"/>
            <p:cNvCxnSpPr/>
            <p:nvPr/>
          </p:nvCxnSpPr>
          <p:spPr>
            <a:xfrm>
              <a:off x="4102264" y="3949967"/>
              <a:ext cx="0" cy="18038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8" name="Rectangle 17"/>
          <p:cNvSpPr/>
          <p:nvPr/>
        </p:nvSpPr>
        <p:spPr>
          <a:xfrm>
            <a:off x="1645271" y="5254325"/>
            <a:ext cx="338554" cy="369332"/>
          </a:xfrm>
          <a:prstGeom prst="rect">
            <a:avLst/>
          </a:prstGeom>
        </p:spPr>
        <p:txBody>
          <a:bodyPr wrap="none">
            <a:spAutoFit/>
          </a:bodyPr>
          <a:lstStyle/>
          <a:p>
            <a:r>
              <a:rPr lang="en-US" dirty="0" smtClean="0">
                <a:latin typeface="Gill Sans MT" panose="020B0502020104020203" pitchFamily="34" charset="0"/>
              </a:rPr>
              <a:t>A</a:t>
            </a:r>
            <a:endParaRPr lang="en-US" dirty="0"/>
          </a:p>
        </p:txBody>
      </p:sp>
      <p:sp>
        <p:nvSpPr>
          <p:cNvPr id="68" name="Rectangle 67"/>
          <p:cNvSpPr/>
          <p:nvPr/>
        </p:nvSpPr>
        <p:spPr>
          <a:xfrm>
            <a:off x="3352189" y="4619070"/>
            <a:ext cx="348172" cy="369332"/>
          </a:xfrm>
          <a:prstGeom prst="rect">
            <a:avLst/>
          </a:prstGeom>
        </p:spPr>
        <p:txBody>
          <a:bodyPr wrap="none">
            <a:spAutoFit/>
          </a:bodyPr>
          <a:lstStyle/>
          <a:p>
            <a:r>
              <a:rPr lang="en-US" dirty="0">
                <a:latin typeface="Gill Sans MT" panose="020B0502020104020203" pitchFamily="34" charset="0"/>
              </a:rPr>
              <a:t>C</a:t>
            </a:r>
            <a:endParaRPr lang="en-US" dirty="0"/>
          </a:p>
        </p:txBody>
      </p:sp>
      <p:sp>
        <p:nvSpPr>
          <p:cNvPr id="69" name="Rectangle 68"/>
          <p:cNvSpPr/>
          <p:nvPr/>
        </p:nvSpPr>
        <p:spPr>
          <a:xfrm>
            <a:off x="4400538" y="4619070"/>
            <a:ext cx="357790" cy="369332"/>
          </a:xfrm>
          <a:prstGeom prst="rect">
            <a:avLst/>
          </a:prstGeom>
        </p:spPr>
        <p:txBody>
          <a:bodyPr wrap="none">
            <a:spAutoFit/>
          </a:bodyPr>
          <a:lstStyle/>
          <a:p>
            <a:r>
              <a:rPr lang="en-US" dirty="0">
                <a:latin typeface="Gill Sans MT" panose="020B0502020104020203" pitchFamily="34" charset="0"/>
              </a:rPr>
              <a:t>D</a:t>
            </a:r>
            <a:endParaRPr lang="en-US" dirty="0"/>
          </a:p>
        </p:txBody>
      </p:sp>
      <p:sp>
        <p:nvSpPr>
          <p:cNvPr id="70" name="Rectangle 69"/>
          <p:cNvSpPr/>
          <p:nvPr/>
        </p:nvSpPr>
        <p:spPr>
          <a:xfrm>
            <a:off x="3738797" y="3276633"/>
            <a:ext cx="300082" cy="369332"/>
          </a:xfrm>
          <a:prstGeom prst="rect">
            <a:avLst/>
          </a:prstGeom>
        </p:spPr>
        <p:txBody>
          <a:bodyPr wrap="none">
            <a:spAutoFit/>
          </a:bodyPr>
          <a:lstStyle/>
          <a:p>
            <a:r>
              <a:rPr lang="en-US" dirty="0">
                <a:latin typeface="Gill Sans MT" panose="020B0502020104020203" pitchFamily="34" charset="0"/>
              </a:rPr>
              <a:t>E</a:t>
            </a:r>
            <a:endParaRPr lang="en-US" dirty="0"/>
          </a:p>
        </p:txBody>
      </p:sp>
      <p:sp>
        <p:nvSpPr>
          <p:cNvPr id="71" name="Rectangle 70"/>
          <p:cNvSpPr/>
          <p:nvPr/>
        </p:nvSpPr>
        <p:spPr>
          <a:xfrm>
            <a:off x="1645271" y="3792041"/>
            <a:ext cx="314510" cy="369332"/>
          </a:xfrm>
          <a:prstGeom prst="rect">
            <a:avLst/>
          </a:prstGeom>
        </p:spPr>
        <p:txBody>
          <a:bodyPr wrap="none">
            <a:spAutoFit/>
          </a:bodyPr>
          <a:lstStyle/>
          <a:p>
            <a:r>
              <a:rPr lang="en-US" dirty="0">
                <a:latin typeface="Gill Sans MT" panose="020B0502020104020203" pitchFamily="34" charset="0"/>
              </a:rPr>
              <a:t>B</a:t>
            </a:r>
            <a:endParaRPr lang="en-US" dirty="0"/>
          </a:p>
        </p:txBody>
      </p:sp>
      <p:sp>
        <p:nvSpPr>
          <p:cNvPr id="78" name="Oval 77"/>
          <p:cNvSpPr/>
          <p:nvPr/>
        </p:nvSpPr>
        <p:spPr>
          <a:xfrm>
            <a:off x="8090260" y="3263528"/>
            <a:ext cx="360040" cy="36004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5" name="Group 134"/>
          <p:cNvGrpSpPr/>
          <p:nvPr/>
        </p:nvGrpSpPr>
        <p:grpSpPr>
          <a:xfrm>
            <a:off x="6883601" y="3443453"/>
            <a:ext cx="2716633" cy="1005054"/>
            <a:chOff x="6883601" y="3443453"/>
            <a:chExt cx="2716633" cy="1005054"/>
          </a:xfrm>
        </p:grpSpPr>
        <p:grpSp>
          <p:nvGrpSpPr>
            <p:cNvPr id="100" name="Group 99"/>
            <p:cNvGrpSpPr/>
            <p:nvPr/>
          </p:nvGrpSpPr>
          <p:grpSpPr>
            <a:xfrm>
              <a:off x="6883601" y="3570841"/>
              <a:ext cx="1259386" cy="877666"/>
              <a:chOff x="6883601" y="3570841"/>
              <a:chExt cx="1259386" cy="877666"/>
            </a:xfrm>
          </p:grpSpPr>
          <p:sp>
            <p:nvSpPr>
              <p:cNvPr id="80" name="Oval 79"/>
              <p:cNvSpPr/>
              <p:nvPr/>
            </p:nvSpPr>
            <p:spPr>
              <a:xfrm>
                <a:off x="6883601" y="4088467"/>
                <a:ext cx="360040" cy="36004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p:cNvCxnSpPr>
                <a:stCxn id="78" idx="3"/>
                <a:endCxn id="80" idx="0"/>
              </p:cNvCxnSpPr>
              <p:nvPr/>
            </p:nvCxnSpPr>
            <p:spPr>
              <a:xfrm flipH="1">
                <a:off x="7063621" y="3570841"/>
                <a:ext cx="1079366" cy="51762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8397573" y="3443453"/>
              <a:ext cx="1202661" cy="1005054"/>
              <a:chOff x="8397573" y="3443453"/>
              <a:chExt cx="1202661" cy="1005054"/>
            </a:xfrm>
          </p:grpSpPr>
          <p:grpSp>
            <p:nvGrpSpPr>
              <p:cNvPr id="98" name="Group 97"/>
              <p:cNvGrpSpPr/>
              <p:nvPr/>
            </p:nvGrpSpPr>
            <p:grpSpPr>
              <a:xfrm>
                <a:off x="8397573" y="3570841"/>
                <a:ext cx="931710" cy="877666"/>
                <a:chOff x="8397573" y="3570841"/>
                <a:chExt cx="931710" cy="877666"/>
              </a:xfrm>
            </p:grpSpPr>
            <p:sp>
              <p:nvSpPr>
                <p:cNvPr id="77" name="Oval 76"/>
                <p:cNvSpPr/>
                <p:nvPr/>
              </p:nvSpPr>
              <p:spPr>
                <a:xfrm>
                  <a:off x="8969243" y="4088467"/>
                  <a:ext cx="360040" cy="36004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a:stCxn id="78" idx="5"/>
                  <a:endCxn id="77" idx="0"/>
                </p:cNvCxnSpPr>
                <p:nvPr/>
              </p:nvCxnSpPr>
              <p:spPr>
                <a:xfrm>
                  <a:off x="8397573" y="3570841"/>
                  <a:ext cx="751690" cy="51762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0" name="Rectangle 109"/>
                  <p:cNvSpPr/>
                  <p:nvPr/>
                </p:nvSpPr>
                <p:spPr>
                  <a:xfrm>
                    <a:off x="8623263" y="3443453"/>
                    <a:ext cx="976971" cy="369332"/>
                  </a:xfrm>
                  <a:prstGeom prst="rect">
                    <a:avLst/>
                  </a:prstGeom>
                </p:spPr>
                <p:txBody>
                  <a:bodyPr wrap="square">
                    <a:spAutoFit/>
                  </a:bodyPr>
                  <a:lstStyle/>
                  <a:p>
                    <a:r>
                      <a:rPr lang="en-US" i="1" dirty="0" smtClean="0"/>
                      <a:t>X</a:t>
                    </a:r>
                    <a:r>
                      <a:rPr lang="en-US" baseline="-25000" dirty="0" smtClean="0"/>
                      <a:t>1  </a:t>
                    </a:r>
                    <a14:m>
                      <m:oMath xmlns:m="http://schemas.openxmlformats.org/officeDocument/2006/math">
                        <m:r>
                          <a:rPr lang="en-US" b="0" i="0" smtClean="0">
                            <a:latin typeface="Cambria Math" panose="02040503050406030204" pitchFamily="18" charset="0"/>
                            <a:ea typeface="Cambria Math" panose="02040503050406030204" pitchFamily="18" charset="0"/>
                          </a:rPr>
                          <m:t>&gt;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sub>
                        </m:sSub>
                      </m:oMath>
                    </a14:m>
                    <a:endParaRPr lang="en-US" b="1" i="1" baseline="-25000" dirty="0" smtClean="0"/>
                  </a:p>
                </p:txBody>
              </p:sp>
            </mc:Choice>
            <mc:Fallback xmlns="">
              <p:sp>
                <p:nvSpPr>
                  <p:cNvPr id="110" name="Rectangle 109"/>
                  <p:cNvSpPr>
                    <a:spLocks noRot="1" noChangeAspect="1" noMove="1" noResize="1" noEditPoints="1" noAdjustHandles="1" noChangeArrowheads="1" noChangeShapeType="1" noTextEdit="1"/>
                  </p:cNvSpPr>
                  <p:nvPr/>
                </p:nvSpPr>
                <p:spPr>
                  <a:xfrm>
                    <a:off x="8623263" y="3443453"/>
                    <a:ext cx="976971" cy="369332"/>
                  </a:xfrm>
                  <a:prstGeom prst="rect">
                    <a:avLst/>
                  </a:prstGeom>
                  <a:blipFill rotWithShape="0">
                    <a:blip r:embed="rId7"/>
                    <a:stretch>
                      <a:fillRect l="-5625" t="-10000" b="-26667"/>
                    </a:stretch>
                  </a:blipFill>
                </p:spPr>
                <p:txBody>
                  <a:bodyPr/>
                  <a:lstStyle/>
                  <a:p>
                    <a:r>
                      <a:rPr lang="en-US">
                        <a:noFill/>
                      </a:rPr>
                      <a:t> </a:t>
                    </a:r>
                  </a:p>
                </p:txBody>
              </p:sp>
            </mc:Fallback>
          </mc:AlternateContent>
        </p:grpSp>
      </p:grpSp>
      <p:grpSp>
        <p:nvGrpSpPr>
          <p:cNvPr id="136" name="Group 135"/>
          <p:cNvGrpSpPr/>
          <p:nvPr/>
        </p:nvGrpSpPr>
        <p:grpSpPr>
          <a:xfrm>
            <a:off x="5970378" y="4395780"/>
            <a:ext cx="1670020" cy="1797976"/>
            <a:chOff x="5970378" y="4395780"/>
            <a:chExt cx="1670020" cy="1797976"/>
          </a:xfrm>
        </p:grpSpPr>
        <p:grpSp>
          <p:nvGrpSpPr>
            <p:cNvPr id="109" name="Group 108"/>
            <p:cNvGrpSpPr/>
            <p:nvPr/>
          </p:nvGrpSpPr>
          <p:grpSpPr>
            <a:xfrm>
              <a:off x="5970378" y="4395780"/>
              <a:ext cx="976971" cy="1797976"/>
              <a:chOff x="5970378" y="4395780"/>
              <a:chExt cx="976971" cy="1797976"/>
            </a:xfrm>
          </p:grpSpPr>
          <p:sp>
            <p:nvSpPr>
              <p:cNvPr id="19" name="Oval 18"/>
              <p:cNvSpPr/>
              <p:nvPr/>
            </p:nvSpPr>
            <p:spPr>
              <a:xfrm>
                <a:off x="6506838" y="5443637"/>
                <a:ext cx="360040" cy="36004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a:stCxn id="80" idx="3"/>
                <a:endCxn id="19" idx="0"/>
              </p:cNvCxnSpPr>
              <p:nvPr/>
            </p:nvCxnSpPr>
            <p:spPr>
              <a:xfrm flipH="1">
                <a:off x="6686858" y="4395780"/>
                <a:ext cx="249470" cy="104785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Rectangle 118"/>
                  <p:cNvSpPr/>
                  <p:nvPr/>
                </p:nvSpPr>
                <p:spPr>
                  <a:xfrm>
                    <a:off x="5970378" y="4425081"/>
                    <a:ext cx="976971" cy="369332"/>
                  </a:xfrm>
                  <a:prstGeom prst="rect">
                    <a:avLst/>
                  </a:prstGeom>
                </p:spPr>
                <p:txBody>
                  <a:bodyPr wrap="square">
                    <a:spAutoFit/>
                  </a:bodyPr>
                  <a:lstStyle/>
                  <a:p>
                    <a:r>
                      <a:rPr lang="en-US" i="1" dirty="0" smtClean="0"/>
                      <a:t>X</a:t>
                    </a:r>
                    <a:r>
                      <a:rPr lang="en-US" baseline="-25000" dirty="0"/>
                      <a:t>2</a:t>
                    </a:r>
                    <a:r>
                      <a:rPr lang="en-US" baseline="-25000" dirty="0" smtClean="0"/>
                      <a:t>  </a:t>
                    </a:r>
                    <a14:m>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sub>
                        </m:sSub>
                      </m:oMath>
                    </a14:m>
                    <a:endParaRPr lang="en-US" b="1" i="1" baseline="-25000" dirty="0" smtClean="0"/>
                  </a:p>
                </p:txBody>
              </p:sp>
            </mc:Choice>
            <mc:Fallback xmlns="">
              <p:sp>
                <p:nvSpPr>
                  <p:cNvPr id="119" name="Rectangle 118"/>
                  <p:cNvSpPr>
                    <a:spLocks noRot="1" noChangeAspect="1" noMove="1" noResize="1" noEditPoints="1" noAdjustHandles="1" noChangeArrowheads="1" noChangeShapeType="1" noTextEdit="1"/>
                  </p:cNvSpPr>
                  <p:nvPr/>
                </p:nvSpPr>
                <p:spPr>
                  <a:xfrm>
                    <a:off x="5970378" y="4425081"/>
                    <a:ext cx="976971" cy="369332"/>
                  </a:xfrm>
                  <a:prstGeom prst="rect">
                    <a:avLst/>
                  </a:prstGeom>
                  <a:blipFill rotWithShape="0">
                    <a:blip r:embed="rId8"/>
                    <a:stretch>
                      <a:fillRect l="-4969" t="-10000" b="-26667"/>
                    </a:stretch>
                  </a:blipFill>
                </p:spPr>
                <p:txBody>
                  <a:bodyPr/>
                  <a:lstStyle/>
                  <a:p>
                    <a:r>
                      <a:rPr lang="en-US">
                        <a:noFill/>
                      </a:rPr>
                      <a:t> </a:t>
                    </a:r>
                  </a:p>
                </p:txBody>
              </p:sp>
            </mc:Fallback>
          </mc:AlternateContent>
          <p:sp>
            <p:nvSpPr>
              <p:cNvPr id="129" name="Rectangle 128"/>
              <p:cNvSpPr/>
              <p:nvPr/>
            </p:nvSpPr>
            <p:spPr>
              <a:xfrm>
                <a:off x="6498294" y="5824424"/>
                <a:ext cx="338554" cy="369332"/>
              </a:xfrm>
              <a:prstGeom prst="rect">
                <a:avLst/>
              </a:prstGeom>
            </p:spPr>
            <p:txBody>
              <a:bodyPr wrap="none">
                <a:spAutoFit/>
              </a:bodyPr>
              <a:lstStyle/>
              <a:p>
                <a:r>
                  <a:rPr lang="en-US" dirty="0" smtClean="0">
                    <a:latin typeface="Gill Sans MT" panose="020B0502020104020203" pitchFamily="34" charset="0"/>
                  </a:rPr>
                  <a:t>A</a:t>
                </a:r>
                <a:endParaRPr lang="en-US" dirty="0"/>
              </a:p>
            </p:txBody>
          </p:sp>
        </p:grpSp>
        <p:grpSp>
          <p:nvGrpSpPr>
            <p:cNvPr id="134" name="Group 133"/>
            <p:cNvGrpSpPr/>
            <p:nvPr/>
          </p:nvGrpSpPr>
          <p:grpSpPr>
            <a:xfrm>
              <a:off x="7190914" y="4395780"/>
              <a:ext cx="449484" cy="1797976"/>
              <a:chOff x="7190914" y="4395780"/>
              <a:chExt cx="449484" cy="1797976"/>
            </a:xfrm>
          </p:grpSpPr>
          <p:sp>
            <p:nvSpPr>
              <p:cNvPr id="72" name="Oval 71"/>
              <p:cNvSpPr/>
              <p:nvPr/>
            </p:nvSpPr>
            <p:spPr>
              <a:xfrm>
                <a:off x="7280358" y="5443637"/>
                <a:ext cx="360040" cy="36004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0" idx="5"/>
                <a:endCxn id="72" idx="0"/>
              </p:cNvCxnSpPr>
              <p:nvPr/>
            </p:nvCxnSpPr>
            <p:spPr>
              <a:xfrm>
                <a:off x="7190914" y="4395780"/>
                <a:ext cx="269464" cy="104785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7301917" y="5824424"/>
                <a:ext cx="314510" cy="369332"/>
              </a:xfrm>
              <a:prstGeom prst="rect">
                <a:avLst/>
              </a:prstGeom>
            </p:spPr>
            <p:txBody>
              <a:bodyPr wrap="none">
                <a:spAutoFit/>
              </a:bodyPr>
              <a:lstStyle/>
              <a:p>
                <a:r>
                  <a:rPr lang="en-US" dirty="0" smtClean="0">
                    <a:latin typeface="Gill Sans MT" panose="020B0502020104020203" pitchFamily="34" charset="0"/>
                  </a:rPr>
                  <a:t>B</a:t>
                </a:r>
                <a:endParaRPr lang="en-US" dirty="0"/>
              </a:p>
            </p:txBody>
          </p:sp>
        </p:grpSp>
      </p:grpSp>
      <p:grpSp>
        <p:nvGrpSpPr>
          <p:cNvPr id="138" name="Group 137"/>
          <p:cNvGrpSpPr/>
          <p:nvPr/>
        </p:nvGrpSpPr>
        <p:grpSpPr>
          <a:xfrm>
            <a:off x="7643551" y="4874109"/>
            <a:ext cx="1676558" cy="1319647"/>
            <a:chOff x="7643551" y="4874109"/>
            <a:chExt cx="1676558" cy="1319647"/>
          </a:xfrm>
        </p:grpSpPr>
        <p:grpSp>
          <p:nvGrpSpPr>
            <p:cNvPr id="107" name="Group 106"/>
            <p:cNvGrpSpPr/>
            <p:nvPr/>
          </p:nvGrpSpPr>
          <p:grpSpPr>
            <a:xfrm>
              <a:off x="7643551" y="4874109"/>
              <a:ext cx="976971" cy="1319647"/>
              <a:chOff x="7643551" y="4874109"/>
              <a:chExt cx="976971" cy="1319647"/>
            </a:xfrm>
          </p:grpSpPr>
          <p:sp>
            <p:nvSpPr>
              <p:cNvPr id="73" name="Oval 72"/>
              <p:cNvSpPr/>
              <p:nvPr/>
            </p:nvSpPr>
            <p:spPr>
              <a:xfrm>
                <a:off x="8172089" y="5443637"/>
                <a:ext cx="360040" cy="36004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a:stCxn id="76" idx="3"/>
                <a:endCxn id="73" idx="0"/>
              </p:cNvCxnSpPr>
              <p:nvPr/>
            </p:nvCxnSpPr>
            <p:spPr>
              <a:xfrm flipH="1">
                <a:off x="8352109" y="5097828"/>
                <a:ext cx="232747" cy="34580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3" name="Rectangle 122"/>
                  <p:cNvSpPr/>
                  <p:nvPr/>
                </p:nvSpPr>
                <p:spPr>
                  <a:xfrm>
                    <a:off x="7643551" y="4874109"/>
                    <a:ext cx="976971" cy="369332"/>
                  </a:xfrm>
                  <a:prstGeom prst="rect">
                    <a:avLst/>
                  </a:prstGeom>
                </p:spPr>
                <p:txBody>
                  <a:bodyPr wrap="square">
                    <a:spAutoFit/>
                  </a:bodyPr>
                  <a:lstStyle/>
                  <a:p>
                    <a:r>
                      <a:rPr lang="en-US" i="1" dirty="0" smtClean="0"/>
                      <a:t>X</a:t>
                    </a:r>
                    <a:r>
                      <a:rPr lang="en-US" baseline="-25000" dirty="0" smtClean="0"/>
                      <a:t>1  </a:t>
                    </a:r>
                    <a14:m>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4</m:t>
                            </m:r>
                          </m:sub>
                        </m:sSub>
                      </m:oMath>
                    </a14:m>
                    <a:endParaRPr lang="en-US" b="1" i="1" baseline="-25000" dirty="0" smtClean="0"/>
                  </a:p>
                </p:txBody>
              </p:sp>
            </mc:Choice>
            <mc:Fallback xmlns="">
              <p:sp>
                <p:nvSpPr>
                  <p:cNvPr id="123" name="Rectangle 122"/>
                  <p:cNvSpPr>
                    <a:spLocks noRot="1" noChangeAspect="1" noMove="1" noResize="1" noEditPoints="1" noAdjustHandles="1" noChangeArrowheads="1" noChangeShapeType="1" noTextEdit="1"/>
                  </p:cNvSpPr>
                  <p:nvPr/>
                </p:nvSpPr>
                <p:spPr>
                  <a:xfrm>
                    <a:off x="7643551" y="4874109"/>
                    <a:ext cx="976971" cy="369332"/>
                  </a:xfrm>
                  <a:prstGeom prst="rect">
                    <a:avLst/>
                  </a:prstGeom>
                  <a:blipFill rotWithShape="0">
                    <a:blip r:embed="rId9"/>
                    <a:stretch>
                      <a:fillRect l="-5625" t="-10000" b="-26667"/>
                    </a:stretch>
                  </a:blipFill>
                </p:spPr>
                <p:txBody>
                  <a:bodyPr/>
                  <a:lstStyle/>
                  <a:p>
                    <a:r>
                      <a:rPr lang="en-US">
                        <a:noFill/>
                      </a:rPr>
                      <a:t> </a:t>
                    </a:r>
                  </a:p>
                </p:txBody>
              </p:sp>
            </mc:Fallback>
          </mc:AlternateContent>
          <p:sp>
            <p:nvSpPr>
              <p:cNvPr id="131" name="Rectangle 130"/>
              <p:cNvSpPr/>
              <p:nvPr/>
            </p:nvSpPr>
            <p:spPr>
              <a:xfrm>
                <a:off x="8193575" y="5824424"/>
                <a:ext cx="348172" cy="369332"/>
              </a:xfrm>
              <a:prstGeom prst="rect">
                <a:avLst/>
              </a:prstGeom>
            </p:spPr>
            <p:txBody>
              <a:bodyPr wrap="none">
                <a:spAutoFit/>
              </a:bodyPr>
              <a:lstStyle/>
              <a:p>
                <a:r>
                  <a:rPr lang="en-US" dirty="0" smtClean="0">
                    <a:latin typeface="Gill Sans MT" panose="020B0502020104020203" pitchFamily="34" charset="0"/>
                  </a:rPr>
                  <a:t>C</a:t>
                </a:r>
                <a:endParaRPr lang="en-US" dirty="0"/>
              </a:p>
            </p:txBody>
          </p:sp>
        </p:grpSp>
        <p:grpSp>
          <p:nvGrpSpPr>
            <p:cNvPr id="108" name="Group 107"/>
            <p:cNvGrpSpPr/>
            <p:nvPr/>
          </p:nvGrpSpPr>
          <p:grpSpPr>
            <a:xfrm>
              <a:off x="8839442" y="5097828"/>
              <a:ext cx="480667" cy="1095928"/>
              <a:chOff x="8839442" y="5097828"/>
              <a:chExt cx="480667" cy="1095928"/>
            </a:xfrm>
          </p:grpSpPr>
          <p:sp>
            <p:nvSpPr>
              <p:cNvPr id="74" name="Oval 73"/>
              <p:cNvSpPr/>
              <p:nvPr/>
            </p:nvSpPr>
            <p:spPr>
              <a:xfrm>
                <a:off x="8919024" y="5443637"/>
                <a:ext cx="360040" cy="36004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p:cNvCxnSpPr>
                <a:stCxn id="76" idx="5"/>
                <a:endCxn id="74" idx="0"/>
              </p:cNvCxnSpPr>
              <p:nvPr/>
            </p:nvCxnSpPr>
            <p:spPr>
              <a:xfrm>
                <a:off x="8839442" y="5097828"/>
                <a:ext cx="259602" cy="34580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a:xfrm>
                <a:off x="8962319" y="5824424"/>
                <a:ext cx="357790" cy="369332"/>
              </a:xfrm>
              <a:prstGeom prst="rect">
                <a:avLst/>
              </a:prstGeom>
            </p:spPr>
            <p:txBody>
              <a:bodyPr wrap="none">
                <a:spAutoFit/>
              </a:bodyPr>
              <a:lstStyle/>
              <a:p>
                <a:r>
                  <a:rPr lang="en-US" dirty="0" smtClean="0">
                    <a:latin typeface="Gill Sans MT" panose="020B0502020104020203" pitchFamily="34" charset="0"/>
                  </a:rPr>
                  <a:t>D</a:t>
                </a:r>
                <a:endParaRPr lang="en-US" dirty="0"/>
              </a:p>
            </p:txBody>
          </p:sp>
        </p:grpSp>
      </p:grpSp>
      <p:grpSp>
        <p:nvGrpSpPr>
          <p:cNvPr id="137" name="Group 136"/>
          <p:cNvGrpSpPr/>
          <p:nvPr/>
        </p:nvGrpSpPr>
        <p:grpSpPr>
          <a:xfrm>
            <a:off x="8532129" y="4395780"/>
            <a:ext cx="1952789" cy="1797976"/>
            <a:chOff x="8532129" y="4395780"/>
            <a:chExt cx="1952789" cy="1797976"/>
          </a:xfrm>
        </p:grpSpPr>
        <p:grpSp>
          <p:nvGrpSpPr>
            <p:cNvPr id="106" name="Group 105"/>
            <p:cNvGrpSpPr/>
            <p:nvPr/>
          </p:nvGrpSpPr>
          <p:grpSpPr>
            <a:xfrm>
              <a:off x="8532129" y="4395780"/>
              <a:ext cx="489841" cy="754775"/>
              <a:chOff x="8532129" y="4395780"/>
              <a:chExt cx="489841" cy="754775"/>
            </a:xfrm>
          </p:grpSpPr>
          <p:sp>
            <p:nvSpPr>
              <p:cNvPr id="76" name="Oval 75"/>
              <p:cNvSpPr/>
              <p:nvPr/>
            </p:nvSpPr>
            <p:spPr>
              <a:xfrm>
                <a:off x="8532129" y="4790515"/>
                <a:ext cx="360040" cy="36004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p:cNvCxnSpPr>
                <a:stCxn id="77" idx="3"/>
                <a:endCxn id="76" idx="0"/>
              </p:cNvCxnSpPr>
              <p:nvPr/>
            </p:nvCxnSpPr>
            <p:spPr>
              <a:xfrm flipH="1">
                <a:off x="8712149" y="4395780"/>
                <a:ext cx="309821" cy="3947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05" name="Group 104"/>
            <p:cNvGrpSpPr/>
            <p:nvPr/>
          </p:nvGrpSpPr>
          <p:grpSpPr>
            <a:xfrm>
              <a:off x="9276556" y="4395780"/>
              <a:ext cx="1208362" cy="1797976"/>
              <a:chOff x="9276556" y="4395780"/>
              <a:chExt cx="1208362" cy="1797976"/>
            </a:xfrm>
          </p:grpSpPr>
          <p:sp>
            <p:nvSpPr>
              <p:cNvPr id="75" name="Oval 74"/>
              <p:cNvSpPr/>
              <p:nvPr/>
            </p:nvSpPr>
            <p:spPr>
              <a:xfrm>
                <a:off x="9561827" y="5443637"/>
                <a:ext cx="360040" cy="36004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a:stCxn id="75" idx="0"/>
                <a:endCxn id="77" idx="5"/>
              </p:cNvCxnSpPr>
              <p:nvPr/>
            </p:nvCxnSpPr>
            <p:spPr>
              <a:xfrm flipH="1" flipV="1">
                <a:off x="9276556" y="4395780"/>
                <a:ext cx="465291" cy="104785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0" name="Rectangle 119"/>
                  <p:cNvSpPr/>
                  <p:nvPr/>
                </p:nvSpPr>
                <p:spPr>
                  <a:xfrm>
                    <a:off x="9507947" y="4593147"/>
                    <a:ext cx="976971" cy="369332"/>
                  </a:xfrm>
                  <a:prstGeom prst="rect">
                    <a:avLst/>
                  </a:prstGeom>
                </p:spPr>
                <p:txBody>
                  <a:bodyPr wrap="square">
                    <a:spAutoFit/>
                  </a:bodyPr>
                  <a:lstStyle/>
                  <a:p>
                    <a:r>
                      <a:rPr lang="en-US" i="1" dirty="0" smtClean="0"/>
                      <a:t>X</a:t>
                    </a:r>
                    <a:r>
                      <a:rPr lang="en-US" baseline="-25000" dirty="0"/>
                      <a:t>2</a:t>
                    </a:r>
                    <a:r>
                      <a:rPr lang="en-US" baseline="-25000" dirty="0" smtClean="0"/>
                      <a:t>  </a:t>
                    </a:r>
                    <a14:m>
                      <m:oMath xmlns:m="http://schemas.openxmlformats.org/officeDocument/2006/math">
                        <m:r>
                          <a:rPr lang="en-US" b="0" i="0" smtClean="0">
                            <a:latin typeface="Cambria Math" panose="02040503050406030204" pitchFamily="18" charset="0"/>
                            <a:ea typeface="Cambria Math" panose="02040503050406030204" pitchFamily="18" charset="0"/>
                          </a:rPr>
                          <m:t>&gt;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3</m:t>
                            </m:r>
                          </m:sub>
                        </m:sSub>
                      </m:oMath>
                    </a14:m>
                    <a:endParaRPr lang="en-US" b="1" i="1" baseline="-25000" dirty="0" smtClean="0"/>
                  </a:p>
                </p:txBody>
              </p:sp>
            </mc:Choice>
            <mc:Fallback xmlns="">
              <p:sp>
                <p:nvSpPr>
                  <p:cNvPr id="120" name="Rectangle 119"/>
                  <p:cNvSpPr>
                    <a:spLocks noRot="1" noChangeAspect="1" noMove="1" noResize="1" noEditPoints="1" noAdjustHandles="1" noChangeArrowheads="1" noChangeShapeType="1" noTextEdit="1"/>
                  </p:cNvSpPr>
                  <p:nvPr/>
                </p:nvSpPr>
                <p:spPr>
                  <a:xfrm>
                    <a:off x="9507947" y="4593147"/>
                    <a:ext cx="976971" cy="369332"/>
                  </a:xfrm>
                  <a:prstGeom prst="rect">
                    <a:avLst/>
                  </a:prstGeom>
                  <a:blipFill rotWithShape="0">
                    <a:blip r:embed="rId10"/>
                    <a:stretch>
                      <a:fillRect l="-5625" t="-8197" b="-24590"/>
                    </a:stretch>
                  </a:blipFill>
                </p:spPr>
                <p:txBody>
                  <a:bodyPr/>
                  <a:lstStyle/>
                  <a:p>
                    <a:r>
                      <a:rPr lang="en-US">
                        <a:noFill/>
                      </a:rPr>
                      <a:t> </a:t>
                    </a:r>
                  </a:p>
                </p:txBody>
              </p:sp>
            </mc:Fallback>
          </mc:AlternateContent>
          <p:sp>
            <p:nvSpPr>
              <p:cNvPr id="133" name="Rectangle 132"/>
              <p:cNvSpPr/>
              <p:nvPr/>
            </p:nvSpPr>
            <p:spPr>
              <a:xfrm>
                <a:off x="9614109" y="5824424"/>
                <a:ext cx="300082" cy="369332"/>
              </a:xfrm>
              <a:prstGeom prst="rect">
                <a:avLst/>
              </a:prstGeom>
            </p:spPr>
            <p:txBody>
              <a:bodyPr wrap="none">
                <a:spAutoFit/>
              </a:bodyPr>
              <a:lstStyle/>
              <a:p>
                <a:r>
                  <a:rPr lang="en-US" dirty="0">
                    <a:latin typeface="Gill Sans MT" panose="020B0502020104020203" pitchFamily="34" charset="0"/>
                  </a:rPr>
                  <a:t>E</a:t>
                </a:r>
                <a:endParaRPr lang="en-US" dirty="0"/>
              </a:p>
            </p:txBody>
          </p:sp>
        </p:grpSp>
      </p:grpSp>
    </p:spTree>
    <p:extLst>
      <p:ext uri="{BB962C8B-B14F-4D97-AF65-F5344CB8AC3E}">
        <p14:creationId xmlns:p14="http://schemas.microsoft.com/office/powerpoint/2010/main" val="272202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wipe(down)">
                                      <p:cBhvr>
                                        <p:cTn id="7" dur="500"/>
                                        <p:tgtEl>
                                          <p:spTgt spid="8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35"/>
                                        </p:tgtEl>
                                        <p:attrNameLst>
                                          <p:attrName>style.visibility</p:attrName>
                                        </p:attrNameLst>
                                      </p:cBhvr>
                                      <p:to>
                                        <p:strVal val="visible"/>
                                      </p:to>
                                    </p:set>
                                    <p:animEffect transition="in" filter="wipe(up)">
                                      <p:cBhvr>
                                        <p:cTn id="11" dur="500"/>
                                        <p:tgtEl>
                                          <p:spTgt spid="1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wipe(left)">
                                      <p:cBhvr>
                                        <p:cTn id="16" dur="500"/>
                                        <p:tgtEl>
                                          <p:spTgt spid="97"/>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136"/>
                                        </p:tgtEl>
                                        <p:attrNameLst>
                                          <p:attrName>style.visibility</p:attrName>
                                        </p:attrNameLst>
                                      </p:cBhvr>
                                      <p:to>
                                        <p:strVal val="visible"/>
                                      </p:to>
                                    </p:set>
                                    <p:animEffect transition="in" filter="wipe(up)">
                                      <p:cBhvr>
                                        <p:cTn id="20" dur="500"/>
                                        <p:tgtEl>
                                          <p:spTgt spid="136"/>
                                        </p:tgtEl>
                                      </p:cBhvr>
                                    </p:animEffec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5"/>
                                        </p:tgtEl>
                                        <p:attrNameLst>
                                          <p:attrName>style.visibility</p:attrName>
                                        </p:attrNameLst>
                                      </p:cBhvr>
                                      <p:to>
                                        <p:strVal val="visible"/>
                                      </p:to>
                                    </p:set>
                                    <p:animEffect transition="in" filter="wipe(left)">
                                      <p:cBhvr>
                                        <p:cTn id="31" dur="500"/>
                                        <p:tgtEl>
                                          <p:spTgt spid="95"/>
                                        </p:tgtEl>
                                      </p:cBhvr>
                                    </p:animEffec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137"/>
                                        </p:tgtEl>
                                        <p:attrNameLst>
                                          <p:attrName>style.visibility</p:attrName>
                                        </p:attrNameLst>
                                      </p:cBhvr>
                                      <p:to>
                                        <p:strVal val="visible"/>
                                      </p:to>
                                    </p:set>
                                    <p:animEffect transition="in" filter="wipe(up)">
                                      <p:cBhvr>
                                        <p:cTn id="35" dur="500"/>
                                        <p:tgtEl>
                                          <p:spTgt spid="137"/>
                                        </p:tgtEl>
                                      </p:cBhvr>
                                    </p:animEffect>
                                  </p:childTnLst>
                                </p:cTn>
                              </p:par>
                            </p:childTnLst>
                          </p:cTn>
                        </p:par>
                        <p:par>
                          <p:cTn id="36" fill="hold">
                            <p:stCondLst>
                              <p:cond delay="1000"/>
                            </p:stCondLst>
                            <p:childTnLst>
                              <p:par>
                                <p:cTn id="37" presetID="1" presetClass="entr" presetSubtype="0" fill="hold" grpId="0" nodeType="after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94"/>
                                        </p:tgtEl>
                                        <p:attrNameLst>
                                          <p:attrName>style.visibility</p:attrName>
                                        </p:attrNameLst>
                                      </p:cBhvr>
                                      <p:to>
                                        <p:strVal val="visible"/>
                                      </p:to>
                                    </p:set>
                                    <p:animEffect transition="in" filter="wipe(down)">
                                      <p:cBhvr>
                                        <p:cTn id="43" dur="500"/>
                                        <p:tgtEl>
                                          <p:spTgt spid="94"/>
                                        </p:tgtEl>
                                      </p:cBhvr>
                                    </p:animEffect>
                                  </p:childTnLst>
                                </p:cTn>
                              </p:par>
                            </p:childTnLst>
                          </p:cTn>
                        </p:par>
                        <p:par>
                          <p:cTn id="44" fill="hold">
                            <p:stCondLst>
                              <p:cond delay="500"/>
                            </p:stCondLst>
                            <p:childTnLst>
                              <p:par>
                                <p:cTn id="45" presetID="22" presetClass="entr" presetSubtype="1" fill="hold" nodeType="afterEffect">
                                  <p:stCondLst>
                                    <p:cond delay="0"/>
                                  </p:stCondLst>
                                  <p:childTnLst>
                                    <p:set>
                                      <p:cBhvr>
                                        <p:cTn id="46" dur="1" fill="hold">
                                          <p:stCondLst>
                                            <p:cond delay="0"/>
                                          </p:stCondLst>
                                        </p:cTn>
                                        <p:tgtEl>
                                          <p:spTgt spid="138"/>
                                        </p:tgtEl>
                                        <p:attrNameLst>
                                          <p:attrName>style.visibility</p:attrName>
                                        </p:attrNameLst>
                                      </p:cBhvr>
                                      <p:to>
                                        <p:strVal val="visible"/>
                                      </p:to>
                                    </p:set>
                                    <p:animEffect transition="in" filter="wipe(up)">
                                      <p:cBhvr>
                                        <p:cTn id="47" dur="500"/>
                                        <p:tgtEl>
                                          <p:spTgt spid="138"/>
                                        </p:tgtEl>
                                      </p:cBhvr>
                                    </p:animEffect>
                                  </p:childTnLst>
                                </p:cTn>
                              </p:par>
                            </p:childTnLst>
                          </p:cTn>
                        </p:par>
                        <p:par>
                          <p:cTn id="48" fill="hold">
                            <p:stCondLst>
                              <p:cond delay="1000"/>
                            </p:stCondLst>
                            <p:childTnLst>
                              <p:par>
                                <p:cTn id="49" presetID="1" presetClass="entr" presetSubtype="0" fill="hold" grpId="0" nodeType="afterEffect">
                                  <p:stCondLst>
                                    <p:cond delay="0"/>
                                  </p:stCondLst>
                                  <p:childTnLst>
                                    <p:set>
                                      <p:cBhvr>
                                        <p:cTn id="50" dur="1" fill="hold">
                                          <p:stCondLst>
                                            <p:cond delay="0"/>
                                          </p:stCondLst>
                                        </p:cTn>
                                        <p:tgtEl>
                                          <p:spTgt spid="68"/>
                                        </p:tgtEl>
                                        <p:attrNameLst>
                                          <p:attrName>style.visibility</p:attrName>
                                        </p:attrNameLst>
                                      </p:cBhvr>
                                      <p:to>
                                        <p:strVal val="visible"/>
                                      </p:to>
                                    </p:se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8" grpId="0"/>
      <p:bldP spid="69" grpId="0"/>
      <p:bldP spid="70" grpId="0"/>
      <p:bldP spid="7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7752184" y="2704133"/>
            <a:ext cx="3731876" cy="2631551"/>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8551835" y="4212854"/>
            <a:ext cx="0" cy="113128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754322" y="4212854"/>
            <a:ext cx="3817675"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0836343" y="2564904"/>
            <a:ext cx="0" cy="164795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7752184" y="4841221"/>
            <a:ext cx="79965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0844084" y="3416884"/>
            <a:ext cx="79965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title"/>
          </p:nvPr>
        </p:nvSpPr>
        <p:spPr>
          <a:xfrm>
            <a:off x="838200" y="181492"/>
            <a:ext cx="3451586" cy="701731"/>
          </a:xfrm>
        </p:spPr>
        <p:txBody>
          <a:bodyPr/>
          <a:lstStyle/>
          <a:p>
            <a:r>
              <a:rPr lang="en-US" dirty="0"/>
              <a:t>Decision Tree</a:t>
            </a:r>
          </a:p>
        </p:txBody>
      </p:sp>
      <p:sp>
        <p:nvSpPr>
          <p:cNvPr id="8" name="Content Placeholder 2"/>
          <p:cNvSpPr>
            <a:spLocks noGrp="1"/>
          </p:cNvSpPr>
          <p:nvPr>
            <p:ph idx="1"/>
          </p:nvPr>
        </p:nvSpPr>
        <p:spPr>
          <a:xfrm>
            <a:off x="1278219" y="791502"/>
            <a:ext cx="6685594" cy="409709"/>
          </a:xfrm>
        </p:spPr>
        <p:txBody>
          <a:bodyPr>
            <a:noAutofit/>
          </a:bodyPr>
          <a:lstStyle/>
          <a:p>
            <a:pPr marL="0" indent="0">
              <a:buNone/>
            </a:pPr>
            <a:r>
              <a:rPr lang="en-US" sz="2800" dirty="0" smtClean="0">
                <a:latin typeface="Gill Sans MT" panose="020B0502020104020203" pitchFamily="34" charset="0"/>
              </a:rPr>
              <a:t>Pros and Cons</a:t>
            </a:r>
            <a:endParaRPr lang="en-US" sz="2800" dirty="0">
              <a:latin typeface="Gill Sans MT" panose="020B0502020104020203" pitchFamily="34" charset="0"/>
            </a:endParaRPr>
          </a:p>
        </p:txBody>
      </p:sp>
      <p:sp>
        <p:nvSpPr>
          <p:cNvPr id="10" name="Content Placeholder 2"/>
          <p:cNvSpPr txBox="1">
            <a:spLocks/>
          </p:cNvSpPr>
          <p:nvPr/>
        </p:nvSpPr>
        <p:spPr>
          <a:xfrm>
            <a:off x="571950" y="2096852"/>
            <a:ext cx="7079051" cy="41044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latin typeface="Gill Sans MT" panose="020B0502020104020203" pitchFamily="34" charset="0"/>
              </a:rPr>
              <a:t>Pros</a:t>
            </a:r>
            <a:r>
              <a:rPr lang="en-US" sz="2400" dirty="0" smtClean="0">
                <a:latin typeface="Gill Sans MT" panose="020B0502020104020203" pitchFamily="34" charset="0"/>
              </a:rPr>
              <a:t> </a:t>
            </a:r>
          </a:p>
          <a:p>
            <a:pPr>
              <a:buFontTx/>
              <a:buChar char="-"/>
            </a:pPr>
            <a:r>
              <a:rPr lang="en-US" sz="2400" dirty="0" smtClean="0">
                <a:latin typeface="Gill Sans MT" panose="020B0502020104020203" pitchFamily="34" charset="0"/>
              </a:rPr>
              <a:t>Very fast at testing time: O(depth)</a:t>
            </a:r>
          </a:p>
          <a:p>
            <a:pPr>
              <a:buFontTx/>
              <a:buChar char="-"/>
            </a:pPr>
            <a:r>
              <a:rPr lang="en-US" sz="2400" dirty="0" smtClean="0">
                <a:latin typeface="Gill Sans MT" panose="020B0502020104020203" pitchFamily="34" charset="0"/>
              </a:rPr>
              <a:t>Compact: #nodes &lt;&lt; depth (after pruning)</a:t>
            </a:r>
          </a:p>
          <a:p>
            <a:pPr>
              <a:buFontTx/>
              <a:buChar char="-"/>
            </a:pPr>
            <a:r>
              <a:rPr lang="en-US" sz="2400" dirty="0" smtClean="0">
                <a:latin typeface="Gill Sans MT" panose="020B0502020104020203" pitchFamily="34" charset="0"/>
              </a:rPr>
              <a:t>Robust to missing data</a:t>
            </a:r>
          </a:p>
          <a:p>
            <a:pPr>
              <a:buFontTx/>
              <a:buChar char="-"/>
            </a:pPr>
            <a:r>
              <a:rPr lang="en-US" sz="2400" dirty="0" smtClean="0">
                <a:latin typeface="Gill Sans MT" panose="020B0502020104020203" pitchFamily="34" charset="0"/>
              </a:rPr>
              <a:t>Gracefully handles irrelevant data (Gain = 0)</a:t>
            </a:r>
          </a:p>
          <a:p>
            <a:pPr>
              <a:buFontTx/>
              <a:buChar char="-"/>
            </a:pPr>
            <a:r>
              <a:rPr lang="en-US" sz="2400" dirty="0" smtClean="0">
                <a:latin typeface="Gill Sans MT" panose="020B0502020104020203" pitchFamily="34" charset="0"/>
              </a:rPr>
              <a:t>Interpretable by humans </a:t>
            </a:r>
            <a:r>
              <a:rPr lang="en-US" sz="2400" dirty="0" smtClean="0">
                <a:latin typeface="Gill Sans MT" panose="020B0502020104020203" pitchFamily="34" charset="0"/>
                <a:sym typeface="Wingdings" panose="05000000000000000000" pitchFamily="2" charset="2"/>
              </a:rPr>
              <a:t> can understand decisions</a:t>
            </a:r>
          </a:p>
          <a:p>
            <a:pPr marL="0" indent="0">
              <a:buNone/>
            </a:pPr>
            <a:r>
              <a:rPr lang="en-US" sz="2400" b="1" dirty="0" smtClean="0">
                <a:latin typeface="Gill Sans MT" panose="020B0502020104020203" pitchFamily="34" charset="0"/>
              </a:rPr>
              <a:t>Cons</a:t>
            </a:r>
            <a:endParaRPr lang="en-US" sz="2400" dirty="0">
              <a:latin typeface="Gill Sans MT" panose="020B0502020104020203" pitchFamily="34" charset="0"/>
            </a:endParaRPr>
          </a:p>
          <a:p>
            <a:pPr>
              <a:buFontTx/>
              <a:buChar char="-"/>
            </a:pPr>
            <a:r>
              <a:rPr lang="en-US" sz="2400" dirty="0" smtClean="0">
                <a:latin typeface="Gill Sans MT" panose="020B0502020104020203" pitchFamily="34" charset="0"/>
              </a:rPr>
              <a:t>Relegated to axis-aligned splits of C.V. data</a:t>
            </a:r>
          </a:p>
          <a:p>
            <a:pPr>
              <a:buFontTx/>
              <a:buChar char="-"/>
            </a:pPr>
            <a:r>
              <a:rPr lang="en-US" sz="2400" dirty="0" smtClean="0">
                <a:latin typeface="Gill Sans MT" panose="020B0502020104020203" pitchFamily="34" charset="0"/>
                <a:sym typeface="Wingdings" panose="05000000000000000000" pitchFamily="2" charset="2"/>
              </a:rPr>
              <a:t>Greedy (may not find best tree) exponentially many possible trees</a:t>
            </a:r>
            <a:endParaRPr lang="en-US" sz="2400" dirty="0">
              <a:latin typeface="Gill Sans MT" panose="020B0502020104020203" pitchFamily="34" charset="0"/>
              <a:sym typeface="Wingdings" panose="05000000000000000000" pitchFamily="2" charset="2"/>
            </a:endParaRPr>
          </a:p>
          <a:p>
            <a:pPr>
              <a:buFontTx/>
              <a:buChar char="-"/>
            </a:pPr>
            <a:endParaRPr lang="en-US" sz="2400" dirty="0" smtClean="0">
              <a:latin typeface="Gill Sans MT" panose="020B0502020104020203" pitchFamily="34" charset="0"/>
              <a:sym typeface="Wingdings" panose="05000000000000000000" pitchFamily="2" charset="2"/>
            </a:endParaRPr>
          </a:p>
          <a:p>
            <a:pPr>
              <a:buFontTx/>
              <a:buChar char="-"/>
            </a:pPr>
            <a:endParaRPr lang="en-US" sz="2400" dirty="0" smtClean="0">
              <a:latin typeface="Gill Sans MT" panose="020B0502020104020203" pitchFamily="34" charset="0"/>
            </a:endParaRPr>
          </a:p>
          <a:p>
            <a:pPr>
              <a:buFontTx/>
              <a:buChar char="-"/>
            </a:pPr>
            <a:endParaRPr lang="en-US" sz="2400" dirty="0" smtClean="0">
              <a:latin typeface="Gill Sans MT" panose="020B0502020104020203" pitchFamily="34" charset="0"/>
            </a:endParaRPr>
          </a:p>
        </p:txBody>
      </p:sp>
      <p:sp>
        <p:nvSpPr>
          <p:cNvPr id="11" name="Rectangle 10"/>
          <p:cNvSpPr/>
          <p:nvPr/>
        </p:nvSpPr>
        <p:spPr>
          <a:xfrm>
            <a:off x="571950" y="1201211"/>
            <a:ext cx="6096000" cy="830997"/>
          </a:xfrm>
          <a:prstGeom prst="rect">
            <a:avLst/>
          </a:prstGeom>
        </p:spPr>
        <p:txBody>
          <a:bodyPr>
            <a:spAutoFit/>
          </a:bodyPr>
          <a:lstStyle/>
          <a:p>
            <a:pPr>
              <a:buFontTx/>
              <a:buChar char="-"/>
            </a:pPr>
            <a:r>
              <a:rPr lang="en-US" sz="2400" dirty="0" smtClean="0">
                <a:latin typeface="Gill Sans MT" panose="020B0502020104020203" pitchFamily="34" charset="0"/>
                <a:sym typeface="Wingdings" panose="05000000000000000000" pitchFamily="2" charset="2"/>
              </a:rPr>
              <a:t> Applicable </a:t>
            </a:r>
            <a:r>
              <a:rPr lang="en-US" sz="2400" dirty="0">
                <a:latin typeface="Gill Sans MT" panose="020B0502020104020203" pitchFamily="34" charset="0"/>
                <a:sym typeface="Wingdings" panose="05000000000000000000" pitchFamily="2" charset="2"/>
              </a:rPr>
              <a:t>to multi-class classification</a:t>
            </a:r>
          </a:p>
          <a:p>
            <a:pPr>
              <a:buFontTx/>
              <a:buChar char="-"/>
            </a:pPr>
            <a:r>
              <a:rPr lang="en-US" sz="2400" dirty="0" smtClean="0">
                <a:latin typeface="Gill Sans MT" panose="020B0502020104020203" pitchFamily="34" charset="0"/>
                <a:sym typeface="Wingdings" panose="05000000000000000000" pitchFamily="2" charset="2"/>
              </a:rPr>
              <a:t> Can </a:t>
            </a:r>
            <a:r>
              <a:rPr lang="en-US" sz="2400" dirty="0">
                <a:latin typeface="Gill Sans MT" panose="020B0502020104020203" pitchFamily="34" charset="0"/>
                <a:sym typeface="Wingdings" panose="05000000000000000000" pitchFamily="2" charset="2"/>
              </a:rPr>
              <a:t>be used for regression</a:t>
            </a:r>
          </a:p>
        </p:txBody>
      </p:sp>
      <p:grpSp>
        <p:nvGrpSpPr>
          <p:cNvPr id="81" name="Group 80"/>
          <p:cNvGrpSpPr/>
          <p:nvPr/>
        </p:nvGrpSpPr>
        <p:grpSpPr>
          <a:xfrm>
            <a:off x="7287815" y="2399901"/>
            <a:ext cx="4571451" cy="3375765"/>
            <a:chOff x="7287815" y="2399901"/>
            <a:chExt cx="4571451" cy="3375765"/>
          </a:xfrm>
        </p:grpSpPr>
        <p:grpSp>
          <p:nvGrpSpPr>
            <p:cNvPr id="12" name="Group 11"/>
            <p:cNvGrpSpPr/>
            <p:nvPr/>
          </p:nvGrpSpPr>
          <p:grpSpPr>
            <a:xfrm>
              <a:off x="7752184" y="2708920"/>
              <a:ext cx="3819813" cy="2631551"/>
              <a:chOff x="1055440" y="3427259"/>
              <a:chExt cx="7354519" cy="3821424"/>
            </a:xfrm>
          </p:grpSpPr>
          <p:cxnSp>
            <p:nvCxnSpPr>
              <p:cNvPr id="13" name="Straight Connector 12"/>
              <p:cNvCxnSpPr/>
              <p:nvPr/>
            </p:nvCxnSpPr>
            <p:spPr>
              <a:xfrm>
                <a:off x="1065143" y="7248683"/>
                <a:ext cx="7344816" cy="0"/>
              </a:xfrm>
              <a:prstGeom prst="line">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055440" y="3427259"/>
                <a:ext cx="0" cy="381814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a:xfrm>
              <a:off x="7287815" y="2399901"/>
              <a:ext cx="493193" cy="461665"/>
            </a:xfrm>
            <a:prstGeom prst="rect">
              <a:avLst/>
            </a:prstGeom>
          </p:spPr>
          <p:txBody>
            <a:bodyPr wrap="square">
              <a:spAutoFit/>
            </a:bodyPr>
            <a:lstStyle/>
            <a:p>
              <a:r>
                <a:rPr lang="en-US" sz="2400" i="1" dirty="0" smtClean="0"/>
                <a:t>x</a:t>
              </a:r>
              <a:r>
                <a:rPr lang="en-US" sz="2400" baseline="-25000" dirty="0" smtClean="0"/>
                <a:t>2</a:t>
              </a:r>
              <a:endParaRPr lang="en-US" sz="2400" b="1" i="1" baseline="-25000" dirty="0" smtClean="0"/>
            </a:p>
          </p:txBody>
        </p:sp>
        <p:sp>
          <p:nvSpPr>
            <p:cNvPr id="16" name="Rectangle 15"/>
            <p:cNvSpPr/>
            <p:nvPr/>
          </p:nvSpPr>
          <p:spPr>
            <a:xfrm>
              <a:off x="11366073" y="5314001"/>
              <a:ext cx="493193" cy="461665"/>
            </a:xfrm>
            <a:prstGeom prst="rect">
              <a:avLst/>
            </a:prstGeom>
          </p:spPr>
          <p:txBody>
            <a:bodyPr wrap="square">
              <a:spAutoFit/>
            </a:bodyPr>
            <a:lstStyle/>
            <a:p>
              <a:r>
                <a:rPr lang="en-US" sz="2400" i="1" dirty="0" smtClean="0"/>
                <a:t>x</a:t>
              </a:r>
              <a:r>
                <a:rPr lang="en-US" sz="2400" baseline="-25000" dirty="0"/>
                <a:t>1</a:t>
              </a:r>
              <a:endParaRPr lang="en-US" sz="2400" b="1" i="1" baseline="-25000" dirty="0" smtClean="0"/>
            </a:p>
          </p:txBody>
        </p:sp>
        <p:sp>
          <p:nvSpPr>
            <p:cNvPr id="5" name="Oval 4"/>
            <p:cNvSpPr/>
            <p:nvPr/>
          </p:nvSpPr>
          <p:spPr>
            <a:xfrm>
              <a:off x="8292846" y="2958184"/>
              <a:ext cx="144016" cy="14401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1314208" y="3414781"/>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8756881" y="3030192"/>
              <a:ext cx="144016" cy="14401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9584427" y="3030192"/>
              <a:ext cx="144016" cy="14401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0120804" y="2904740"/>
              <a:ext cx="144016" cy="14401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0624810" y="2789558"/>
              <a:ext cx="144016" cy="14401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0914553" y="2699346"/>
              <a:ext cx="144016" cy="14401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0192812" y="3194345"/>
              <a:ext cx="144016" cy="14401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9535292" y="3446822"/>
              <a:ext cx="144016" cy="14401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8122901" y="3543398"/>
              <a:ext cx="144016" cy="14401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8220838" y="3928728"/>
              <a:ext cx="144016" cy="14401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8466037" y="3874362"/>
              <a:ext cx="144016" cy="14401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7888445" y="4076924"/>
              <a:ext cx="144016" cy="14401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8263803" y="4314058"/>
              <a:ext cx="144016" cy="14401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7912749" y="4420414"/>
              <a:ext cx="144016" cy="14401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7831451" y="4738284"/>
              <a:ext cx="144016" cy="14401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8023382" y="4840304"/>
              <a:ext cx="144016" cy="14401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407819" y="4685511"/>
              <a:ext cx="144016" cy="14401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0118904" y="4298222"/>
              <a:ext cx="144016" cy="14401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0118904" y="4035551"/>
              <a:ext cx="144016" cy="14401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0497289" y="3992867"/>
              <a:ext cx="144016" cy="14401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0569297" y="3434142"/>
              <a:ext cx="144016" cy="14401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0962095" y="3249362"/>
              <a:ext cx="144016" cy="14401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1131300" y="3030192"/>
              <a:ext cx="144016" cy="14401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10962095" y="3468532"/>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10425281" y="3528727"/>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10190912" y="3838500"/>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10564362" y="3796231"/>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1061458" y="3717346"/>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1033664" y="4348751"/>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11412053" y="4694717"/>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11033664" y="5054846"/>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0803668" y="4761261"/>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0497289" y="4280899"/>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0172415" y="4622707"/>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9787463" y="3946370"/>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9492994" y="4053678"/>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9264576" y="4239630"/>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8701260" y="4748635"/>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8174799" y="4688151"/>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7843025" y="4980631"/>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8246470" y="5079325"/>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610053" y="5050126"/>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9044481" y="5012612"/>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9592602" y="5060351"/>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9565002" y="4697141"/>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2" name="Straight Connector 91"/>
          <p:cNvCxnSpPr/>
          <p:nvPr/>
        </p:nvCxnSpPr>
        <p:spPr>
          <a:xfrm>
            <a:off x="7754322" y="3739200"/>
            <a:ext cx="308976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0236460" y="3717346"/>
            <a:ext cx="0" cy="49550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10261532" y="1456376"/>
            <a:ext cx="1339213" cy="923330"/>
          </a:xfrm>
          <a:prstGeom prst="rect">
            <a:avLst/>
          </a:prstGeom>
        </p:spPr>
        <p:txBody>
          <a:bodyPr wrap="none">
            <a:spAutoFit/>
          </a:bodyPr>
          <a:lstStyle/>
          <a:p>
            <a:r>
              <a:rPr lang="en-US" dirty="0" smtClean="0">
                <a:latin typeface="Gill Sans MT" panose="020B0502020104020203" pitchFamily="34" charset="0"/>
                <a:sym typeface="Wingdings" panose="05000000000000000000" pitchFamily="2" charset="2"/>
              </a:rPr>
              <a:t>LEGEND:</a:t>
            </a:r>
          </a:p>
          <a:p>
            <a:r>
              <a:rPr lang="en-US" dirty="0">
                <a:latin typeface="Gill Sans MT" panose="020B0502020104020203" pitchFamily="34" charset="0"/>
                <a:sym typeface="Wingdings" panose="05000000000000000000" pitchFamily="2" charset="2"/>
              </a:rPr>
              <a:t> </a:t>
            </a:r>
            <a:r>
              <a:rPr lang="en-US" dirty="0" smtClean="0">
                <a:latin typeface="Gill Sans MT" panose="020B0502020104020203" pitchFamily="34" charset="0"/>
                <a:sym typeface="Wingdings" panose="05000000000000000000" pitchFamily="2" charset="2"/>
              </a:rPr>
              <a:t>  regression</a:t>
            </a:r>
          </a:p>
          <a:p>
            <a:r>
              <a:rPr lang="en-US" dirty="0">
                <a:latin typeface="Gill Sans MT" panose="020B0502020104020203" pitchFamily="34" charset="0"/>
                <a:sym typeface="Wingdings" panose="05000000000000000000" pitchFamily="2" charset="2"/>
              </a:rPr>
              <a:t> </a:t>
            </a:r>
            <a:r>
              <a:rPr lang="en-US" dirty="0" smtClean="0">
                <a:latin typeface="Gill Sans MT" panose="020B0502020104020203" pitchFamily="34" charset="0"/>
                <a:sym typeface="Wingdings" panose="05000000000000000000" pitchFamily="2" charset="2"/>
              </a:rPr>
              <a:t>  C.V. DT</a:t>
            </a:r>
            <a:endParaRPr lang="en-US" dirty="0">
              <a:latin typeface="Gill Sans MT" panose="020B0502020104020203" pitchFamily="34" charset="0"/>
              <a:sym typeface="Wingdings" panose="05000000000000000000" pitchFamily="2" charset="2"/>
            </a:endParaRPr>
          </a:p>
        </p:txBody>
      </p:sp>
      <p:grpSp>
        <p:nvGrpSpPr>
          <p:cNvPr id="100" name="Group 99"/>
          <p:cNvGrpSpPr/>
          <p:nvPr/>
        </p:nvGrpSpPr>
        <p:grpSpPr>
          <a:xfrm>
            <a:off x="10334928" y="1918185"/>
            <a:ext cx="144031" cy="286679"/>
            <a:chOff x="9679308" y="1918185"/>
            <a:chExt cx="799651" cy="286679"/>
          </a:xfrm>
        </p:grpSpPr>
        <p:cxnSp>
          <p:nvCxnSpPr>
            <p:cNvPr id="98" name="Straight Connector 97"/>
            <p:cNvCxnSpPr/>
            <p:nvPr/>
          </p:nvCxnSpPr>
          <p:spPr>
            <a:xfrm>
              <a:off x="9679308" y="2204864"/>
              <a:ext cx="79965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9679308" y="1918185"/>
              <a:ext cx="799651"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0497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wipe(left)">
                                      <p:cBhvr>
                                        <p:cTn id="17" dur="500"/>
                                        <p:tgtEl>
                                          <p:spTgt spid="8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82"/>
                                        </p:tgtEl>
                                        <p:attrNameLst>
                                          <p:attrName>style.visibility</p:attrName>
                                        </p:attrNameLst>
                                      </p:cBhvr>
                                      <p:to>
                                        <p:strVal val="visible"/>
                                      </p:to>
                                    </p:set>
                                    <p:animEffect transition="in" filter="wipe(up)">
                                      <p:cBhvr>
                                        <p:cTn id="21" dur="500"/>
                                        <p:tgtEl>
                                          <p:spTgt spid="82"/>
                                        </p:tgtEl>
                                      </p:cBhvr>
                                    </p:animEffect>
                                  </p:childTnLst>
                                </p:cTn>
                              </p:par>
                            </p:childTnLst>
                          </p:cTn>
                        </p:par>
                        <p:par>
                          <p:cTn id="22" fill="hold">
                            <p:stCondLst>
                              <p:cond delay="1000"/>
                            </p:stCondLst>
                            <p:childTnLst>
                              <p:par>
                                <p:cTn id="23" presetID="22" presetClass="entr" presetSubtype="4" fill="hold" nodeType="after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down)">
                                      <p:cBhvr>
                                        <p:cTn id="25" dur="500"/>
                                        <p:tgtEl>
                                          <p:spTgt spid="86"/>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89"/>
                                        </p:tgtEl>
                                        <p:attrNameLst>
                                          <p:attrName>style.visibility</p:attrName>
                                        </p:attrNameLst>
                                      </p:cBhvr>
                                      <p:to>
                                        <p:strVal val="visible"/>
                                      </p:to>
                                    </p:set>
                                    <p:animEffect transition="in" filter="wipe(left)">
                                      <p:cBhvr>
                                        <p:cTn id="29" dur="500"/>
                                        <p:tgtEl>
                                          <p:spTgt spid="89"/>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91"/>
                                        </p:tgtEl>
                                        <p:attrNameLst>
                                          <p:attrName>style.visibility</p:attrName>
                                        </p:attrNameLst>
                                      </p:cBhvr>
                                      <p:to>
                                        <p:strVal val="visible"/>
                                      </p:to>
                                    </p:set>
                                    <p:animEffect transition="in" filter="wipe(left)">
                                      <p:cBhvr>
                                        <p:cTn id="33" dur="500"/>
                                        <p:tgtEl>
                                          <p:spTgt spid="91"/>
                                        </p:tgtEl>
                                      </p:cBhvr>
                                    </p:animEffect>
                                  </p:childTnLst>
                                </p:cTn>
                              </p:par>
                            </p:childTnLst>
                          </p:cTn>
                        </p:par>
                        <p:par>
                          <p:cTn id="34" fill="hold">
                            <p:stCondLst>
                              <p:cond delay="2500"/>
                            </p:stCondLst>
                            <p:childTnLst>
                              <p:par>
                                <p:cTn id="35" presetID="22" presetClass="entr" presetSubtype="8" fill="hold" nodeType="afterEffect">
                                  <p:stCondLst>
                                    <p:cond delay="0"/>
                                  </p:stCondLst>
                                  <p:childTnLst>
                                    <p:set>
                                      <p:cBhvr>
                                        <p:cTn id="36" dur="1" fill="hold">
                                          <p:stCondLst>
                                            <p:cond delay="0"/>
                                          </p:stCondLst>
                                        </p:cTn>
                                        <p:tgtEl>
                                          <p:spTgt spid="92"/>
                                        </p:tgtEl>
                                        <p:attrNameLst>
                                          <p:attrName>style.visibility</p:attrName>
                                        </p:attrNameLst>
                                      </p:cBhvr>
                                      <p:to>
                                        <p:strVal val="visible"/>
                                      </p:to>
                                    </p:set>
                                    <p:animEffect transition="in" filter="wipe(left)">
                                      <p:cBhvr>
                                        <p:cTn id="37" dur="500"/>
                                        <p:tgtEl>
                                          <p:spTgt spid="92"/>
                                        </p:tgtEl>
                                      </p:cBhvr>
                                    </p:animEffect>
                                  </p:childTnLst>
                                </p:cTn>
                              </p:par>
                            </p:childTnLst>
                          </p:cTn>
                        </p:par>
                        <p:par>
                          <p:cTn id="38" fill="hold">
                            <p:stCondLst>
                              <p:cond delay="3000"/>
                            </p:stCondLst>
                            <p:childTnLst>
                              <p:par>
                                <p:cTn id="39" presetID="22" presetClass="entr" presetSubtype="1" fill="hold" nodeType="afterEffect">
                                  <p:stCondLst>
                                    <p:cond delay="0"/>
                                  </p:stCondLst>
                                  <p:childTnLst>
                                    <p:set>
                                      <p:cBhvr>
                                        <p:cTn id="40" dur="1" fill="hold">
                                          <p:stCondLst>
                                            <p:cond delay="0"/>
                                          </p:stCondLst>
                                        </p:cTn>
                                        <p:tgtEl>
                                          <p:spTgt spid="94"/>
                                        </p:tgtEl>
                                        <p:attrNameLst>
                                          <p:attrName>style.visibility</p:attrName>
                                        </p:attrNameLst>
                                      </p:cBhvr>
                                      <p:to>
                                        <p:strVal val="visible"/>
                                      </p:to>
                                    </p:set>
                                    <p:animEffect transition="in" filter="wipe(up)">
                                      <p:cBhvr>
                                        <p:cTn id="41" dur="500"/>
                                        <p:tgtEl>
                                          <p:spTgt spid="9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89"/>
                                        </p:tgtEl>
                                      </p:cBhvr>
                                    </p:animEffect>
                                    <p:set>
                                      <p:cBhvr>
                                        <p:cTn id="46" dur="1" fill="hold">
                                          <p:stCondLst>
                                            <p:cond delay="499"/>
                                          </p:stCondLst>
                                        </p:cTn>
                                        <p:tgtEl>
                                          <p:spTgt spid="89"/>
                                        </p:tgtEl>
                                        <p:attrNameLst>
                                          <p:attrName>style.visibility</p:attrName>
                                        </p:attrNameLst>
                                      </p:cBhvr>
                                      <p:to>
                                        <p:strVal val="hidden"/>
                                      </p:to>
                                    </p:set>
                                  </p:childTnLst>
                                </p:cTn>
                              </p:par>
                            </p:childTnLst>
                          </p:cTn>
                        </p:par>
                        <p:par>
                          <p:cTn id="47" fill="hold">
                            <p:stCondLst>
                              <p:cond delay="500"/>
                            </p:stCondLst>
                            <p:childTnLst>
                              <p:par>
                                <p:cTn id="48" presetID="10" presetClass="exit" presetSubtype="0" fill="hold" nodeType="afterEffect">
                                  <p:stCondLst>
                                    <p:cond delay="0"/>
                                  </p:stCondLst>
                                  <p:childTnLst>
                                    <p:animEffect transition="out" filter="fade">
                                      <p:cBhvr>
                                        <p:cTn id="49" dur="500"/>
                                        <p:tgtEl>
                                          <p:spTgt spid="91"/>
                                        </p:tgtEl>
                                      </p:cBhvr>
                                    </p:animEffect>
                                    <p:set>
                                      <p:cBhvr>
                                        <p:cTn id="50" dur="1" fill="hold">
                                          <p:stCondLst>
                                            <p:cond delay="499"/>
                                          </p:stCondLst>
                                        </p:cTn>
                                        <p:tgtEl>
                                          <p:spTgt spid="91"/>
                                        </p:tgtEl>
                                        <p:attrNameLst>
                                          <p:attrName>style.visibility</p:attrName>
                                        </p:attrNameLst>
                                      </p:cBhvr>
                                      <p:to>
                                        <p:strVal val="hidden"/>
                                      </p:to>
                                    </p:set>
                                  </p:childTnLst>
                                </p:cTn>
                              </p:par>
                            </p:childTnLst>
                          </p:cTn>
                        </p:par>
                        <p:par>
                          <p:cTn id="51" fill="hold">
                            <p:stCondLst>
                              <p:cond delay="1000"/>
                            </p:stCondLst>
                            <p:childTnLst>
                              <p:par>
                                <p:cTn id="52" presetID="10" presetClass="exit" presetSubtype="0" fill="hold" nodeType="afterEffect">
                                  <p:stCondLst>
                                    <p:cond delay="0"/>
                                  </p:stCondLst>
                                  <p:childTnLst>
                                    <p:animEffect transition="out" filter="fade">
                                      <p:cBhvr>
                                        <p:cTn id="53" dur="500"/>
                                        <p:tgtEl>
                                          <p:spTgt spid="92"/>
                                        </p:tgtEl>
                                      </p:cBhvr>
                                    </p:animEffect>
                                    <p:set>
                                      <p:cBhvr>
                                        <p:cTn id="54" dur="1" fill="hold">
                                          <p:stCondLst>
                                            <p:cond delay="499"/>
                                          </p:stCondLst>
                                        </p:cTn>
                                        <p:tgtEl>
                                          <p:spTgt spid="92"/>
                                        </p:tgtEl>
                                        <p:attrNameLst>
                                          <p:attrName>style.visibility</p:attrName>
                                        </p:attrNameLst>
                                      </p:cBhvr>
                                      <p:to>
                                        <p:strVal val="hidden"/>
                                      </p:to>
                                    </p:set>
                                  </p:childTnLst>
                                </p:cTn>
                              </p:par>
                            </p:childTnLst>
                          </p:cTn>
                        </p:par>
                        <p:par>
                          <p:cTn id="55" fill="hold">
                            <p:stCondLst>
                              <p:cond delay="1500"/>
                            </p:stCondLst>
                            <p:childTnLst>
                              <p:par>
                                <p:cTn id="56" presetID="10" presetClass="exit" presetSubtype="0" fill="hold" nodeType="afterEffect">
                                  <p:stCondLst>
                                    <p:cond delay="0"/>
                                  </p:stCondLst>
                                  <p:childTnLst>
                                    <p:animEffect transition="out" filter="fade">
                                      <p:cBhvr>
                                        <p:cTn id="57" dur="500"/>
                                        <p:tgtEl>
                                          <p:spTgt spid="94"/>
                                        </p:tgtEl>
                                      </p:cBhvr>
                                    </p:animEffect>
                                    <p:set>
                                      <p:cBhvr>
                                        <p:cTn id="58" dur="1" fill="hold">
                                          <p:stCondLst>
                                            <p:cond delay="499"/>
                                          </p:stCondLst>
                                        </p:cTn>
                                        <p:tgtEl>
                                          <p:spTgt spid="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5643"/>
          </a:xfrm>
        </p:spPr>
        <p:txBody>
          <a:bodyPr/>
          <a:lstStyle/>
          <a:p>
            <a:r>
              <a:rPr lang="en-US" dirty="0" smtClean="0"/>
              <a:t>Course Objectives</a:t>
            </a:r>
            <a:endParaRPr lang="en-US" dirty="0"/>
          </a:p>
        </p:txBody>
      </p:sp>
      <p:sp>
        <p:nvSpPr>
          <p:cNvPr id="3" name="Content Placeholder 2"/>
          <p:cNvSpPr>
            <a:spLocks noGrp="1"/>
          </p:cNvSpPr>
          <p:nvPr>
            <p:ph idx="1"/>
          </p:nvPr>
        </p:nvSpPr>
        <p:spPr>
          <a:xfrm>
            <a:off x="550776" y="1340768"/>
            <a:ext cx="11090448" cy="5328592"/>
          </a:xfrm>
        </p:spPr>
        <p:txBody>
          <a:bodyPr>
            <a:noAutofit/>
          </a:bodyPr>
          <a:lstStyle/>
          <a:p>
            <a:r>
              <a:rPr lang="en-US" dirty="0" smtClean="0"/>
              <a:t>Intent of this ML course</a:t>
            </a:r>
          </a:p>
          <a:p>
            <a:pPr lvl="2"/>
            <a:r>
              <a:rPr lang="en-US" dirty="0" smtClean="0"/>
              <a:t>Give the student an appreciation for what is under the hood of the ML algorithms, if applying COTS or </a:t>
            </a:r>
            <a:r>
              <a:rPr lang="en-US" dirty="0" err="1" smtClean="0"/>
              <a:t>opensource</a:t>
            </a:r>
            <a:r>
              <a:rPr lang="en-US" dirty="0" smtClean="0"/>
              <a:t> tools, SW packages, etc.</a:t>
            </a:r>
          </a:p>
          <a:p>
            <a:pPr lvl="2"/>
            <a:r>
              <a:rPr lang="en-US" dirty="0" smtClean="0"/>
              <a:t>Provide the student a basis to research, develop, and apply a ML algorithm and the intuition into how it will perform on their data set and conditions as they apply to BAE Systems’ projects and examples</a:t>
            </a:r>
          </a:p>
          <a:p>
            <a:pPr lvl="2"/>
            <a:endParaRPr lang="en-US" sz="1600" dirty="0"/>
          </a:p>
          <a:p>
            <a:pPr marL="0" indent="0">
              <a:buNone/>
            </a:pPr>
            <a:r>
              <a:rPr lang="en-US" sz="2800" u="sng" dirty="0" smtClean="0"/>
              <a:t>Course Book Selection:</a:t>
            </a:r>
            <a:endParaRPr lang="en-US" sz="2800" u="sng" dirty="0"/>
          </a:p>
          <a:p>
            <a:pPr marL="0" indent="0">
              <a:buNone/>
            </a:pPr>
            <a:r>
              <a:rPr lang="en-US" sz="3200" dirty="0" smtClean="0"/>
              <a:t>	</a:t>
            </a:r>
            <a:r>
              <a:rPr lang="en-US" sz="3200" i="1" dirty="0" smtClean="0"/>
              <a:t>Collective Intelligence </a:t>
            </a:r>
            <a:r>
              <a:rPr lang="en-US" sz="3200" dirty="0" smtClean="0"/>
              <a:t>– Toby </a:t>
            </a:r>
            <a:r>
              <a:rPr lang="en-US" sz="3200" dirty="0" err="1" smtClean="0"/>
              <a:t>Segaran</a:t>
            </a:r>
            <a:endParaRPr lang="en-US" sz="3200" dirty="0" smtClean="0"/>
          </a:p>
          <a:p>
            <a:pPr>
              <a:buFontTx/>
              <a:buChar char="-"/>
            </a:pPr>
            <a:r>
              <a:rPr lang="en-US" sz="2400" dirty="0" smtClean="0"/>
              <a:t>“comprehensive collection of computational methods for relating vast amounts of data”</a:t>
            </a:r>
          </a:p>
          <a:p>
            <a:pPr>
              <a:buFontTx/>
              <a:buChar char="-"/>
            </a:pPr>
            <a:r>
              <a:rPr lang="en-US" sz="2400" dirty="0" smtClean="0"/>
              <a:t>“practical, easy-to-understand examples”</a:t>
            </a:r>
          </a:p>
          <a:p>
            <a:pPr>
              <a:buFontTx/>
              <a:buChar char="-"/>
            </a:pPr>
            <a:endParaRPr lang="en-US" sz="3200" dirty="0" smtClean="0"/>
          </a:p>
        </p:txBody>
      </p:sp>
    </p:spTree>
    <p:extLst>
      <p:ext uri="{BB962C8B-B14F-4D97-AF65-F5344CB8AC3E}">
        <p14:creationId xmlns:p14="http://schemas.microsoft.com/office/powerpoint/2010/main" val="27192590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200" y="181492"/>
            <a:ext cx="3451586" cy="701731"/>
          </a:xfrm>
        </p:spPr>
        <p:txBody>
          <a:bodyPr/>
          <a:lstStyle/>
          <a:p>
            <a:r>
              <a:rPr lang="en-US" dirty="0"/>
              <a:t>Decision Tree</a:t>
            </a:r>
          </a:p>
        </p:txBody>
      </p:sp>
      <p:sp>
        <p:nvSpPr>
          <p:cNvPr id="8" name="Content Placeholder 2"/>
          <p:cNvSpPr>
            <a:spLocks noGrp="1"/>
          </p:cNvSpPr>
          <p:nvPr>
            <p:ph idx="1"/>
          </p:nvPr>
        </p:nvSpPr>
        <p:spPr>
          <a:xfrm>
            <a:off x="1278219" y="791502"/>
            <a:ext cx="6685594" cy="409709"/>
          </a:xfrm>
        </p:spPr>
        <p:txBody>
          <a:bodyPr>
            <a:noAutofit/>
          </a:bodyPr>
          <a:lstStyle/>
          <a:p>
            <a:pPr marL="0" indent="0">
              <a:buNone/>
            </a:pPr>
            <a:r>
              <a:rPr lang="en-US" sz="2800" dirty="0" smtClean="0">
                <a:latin typeface="Gill Sans MT" panose="020B0502020104020203" pitchFamily="34" charset="0"/>
              </a:rPr>
              <a:t>Ensemble Methods: Random Forests</a:t>
            </a:r>
            <a:endParaRPr lang="en-US" sz="2800" dirty="0">
              <a:latin typeface="Gill Sans MT" panose="020B0502020104020203" pitchFamily="34" charset="0"/>
            </a:endParaRPr>
          </a:p>
        </p:txBody>
      </p:sp>
      <p:sp>
        <p:nvSpPr>
          <p:cNvPr id="9" name="Content Placeholder 2"/>
          <p:cNvSpPr txBox="1">
            <a:spLocks/>
          </p:cNvSpPr>
          <p:nvPr/>
        </p:nvSpPr>
        <p:spPr>
          <a:xfrm>
            <a:off x="947428" y="1592796"/>
            <a:ext cx="9973107" cy="44284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latin typeface="Gill Sans MT" panose="020B0502020104020203" pitchFamily="34" charset="0"/>
              </a:rPr>
              <a:t>Train:</a:t>
            </a:r>
            <a:r>
              <a:rPr lang="en-US" sz="2400" dirty="0">
                <a:latin typeface="Gill Sans MT" panose="020B0502020104020203" pitchFamily="34" charset="0"/>
              </a:rPr>
              <a:t> </a:t>
            </a:r>
            <a:r>
              <a:rPr lang="en-US" sz="2400" dirty="0" smtClean="0">
                <a:latin typeface="Gill Sans MT" panose="020B0502020104020203" pitchFamily="34" charset="0"/>
              </a:rPr>
              <a:t>Grow “K” different DTs</a:t>
            </a:r>
          </a:p>
          <a:p>
            <a:pPr>
              <a:buFontTx/>
              <a:buChar char="-"/>
            </a:pPr>
            <a:r>
              <a:rPr lang="en-US" sz="2400" dirty="0" smtClean="0">
                <a:latin typeface="Gill Sans MT" panose="020B0502020104020203" pitchFamily="34" charset="0"/>
              </a:rPr>
              <a:t>Divide training data into “K” equal, randomly selected, data sets </a:t>
            </a:r>
            <a:r>
              <a:rPr lang="en-US" sz="2400" dirty="0" smtClean="0">
                <a:latin typeface="Gill Sans MT" panose="020B0502020104020203" pitchFamily="34" charset="0"/>
                <a:sym typeface="Wingdings" panose="05000000000000000000" pitchFamily="2" charset="2"/>
              </a:rPr>
              <a:t> </a:t>
            </a:r>
            <a:r>
              <a:rPr lang="en-US" sz="2400" dirty="0" err="1" smtClean="0">
                <a:latin typeface="Gill Sans MT" panose="020B0502020104020203" pitchFamily="34" charset="0"/>
                <a:sym typeface="Wingdings" panose="05000000000000000000" pitchFamily="2" charset="2"/>
              </a:rPr>
              <a:t>S</a:t>
            </a:r>
            <a:r>
              <a:rPr lang="en-US" sz="2400" baseline="-25000" dirty="0" err="1" smtClean="0">
                <a:latin typeface="Gill Sans MT" panose="020B0502020104020203" pitchFamily="34" charset="0"/>
                <a:sym typeface="Wingdings" panose="05000000000000000000" pitchFamily="2" charset="2"/>
              </a:rPr>
              <a:t>r</a:t>
            </a:r>
            <a:endParaRPr lang="en-US" sz="2400" baseline="-25000" dirty="0" smtClean="0">
              <a:latin typeface="Gill Sans MT" panose="020B0502020104020203" pitchFamily="34" charset="0"/>
            </a:endParaRPr>
          </a:p>
          <a:p>
            <a:pPr>
              <a:buFontTx/>
              <a:buChar char="-"/>
            </a:pPr>
            <a:r>
              <a:rPr lang="en-US" sz="2400" dirty="0" smtClean="0">
                <a:latin typeface="Gill Sans MT" panose="020B0502020104020203" pitchFamily="34" charset="0"/>
              </a:rPr>
              <a:t>Grow full </a:t>
            </a:r>
            <a:r>
              <a:rPr lang="en-US" sz="2400" dirty="0" err="1" smtClean="0">
                <a:latin typeface="Gill Sans MT" panose="020B0502020104020203" pitchFamily="34" charset="0"/>
              </a:rPr>
              <a:t>DT</a:t>
            </a:r>
            <a:r>
              <a:rPr lang="en-US" sz="2400" baseline="-25000" dirty="0" err="1" smtClean="0">
                <a:latin typeface="Gill Sans MT" panose="020B0502020104020203" pitchFamily="34" charset="0"/>
                <a:sym typeface="Wingdings" panose="05000000000000000000" pitchFamily="2" charset="2"/>
              </a:rPr>
              <a:t>r</a:t>
            </a:r>
            <a:r>
              <a:rPr lang="en-US" sz="2400" baseline="-25000" dirty="0" smtClean="0">
                <a:latin typeface="Gill Sans MT" panose="020B0502020104020203" pitchFamily="34" charset="0"/>
                <a:sym typeface="Wingdings" panose="05000000000000000000" pitchFamily="2" charset="2"/>
              </a:rPr>
              <a:t> </a:t>
            </a:r>
            <a:r>
              <a:rPr lang="en-US" sz="2400" dirty="0" smtClean="0">
                <a:latin typeface="Gill Sans MT" panose="020B0502020104020203" pitchFamily="34" charset="0"/>
              </a:rPr>
              <a:t>without pruning</a:t>
            </a:r>
          </a:p>
          <a:p>
            <a:pPr lvl="1">
              <a:buFontTx/>
              <a:buChar char="-"/>
            </a:pPr>
            <a:r>
              <a:rPr lang="en-US" sz="2000" dirty="0" smtClean="0">
                <a:latin typeface="Gill Sans MT" panose="020B0502020104020203" pitchFamily="34" charset="0"/>
              </a:rPr>
              <a:t>CATCH: when splitting randomly pick “a” &lt;&lt; “A” attributes  </a:t>
            </a:r>
          </a:p>
          <a:p>
            <a:pPr lvl="1">
              <a:buFontTx/>
              <a:buChar char="-"/>
            </a:pPr>
            <a:r>
              <a:rPr lang="en-US" sz="2000" dirty="0" smtClean="0">
                <a:latin typeface="Gill Sans MT" panose="020B0502020104020203" pitchFamily="34" charset="0"/>
              </a:rPr>
              <a:t>COMPUTE: gain based on </a:t>
            </a:r>
            <a:r>
              <a:rPr lang="en-US" sz="2000" dirty="0" err="1" smtClean="0">
                <a:latin typeface="Gill Sans MT" panose="020B0502020104020203" pitchFamily="34" charset="0"/>
                <a:sym typeface="Wingdings" panose="05000000000000000000" pitchFamily="2" charset="2"/>
              </a:rPr>
              <a:t>S</a:t>
            </a:r>
            <a:r>
              <a:rPr lang="en-US" sz="2000" baseline="-25000" dirty="0" err="1" smtClean="0">
                <a:latin typeface="Gill Sans MT" panose="020B0502020104020203" pitchFamily="34" charset="0"/>
                <a:sym typeface="Wingdings" panose="05000000000000000000" pitchFamily="2" charset="2"/>
              </a:rPr>
              <a:t>r</a:t>
            </a:r>
            <a:r>
              <a:rPr lang="en-US" sz="2000" dirty="0">
                <a:latin typeface="Gill Sans MT" panose="020B0502020104020203" pitchFamily="34" charset="0"/>
                <a:sym typeface="Wingdings" panose="05000000000000000000" pitchFamily="2" charset="2"/>
              </a:rPr>
              <a:t> </a:t>
            </a:r>
            <a:r>
              <a:rPr lang="en-US" sz="2000" dirty="0" smtClean="0">
                <a:latin typeface="Gill Sans MT" panose="020B0502020104020203" pitchFamily="34" charset="0"/>
                <a:sym typeface="Wingdings" panose="05000000000000000000" pitchFamily="2" charset="2"/>
              </a:rPr>
              <a:t>instead of full set of attributes</a:t>
            </a:r>
          </a:p>
          <a:p>
            <a:pPr>
              <a:buFontTx/>
              <a:buChar char="-"/>
            </a:pPr>
            <a:r>
              <a:rPr lang="en-US" sz="2400" dirty="0" smtClean="0">
                <a:latin typeface="Gill Sans MT" panose="020B0502020104020203" pitchFamily="34" charset="0"/>
                <a:sym typeface="Wingdings" panose="05000000000000000000" pitchFamily="2" charset="2"/>
              </a:rPr>
              <a:t>Repeat for r = </a:t>
            </a:r>
            <a:r>
              <a:rPr lang="en-US" sz="2400" dirty="0" smtClean="0">
                <a:latin typeface="+mn-lt"/>
                <a:sym typeface="Wingdings" panose="05000000000000000000" pitchFamily="2" charset="2"/>
              </a:rPr>
              <a:t>1</a:t>
            </a:r>
            <a:r>
              <a:rPr lang="en-US" sz="2400" dirty="0" smtClean="0">
                <a:latin typeface="Gill Sans MT" panose="020B0502020104020203" pitchFamily="34" charset="0"/>
                <a:sym typeface="Wingdings" panose="05000000000000000000" pitchFamily="2" charset="2"/>
              </a:rPr>
              <a:t> …K</a:t>
            </a:r>
          </a:p>
          <a:p>
            <a:pPr marL="0" indent="0">
              <a:buNone/>
            </a:pPr>
            <a:endParaRPr lang="en-US" sz="2400" dirty="0" smtClean="0">
              <a:latin typeface="Gill Sans MT" panose="020B0502020104020203" pitchFamily="34" charset="0"/>
              <a:sym typeface="Wingdings" panose="05000000000000000000" pitchFamily="2" charset="2"/>
            </a:endParaRPr>
          </a:p>
          <a:p>
            <a:pPr marL="0" indent="0">
              <a:buNone/>
            </a:pPr>
            <a:r>
              <a:rPr lang="en-US" sz="2400" b="1" dirty="0" smtClean="0">
                <a:latin typeface="Gill Sans MT" panose="020B0502020104020203" pitchFamily="34" charset="0"/>
              </a:rPr>
              <a:t>Test: </a:t>
            </a:r>
            <a:r>
              <a:rPr lang="en-US" sz="2400" dirty="0" smtClean="0">
                <a:latin typeface="Gill Sans MT" panose="020B0502020104020203" pitchFamily="34" charset="0"/>
              </a:rPr>
              <a:t> given a new data point X</a:t>
            </a:r>
            <a:endParaRPr lang="en-US" sz="2400" dirty="0">
              <a:latin typeface="Gill Sans MT" panose="020B0502020104020203" pitchFamily="34" charset="0"/>
            </a:endParaRPr>
          </a:p>
          <a:p>
            <a:pPr>
              <a:buFontTx/>
              <a:buChar char="-"/>
            </a:pPr>
            <a:r>
              <a:rPr lang="en-US" sz="2400" dirty="0" smtClean="0">
                <a:latin typeface="Gill Sans MT" panose="020B0502020104020203" pitchFamily="34" charset="0"/>
              </a:rPr>
              <a:t>Classify X using each of the trees DT</a:t>
            </a:r>
            <a:r>
              <a:rPr lang="en-US" sz="2400" baseline="-25000" dirty="0" smtClean="0">
                <a:latin typeface="+mn-lt"/>
                <a:sym typeface="Wingdings" panose="05000000000000000000" pitchFamily="2" charset="2"/>
              </a:rPr>
              <a:t>1 …</a:t>
            </a:r>
            <a:r>
              <a:rPr lang="en-US" sz="2400" dirty="0" smtClean="0">
                <a:latin typeface="Gill Sans MT" panose="020B0502020104020203" pitchFamily="34" charset="0"/>
              </a:rPr>
              <a:t>DT</a:t>
            </a:r>
            <a:r>
              <a:rPr lang="en-US" sz="2400" baseline="-25000" dirty="0" smtClean="0">
                <a:sym typeface="Wingdings" panose="05000000000000000000" pitchFamily="2" charset="2"/>
              </a:rPr>
              <a:t>K</a:t>
            </a:r>
            <a:endParaRPr lang="en-US" sz="2400" baseline="-25000" dirty="0">
              <a:latin typeface="+mn-lt"/>
            </a:endParaRPr>
          </a:p>
          <a:p>
            <a:pPr>
              <a:buFontTx/>
              <a:buChar char="-"/>
            </a:pPr>
            <a:r>
              <a:rPr lang="en-US" sz="2400" dirty="0" smtClean="0">
                <a:latin typeface="Gill Sans MT" panose="020B0502020104020203" pitchFamily="34" charset="0"/>
              </a:rPr>
              <a:t>Use majority vote: class predicted most often</a:t>
            </a:r>
            <a:endParaRPr lang="en-US" sz="2400" dirty="0">
              <a:latin typeface="Gill Sans MT" panose="020B0502020104020203" pitchFamily="34" charset="0"/>
            </a:endParaRPr>
          </a:p>
          <a:p>
            <a:pPr>
              <a:buFontTx/>
              <a:buChar char="-"/>
            </a:pPr>
            <a:endParaRPr lang="en-US" sz="2400" dirty="0" smtClean="0">
              <a:latin typeface="Gill Sans MT" panose="020B0502020104020203" pitchFamily="34" charset="0"/>
              <a:sym typeface="Wingdings" panose="05000000000000000000" pitchFamily="2" charset="2"/>
            </a:endParaRPr>
          </a:p>
          <a:p>
            <a:pPr>
              <a:buFontTx/>
              <a:buChar char="-"/>
            </a:pPr>
            <a:endParaRPr lang="en-US" sz="2400" dirty="0" smtClean="0">
              <a:latin typeface="Gill Sans MT" panose="020B0502020104020203" pitchFamily="34" charset="0"/>
            </a:endParaRPr>
          </a:p>
          <a:p>
            <a:pPr>
              <a:buFontTx/>
              <a:buChar char="-"/>
            </a:pPr>
            <a:endParaRPr lang="en-US" sz="2400" dirty="0" smtClean="0">
              <a:latin typeface="Gill Sans MT" panose="020B0502020104020203" pitchFamily="34" charset="0"/>
            </a:endParaRPr>
          </a:p>
        </p:txBody>
      </p:sp>
    </p:spTree>
    <p:extLst>
      <p:ext uri="{BB962C8B-B14F-4D97-AF65-F5344CB8AC3E}">
        <p14:creationId xmlns:p14="http://schemas.microsoft.com/office/powerpoint/2010/main" val="5090987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200" y="181492"/>
            <a:ext cx="3451586" cy="701731"/>
          </a:xfrm>
        </p:spPr>
        <p:txBody>
          <a:bodyPr/>
          <a:lstStyle/>
          <a:p>
            <a:r>
              <a:rPr lang="en-US" dirty="0"/>
              <a:t>Decision Tree</a:t>
            </a:r>
          </a:p>
        </p:txBody>
      </p:sp>
      <p:sp>
        <p:nvSpPr>
          <p:cNvPr id="8" name="Content Placeholder 2"/>
          <p:cNvSpPr>
            <a:spLocks noGrp="1"/>
          </p:cNvSpPr>
          <p:nvPr>
            <p:ph idx="1"/>
          </p:nvPr>
        </p:nvSpPr>
        <p:spPr>
          <a:xfrm>
            <a:off x="1278219" y="791502"/>
            <a:ext cx="6685594" cy="409709"/>
          </a:xfrm>
        </p:spPr>
        <p:txBody>
          <a:bodyPr>
            <a:noAutofit/>
          </a:bodyPr>
          <a:lstStyle/>
          <a:p>
            <a:pPr marL="0" indent="0">
              <a:buNone/>
            </a:pPr>
            <a:r>
              <a:rPr lang="en-US" sz="2800" dirty="0" smtClean="0">
                <a:latin typeface="Gill Sans MT" panose="020B0502020104020203" pitchFamily="34" charset="0"/>
              </a:rPr>
              <a:t>Ensemble Methods: Random Forests</a:t>
            </a:r>
            <a:endParaRPr lang="en-US" sz="2800" dirty="0">
              <a:latin typeface="Gill Sans MT" panose="020B0502020104020203" pitchFamily="34" charset="0"/>
            </a:endParaRPr>
          </a:p>
        </p:txBody>
      </p:sp>
      <p:sp>
        <p:nvSpPr>
          <p:cNvPr id="14" name="Oval 13"/>
          <p:cNvSpPr/>
          <p:nvPr/>
        </p:nvSpPr>
        <p:spPr>
          <a:xfrm>
            <a:off x="1594445" y="1481845"/>
            <a:ext cx="627019"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latin typeface="Gill Sans MT" panose="020B0502020104020203" pitchFamily="34" charset="0"/>
              </a:rPr>
              <a:t>DT</a:t>
            </a:r>
            <a:r>
              <a:rPr lang="en-US" baseline="-25000">
                <a:solidFill>
                  <a:schemeClr val="tx1"/>
                </a:solidFill>
                <a:latin typeface="Gill Sans MT" panose="020B0502020104020203" pitchFamily="34" charset="0"/>
              </a:rPr>
              <a:t>1</a:t>
            </a:r>
            <a:endParaRPr lang="en-US" baseline="-25000" dirty="0">
              <a:solidFill>
                <a:schemeClr val="tx1"/>
              </a:solidFill>
            </a:endParaRPr>
          </a:p>
        </p:txBody>
      </p:sp>
      <p:sp>
        <p:nvSpPr>
          <p:cNvPr id="15" name="Oval 14"/>
          <p:cNvSpPr/>
          <p:nvPr/>
        </p:nvSpPr>
        <p:spPr>
          <a:xfrm>
            <a:off x="1039107" y="2294791"/>
            <a:ext cx="429696"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16" name="Straight Arrow Connector 15"/>
          <p:cNvCxnSpPr>
            <a:stCxn id="14" idx="3"/>
            <a:endCxn id="15" idx="0"/>
          </p:cNvCxnSpPr>
          <p:nvPr/>
        </p:nvCxnSpPr>
        <p:spPr>
          <a:xfrm flipH="1">
            <a:off x="1253955" y="1881352"/>
            <a:ext cx="432315" cy="4134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693218" y="2295298"/>
            <a:ext cx="448830"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18" name="Straight Arrow Connector 17"/>
          <p:cNvCxnSpPr>
            <a:stCxn id="14" idx="4"/>
            <a:endCxn id="17" idx="0"/>
          </p:cNvCxnSpPr>
          <p:nvPr/>
        </p:nvCxnSpPr>
        <p:spPr>
          <a:xfrm>
            <a:off x="1907955" y="1949897"/>
            <a:ext cx="9678" cy="3454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345333" y="2273840"/>
            <a:ext cx="424014"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20" name="Straight Arrow Connector 19"/>
          <p:cNvCxnSpPr>
            <a:stCxn id="14" idx="5"/>
            <a:endCxn id="19" idx="0"/>
          </p:cNvCxnSpPr>
          <p:nvPr/>
        </p:nvCxnSpPr>
        <p:spPr>
          <a:xfrm>
            <a:off x="2129639" y="1881352"/>
            <a:ext cx="427701" cy="39248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p:cNvSpPr txBox="1">
            <a:spLocks/>
          </p:cNvSpPr>
          <p:nvPr/>
        </p:nvSpPr>
        <p:spPr>
          <a:xfrm>
            <a:off x="1546677" y="4134508"/>
            <a:ext cx="629276" cy="387798"/>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smtClean="0">
                <a:solidFill>
                  <a:srgbClr val="00B050"/>
                </a:solidFill>
              </a:rPr>
              <a:t>yes</a:t>
            </a:r>
            <a:endParaRPr lang="en-US" sz="2800" dirty="0">
              <a:solidFill>
                <a:srgbClr val="FF0000"/>
              </a:solidFill>
            </a:endParaRPr>
          </a:p>
        </p:txBody>
      </p:sp>
      <p:sp>
        <p:nvSpPr>
          <p:cNvPr id="37" name="Oval 36"/>
          <p:cNvSpPr/>
          <p:nvPr/>
        </p:nvSpPr>
        <p:spPr>
          <a:xfrm>
            <a:off x="671829" y="3033689"/>
            <a:ext cx="429696"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38" name="Straight Arrow Connector 37"/>
          <p:cNvCxnSpPr>
            <a:stCxn id="15" idx="3"/>
            <a:endCxn id="37" idx="0"/>
          </p:cNvCxnSpPr>
          <p:nvPr/>
        </p:nvCxnSpPr>
        <p:spPr>
          <a:xfrm flipH="1">
            <a:off x="886677" y="2633434"/>
            <a:ext cx="215358" cy="4002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1287704" y="3033690"/>
            <a:ext cx="448830"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40" name="Straight Arrow Connector 39"/>
          <p:cNvCxnSpPr>
            <a:stCxn id="15" idx="5"/>
            <a:endCxn id="39" idx="0"/>
          </p:cNvCxnSpPr>
          <p:nvPr/>
        </p:nvCxnSpPr>
        <p:spPr>
          <a:xfrm>
            <a:off x="1405875" y="2633434"/>
            <a:ext cx="106244" cy="4002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978570" y="3780833"/>
            <a:ext cx="429696"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46" name="Straight Arrow Connector 45"/>
          <p:cNvCxnSpPr>
            <a:stCxn id="39" idx="3"/>
            <a:endCxn id="45" idx="0"/>
          </p:cNvCxnSpPr>
          <p:nvPr/>
        </p:nvCxnSpPr>
        <p:spPr>
          <a:xfrm flipH="1">
            <a:off x="1193418" y="3372333"/>
            <a:ext cx="160016" cy="4085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1594445" y="3780834"/>
            <a:ext cx="448830"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48" name="Straight Arrow Connector 47"/>
          <p:cNvCxnSpPr>
            <a:stCxn id="39" idx="5"/>
            <a:endCxn id="47" idx="0"/>
          </p:cNvCxnSpPr>
          <p:nvPr/>
        </p:nvCxnSpPr>
        <p:spPr>
          <a:xfrm>
            <a:off x="1670804" y="3372333"/>
            <a:ext cx="148056" cy="4085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Content Placeholder 2"/>
          <p:cNvSpPr txBox="1">
            <a:spLocks/>
          </p:cNvSpPr>
          <p:nvPr/>
        </p:nvSpPr>
        <p:spPr>
          <a:xfrm>
            <a:off x="7336459" y="4211866"/>
            <a:ext cx="629276" cy="387798"/>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smtClean="0">
                <a:solidFill>
                  <a:srgbClr val="FF0000"/>
                </a:solidFill>
              </a:rPr>
              <a:t>no </a:t>
            </a:r>
            <a:endParaRPr lang="en-US" sz="2800" dirty="0">
              <a:solidFill>
                <a:srgbClr val="FF0000"/>
              </a:solidFill>
            </a:endParaRPr>
          </a:p>
        </p:txBody>
      </p:sp>
      <p:sp>
        <p:nvSpPr>
          <p:cNvPr id="55" name="Oval 54"/>
          <p:cNvSpPr/>
          <p:nvPr/>
        </p:nvSpPr>
        <p:spPr>
          <a:xfrm>
            <a:off x="3976216" y="1481845"/>
            <a:ext cx="627019"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DT</a:t>
            </a:r>
            <a:r>
              <a:rPr lang="en-US" baseline="-25000" dirty="0" smtClean="0">
                <a:solidFill>
                  <a:schemeClr val="tx1"/>
                </a:solidFill>
                <a:latin typeface="Gill Sans MT" panose="020B0502020104020203" pitchFamily="34" charset="0"/>
              </a:rPr>
              <a:t>2</a:t>
            </a:r>
            <a:endParaRPr lang="en-US" baseline="-25000" dirty="0">
              <a:solidFill>
                <a:schemeClr val="tx1"/>
              </a:solidFill>
            </a:endParaRPr>
          </a:p>
        </p:txBody>
      </p:sp>
      <p:sp>
        <p:nvSpPr>
          <p:cNvPr id="56" name="Oval 55"/>
          <p:cNvSpPr/>
          <p:nvPr/>
        </p:nvSpPr>
        <p:spPr>
          <a:xfrm>
            <a:off x="3420878" y="2294791"/>
            <a:ext cx="429696"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57" name="Straight Arrow Connector 56"/>
          <p:cNvCxnSpPr>
            <a:stCxn id="55" idx="3"/>
            <a:endCxn id="56" idx="0"/>
          </p:cNvCxnSpPr>
          <p:nvPr/>
        </p:nvCxnSpPr>
        <p:spPr>
          <a:xfrm flipH="1">
            <a:off x="3635726" y="1881352"/>
            <a:ext cx="432315" cy="4134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4546124" y="2264369"/>
            <a:ext cx="448830"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59" name="Straight Arrow Connector 58"/>
          <p:cNvCxnSpPr>
            <a:stCxn id="55" idx="5"/>
            <a:endCxn id="58" idx="0"/>
          </p:cNvCxnSpPr>
          <p:nvPr/>
        </p:nvCxnSpPr>
        <p:spPr>
          <a:xfrm>
            <a:off x="4511410" y="1881352"/>
            <a:ext cx="259129" cy="3830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154664" y="3044130"/>
            <a:ext cx="429696"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64" name="Straight Arrow Connector 63"/>
          <p:cNvCxnSpPr>
            <a:stCxn id="58" idx="3"/>
            <a:endCxn id="63" idx="0"/>
          </p:cNvCxnSpPr>
          <p:nvPr/>
        </p:nvCxnSpPr>
        <p:spPr>
          <a:xfrm flipH="1">
            <a:off x="4369512" y="2603012"/>
            <a:ext cx="242342" cy="4411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4770539" y="3044131"/>
            <a:ext cx="448830"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66" name="Straight Arrow Connector 65"/>
          <p:cNvCxnSpPr>
            <a:endCxn id="65" idx="0"/>
          </p:cNvCxnSpPr>
          <p:nvPr/>
        </p:nvCxnSpPr>
        <p:spPr>
          <a:xfrm>
            <a:off x="4888710" y="2643875"/>
            <a:ext cx="106244" cy="4002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61405" y="3791274"/>
            <a:ext cx="429696"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68" name="Straight Arrow Connector 67"/>
          <p:cNvCxnSpPr>
            <a:stCxn id="65" idx="3"/>
            <a:endCxn id="67" idx="0"/>
          </p:cNvCxnSpPr>
          <p:nvPr/>
        </p:nvCxnSpPr>
        <p:spPr>
          <a:xfrm flipH="1">
            <a:off x="4676253" y="3382774"/>
            <a:ext cx="160016" cy="4085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5077280" y="3791275"/>
            <a:ext cx="448830"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70" name="Straight Arrow Connector 69"/>
          <p:cNvCxnSpPr>
            <a:stCxn id="65" idx="5"/>
            <a:endCxn id="69" idx="0"/>
          </p:cNvCxnSpPr>
          <p:nvPr/>
        </p:nvCxnSpPr>
        <p:spPr>
          <a:xfrm>
            <a:off x="5153639" y="3382774"/>
            <a:ext cx="148056" cy="4085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3635466" y="3044130"/>
            <a:ext cx="429696"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75" name="Straight Arrow Connector 74"/>
          <p:cNvCxnSpPr>
            <a:stCxn id="58" idx="2"/>
            <a:endCxn id="74" idx="0"/>
          </p:cNvCxnSpPr>
          <p:nvPr/>
        </p:nvCxnSpPr>
        <p:spPr>
          <a:xfrm flipH="1">
            <a:off x="3850314" y="2462742"/>
            <a:ext cx="695810" cy="58138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7" name="Content Placeholder 2"/>
          <p:cNvSpPr txBox="1">
            <a:spLocks/>
          </p:cNvSpPr>
          <p:nvPr/>
        </p:nvSpPr>
        <p:spPr>
          <a:xfrm>
            <a:off x="3260706" y="4177578"/>
            <a:ext cx="629276" cy="387798"/>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smtClean="0">
                <a:solidFill>
                  <a:srgbClr val="00B050"/>
                </a:solidFill>
              </a:rPr>
              <a:t>yes</a:t>
            </a:r>
            <a:endParaRPr lang="en-US" sz="2800" dirty="0">
              <a:solidFill>
                <a:srgbClr val="FF0000"/>
              </a:solidFill>
            </a:endParaRPr>
          </a:p>
        </p:txBody>
      </p:sp>
      <p:sp>
        <p:nvSpPr>
          <p:cNvPr id="78" name="Oval 77"/>
          <p:cNvSpPr/>
          <p:nvPr/>
        </p:nvSpPr>
        <p:spPr>
          <a:xfrm>
            <a:off x="3335403" y="3791274"/>
            <a:ext cx="429696"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79" name="Straight Arrow Connector 78"/>
          <p:cNvCxnSpPr>
            <a:stCxn id="74" idx="3"/>
            <a:endCxn id="78" idx="0"/>
          </p:cNvCxnSpPr>
          <p:nvPr/>
        </p:nvCxnSpPr>
        <p:spPr>
          <a:xfrm flipH="1">
            <a:off x="3550251" y="3382773"/>
            <a:ext cx="148143" cy="4085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3951278" y="3791275"/>
            <a:ext cx="448830"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81" name="Straight Arrow Connector 80"/>
          <p:cNvCxnSpPr>
            <a:stCxn id="74" idx="5"/>
            <a:endCxn id="80" idx="0"/>
          </p:cNvCxnSpPr>
          <p:nvPr/>
        </p:nvCxnSpPr>
        <p:spPr>
          <a:xfrm>
            <a:off x="4002234" y="3382773"/>
            <a:ext cx="173459" cy="4085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6925392" y="1481845"/>
            <a:ext cx="627019"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DT</a:t>
            </a:r>
            <a:r>
              <a:rPr lang="en-US" baseline="-25000" dirty="0">
                <a:solidFill>
                  <a:schemeClr val="tx1"/>
                </a:solidFill>
                <a:latin typeface="Gill Sans MT" panose="020B0502020104020203" pitchFamily="34" charset="0"/>
              </a:rPr>
              <a:t>3</a:t>
            </a:r>
            <a:endParaRPr lang="en-US" baseline="-25000" dirty="0">
              <a:solidFill>
                <a:schemeClr val="tx1"/>
              </a:solidFill>
            </a:endParaRPr>
          </a:p>
        </p:txBody>
      </p:sp>
      <p:sp>
        <p:nvSpPr>
          <p:cNvPr id="85" name="Oval 84"/>
          <p:cNvSpPr/>
          <p:nvPr/>
        </p:nvSpPr>
        <p:spPr>
          <a:xfrm>
            <a:off x="6370054" y="2294791"/>
            <a:ext cx="429696"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86" name="Straight Arrow Connector 85"/>
          <p:cNvCxnSpPr>
            <a:stCxn id="84" idx="3"/>
            <a:endCxn id="85" idx="0"/>
          </p:cNvCxnSpPr>
          <p:nvPr/>
        </p:nvCxnSpPr>
        <p:spPr>
          <a:xfrm flipH="1">
            <a:off x="6584902" y="1881352"/>
            <a:ext cx="432315" cy="4134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7495300" y="2264369"/>
            <a:ext cx="448830"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88" name="Straight Arrow Connector 87"/>
          <p:cNvCxnSpPr>
            <a:stCxn id="84" idx="5"/>
            <a:endCxn id="87" idx="0"/>
          </p:cNvCxnSpPr>
          <p:nvPr/>
        </p:nvCxnSpPr>
        <p:spPr>
          <a:xfrm>
            <a:off x="7460586" y="1881352"/>
            <a:ext cx="259129" cy="3830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7195733" y="3044130"/>
            <a:ext cx="429696"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90" name="Straight Arrow Connector 89"/>
          <p:cNvCxnSpPr>
            <a:stCxn id="87" idx="3"/>
            <a:endCxn id="89" idx="0"/>
          </p:cNvCxnSpPr>
          <p:nvPr/>
        </p:nvCxnSpPr>
        <p:spPr>
          <a:xfrm flipH="1">
            <a:off x="7410581" y="2603012"/>
            <a:ext cx="150449" cy="4411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7719715" y="3044131"/>
            <a:ext cx="448830"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92" name="Straight Arrow Connector 91"/>
          <p:cNvCxnSpPr>
            <a:endCxn id="91" idx="0"/>
          </p:cNvCxnSpPr>
          <p:nvPr/>
        </p:nvCxnSpPr>
        <p:spPr>
          <a:xfrm>
            <a:off x="7837886" y="2643875"/>
            <a:ext cx="106244" cy="4002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7410581" y="3791274"/>
            <a:ext cx="429696"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94" name="Straight Arrow Connector 93"/>
          <p:cNvCxnSpPr>
            <a:stCxn id="91" idx="3"/>
            <a:endCxn id="93" idx="0"/>
          </p:cNvCxnSpPr>
          <p:nvPr/>
        </p:nvCxnSpPr>
        <p:spPr>
          <a:xfrm flipH="1">
            <a:off x="7625429" y="3382774"/>
            <a:ext cx="160016" cy="4085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8026456" y="3791275"/>
            <a:ext cx="448830"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96" name="Straight Arrow Connector 95"/>
          <p:cNvCxnSpPr>
            <a:stCxn id="91" idx="5"/>
            <a:endCxn id="95" idx="0"/>
          </p:cNvCxnSpPr>
          <p:nvPr/>
        </p:nvCxnSpPr>
        <p:spPr>
          <a:xfrm>
            <a:off x="8102815" y="3382774"/>
            <a:ext cx="148056" cy="4085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6188509" y="3044130"/>
            <a:ext cx="429696"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98" name="Straight Arrow Connector 97"/>
          <p:cNvCxnSpPr>
            <a:stCxn id="85" idx="3"/>
            <a:endCxn id="97" idx="0"/>
          </p:cNvCxnSpPr>
          <p:nvPr/>
        </p:nvCxnSpPr>
        <p:spPr>
          <a:xfrm flipH="1">
            <a:off x="6403357" y="2633434"/>
            <a:ext cx="29625" cy="41069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5888446" y="3791274"/>
            <a:ext cx="429696"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101" name="Straight Arrow Connector 100"/>
          <p:cNvCxnSpPr>
            <a:stCxn id="97" idx="3"/>
            <a:endCxn id="100" idx="0"/>
          </p:cNvCxnSpPr>
          <p:nvPr/>
        </p:nvCxnSpPr>
        <p:spPr>
          <a:xfrm flipH="1">
            <a:off x="6103294" y="3382773"/>
            <a:ext cx="148143" cy="4085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6504321" y="3791275"/>
            <a:ext cx="448830"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103" name="Straight Arrow Connector 102"/>
          <p:cNvCxnSpPr>
            <a:stCxn id="97" idx="5"/>
            <a:endCxn id="102" idx="0"/>
          </p:cNvCxnSpPr>
          <p:nvPr/>
        </p:nvCxnSpPr>
        <p:spPr>
          <a:xfrm>
            <a:off x="6555277" y="3382773"/>
            <a:ext cx="173459" cy="4085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6666487" y="3044130"/>
            <a:ext cx="429696"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107" name="Straight Arrow Connector 106"/>
          <p:cNvCxnSpPr>
            <a:stCxn id="85" idx="5"/>
            <a:endCxn id="106" idx="0"/>
          </p:cNvCxnSpPr>
          <p:nvPr/>
        </p:nvCxnSpPr>
        <p:spPr>
          <a:xfrm>
            <a:off x="6736822" y="2633434"/>
            <a:ext cx="144513" cy="41069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10609647" y="1481845"/>
            <a:ext cx="627019"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Gill Sans MT" panose="020B0502020104020203" pitchFamily="34" charset="0"/>
              </a:rPr>
              <a:t>DT</a:t>
            </a:r>
            <a:r>
              <a:rPr lang="en-US" baseline="-25000" dirty="0">
                <a:solidFill>
                  <a:schemeClr val="tx1"/>
                </a:solidFill>
                <a:latin typeface="Gill Sans MT" panose="020B0502020104020203" pitchFamily="34" charset="0"/>
              </a:rPr>
              <a:t>K</a:t>
            </a:r>
            <a:endParaRPr lang="en-US" baseline="-25000" dirty="0">
              <a:solidFill>
                <a:schemeClr val="tx1"/>
              </a:solidFill>
            </a:endParaRPr>
          </a:p>
        </p:txBody>
      </p:sp>
      <p:sp>
        <p:nvSpPr>
          <p:cNvPr id="112" name="Oval 111"/>
          <p:cNvSpPr/>
          <p:nvPr/>
        </p:nvSpPr>
        <p:spPr>
          <a:xfrm>
            <a:off x="10054309" y="2294791"/>
            <a:ext cx="429696"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113" name="Straight Arrow Connector 112"/>
          <p:cNvCxnSpPr>
            <a:stCxn id="111" idx="3"/>
            <a:endCxn id="112" idx="0"/>
          </p:cNvCxnSpPr>
          <p:nvPr/>
        </p:nvCxnSpPr>
        <p:spPr>
          <a:xfrm flipH="1">
            <a:off x="10269157" y="1881352"/>
            <a:ext cx="432315" cy="4134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10708420" y="2295298"/>
            <a:ext cx="448830"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115" name="Straight Arrow Connector 114"/>
          <p:cNvCxnSpPr>
            <a:stCxn id="111" idx="4"/>
            <a:endCxn id="114" idx="0"/>
          </p:cNvCxnSpPr>
          <p:nvPr/>
        </p:nvCxnSpPr>
        <p:spPr>
          <a:xfrm>
            <a:off x="10923157" y="1949897"/>
            <a:ext cx="9678" cy="3454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11360535" y="2273840"/>
            <a:ext cx="424014"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117" name="Straight Arrow Connector 116"/>
          <p:cNvCxnSpPr>
            <a:stCxn id="111" idx="5"/>
            <a:endCxn id="116" idx="0"/>
          </p:cNvCxnSpPr>
          <p:nvPr/>
        </p:nvCxnSpPr>
        <p:spPr>
          <a:xfrm>
            <a:off x="11144841" y="1881352"/>
            <a:ext cx="427701" cy="39248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8" name="Content Placeholder 2"/>
          <p:cNvSpPr txBox="1">
            <a:spLocks/>
          </p:cNvSpPr>
          <p:nvPr/>
        </p:nvSpPr>
        <p:spPr>
          <a:xfrm>
            <a:off x="11227785" y="4163891"/>
            <a:ext cx="629276" cy="387798"/>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smtClean="0">
                <a:solidFill>
                  <a:srgbClr val="00B050"/>
                </a:solidFill>
              </a:rPr>
              <a:t>yes</a:t>
            </a:r>
            <a:endParaRPr lang="en-US" sz="2800" dirty="0">
              <a:solidFill>
                <a:srgbClr val="FF0000"/>
              </a:solidFill>
            </a:endParaRPr>
          </a:p>
        </p:txBody>
      </p:sp>
      <p:sp>
        <p:nvSpPr>
          <p:cNvPr id="119" name="Oval 118"/>
          <p:cNvSpPr/>
          <p:nvPr/>
        </p:nvSpPr>
        <p:spPr>
          <a:xfrm>
            <a:off x="10352937" y="3063072"/>
            <a:ext cx="429696"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120" name="Straight Arrow Connector 119"/>
          <p:cNvCxnSpPr>
            <a:stCxn id="114" idx="3"/>
            <a:endCxn id="119" idx="0"/>
          </p:cNvCxnSpPr>
          <p:nvPr/>
        </p:nvCxnSpPr>
        <p:spPr>
          <a:xfrm flipH="1">
            <a:off x="10567785" y="2633941"/>
            <a:ext cx="206365" cy="42913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10968812" y="3063073"/>
            <a:ext cx="448830"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122" name="Straight Arrow Connector 121"/>
          <p:cNvCxnSpPr>
            <a:stCxn id="114" idx="5"/>
            <a:endCxn id="121" idx="0"/>
          </p:cNvCxnSpPr>
          <p:nvPr/>
        </p:nvCxnSpPr>
        <p:spPr>
          <a:xfrm>
            <a:off x="11091520" y="2633941"/>
            <a:ext cx="101707" cy="4291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10659678" y="3810216"/>
            <a:ext cx="429696"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124" name="Straight Arrow Connector 123"/>
          <p:cNvCxnSpPr>
            <a:stCxn id="121" idx="3"/>
            <a:endCxn id="123" idx="0"/>
          </p:cNvCxnSpPr>
          <p:nvPr/>
        </p:nvCxnSpPr>
        <p:spPr>
          <a:xfrm flipH="1">
            <a:off x="10874526" y="3401716"/>
            <a:ext cx="160016" cy="4085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11275553" y="3810217"/>
            <a:ext cx="448830"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126" name="Straight Arrow Connector 125"/>
          <p:cNvCxnSpPr>
            <a:stCxn id="121" idx="5"/>
            <a:endCxn id="125" idx="0"/>
          </p:cNvCxnSpPr>
          <p:nvPr/>
        </p:nvCxnSpPr>
        <p:spPr>
          <a:xfrm>
            <a:off x="11351912" y="3401716"/>
            <a:ext cx="148056" cy="4085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1" name="Oval 130"/>
          <p:cNvSpPr/>
          <p:nvPr/>
        </p:nvSpPr>
        <p:spPr>
          <a:xfrm>
            <a:off x="9327254" y="3043517"/>
            <a:ext cx="429696"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132" name="Straight Arrow Connector 131"/>
          <p:cNvCxnSpPr>
            <a:stCxn id="112" idx="3"/>
            <a:endCxn id="131" idx="0"/>
          </p:cNvCxnSpPr>
          <p:nvPr/>
        </p:nvCxnSpPr>
        <p:spPr>
          <a:xfrm flipH="1">
            <a:off x="9542102" y="2633434"/>
            <a:ext cx="575135" cy="41008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3" name="Oval 132"/>
          <p:cNvSpPr/>
          <p:nvPr/>
        </p:nvSpPr>
        <p:spPr>
          <a:xfrm>
            <a:off x="9027191" y="3790661"/>
            <a:ext cx="429696"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134" name="Straight Arrow Connector 133"/>
          <p:cNvCxnSpPr>
            <a:stCxn id="131" idx="3"/>
            <a:endCxn id="133" idx="0"/>
          </p:cNvCxnSpPr>
          <p:nvPr/>
        </p:nvCxnSpPr>
        <p:spPr>
          <a:xfrm flipH="1">
            <a:off x="9242039" y="3382160"/>
            <a:ext cx="148143" cy="4085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5" name="Oval 134"/>
          <p:cNvSpPr/>
          <p:nvPr/>
        </p:nvSpPr>
        <p:spPr>
          <a:xfrm>
            <a:off x="9643066" y="3790662"/>
            <a:ext cx="448830"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136" name="Straight Arrow Connector 135"/>
          <p:cNvCxnSpPr>
            <a:stCxn id="131" idx="5"/>
            <a:endCxn id="135" idx="0"/>
          </p:cNvCxnSpPr>
          <p:nvPr/>
        </p:nvCxnSpPr>
        <p:spPr>
          <a:xfrm>
            <a:off x="9694022" y="3382160"/>
            <a:ext cx="173459" cy="4085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7" name="Oval 136"/>
          <p:cNvSpPr/>
          <p:nvPr/>
        </p:nvSpPr>
        <p:spPr>
          <a:xfrm>
            <a:off x="9805232" y="3043517"/>
            <a:ext cx="429696" cy="3967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Gill Sans MT" panose="020B0502020104020203" pitchFamily="34" charset="0"/>
            </a:endParaRPr>
          </a:p>
        </p:txBody>
      </p:sp>
      <p:cxnSp>
        <p:nvCxnSpPr>
          <p:cNvPr id="138" name="Straight Arrow Connector 137"/>
          <p:cNvCxnSpPr>
            <a:stCxn id="112" idx="4"/>
            <a:endCxn id="137" idx="0"/>
          </p:cNvCxnSpPr>
          <p:nvPr/>
        </p:nvCxnSpPr>
        <p:spPr>
          <a:xfrm flipH="1">
            <a:off x="10020080" y="2691536"/>
            <a:ext cx="249077" cy="35198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82" name="Group 181"/>
          <p:cNvGrpSpPr/>
          <p:nvPr/>
        </p:nvGrpSpPr>
        <p:grpSpPr>
          <a:xfrm rot="16200000">
            <a:off x="8810654" y="1340036"/>
            <a:ext cx="140306" cy="751670"/>
            <a:chOff x="8724292" y="1609388"/>
            <a:chExt cx="39752" cy="212965"/>
          </a:xfrm>
        </p:grpSpPr>
        <p:sp>
          <p:nvSpPr>
            <p:cNvPr id="159" name="Oval 158"/>
            <p:cNvSpPr/>
            <p:nvPr/>
          </p:nvSpPr>
          <p:spPr>
            <a:xfrm>
              <a:off x="8724292" y="1609388"/>
              <a:ext cx="39752" cy="397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a:p>
          </p:txBody>
        </p:sp>
        <p:sp>
          <p:nvSpPr>
            <p:cNvPr id="160" name="Oval 159"/>
            <p:cNvSpPr/>
            <p:nvPr/>
          </p:nvSpPr>
          <p:spPr>
            <a:xfrm>
              <a:off x="8724292" y="1696524"/>
              <a:ext cx="39752" cy="397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a:p>
          </p:txBody>
        </p:sp>
        <p:sp>
          <p:nvSpPr>
            <p:cNvPr id="161" name="Oval 160"/>
            <p:cNvSpPr/>
            <p:nvPr/>
          </p:nvSpPr>
          <p:spPr>
            <a:xfrm>
              <a:off x="8724292" y="1782601"/>
              <a:ext cx="39752" cy="397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a:p>
          </p:txBody>
        </p:sp>
      </p:grpSp>
      <p:sp>
        <p:nvSpPr>
          <p:cNvPr id="184" name="Content Placeholder 2"/>
          <p:cNvSpPr txBox="1">
            <a:spLocks/>
          </p:cNvSpPr>
          <p:nvPr/>
        </p:nvSpPr>
        <p:spPr>
          <a:xfrm>
            <a:off x="886677" y="4628113"/>
            <a:ext cx="9973107" cy="19174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latin typeface="Gill Sans MT" panose="020B0502020104020203" pitchFamily="34" charset="0"/>
              </a:rPr>
              <a:t>Train:</a:t>
            </a:r>
            <a:r>
              <a:rPr lang="en-US" sz="2400" dirty="0">
                <a:latin typeface="Gill Sans MT" panose="020B0502020104020203" pitchFamily="34" charset="0"/>
              </a:rPr>
              <a:t> </a:t>
            </a:r>
            <a:r>
              <a:rPr lang="en-US" sz="2400" dirty="0" smtClean="0">
                <a:latin typeface="Gill Sans MT" panose="020B0502020104020203" pitchFamily="34" charset="0"/>
              </a:rPr>
              <a:t>Grow “K” different DTs</a:t>
            </a:r>
          </a:p>
          <a:p>
            <a:pPr marL="0" indent="0">
              <a:buNone/>
            </a:pPr>
            <a:r>
              <a:rPr lang="en-US" sz="2400" b="1" dirty="0" smtClean="0">
                <a:latin typeface="Gill Sans MT" panose="020B0502020104020203" pitchFamily="34" charset="0"/>
              </a:rPr>
              <a:t>Test: </a:t>
            </a:r>
            <a:r>
              <a:rPr lang="en-US" sz="2400" dirty="0" smtClean="0">
                <a:latin typeface="Gill Sans MT" panose="020B0502020104020203" pitchFamily="34" charset="0"/>
              </a:rPr>
              <a:t> given a new data point X</a:t>
            </a:r>
            <a:endParaRPr lang="en-US" sz="2400" dirty="0">
              <a:latin typeface="Gill Sans MT" panose="020B0502020104020203" pitchFamily="34" charset="0"/>
            </a:endParaRPr>
          </a:p>
          <a:p>
            <a:pPr>
              <a:buFontTx/>
              <a:buChar char="-"/>
            </a:pPr>
            <a:r>
              <a:rPr lang="en-US" sz="2400" dirty="0" smtClean="0">
                <a:latin typeface="Gill Sans MT" panose="020B0502020104020203" pitchFamily="34" charset="0"/>
              </a:rPr>
              <a:t>Classify X using each of the trees DT</a:t>
            </a:r>
            <a:r>
              <a:rPr lang="en-US" sz="2400" baseline="-25000" dirty="0" smtClean="0">
                <a:latin typeface="+mn-lt"/>
                <a:sym typeface="Wingdings" panose="05000000000000000000" pitchFamily="2" charset="2"/>
              </a:rPr>
              <a:t>1 …</a:t>
            </a:r>
            <a:r>
              <a:rPr lang="en-US" sz="2400" dirty="0" smtClean="0">
                <a:latin typeface="Gill Sans MT" panose="020B0502020104020203" pitchFamily="34" charset="0"/>
              </a:rPr>
              <a:t>DT</a:t>
            </a:r>
            <a:r>
              <a:rPr lang="en-US" sz="2400" baseline="-25000" dirty="0" smtClean="0">
                <a:sym typeface="Wingdings" panose="05000000000000000000" pitchFamily="2" charset="2"/>
              </a:rPr>
              <a:t>K</a:t>
            </a:r>
            <a:endParaRPr lang="en-US" sz="2400" baseline="-25000" dirty="0">
              <a:latin typeface="+mn-lt"/>
            </a:endParaRPr>
          </a:p>
          <a:p>
            <a:pPr>
              <a:buFontTx/>
              <a:buChar char="-"/>
            </a:pPr>
            <a:r>
              <a:rPr lang="en-US" sz="2400" dirty="0" smtClean="0">
                <a:latin typeface="Gill Sans MT" panose="020B0502020104020203" pitchFamily="34" charset="0"/>
              </a:rPr>
              <a:t>Use majority vote: class predicted most often</a:t>
            </a:r>
            <a:endParaRPr lang="en-US" sz="2400" dirty="0">
              <a:latin typeface="Gill Sans MT" panose="020B0502020104020203" pitchFamily="34" charset="0"/>
            </a:endParaRPr>
          </a:p>
        </p:txBody>
      </p:sp>
    </p:spTree>
    <p:extLst>
      <p:ext uri="{BB962C8B-B14F-4D97-AF65-F5344CB8AC3E}">
        <p14:creationId xmlns:p14="http://schemas.microsoft.com/office/powerpoint/2010/main" val="21899856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200" y="440668"/>
            <a:ext cx="3451586" cy="701731"/>
          </a:xfrm>
        </p:spPr>
        <p:txBody>
          <a:bodyPr/>
          <a:lstStyle/>
          <a:p>
            <a:r>
              <a:rPr lang="en-US" dirty="0"/>
              <a:t>Decision Tree</a:t>
            </a:r>
          </a:p>
        </p:txBody>
      </p:sp>
      <p:sp>
        <p:nvSpPr>
          <p:cNvPr id="9" name="Content Placeholder 2"/>
          <p:cNvSpPr txBox="1">
            <a:spLocks/>
          </p:cNvSpPr>
          <p:nvPr/>
        </p:nvSpPr>
        <p:spPr>
          <a:xfrm>
            <a:off x="623392" y="1268760"/>
            <a:ext cx="11053228" cy="44284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latin typeface="Gill Sans MT" panose="020B0502020104020203" pitchFamily="34" charset="0"/>
              </a:rPr>
              <a:t>DT </a:t>
            </a:r>
            <a:r>
              <a:rPr lang="en-US" sz="2400" dirty="0" smtClean="0">
                <a:latin typeface="Gill Sans MT" panose="020B0502020104020203" pitchFamily="34" charset="0"/>
              </a:rPr>
              <a:t>has been used for decades, lost some steam due to its lack of ability at generalizing (i.e., lack of good prediction and high variance).   </a:t>
            </a:r>
          </a:p>
          <a:p>
            <a:pPr marL="0" indent="0">
              <a:buNone/>
            </a:pPr>
            <a:r>
              <a:rPr lang="en-US" sz="2400" dirty="0" smtClean="0">
                <a:latin typeface="Gill Sans MT" panose="020B0502020104020203" pitchFamily="34" charset="0"/>
              </a:rPr>
              <a:t>When </a:t>
            </a:r>
            <a:r>
              <a:rPr lang="en-US" sz="2400" b="1" dirty="0" smtClean="0">
                <a:latin typeface="Gill Sans MT" panose="020B0502020104020203" pitchFamily="34" charset="0"/>
              </a:rPr>
              <a:t>Random Forests </a:t>
            </a:r>
            <a:r>
              <a:rPr lang="en-US" sz="2400" dirty="0" smtClean="0">
                <a:latin typeface="Gill Sans MT" panose="020B0502020104020203" pitchFamily="34" charset="0"/>
              </a:rPr>
              <a:t>(aka, Decision Forests) came along, the averaging of several DT minimized the variance to build the most powerful classifiers today.</a:t>
            </a:r>
          </a:p>
          <a:p>
            <a:pPr>
              <a:buFontTx/>
              <a:buChar char="-"/>
            </a:pPr>
            <a:endParaRPr lang="en-US" sz="2400" dirty="0" smtClean="0">
              <a:latin typeface="Gill Sans MT" panose="020B0502020104020203" pitchFamily="34" charset="0"/>
            </a:endParaRPr>
          </a:p>
        </p:txBody>
      </p:sp>
      <p:pic>
        <p:nvPicPr>
          <p:cNvPr id="2050" name="Picture 2" descr="Image result for object detection using decision tre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8024" y="2782952"/>
            <a:ext cx="2920853" cy="1857376"/>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833291" y="2780928"/>
            <a:ext cx="4114733" cy="36004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lphaUcParenR"/>
            </a:pPr>
            <a:r>
              <a:rPr lang="en-US" sz="2000" dirty="0" smtClean="0">
                <a:latin typeface="Gill Sans MT" panose="020B0502020104020203" pitchFamily="34" charset="0"/>
                <a:sym typeface="Wingdings" panose="05000000000000000000" pitchFamily="2" charset="2"/>
              </a:rPr>
              <a:t>Today’s smart phones’ cameras utilize DT approaches to detect faces in photographs for autofocusing</a:t>
            </a:r>
          </a:p>
          <a:p>
            <a:pPr marL="457200" indent="-457200">
              <a:buAutoNum type="alphaUcParenR"/>
            </a:pPr>
            <a:r>
              <a:rPr lang="en-US" sz="2000" dirty="0" smtClean="0">
                <a:latin typeface="Gill Sans MT" panose="020B0502020104020203" pitchFamily="34" charset="0"/>
                <a:sym typeface="Wingdings" panose="05000000000000000000" pitchFamily="2" charset="2"/>
              </a:rPr>
              <a:t>Object Detection – DT to detect pedestrians (for avoidance) in automated driving cars</a:t>
            </a:r>
          </a:p>
          <a:p>
            <a:pPr marL="457200" indent="-457200">
              <a:buAutoNum type="alphaUcParenR"/>
            </a:pPr>
            <a:r>
              <a:rPr lang="en-US" sz="2000" dirty="0" smtClean="0">
                <a:latin typeface="Gill Sans MT" panose="020B0502020104020203" pitchFamily="34" charset="0"/>
                <a:sym typeface="Wingdings" panose="05000000000000000000" pitchFamily="2" charset="2"/>
              </a:rPr>
              <a:t>Kinect – DT to detect stance</a:t>
            </a:r>
          </a:p>
          <a:p>
            <a:pPr marL="457200" indent="-457200">
              <a:buAutoNum type="alphaUcParenR"/>
            </a:pPr>
            <a:r>
              <a:rPr lang="en-US" sz="2000" dirty="0" smtClean="0">
                <a:latin typeface="Gill Sans MT" panose="020B0502020104020203" pitchFamily="34" charset="0"/>
                <a:sym typeface="Wingdings" panose="05000000000000000000" pitchFamily="2" charset="2"/>
              </a:rPr>
              <a:t>Web Page Classification – DT used to classify billions of webpages (text classification)</a:t>
            </a:r>
            <a:endParaRPr lang="en-US" sz="1800" dirty="0" smtClean="0">
              <a:latin typeface="Gill Sans MT" panose="020B0502020104020203" pitchFamily="34" charset="0"/>
              <a:sym typeface="Wingdings" panose="05000000000000000000" pitchFamily="2" charset="2"/>
            </a:endParaRPr>
          </a:p>
          <a:p>
            <a:pPr>
              <a:buFontTx/>
              <a:buChar char="-"/>
            </a:pPr>
            <a:endParaRPr lang="en-US" sz="2000" dirty="0" smtClean="0">
              <a:latin typeface="Gill Sans MT" panose="020B0502020104020203" pitchFamily="34" charset="0"/>
            </a:endParaRPr>
          </a:p>
          <a:p>
            <a:pPr>
              <a:buFontTx/>
              <a:buChar char="-"/>
            </a:pPr>
            <a:endParaRPr lang="en-US" sz="2000" dirty="0" smtClean="0">
              <a:latin typeface="Gill Sans MT" panose="020B0502020104020203" pitchFamily="34" charset="0"/>
            </a:endParaRPr>
          </a:p>
        </p:txBody>
      </p:sp>
      <p:pic>
        <p:nvPicPr>
          <p:cNvPr id="2052" name="Picture 4" descr="Image result for pedestrian detection using decision tre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92927" y="4620927"/>
            <a:ext cx="3653056" cy="205752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kinect using decision tre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2654" y="4620927"/>
            <a:ext cx="3180254" cy="21526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6"/>
          <a:stretch>
            <a:fillRect/>
          </a:stretch>
        </p:blipFill>
        <p:spPr>
          <a:xfrm>
            <a:off x="9653258" y="2780929"/>
            <a:ext cx="2330352" cy="1778190"/>
          </a:xfrm>
          <a:prstGeom prst="rect">
            <a:avLst/>
          </a:prstGeom>
        </p:spPr>
      </p:pic>
      <p:pic>
        <p:nvPicPr>
          <p:cNvPr id="4" name="Picture 3"/>
          <p:cNvPicPr>
            <a:picLocks noChangeAspect="1"/>
          </p:cNvPicPr>
          <p:nvPr/>
        </p:nvPicPr>
        <p:blipFill>
          <a:blip r:embed="rId7"/>
          <a:stretch>
            <a:fillRect/>
          </a:stretch>
        </p:blipFill>
        <p:spPr>
          <a:xfrm>
            <a:off x="7992927" y="2852936"/>
            <a:ext cx="1594198" cy="1706182"/>
          </a:xfrm>
          <a:prstGeom prst="rect">
            <a:avLst/>
          </a:prstGeom>
        </p:spPr>
      </p:pic>
      <p:pic>
        <p:nvPicPr>
          <p:cNvPr id="5" name="Picture 4"/>
          <p:cNvPicPr>
            <a:picLocks noChangeAspect="1"/>
          </p:cNvPicPr>
          <p:nvPr/>
        </p:nvPicPr>
        <p:blipFill>
          <a:blip r:embed="rId8"/>
          <a:stretch>
            <a:fillRect/>
          </a:stretch>
        </p:blipFill>
        <p:spPr>
          <a:xfrm>
            <a:off x="4831935" y="4681863"/>
            <a:ext cx="3096292" cy="2038122"/>
          </a:xfrm>
          <a:prstGeom prst="rect">
            <a:avLst/>
          </a:prstGeom>
        </p:spPr>
      </p:pic>
    </p:spTree>
    <p:extLst>
      <p:ext uri="{BB962C8B-B14F-4D97-AF65-F5344CB8AC3E}">
        <p14:creationId xmlns:p14="http://schemas.microsoft.com/office/powerpoint/2010/main" val="121174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56"/>
                                        </p:tgtEl>
                                        <p:attrNameLst>
                                          <p:attrName>style.visibility</p:attrName>
                                        </p:attrNameLst>
                                      </p:cBhvr>
                                      <p:to>
                                        <p:strVal val="visible"/>
                                      </p:to>
                                    </p:set>
                                    <p:animEffect transition="in" filter="fade">
                                      <p:cBhvr>
                                        <p:cTn id="19" dur="500"/>
                                        <p:tgtEl>
                                          <p:spTgt spid="205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052"/>
                                        </p:tgtEl>
                                        <p:attrNameLst>
                                          <p:attrName>style.visibility</p:attrName>
                                        </p:attrNameLst>
                                      </p:cBhvr>
                                      <p:to>
                                        <p:strVal val="visible"/>
                                      </p:to>
                                    </p:set>
                                    <p:animEffect transition="in" filter="fade">
                                      <p:cBhvr>
                                        <p:cTn id="23" dur="500"/>
                                        <p:tgtEl>
                                          <p:spTgt spid="205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clrChange>
              <a:clrFrom>
                <a:srgbClr val="FFFFFF"/>
              </a:clrFrom>
              <a:clrTo>
                <a:srgbClr val="FFFFFF">
                  <a:alpha val="0"/>
                </a:srgbClr>
              </a:clrTo>
            </a:clrChange>
          </a:blip>
          <a:stretch>
            <a:fillRect/>
          </a:stretch>
        </p:blipFill>
        <p:spPr>
          <a:xfrm>
            <a:off x="5627948" y="1086808"/>
            <a:ext cx="3924436" cy="4418422"/>
          </a:xfrm>
          <a:prstGeom prst="rect">
            <a:avLst/>
          </a:prstGeom>
        </p:spPr>
      </p:pic>
      <p:grpSp>
        <p:nvGrpSpPr>
          <p:cNvPr id="18" name="Group 17"/>
          <p:cNvGrpSpPr/>
          <p:nvPr/>
        </p:nvGrpSpPr>
        <p:grpSpPr>
          <a:xfrm>
            <a:off x="-816768" y="5013175"/>
            <a:ext cx="7042209" cy="3844349"/>
            <a:chOff x="-96688" y="1996919"/>
            <a:chExt cx="9020808" cy="4924469"/>
          </a:xfrm>
        </p:grpSpPr>
        <p:pic>
          <p:nvPicPr>
            <p:cNvPr id="19" name="Picture 18"/>
            <p:cNvPicPr>
              <a:picLocks noChangeAspect="1"/>
            </p:cNvPicPr>
            <p:nvPr/>
          </p:nvPicPr>
          <p:blipFill>
            <a:blip r:embed="rId4">
              <a:clrChange>
                <a:clrFrom>
                  <a:srgbClr val="FFFFFF"/>
                </a:clrFrom>
                <a:clrTo>
                  <a:srgbClr val="FFFFFF">
                    <a:alpha val="0"/>
                  </a:srgbClr>
                </a:clrTo>
              </a:clrChange>
            </a:blip>
            <a:stretch>
              <a:fillRect/>
            </a:stretch>
          </p:blipFill>
          <p:spPr>
            <a:xfrm>
              <a:off x="838200" y="1996919"/>
              <a:ext cx="8085920" cy="2880631"/>
            </a:xfrm>
            <a:prstGeom prst="rect">
              <a:avLst/>
            </a:prstGeom>
          </p:spPr>
        </p:pic>
        <p:pic>
          <p:nvPicPr>
            <p:cNvPr id="20" name="Picture 19"/>
            <p:cNvPicPr>
              <a:picLocks noChangeAspect="1"/>
            </p:cNvPicPr>
            <p:nvPr/>
          </p:nvPicPr>
          <p:blipFill>
            <a:blip r:embed="rId5">
              <a:clrChange>
                <a:clrFrom>
                  <a:srgbClr val="FFFFFF"/>
                </a:clrFrom>
                <a:clrTo>
                  <a:srgbClr val="FFFFFF">
                    <a:alpha val="0"/>
                  </a:srgbClr>
                </a:clrTo>
              </a:clrChange>
            </a:blip>
            <a:stretch>
              <a:fillRect/>
            </a:stretch>
          </p:blipFill>
          <p:spPr>
            <a:xfrm>
              <a:off x="-96688" y="3558537"/>
              <a:ext cx="1040888" cy="3362851"/>
            </a:xfrm>
            <a:prstGeom prst="rect">
              <a:avLst/>
            </a:prstGeom>
          </p:spPr>
        </p:pic>
      </p:grpSp>
      <p:sp>
        <p:nvSpPr>
          <p:cNvPr id="57" name="Title 1"/>
          <p:cNvSpPr>
            <a:spLocks noGrp="1"/>
          </p:cNvSpPr>
          <p:nvPr>
            <p:ph type="title"/>
          </p:nvPr>
        </p:nvSpPr>
        <p:spPr>
          <a:xfrm>
            <a:off x="838200" y="440668"/>
            <a:ext cx="7491153" cy="701731"/>
          </a:xfrm>
        </p:spPr>
        <p:txBody>
          <a:bodyPr/>
          <a:lstStyle/>
          <a:p>
            <a:r>
              <a:rPr lang="en-US" dirty="0" smtClean="0"/>
              <a:t>ML Representations </a:t>
            </a:r>
            <a:r>
              <a:rPr lang="en-US" sz="2400" dirty="0" smtClean="0"/>
              <a:t>(i.e. Algorithms)</a:t>
            </a:r>
            <a:endParaRPr lang="en-US" sz="2400" dirty="0"/>
          </a:p>
        </p:txBody>
      </p:sp>
    </p:spTree>
    <p:extLst>
      <p:ext uri="{BB962C8B-B14F-4D97-AF65-F5344CB8AC3E}">
        <p14:creationId xmlns:p14="http://schemas.microsoft.com/office/powerpoint/2010/main" val="33003400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838200" y="440668"/>
            <a:ext cx="10246716" cy="701731"/>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lang="en-US" sz="4400" kern="1200">
                <a:solidFill>
                  <a:schemeClr val="accent1">
                    <a:lumMod val="75000"/>
                  </a:schemeClr>
                </a:solidFill>
                <a:latin typeface="Berlin Sans FB Demi" panose="020E0802020502020306" pitchFamily="34" charset="0"/>
                <a:ea typeface="+mn-ea"/>
                <a:cs typeface="+mn-cs"/>
              </a:defRPr>
            </a:lvl1pPr>
          </a:lstStyle>
          <a:p>
            <a:r>
              <a:rPr lang="en-US" dirty="0" smtClean="0"/>
              <a:t>Additional Resources for offline learning</a:t>
            </a:r>
            <a:endParaRPr lang="en-US" dirty="0"/>
          </a:p>
        </p:txBody>
      </p:sp>
      <p:sp>
        <p:nvSpPr>
          <p:cNvPr id="106" name="Content Placeholder 2"/>
          <p:cNvSpPr txBox="1">
            <a:spLocks/>
          </p:cNvSpPr>
          <p:nvPr/>
        </p:nvSpPr>
        <p:spPr>
          <a:xfrm>
            <a:off x="838199" y="1268760"/>
            <a:ext cx="10694405" cy="46805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For additional information on Decision Trees and Random Forest please view/read:</a:t>
            </a:r>
          </a:p>
          <a:p>
            <a:pPr marL="0" indent="0">
              <a:buFont typeface="Arial" panose="020B0604020202020204" pitchFamily="34" charset="0"/>
              <a:buNone/>
            </a:pPr>
            <a:r>
              <a:rPr lang="en-US" sz="2000" dirty="0" smtClean="0"/>
              <a:t>- Wikipedia: </a:t>
            </a:r>
            <a:r>
              <a:rPr lang="en-US" sz="2000" dirty="0" smtClean="0">
                <a:hlinkClick r:id="rId3"/>
              </a:rPr>
              <a:t>Decision Trees</a:t>
            </a:r>
            <a:endParaRPr lang="en-US" sz="2000" dirty="0" smtClean="0"/>
          </a:p>
          <a:p>
            <a:pPr>
              <a:buFontTx/>
              <a:buChar char="-"/>
            </a:pPr>
            <a:r>
              <a:rPr lang="en-US" sz="2000" dirty="0"/>
              <a:t>Victor </a:t>
            </a:r>
            <a:r>
              <a:rPr lang="en-US" sz="2000" dirty="0" err="1"/>
              <a:t>Lavrenko</a:t>
            </a:r>
            <a:r>
              <a:rPr lang="en-US" sz="2000" dirty="0"/>
              <a:t> – School of Informatics University of Edinburgh </a:t>
            </a:r>
            <a:r>
              <a:rPr lang="en-US" sz="2000" dirty="0" smtClean="0"/>
              <a:t>UK</a:t>
            </a:r>
          </a:p>
          <a:p>
            <a:pPr lvl="1">
              <a:buFontTx/>
              <a:buChar char="-"/>
            </a:pPr>
            <a:r>
              <a:rPr lang="en-US" sz="1600" dirty="0">
                <a:solidFill>
                  <a:srgbClr val="000000"/>
                </a:solidFill>
                <a:latin typeface="Roboto"/>
              </a:rPr>
              <a:t>Decision Tree 1: </a:t>
            </a:r>
            <a:r>
              <a:rPr lang="en-US" sz="1600" dirty="0" smtClean="0">
                <a:solidFill>
                  <a:srgbClr val="000000"/>
                </a:solidFill>
                <a:latin typeface="Roboto"/>
                <a:hlinkClick r:id="rId4"/>
              </a:rPr>
              <a:t>How </a:t>
            </a:r>
            <a:r>
              <a:rPr lang="en-US" sz="1600" dirty="0">
                <a:solidFill>
                  <a:srgbClr val="000000"/>
                </a:solidFill>
                <a:latin typeface="Roboto"/>
                <a:hlinkClick r:id="rId4"/>
              </a:rPr>
              <a:t>it works</a:t>
            </a:r>
            <a:endParaRPr lang="en-US" sz="1600" dirty="0">
              <a:solidFill>
                <a:srgbClr val="000000"/>
              </a:solidFill>
              <a:latin typeface="Roboto"/>
            </a:endParaRPr>
          </a:p>
          <a:p>
            <a:pPr lvl="1">
              <a:buFontTx/>
              <a:buChar char="-"/>
            </a:pPr>
            <a:r>
              <a:rPr lang="en-US" sz="1600" dirty="0">
                <a:solidFill>
                  <a:srgbClr val="000000"/>
                </a:solidFill>
                <a:latin typeface="Roboto"/>
              </a:rPr>
              <a:t>Decision Tree 2: </a:t>
            </a:r>
            <a:r>
              <a:rPr lang="en-US" sz="1600" dirty="0">
                <a:solidFill>
                  <a:srgbClr val="000000"/>
                </a:solidFill>
                <a:latin typeface="Roboto"/>
                <a:hlinkClick r:id="rId5"/>
              </a:rPr>
              <a:t>ID3 algorithm</a:t>
            </a:r>
            <a:endParaRPr lang="en-US" sz="1600" dirty="0">
              <a:solidFill>
                <a:srgbClr val="000000"/>
              </a:solidFill>
              <a:latin typeface="Roboto"/>
            </a:endParaRPr>
          </a:p>
          <a:p>
            <a:pPr lvl="1">
              <a:buFontTx/>
              <a:buChar char="-"/>
            </a:pPr>
            <a:r>
              <a:rPr lang="en-US" altLang="en-US" sz="1600" dirty="0" smtClean="0">
                <a:solidFill>
                  <a:srgbClr val="000000"/>
                </a:solidFill>
                <a:latin typeface="Roboto"/>
              </a:rPr>
              <a:t>Decision Tree 3: </a:t>
            </a:r>
            <a:r>
              <a:rPr lang="en-US" altLang="en-US" sz="1600" dirty="0" smtClean="0">
                <a:solidFill>
                  <a:srgbClr val="000000"/>
                </a:solidFill>
                <a:latin typeface="Roboto"/>
                <a:hlinkClick r:id="rId6"/>
              </a:rPr>
              <a:t>Which attribute to split on?</a:t>
            </a:r>
            <a:endParaRPr lang="en-US" altLang="en-US" sz="1600" dirty="0" smtClean="0">
              <a:solidFill>
                <a:srgbClr val="000000"/>
              </a:solidFill>
              <a:latin typeface="Roboto"/>
            </a:endParaRPr>
          </a:p>
          <a:p>
            <a:pPr lvl="1">
              <a:buFontTx/>
              <a:buChar char="-"/>
            </a:pPr>
            <a:r>
              <a:rPr lang="en-US" sz="1600" dirty="0" smtClean="0">
                <a:solidFill>
                  <a:srgbClr val="000000"/>
                </a:solidFill>
                <a:latin typeface="Roboto"/>
              </a:rPr>
              <a:t>Decision </a:t>
            </a:r>
            <a:r>
              <a:rPr lang="en-US" sz="1600" dirty="0">
                <a:solidFill>
                  <a:srgbClr val="000000"/>
                </a:solidFill>
                <a:latin typeface="Roboto"/>
              </a:rPr>
              <a:t>Tree 4: </a:t>
            </a:r>
            <a:r>
              <a:rPr lang="en-US" sz="1600" dirty="0">
                <a:solidFill>
                  <a:srgbClr val="000000"/>
                </a:solidFill>
                <a:latin typeface="Roboto"/>
                <a:hlinkClick r:id="rId7"/>
              </a:rPr>
              <a:t>Information Gain</a:t>
            </a:r>
            <a:endParaRPr lang="en-US" sz="1600" dirty="0">
              <a:solidFill>
                <a:srgbClr val="000000"/>
              </a:solidFill>
              <a:latin typeface="Roboto"/>
            </a:endParaRPr>
          </a:p>
          <a:p>
            <a:pPr lvl="1">
              <a:buFontTx/>
              <a:buChar char="-"/>
            </a:pPr>
            <a:r>
              <a:rPr lang="en-US" sz="1600" dirty="0">
                <a:solidFill>
                  <a:srgbClr val="000000"/>
                </a:solidFill>
                <a:latin typeface="Roboto"/>
              </a:rPr>
              <a:t>Decision Tree 5: </a:t>
            </a:r>
            <a:r>
              <a:rPr lang="en-US" sz="1600" dirty="0" smtClean="0">
                <a:solidFill>
                  <a:srgbClr val="000000"/>
                </a:solidFill>
                <a:latin typeface="Roboto"/>
                <a:hlinkClick r:id="rId8"/>
              </a:rPr>
              <a:t>Overfitting </a:t>
            </a:r>
            <a:r>
              <a:rPr lang="en-US" sz="1600" dirty="0">
                <a:solidFill>
                  <a:srgbClr val="000000"/>
                </a:solidFill>
                <a:latin typeface="Roboto"/>
                <a:hlinkClick r:id="rId8"/>
              </a:rPr>
              <a:t>and pruning</a:t>
            </a:r>
            <a:endParaRPr lang="en-US" sz="1600" dirty="0">
              <a:solidFill>
                <a:srgbClr val="000000"/>
              </a:solidFill>
              <a:latin typeface="Roboto"/>
            </a:endParaRPr>
          </a:p>
          <a:p>
            <a:pPr lvl="1">
              <a:buFontTx/>
              <a:buChar char="-"/>
            </a:pPr>
            <a:r>
              <a:rPr lang="en-US" sz="1600" dirty="0">
                <a:solidFill>
                  <a:srgbClr val="000000"/>
                </a:solidFill>
                <a:latin typeface="Roboto"/>
              </a:rPr>
              <a:t>Decision Tree 6: </a:t>
            </a:r>
            <a:r>
              <a:rPr lang="en-US" sz="1600" dirty="0" smtClean="0">
                <a:solidFill>
                  <a:srgbClr val="000000"/>
                </a:solidFill>
                <a:latin typeface="Roboto"/>
                <a:hlinkClick r:id="rId9"/>
              </a:rPr>
              <a:t>Degenerate </a:t>
            </a:r>
            <a:r>
              <a:rPr lang="en-US" sz="1600" dirty="0">
                <a:solidFill>
                  <a:srgbClr val="000000"/>
                </a:solidFill>
                <a:latin typeface="Roboto"/>
                <a:hlinkClick r:id="rId9"/>
              </a:rPr>
              <a:t>splits and gain ratio</a:t>
            </a:r>
            <a:endParaRPr lang="en-US" sz="1600" dirty="0">
              <a:solidFill>
                <a:srgbClr val="000000"/>
              </a:solidFill>
              <a:latin typeface="Roboto"/>
            </a:endParaRPr>
          </a:p>
          <a:p>
            <a:pPr lvl="1">
              <a:buFontTx/>
              <a:buChar char="-"/>
            </a:pPr>
            <a:r>
              <a:rPr lang="en-US" sz="1600" dirty="0">
                <a:solidFill>
                  <a:srgbClr val="000000"/>
                </a:solidFill>
                <a:latin typeface="Roboto"/>
              </a:rPr>
              <a:t>Decision Tree 7: </a:t>
            </a:r>
            <a:r>
              <a:rPr lang="en-US" sz="1600" dirty="0" smtClean="0">
                <a:solidFill>
                  <a:srgbClr val="000000"/>
                </a:solidFill>
                <a:latin typeface="Roboto"/>
                <a:hlinkClick r:id="rId10"/>
              </a:rPr>
              <a:t>Continuous</a:t>
            </a:r>
            <a:r>
              <a:rPr lang="en-US" sz="1600" dirty="0">
                <a:solidFill>
                  <a:srgbClr val="000000"/>
                </a:solidFill>
                <a:latin typeface="Roboto"/>
                <a:hlinkClick r:id="rId10"/>
              </a:rPr>
              <a:t>, multi-class, regression</a:t>
            </a:r>
            <a:endParaRPr lang="en-US" sz="1600" dirty="0">
              <a:solidFill>
                <a:srgbClr val="000000"/>
              </a:solidFill>
              <a:latin typeface="Roboto"/>
            </a:endParaRPr>
          </a:p>
          <a:p>
            <a:pPr lvl="1">
              <a:buFontTx/>
              <a:buChar char="-"/>
            </a:pPr>
            <a:r>
              <a:rPr lang="en-US" sz="1600" dirty="0">
                <a:solidFill>
                  <a:srgbClr val="000000"/>
                </a:solidFill>
                <a:latin typeface="Roboto"/>
              </a:rPr>
              <a:t>Decision Tree 8: </a:t>
            </a:r>
            <a:r>
              <a:rPr lang="en-US" sz="1600" dirty="0">
                <a:solidFill>
                  <a:srgbClr val="000000"/>
                </a:solidFill>
                <a:latin typeface="Roboto"/>
                <a:hlinkClick r:id="rId11"/>
              </a:rPr>
              <a:t>Random Forests</a:t>
            </a:r>
            <a:endParaRPr lang="en-US" sz="1600" dirty="0">
              <a:solidFill>
                <a:srgbClr val="000000"/>
              </a:solidFill>
              <a:latin typeface="Roboto"/>
            </a:endParaRPr>
          </a:p>
          <a:p>
            <a:r>
              <a:rPr lang="en-US" sz="2000" dirty="0" smtClean="0"/>
              <a:t>Decision Tree – </a:t>
            </a:r>
            <a:r>
              <a:rPr lang="en-US" sz="2000" dirty="0" smtClean="0">
                <a:hlinkClick r:id="rId12"/>
              </a:rPr>
              <a:t>Boosting</a:t>
            </a:r>
            <a:r>
              <a:rPr lang="en-US" sz="2000" dirty="0" smtClean="0"/>
              <a:t>, </a:t>
            </a:r>
            <a:r>
              <a:rPr lang="en-US" sz="2000" dirty="0" smtClean="0">
                <a:hlinkClick r:id="rId13"/>
              </a:rPr>
              <a:t>Bagging</a:t>
            </a:r>
            <a:endParaRPr lang="en-US" sz="2000" dirty="0"/>
          </a:p>
          <a:p>
            <a:r>
              <a:rPr lang="en-US" sz="2000" dirty="0" smtClean="0"/>
              <a:t>Text Classification - </a:t>
            </a:r>
            <a:r>
              <a:rPr lang="en-US" sz="2000" dirty="0" smtClean="0">
                <a:hlinkClick r:id="rId14"/>
              </a:rPr>
              <a:t>Decision Trees &amp; Random Forests in WEKA</a:t>
            </a:r>
            <a:endParaRPr lang="en-US" sz="2000" dirty="0" smtClean="0"/>
          </a:p>
          <a:p>
            <a:r>
              <a:rPr lang="en-US" sz="2000" dirty="0" smtClean="0"/>
              <a:t>Linda </a:t>
            </a:r>
            <a:r>
              <a:rPr lang="en-US" sz="2000" dirty="0" err="1"/>
              <a:t>Uruchurtu</a:t>
            </a:r>
            <a:r>
              <a:rPr lang="en-US" sz="2000" dirty="0"/>
              <a:t> - </a:t>
            </a:r>
            <a:r>
              <a:rPr lang="en-US" sz="2000" dirty="0">
                <a:hlinkClick r:id="rId15"/>
              </a:rPr>
              <a:t>A Beginner's Guide to Random Forests - R vs </a:t>
            </a:r>
            <a:r>
              <a:rPr lang="en-US" sz="2000" dirty="0" smtClean="0">
                <a:hlinkClick r:id="rId15"/>
              </a:rPr>
              <a:t>Python</a:t>
            </a:r>
            <a:endParaRPr lang="en-US" sz="2000" dirty="0" smtClean="0"/>
          </a:p>
          <a:p>
            <a:r>
              <a:rPr lang="en-US" sz="2000" dirty="0">
                <a:hlinkClick r:id="rId16"/>
              </a:rPr>
              <a:t>What is Random Forest Algorithm? </a:t>
            </a:r>
            <a:r>
              <a:rPr lang="en-US" sz="2000" dirty="0" smtClean="0"/>
              <a:t>- A </a:t>
            </a:r>
            <a:r>
              <a:rPr lang="en-US" sz="2000" dirty="0"/>
              <a:t>graphical tutorial on how Random Forest algorithm </a:t>
            </a:r>
            <a:r>
              <a:rPr lang="en-US" sz="2000" dirty="0" smtClean="0"/>
              <a:t>works.</a:t>
            </a:r>
          </a:p>
        </p:txBody>
      </p:sp>
      <p:pic>
        <p:nvPicPr>
          <p:cNvPr id="25" name="Picture 2" descr="Victor Lavrenko">
            <a:hlinkClick r:id="rId17"/>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89772" y="2557677"/>
            <a:ext cx="649457" cy="649457"/>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7439229" y="2513073"/>
            <a:ext cx="4189929" cy="738664"/>
          </a:xfrm>
          <a:prstGeom prst="rect">
            <a:avLst/>
          </a:prstGeom>
        </p:spPr>
        <p:txBody>
          <a:bodyPr wrap="square">
            <a:spAutoFit/>
          </a:bodyPr>
          <a:lstStyle/>
          <a:p>
            <a:r>
              <a:rPr lang="en-US" altLang="en-US" sz="1400" i="1" dirty="0" smtClean="0">
                <a:solidFill>
                  <a:schemeClr val="bg1">
                    <a:lumMod val="65000"/>
                  </a:schemeClr>
                </a:solidFill>
                <a:latin typeface="Gill Sans MT" panose="020B0502020104020203" pitchFamily="34" charset="0"/>
              </a:rPr>
              <a:t>Source: </a:t>
            </a:r>
          </a:p>
          <a:p>
            <a:r>
              <a:rPr lang="en-US" altLang="en-US" sz="1400" i="1" dirty="0" smtClean="0">
                <a:solidFill>
                  <a:schemeClr val="bg1">
                    <a:lumMod val="65000"/>
                  </a:schemeClr>
                </a:solidFill>
                <a:latin typeface="Gill Sans MT" panose="020B0502020104020203" pitchFamily="34" charset="0"/>
              </a:rPr>
              <a:t>Victor </a:t>
            </a:r>
            <a:r>
              <a:rPr lang="en-US" altLang="en-US" sz="1400" i="1" dirty="0" err="1" smtClean="0">
                <a:solidFill>
                  <a:schemeClr val="bg1">
                    <a:lumMod val="65000"/>
                  </a:schemeClr>
                </a:solidFill>
                <a:latin typeface="Gill Sans MT" panose="020B0502020104020203" pitchFamily="34" charset="0"/>
              </a:rPr>
              <a:t>Lavrenko</a:t>
            </a:r>
            <a:r>
              <a:rPr lang="en-US" altLang="en-US" sz="1400" i="1" dirty="0" smtClean="0">
                <a:solidFill>
                  <a:schemeClr val="bg1">
                    <a:lumMod val="65000"/>
                  </a:schemeClr>
                </a:solidFill>
                <a:latin typeface="Gill Sans MT" panose="020B0502020104020203" pitchFamily="34" charset="0"/>
              </a:rPr>
              <a:t> – </a:t>
            </a:r>
          </a:p>
          <a:p>
            <a:r>
              <a:rPr lang="en-US" altLang="en-US" sz="1400" i="1" dirty="0" smtClean="0">
                <a:solidFill>
                  <a:schemeClr val="bg1">
                    <a:lumMod val="65000"/>
                  </a:schemeClr>
                </a:solidFill>
                <a:latin typeface="Gill Sans MT" panose="020B0502020104020203" pitchFamily="34" charset="0"/>
              </a:rPr>
              <a:t>School of Informatics University of Edinburgh UK</a:t>
            </a:r>
            <a:endParaRPr lang="en-US" sz="1400" i="1" dirty="0">
              <a:solidFill>
                <a:schemeClr val="bg1">
                  <a:lumMod val="65000"/>
                </a:schemeClr>
              </a:solidFill>
              <a:latin typeface="Gill Sans MT" panose="020B0502020104020203" pitchFamily="34" charset="0"/>
            </a:endParaRPr>
          </a:p>
        </p:txBody>
      </p:sp>
    </p:spTree>
    <p:extLst>
      <p:ext uri="{BB962C8B-B14F-4D97-AF65-F5344CB8AC3E}">
        <p14:creationId xmlns:p14="http://schemas.microsoft.com/office/powerpoint/2010/main" val="12196709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838200" y="440668"/>
            <a:ext cx="9600705" cy="701731"/>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lang="en-US" sz="4400" kern="1200">
                <a:solidFill>
                  <a:schemeClr val="accent1">
                    <a:lumMod val="75000"/>
                  </a:schemeClr>
                </a:solidFill>
                <a:latin typeface="Berlin Sans FB Demi" panose="020E0802020502020306" pitchFamily="34" charset="0"/>
                <a:ea typeface="+mn-ea"/>
                <a:cs typeface="+mn-cs"/>
              </a:defRPr>
            </a:lvl1pPr>
          </a:lstStyle>
          <a:p>
            <a:r>
              <a:rPr lang="en-US" dirty="0" smtClean="0"/>
              <a:t>Recap of this Session on Decision Trees</a:t>
            </a:r>
            <a:endParaRPr lang="en-US" dirty="0"/>
          </a:p>
        </p:txBody>
      </p:sp>
      <p:sp>
        <p:nvSpPr>
          <p:cNvPr id="106" name="Content Placeholder 2"/>
          <p:cNvSpPr txBox="1">
            <a:spLocks/>
          </p:cNvSpPr>
          <p:nvPr/>
        </p:nvSpPr>
        <p:spPr>
          <a:xfrm>
            <a:off x="838200" y="1412776"/>
            <a:ext cx="9830308" cy="4097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dirty="0" smtClean="0"/>
              <a:t>You might have a newfound appreciation of:</a:t>
            </a:r>
          </a:p>
          <a:p>
            <a:pPr>
              <a:buFontTx/>
              <a:buChar char="-"/>
            </a:pPr>
            <a:r>
              <a:rPr lang="en-US" sz="2800" dirty="0" smtClean="0"/>
              <a:t>Decision trees ability to make predictions about other data that it might see in the future</a:t>
            </a:r>
          </a:p>
          <a:p>
            <a:pPr>
              <a:buFontTx/>
              <a:buChar char="-"/>
            </a:pPr>
            <a:r>
              <a:rPr lang="en-US" sz="2800" dirty="0" smtClean="0"/>
              <a:t>How easy of a job humans have in interpreting the decision a DT makes</a:t>
            </a:r>
          </a:p>
          <a:p>
            <a:pPr>
              <a:buFontTx/>
              <a:buChar char="-"/>
            </a:pPr>
            <a:r>
              <a:rPr lang="en-US" sz="2800" dirty="0" smtClean="0"/>
              <a:t>How fast and compact the production DT classifiers are.</a:t>
            </a:r>
          </a:p>
          <a:p>
            <a:pPr>
              <a:buFontTx/>
              <a:buChar char="-"/>
            </a:pPr>
            <a:r>
              <a:rPr lang="en-US" sz="2800" dirty="0" smtClean="0"/>
              <a:t>How to improve DT predictions using Random Forest Decision Trees</a:t>
            </a:r>
          </a:p>
          <a:p>
            <a:pPr>
              <a:buFontTx/>
              <a:buChar char="-"/>
            </a:pPr>
            <a:endParaRPr lang="en-US" sz="2800" dirty="0" smtClean="0"/>
          </a:p>
          <a:p>
            <a:pPr>
              <a:buFontTx/>
              <a:buChar char="-"/>
            </a:pPr>
            <a:endParaRPr lang="en-US" sz="2800" dirty="0" smtClean="0"/>
          </a:p>
          <a:p>
            <a:pPr>
              <a:buFontTx/>
              <a:buChar char="-"/>
            </a:pPr>
            <a:endParaRPr lang="en-US" sz="2800" dirty="0" smtClean="0"/>
          </a:p>
          <a:p>
            <a:pPr>
              <a:buFontTx/>
              <a:buChar char="-"/>
            </a:pPr>
            <a:endParaRPr lang="en-US" sz="2800" dirty="0" smtClean="0"/>
          </a:p>
          <a:p>
            <a:pPr>
              <a:buFontTx/>
              <a:buChar char="-"/>
            </a:pPr>
            <a:endParaRPr lang="en-US" sz="2800" dirty="0"/>
          </a:p>
        </p:txBody>
      </p:sp>
    </p:spTree>
    <p:extLst>
      <p:ext uri="{BB962C8B-B14F-4D97-AF65-F5344CB8AC3E}">
        <p14:creationId xmlns:p14="http://schemas.microsoft.com/office/powerpoint/2010/main" val="18006774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838200" y="440668"/>
            <a:ext cx="3408305" cy="701731"/>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lang="en-US" sz="4400" kern="1200">
                <a:solidFill>
                  <a:schemeClr val="accent1">
                    <a:lumMod val="75000"/>
                  </a:schemeClr>
                </a:solidFill>
                <a:latin typeface="Berlin Sans FB Demi" panose="020E0802020502020306" pitchFamily="34" charset="0"/>
                <a:ea typeface="+mn-ea"/>
                <a:cs typeface="+mn-cs"/>
              </a:defRPr>
            </a:lvl1pPr>
          </a:lstStyle>
          <a:p>
            <a:r>
              <a:rPr lang="en-US" dirty="0" smtClean="0"/>
              <a:t>Next Sessions</a:t>
            </a:r>
            <a:endParaRPr lang="en-US" dirty="0"/>
          </a:p>
        </p:txBody>
      </p:sp>
      <p:sp>
        <p:nvSpPr>
          <p:cNvPr id="106" name="Content Placeholder 2"/>
          <p:cNvSpPr txBox="1">
            <a:spLocks/>
          </p:cNvSpPr>
          <p:nvPr/>
        </p:nvSpPr>
        <p:spPr>
          <a:xfrm>
            <a:off x="838200" y="1412776"/>
            <a:ext cx="9830308" cy="44284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dirty="0" smtClean="0"/>
              <a:t>Intend to cover the following:</a:t>
            </a:r>
          </a:p>
          <a:p>
            <a:pPr>
              <a:buFontTx/>
              <a:buChar char="-"/>
            </a:pPr>
            <a:r>
              <a:rPr lang="en-US" sz="2800" dirty="0" smtClean="0"/>
              <a:t>K-NN family of classifiers </a:t>
            </a:r>
            <a:r>
              <a:rPr lang="en-US" sz="2800" dirty="0"/>
              <a:t>(logical </a:t>
            </a:r>
            <a:r>
              <a:rPr lang="en-US" sz="2800" dirty="0" smtClean="0"/>
              <a:t>classifier)</a:t>
            </a:r>
          </a:p>
          <a:p>
            <a:pPr>
              <a:buFontTx/>
              <a:buChar char="-"/>
            </a:pPr>
            <a:endParaRPr lang="en-US" sz="2800" dirty="0" smtClean="0"/>
          </a:p>
          <a:p>
            <a:pPr marL="0" indent="0">
              <a:buNone/>
            </a:pPr>
            <a:r>
              <a:rPr lang="en-US" sz="2800" dirty="0" smtClean="0"/>
              <a:t>More topics starting in 2017</a:t>
            </a:r>
          </a:p>
          <a:p>
            <a:pPr>
              <a:buFontTx/>
              <a:buChar char="-"/>
            </a:pPr>
            <a:r>
              <a:rPr lang="en-US" sz="2800" dirty="0" smtClean="0"/>
              <a:t>Bayes – Guest Speakers (from ES/TS and/or GXP-SIG)</a:t>
            </a:r>
          </a:p>
          <a:p>
            <a:pPr>
              <a:buFontTx/>
              <a:buChar char="-"/>
            </a:pPr>
            <a:r>
              <a:rPr lang="en-US" sz="2800" dirty="0" smtClean="0"/>
              <a:t>NN &amp; Deep Learning </a:t>
            </a:r>
            <a:r>
              <a:rPr lang="en-US" sz="2800" dirty="0"/>
              <a:t>– Guest </a:t>
            </a:r>
            <a:r>
              <a:rPr lang="en-US" sz="2800" dirty="0" smtClean="0"/>
              <a:t>Speakers (from ES and/or GXP)</a:t>
            </a:r>
          </a:p>
          <a:p>
            <a:pPr marL="0" indent="0">
              <a:buNone/>
            </a:pPr>
            <a:endParaRPr lang="en-US" sz="2800" dirty="0"/>
          </a:p>
          <a:p>
            <a:pPr marL="0" indent="0">
              <a:buNone/>
            </a:pPr>
            <a:r>
              <a:rPr lang="en-US" sz="2800" dirty="0" smtClean="0">
                <a:solidFill>
                  <a:srgbClr val="0070C0"/>
                </a:solidFill>
              </a:rPr>
              <a:t>BE BOLD, INNOVATIVE, and MENTOR your programs</a:t>
            </a:r>
          </a:p>
        </p:txBody>
      </p:sp>
    </p:spTree>
    <p:extLst>
      <p:ext uri="{BB962C8B-B14F-4D97-AF65-F5344CB8AC3E}">
        <p14:creationId xmlns:p14="http://schemas.microsoft.com/office/powerpoint/2010/main" val="404579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2081"/>
            <a:ext cx="3430747" cy="701731"/>
          </a:xfrm>
        </p:spPr>
        <p:txBody>
          <a:bodyPr/>
          <a:lstStyle/>
          <a:p>
            <a:r>
              <a:rPr lang="en-US" dirty="0" smtClean="0"/>
              <a:t>Course Dates</a:t>
            </a:r>
            <a:endParaRPr lang="en-US" dirty="0"/>
          </a:p>
        </p:txBody>
      </p:sp>
      <p:sp>
        <p:nvSpPr>
          <p:cNvPr id="3" name="Content Placeholder 2"/>
          <p:cNvSpPr>
            <a:spLocks noGrp="1"/>
          </p:cNvSpPr>
          <p:nvPr>
            <p:ph idx="1"/>
          </p:nvPr>
        </p:nvSpPr>
        <p:spPr>
          <a:xfrm>
            <a:off x="838200" y="1340768"/>
            <a:ext cx="10515600" cy="4392488"/>
          </a:xfrm>
        </p:spPr>
        <p:txBody>
          <a:bodyPr>
            <a:normAutofit/>
          </a:bodyPr>
          <a:lstStyle/>
          <a:p>
            <a:r>
              <a:rPr lang="en-US" sz="2800" dirty="0" smtClean="0"/>
              <a:t>October 11: Regression</a:t>
            </a:r>
            <a:endParaRPr lang="en-US" sz="2800" dirty="0"/>
          </a:p>
          <a:p>
            <a:r>
              <a:rPr lang="en-US" sz="2800" dirty="0" smtClean="0"/>
              <a:t>October 18: Decision Trees</a:t>
            </a:r>
            <a:endParaRPr lang="en-US" sz="2800" dirty="0"/>
          </a:p>
          <a:p>
            <a:r>
              <a:rPr lang="en-US" sz="2800" dirty="0" smtClean="0"/>
              <a:t>October 25:</a:t>
            </a:r>
          </a:p>
          <a:p>
            <a:pPr marL="685800" lvl="2">
              <a:spcBef>
                <a:spcPts val="1000"/>
              </a:spcBef>
            </a:pPr>
            <a:r>
              <a:rPr lang="en-US" dirty="0"/>
              <a:t>Instance-based </a:t>
            </a:r>
            <a:r>
              <a:rPr lang="en-US" dirty="0" smtClean="0"/>
              <a:t>Learning</a:t>
            </a:r>
            <a:endParaRPr lang="en-US" dirty="0"/>
          </a:p>
          <a:p>
            <a:pPr marL="685800" lvl="2">
              <a:spcBef>
                <a:spcPts val="1000"/>
              </a:spcBef>
            </a:pPr>
            <a:r>
              <a:rPr lang="en-US" dirty="0" smtClean="0"/>
              <a:t>Kernel </a:t>
            </a:r>
            <a:r>
              <a:rPr lang="en-US" dirty="0"/>
              <a:t>methods-based </a:t>
            </a:r>
            <a:r>
              <a:rPr lang="en-US" dirty="0" smtClean="0"/>
              <a:t>Learning</a:t>
            </a:r>
          </a:p>
          <a:p>
            <a:r>
              <a:rPr lang="en-US" sz="2800" dirty="0" smtClean="0"/>
              <a:t>2017</a:t>
            </a:r>
            <a:endParaRPr lang="en-US" sz="2800" dirty="0"/>
          </a:p>
          <a:p>
            <a:pPr lvl="1"/>
            <a:r>
              <a:rPr lang="en-US" sz="2800" dirty="0" smtClean="0"/>
              <a:t>Bayesian Learning</a:t>
            </a:r>
          </a:p>
          <a:p>
            <a:pPr lvl="1"/>
            <a:r>
              <a:rPr lang="en-US" sz="2800" dirty="0" smtClean="0"/>
              <a:t>Neural </a:t>
            </a:r>
            <a:r>
              <a:rPr lang="en-US" sz="2800" dirty="0"/>
              <a:t>Networks</a:t>
            </a:r>
          </a:p>
          <a:p>
            <a:pPr lvl="1"/>
            <a:r>
              <a:rPr lang="en-US" sz="2800" dirty="0" smtClean="0"/>
              <a:t>Deep Learning</a:t>
            </a:r>
            <a:endParaRPr lang="en-US" sz="2800" dirty="0"/>
          </a:p>
        </p:txBody>
      </p:sp>
      <p:pic>
        <p:nvPicPr>
          <p:cNvPr id="4" name="Picture 2" descr="https://upload.wikimedia.org/wikipedia/commons/thumb/b/bd/Checkmark_green.svg/417px-Checkmark_green.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7828" y="945402"/>
            <a:ext cx="910872" cy="790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626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0668"/>
            <a:ext cx="6050054" cy="701731"/>
          </a:xfrm>
        </p:spPr>
        <p:txBody>
          <a:bodyPr/>
          <a:lstStyle/>
          <a:p>
            <a:r>
              <a:rPr lang="en-US" dirty="0"/>
              <a:t>Machine </a:t>
            </a:r>
            <a:r>
              <a:rPr lang="en-US" dirty="0" smtClean="0"/>
              <a:t>Learning (ML)</a:t>
            </a:r>
            <a:endParaRPr lang="en-US" dirty="0"/>
          </a:p>
        </p:txBody>
      </p:sp>
      <p:sp>
        <p:nvSpPr>
          <p:cNvPr id="3" name="Content Placeholder 2"/>
          <p:cNvSpPr>
            <a:spLocks noGrp="1"/>
          </p:cNvSpPr>
          <p:nvPr>
            <p:ph idx="1"/>
          </p:nvPr>
        </p:nvSpPr>
        <p:spPr>
          <a:xfrm>
            <a:off x="695400" y="1268760"/>
            <a:ext cx="10729192" cy="1116124"/>
          </a:xfrm>
        </p:spPr>
        <p:txBody>
          <a:bodyPr>
            <a:normAutofit/>
          </a:bodyPr>
          <a:lstStyle/>
          <a:p>
            <a:pPr marL="0" indent="0">
              <a:buNone/>
            </a:pPr>
            <a:r>
              <a:rPr lang="en-US" sz="400" dirty="0" smtClean="0"/>
              <a:t> </a:t>
            </a:r>
          </a:p>
          <a:p>
            <a:pPr marL="0" indent="0">
              <a:buNone/>
            </a:pPr>
            <a:r>
              <a:rPr lang="en-US" sz="2800" dirty="0" smtClean="0"/>
              <a:t>ML is a subfield of AI that </a:t>
            </a:r>
            <a:r>
              <a:rPr lang="en-US" sz="2800" dirty="0"/>
              <a:t>provides computers with the ability to learn without being explicitly programmed</a:t>
            </a:r>
            <a:r>
              <a:rPr lang="en-US" sz="2800" dirty="0" smtClean="0"/>
              <a:t>. </a:t>
            </a:r>
            <a:r>
              <a:rPr lang="en-US" sz="2000" i="1" dirty="0" smtClean="0"/>
              <a:t>(1959, Arthur Samuel)</a:t>
            </a:r>
            <a:r>
              <a:rPr lang="en-US" sz="2000" i="1" dirty="0"/>
              <a:t> </a:t>
            </a:r>
            <a:endParaRPr lang="en-US" sz="2800" dirty="0" smtClean="0"/>
          </a:p>
          <a:p>
            <a:pPr marL="0" indent="0">
              <a:buNone/>
            </a:pPr>
            <a:endParaRPr lang="en-US" sz="2800" dirty="0" smtClean="0"/>
          </a:p>
        </p:txBody>
      </p:sp>
      <p:sp>
        <p:nvSpPr>
          <p:cNvPr id="15" name="Rectangle 14"/>
          <p:cNvSpPr/>
          <p:nvPr/>
        </p:nvSpPr>
        <p:spPr>
          <a:xfrm>
            <a:off x="703172" y="2708920"/>
            <a:ext cx="10721420" cy="830997"/>
          </a:xfrm>
          <a:prstGeom prst="rect">
            <a:avLst/>
          </a:prstGeom>
        </p:spPr>
        <p:txBody>
          <a:bodyPr wrap="square">
            <a:spAutoFit/>
          </a:bodyPr>
          <a:lstStyle/>
          <a:p>
            <a:pPr lvl="0"/>
            <a:r>
              <a:rPr lang="en-US" sz="2400" dirty="0"/>
              <a:t>“What this means, in most cases, is that an algorithm is given a set of data and </a:t>
            </a:r>
            <a:r>
              <a:rPr lang="en-US" sz="2400" i="1" dirty="0"/>
              <a:t>infers</a:t>
            </a:r>
            <a:r>
              <a:rPr lang="en-US" sz="2400" dirty="0"/>
              <a:t> information about the properties of the </a:t>
            </a:r>
            <a:r>
              <a:rPr lang="en-US" sz="2400" dirty="0" smtClean="0"/>
              <a:t>data</a:t>
            </a:r>
            <a:endParaRPr lang="en-US" i="1" dirty="0">
              <a:solidFill>
                <a:prstClr val="black"/>
              </a:solidFill>
            </a:endParaRPr>
          </a:p>
        </p:txBody>
      </p:sp>
      <p:sp>
        <p:nvSpPr>
          <p:cNvPr id="16" name="Rectangle 15"/>
          <p:cNvSpPr/>
          <p:nvPr/>
        </p:nvSpPr>
        <p:spPr>
          <a:xfrm>
            <a:off x="703172" y="3074184"/>
            <a:ext cx="10721420" cy="830997"/>
          </a:xfrm>
          <a:prstGeom prst="rect">
            <a:avLst/>
          </a:prstGeom>
        </p:spPr>
        <p:txBody>
          <a:bodyPr wrap="square">
            <a:spAutoFit/>
          </a:bodyPr>
          <a:lstStyle/>
          <a:p>
            <a:pPr lvl="0"/>
            <a:r>
              <a:rPr lang="en-US" sz="2400" dirty="0" smtClean="0"/>
              <a:t>                                                                                  – </a:t>
            </a:r>
            <a:r>
              <a:rPr lang="en-US" sz="2400" dirty="0"/>
              <a:t>and that information allows it to make </a:t>
            </a:r>
            <a:r>
              <a:rPr lang="en-US" sz="2400" i="1" dirty="0"/>
              <a:t>predictions</a:t>
            </a:r>
            <a:r>
              <a:rPr lang="en-US" sz="2400" dirty="0"/>
              <a:t> about other data that it might see in the future.  </a:t>
            </a:r>
            <a:endParaRPr lang="en-US" i="1" dirty="0">
              <a:solidFill>
                <a:prstClr val="black"/>
              </a:solidFill>
            </a:endParaRPr>
          </a:p>
        </p:txBody>
      </p:sp>
      <p:sp>
        <p:nvSpPr>
          <p:cNvPr id="17" name="Rectangle 16"/>
          <p:cNvSpPr/>
          <p:nvPr/>
        </p:nvSpPr>
        <p:spPr>
          <a:xfrm>
            <a:off x="703172" y="3443516"/>
            <a:ext cx="10721420" cy="1200329"/>
          </a:xfrm>
          <a:prstGeom prst="rect">
            <a:avLst/>
          </a:prstGeom>
        </p:spPr>
        <p:txBody>
          <a:bodyPr wrap="square">
            <a:spAutoFit/>
          </a:bodyPr>
          <a:lstStyle/>
          <a:p>
            <a:pPr lvl="0"/>
            <a:r>
              <a:rPr lang="en-US" sz="2400" dirty="0" smtClean="0"/>
              <a:t>                                                                                                                         This </a:t>
            </a:r>
            <a:r>
              <a:rPr lang="en-US" sz="2400" dirty="0"/>
              <a:t>possible because almost all nonrandom data contains patterns, and these patterns allow the machine to </a:t>
            </a:r>
            <a:r>
              <a:rPr lang="en-US" sz="2400" i="1" dirty="0"/>
              <a:t>generalize</a:t>
            </a:r>
            <a:r>
              <a:rPr lang="en-US" sz="2400" dirty="0"/>
              <a:t>.   </a:t>
            </a:r>
            <a:endParaRPr lang="en-US" i="1" dirty="0">
              <a:solidFill>
                <a:prstClr val="black"/>
              </a:solidFill>
            </a:endParaRPr>
          </a:p>
        </p:txBody>
      </p:sp>
      <p:sp>
        <p:nvSpPr>
          <p:cNvPr id="18" name="Rectangle 17"/>
          <p:cNvSpPr/>
          <p:nvPr/>
        </p:nvSpPr>
        <p:spPr>
          <a:xfrm>
            <a:off x="703172" y="4182180"/>
            <a:ext cx="10721420" cy="830997"/>
          </a:xfrm>
          <a:prstGeom prst="rect">
            <a:avLst/>
          </a:prstGeom>
        </p:spPr>
        <p:txBody>
          <a:bodyPr wrap="square">
            <a:spAutoFit/>
          </a:bodyPr>
          <a:lstStyle/>
          <a:p>
            <a:pPr lvl="0"/>
            <a:r>
              <a:rPr lang="en-US" sz="2400" dirty="0" smtClean="0"/>
              <a:t>                                            In </a:t>
            </a:r>
            <a:r>
              <a:rPr lang="en-US" sz="2400" dirty="0"/>
              <a:t>order to generalize, it trains a </a:t>
            </a:r>
            <a:r>
              <a:rPr lang="en-US" sz="2400" i="1" dirty="0"/>
              <a:t>model</a:t>
            </a:r>
            <a:r>
              <a:rPr lang="en-US" sz="2400" dirty="0"/>
              <a:t> with what it determines are the important aspects of the data” (i.e., </a:t>
            </a:r>
            <a:r>
              <a:rPr lang="en-US" sz="2400" i="1" dirty="0"/>
              <a:t>features</a:t>
            </a:r>
            <a:r>
              <a:rPr lang="en-US" sz="2400" dirty="0"/>
              <a:t>). </a:t>
            </a:r>
            <a:r>
              <a:rPr lang="en-US" i="1" dirty="0">
                <a:solidFill>
                  <a:prstClr val="black"/>
                </a:solidFill>
              </a:rPr>
              <a:t>(Toby </a:t>
            </a:r>
            <a:r>
              <a:rPr lang="en-US" i="1" dirty="0" err="1">
                <a:solidFill>
                  <a:prstClr val="black"/>
                </a:solidFill>
              </a:rPr>
              <a:t>Segaran</a:t>
            </a:r>
            <a:r>
              <a:rPr lang="en-US" i="1" dirty="0">
                <a:solidFill>
                  <a:prstClr val="black"/>
                </a:solidFill>
              </a:rPr>
              <a:t>) </a:t>
            </a:r>
          </a:p>
        </p:txBody>
      </p:sp>
    </p:spTree>
    <p:extLst>
      <p:ext uri="{BB962C8B-B14F-4D97-AF65-F5344CB8AC3E}">
        <p14:creationId xmlns:p14="http://schemas.microsoft.com/office/powerpoint/2010/main" val="84078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96688" y="1996919"/>
            <a:ext cx="9020808" cy="4924469"/>
            <a:chOff x="-96688" y="1996919"/>
            <a:chExt cx="9020808" cy="4924469"/>
          </a:xfrm>
        </p:grpSpPr>
        <p:pic>
          <p:nvPicPr>
            <p:cNvPr id="19" name="Picture 18"/>
            <p:cNvPicPr>
              <a:picLocks noChangeAspect="1"/>
            </p:cNvPicPr>
            <p:nvPr/>
          </p:nvPicPr>
          <p:blipFill>
            <a:blip r:embed="rId3">
              <a:clrChange>
                <a:clrFrom>
                  <a:srgbClr val="FFFFFF"/>
                </a:clrFrom>
                <a:clrTo>
                  <a:srgbClr val="FFFFFF">
                    <a:alpha val="0"/>
                  </a:srgbClr>
                </a:clrTo>
              </a:clrChange>
            </a:blip>
            <a:stretch>
              <a:fillRect/>
            </a:stretch>
          </p:blipFill>
          <p:spPr>
            <a:xfrm>
              <a:off x="838200" y="1996919"/>
              <a:ext cx="8085920" cy="2880631"/>
            </a:xfrm>
            <a:prstGeom prst="rect">
              <a:avLst/>
            </a:prstGeom>
          </p:spPr>
        </p:pic>
        <p:pic>
          <p:nvPicPr>
            <p:cNvPr id="20" name="Picture 19"/>
            <p:cNvPicPr>
              <a:picLocks noChangeAspect="1"/>
            </p:cNvPicPr>
            <p:nvPr/>
          </p:nvPicPr>
          <p:blipFill>
            <a:blip r:embed="rId4">
              <a:clrChange>
                <a:clrFrom>
                  <a:srgbClr val="FFFFFF"/>
                </a:clrFrom>
                <a:clrTo>
                  <a:srgbClr val="FFFFFF">
                    <a:alpha val="0"/>
                  </a:srgbClr>
                </a:clrTo>
              </a:clrChange>
            </a:blip>
            <a:stretch>
              <a:fillRect/>
            </a:stretch>
          </p:blipFill>
          <p:spPr>
            <a:xfrm>
              <a:off x="-96688" y="3558537"/>
              <a:ext cx="1040888" cy="3362851"/>
            </a:xfrm>
            <a:prstGeom prst="rect">
              <a:avLst/>
            </a:prstGeom>
          </p:spPr>
        </p:pic>
      </p:grpSp>
      <p:sp>
        <p:nvSpPr>
          <p:cNvPr id="57" name="Title 1"/>
          <p:cNvSpPr>
            <a:spLocks noGrp="1"/>
          </p:cNvSpPr>
          <p:nvPr>
            <p:ph type="title"/>
          </p:nvPr>
        </p:nvSpPr>
        <p:spPr>
          <a:xfrm>
            <a:off x="838200" y="440668"/>
            <a:ext cx="7491153" cy="701731"/>
          </a:xfrm>
        </p:spPr>
        <p:txBody>
          <a:bodyPr/>
          <a:lstStyle/>
          <a:p>
            <a:r>
              <a:rPr lang="en-US" dirty="0" smtClean="0"/>
              <a:t>ML Representations </a:t>
            </a:r>
            <a:r>
              <a:rPr lang="en-US" sz="2400" dirty="0" smtClean="0"/>
              <a:t>(i.e. Algorithms)</a:t>
            </a:r>
            <a:endParaRPr lang="en-US" sz="2400" dirty="0"/>
          </a:p>
        </p:txBody>
      </p:sp>
      <p:sp>
        <p:nvSpPr>
          <p:cNvPr id="24" name="Rounded Rectangle 23"/>
          <p:cNvSpPr/>
          <p:nvPr/>
        </p:nvSpPr>
        <p:spPr>
          <a:xfrm>
            <a:off x="6528048" y="2006151"/>
            <a:ext cx="1836204" cy="4680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074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0668"/>
            <a:ext cx="3651962" cy="701731"/>
          </a:xfrm>
        </p:spPr>
        <p:txBody>
          <a:bodyPr/>
          <a:lstStyle/>
          <a:p>
            <a:r>
              <a:rPr lang="en-US" dirty="0" smtClean="0"/>
              <a:t>Decision Trees</a:t>
            </a:r>
            <a:endParaRPr lang="en-US" dirty="0"/>
          </a:p>
        </p:txBody>
      </p:sp>
      <p:sp>
        <p:nvSpPr>
          <p:cNvPr id="3" name="Content Placeholder 2"/>
          <p:cNvSpPr>
            <a:spLocks noGrp="1"/>
          </p:cNvSpPr>
          <p:nvPr>
            <p:ph idx="1"/>
          </p:nvPr>
        </p:nvSpPr>
        <p:spPr>
          <a:xfrm>
            <a:off x="695400" y="1268760"/>
            <a:ext cx="7992888" cy="5256584"/>
          </a:xfrm>
        </p:spPr>
        <p:txBody>
          <a:bodyPr>
            <a:normAutofit/>
          </a:bodyPr>
          <a:lstStyle/>
          <a:p>
            <a:pPr marL="0" indent="0">
              <a:buNone/>
            </a:pPr>
            <a:r>
              <a:rPr lang="en-US" sz="3200" i="1" u="sng" dirty="0" smtClean="0">
                <a:latin typeface="Gill Sans MT" panose="020B0502020104020203" pitchFamily="34" charset="0"/>
              </a:rPr>
              <a:t>Decision Trees (DT):</a:t>
            </a:r>
          </a:p>
          <a:p>
            <a:pPr marL="0" indent="0">
              <a:buNone/>
            </a:pPr>
            <a:r>
              <a:rPr lang="en-US" sz="3200" dirty="0" smtClean="0">
                <a:latin typeface="Gill Sans MT" panose="020B0502020104020203" pitchFamily="34" charset="0"/>
              </a:rPr>
              <a:t>are a popular tool in ML as a decision support tool for both</a:t>
            </a:r>
          </a:p>
          <a:p>
            <a:pPr lvl="1"/>
            <a:r>
              <a:rPr lang="en-US" sz="2800" dirty="0" smtClean="0">
                <a:latin typeface="Gill Sans MT" panose="020B0502020104020203" pitchFamily="34" charset="0"/>
              </a:rPr>
              <a:t>Classification Trees (discrete </a:t>
            </a:r>
            <a:r>
              <a:rPr lang="en-US" sz="2800" dirty="0">
                <a:latin typeface="Gill Sans MT" panose="020B0502020104020203" pitchFamily="34" charset="0"/>
              </a:rPr>
              <a:t>valued</a:t>
            </a:r>
            <a:r>
              <a:rPr lang="en-US" sz="2800" dirty="0" smtClean="0">
                <a:latin typeface="Gill Sans MT" panose="020B0502020104020203" pitchFamily="34" charset="0"/>
              </a:rPr>
              <a:t>)</a:t>
            </a:r>
          </a:p>
          <a:p>
            <a:pPr lvl="1"/>
            <a:r>
              <a:rPr lang="en-US" sz="2800" dirty="0" smtClean="0">
                <a:latin typeface="Gill Sans MT" panose="020B0502020104020203" pitchFamily="34" charset="0"/>
              </a:rPr>
              <a:t>Regression Trees (continuous </a:t>
            </a:r>
            <a:r>
              <a:rPr lang="en-US" sz="2800" dirty="0">
                <a:latin typeface="Gill Sans MT" panose="020B0502020104020203" pitchFamily="34" charset="0"/>
              </a:rPr>
              <a:t>valued</a:t>
            </a:r>
            <a:r>
              <a:rPr lang="en-US" sz="2800" dirty="0" smtClean="0">
                <a:latin typeface="Gill Sans MT" panose="020B0502020104020203" pitchFamily="34" charset="0"/>
              </a:rPr>
              <a:t>)</a:t>
            </a:r>
          </a:p>
          <a:p>
            <a:pPr lvl="1"/>
            <a:endParaRPr lang="en-US" sz="2800" dirty="0" smtClean="0">
              <a:latin typeface="Gill Sans MT" panose="020B0502020104020203" pitchFamily="34" charset="0"/>
            </a:endParaRPr>
          </a:p>
          <a:p>
            <a:pPr marL="0" indent="0">
              <a:buNone/>
            </a:pPr>
            <a:r>
              <a:rPr lang="en-US" sz="3200" dirty="0" smtClean="0">
                <a:latin typeface="Gill Sans MT" panose="020B0502020104020203" pitchFamily="34" charset="0"/>
              </a:rPr>
              <a:t>DT use a tree-like graph or model of decisions and their possible consequences</a:t>
            </a:r>
          </a:p>
          <a:p>
            <a:pPr marL="457200" lvl="1" indent="0">
              <a:buNone/>
            </a:pPr>
            <a:r>
              <a:rPr lang="en-US" sz="2800" dirty="0" smtClean="0">
                <a:latin typeface="Gill Sans MT" panose="020B0502020104020203" pitchFamily="34" charset="0"/>
                <a:sym typeface="Wingdings" panose="05000000000000000000" pitchFamily="2" charset="2"/>
              </a:rPr>
              <a:t> </a:t>
            </a:r>
            <a:r>
              <a:rPr lang="en-US" sz="2800" dirty="0" smtClean="0">
                <a:latin typeface="Gill Sans MT" panose="020B0502020104020203" pitchFamily="34" charset="0"/>
              </a:rPr>
              <a:t>Decisions fork in the tree structure until a decision is made for a given record</a:t>
            </a:r>
          </a:p>
          <a:p>
            <a:endParaRPr lang="en-US" sz="3200" dirty="0" smtClean="0">
              <a:latin typeface="Gill Sans MT" panose="020B0502020104020203" pitchFamily="34" charset="0"/>
            </a:endParaRPr>
          </a:p>
        </p:txBody>
      </p:sp>
      <p:sp>
        <p:nvSpPr>
          <p:cNvPr id="4" name="Rectangle 3"/>
          <p:cNvSpPr/>
          <p:nvPr/>
        </p:nvSpPr>
        <p:spPr>
          <a:xfrm>
            <a:off x="8796300" y="1340768"/>
            <a:ext cx="3240360" cy="3108543"/>
          </a:xfrm>
          <a:prstGeom prst="rect">
            <a:avLst/>
          </a:prstGeom>
          <a:solidFill>
            <a:schemeClr val="accent1">
              <a:lumMod val="20000"/>
              <a:lumOff val="80000"/>
            </a:schemeClr>
          </a:solidFill>
          <a:ln>
            <a:solidFill>
              <a:schemeClr val="bg2">
                <a:lumMod val="90000"/>
              </a:schemeClr>
            </a:solidFill>
          </a:ln>
          <a:effectLst>
            <a:outerShdw blurRad="50800" dist="38100" dir="2700000" algn="tl" rotWithShape="0">
              <a:prstClr val="black">
                <a:alpha val="40000"/>
              </a:prstClr>
            </a:outerShdw>
          </a:effectLst>
        </p:spPr>
        <p:txBody>
          <a:bodyPr wrap="square">
            <a:spAutoFit/>
          </a:bodyPr>
          <a:lstStyle/>
          <a:p>
            <a:r>
              <a:rPr lang="en-US" sz="2800" b="1" dirty="0" smtClean="0">
                <a:latin typeface="Gill Sans MT" panose="020B0502020104020203" pitchFamily="34" charset="0"/>
              </a:rPr>
              <a:t>Available in: </a:t>
            </a:r>
          </a:p>
          <a:p>
            <a:pPr marL="342900" indent="-342900">
              <a:buFontTx/>
              <a:buChar char="-"/>
            </a:pPr>
            <a:r>
              <a:rPr lang="en-US" sz="2800" dirty="0" smtClean="0">
                <a:latin typeface="Gill Sans MT" panose="020B0502020104020203" pitchFamily="34" charset="0"/>
              </a:rPr>
              <a:t>Apache Mahout</a:t>
            </a:r>
          </a:p>
          <a:p>
            <a:pPr marL="342900" indent="-342900">
              <a:buFontTx/>
              <a:buChar char="-"/>
            </a:pPr>
            <a:r>
              <a:rPr lang="en-US" sz="2800" dirty="0" smtClean="0">
                <a:latin typeface="Gill Sans MT" panose="020B0502020104020203" pitchFamily="34" charset="0"/>
              </a:rPr>
              <a:t>R</a:t>
            </a:r>
          </a:p>
          <a:p>
            <a:pPr marL="342900" indent="-342900">
              <a:buFontTx/>
              <a:buChar char="-"/>
            </a:pPr>
            <a:r>
              <a:rPr lang="en-US" sz="2800" dirty="0" smtClean="0">
                <a:latin typeface="Gill Sans MT" panose="020B0502020104020203" pitchFamily="34" charset="0"/>
              </a:rPr>
              <a:t>Julia</a:t>
            </a:r>
          </a:p>
          <a:p>
            <a:pPr marL="342900" indent="-342900">
              <a:buFontTx/>
              <a:buChar char="-"/>
            </a:pPr>
            <a:r>
              <a:rPr lang="en-US" sz="2800" dirty="0" smtClean="0">
                <a:latin typeface="Gill Sans MT" panose="020B0502020104020203" pitchFamily="34" charset="0"/>
              </a:rPr>
              <a:t>Apache Spark</a:t>
            </a:r>
          </a:p>
          <a:p>
            <a:pPr marL="342900" indent="-342900">
              <a:buFontTx/>
              <a:buChar char="-"/>
            </a:pPr>
            <a:r>
              <a:rPr lang="en-US" sz="2800" dirty="0" smtClean="0">
                <a:latin typeface="Gill Sans MT" panose="020B0502020104020203" pitchFamily="34" charset="0"/>
              </a:rPr>
              <a:t>Python</a:t>
            </a:r>
          </a:p>
          <a:p>
            <a:pPr marL="342900" indent="-342900">
              <a:buFontTx/>
              <a:buChar char="-"/>
            </a:pPr>
            <a:r>
              <a:rPr lang="en-US" sz="2800" dirty="0" smtClean="0">
                <a:latin typeface="Gill Sans MT" panose="020B0502020104020203" pitchFamily="34" charset="0"/>
              </a:rPr>
              <a:t>And many more</a:t>
            </a:r>
            <a:endParaRPr lang="en-US" sz="2800" dirty="0">
              <a:latin typeface="Gill Sans MT" panose="020B0502020104020203" pitchFamily="34" charset="0"/>
            </a:endParaRPr>
          </a:p>
        </p:txBody>
      </p:sp>
    </p:spTree>
    <p:extLst>
      <p:ext uri="{BB962C8B-B14F-4D97-AF65-F5344CB8AC3E}">
        <p14:creationId xmlns:p14="http://schemas.microsoft.com/office/powerpoint/2010/main" val="428992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0668"/>
            <a:ext cx="3651962" cy="701731"/>
          </a:xfrm>
        </p:spPr>
        <p:txBody>
          <a:bodyPr/>
          <a:lstStyle/>
          <a:p>
            <a:r>
              <a:rPr lang="en-US" dirty="0" smtClean="0"/>
              <a:t>Decision Trees</a:t>
            </a:r>
            <a:endParaRPr lang="en-US" dirty="0"/>
          </a:p>
        </p:txBody>
      </p:sp>
      <p:pic>
        <p:nvPicPr>
          <p:cNvPr id="1026" name="Picture 2" descr="Image result for decision tre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901" y="1214633"/>
            <a:ext cx="5040560" cy="26746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ecision trees"/>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35460" y="3669931"/>
            <a:ext cx="4500836" cy="29541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ecision trees"/>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8256240" y="2545031"/>
            <a:ext cx="3810000" cy="408406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rave the Woods: British Holidays. Not really an infographic, but a great decision tre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2318" y="2533343"/>
            <a:ext cx="2247900" cy="40957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087888" y="1231937"/>
            <a:ext cx="6790642" cy="523220"/>
          </a:xfrm>
          <a:prstGeom prst="rect">
            <a:avLst/>
          </a:prstGeom>
        </p:spPr>
        <p:txBody>
          <a:bodyPr wrap="none">
            <a:spAutoFit/>
          </a:bodyPr>
          <a:lstStyle/>
          <a:p>
            <a:r>
              <a:rPr lang="en-US" sz="2800" dirty="0" smtClean="0">
                <a:latin typeface="Gill Sans MT" panose="020B0502020104020203" pitchFamily="34" charset="0"/>
              </a:rPr>
              <a:t>Have you seen or used decision trees before?</a:t>
            </a:r>
            <a:endParaRPr lang="en-US" sz="2800" dirty="0"/>
          </a:p>
        </p:txBody>
      </p:sp>
      <p:sp>
        <p:nvSpPr>
          <p:cNvPr id="12" name="Rectangle 11"/>
          <p:cNvSpPr/>
          <p:nvPr/>
        </p:nvSpPr>
        <p:spPr>
          <a:xfrm>
            <a:off x="5736296" y="1890658"/>
            <a:ext cx="5630259" cy="461665"/>
          </a:xfrm>
          <a:prstGeom prst="rect">
            <a:avLst/>
          </a:prstGeom>
        </p:spPr>
        <p:txBody>
          <a:bodyPr wrap="none">
            <a:spAutoFit/>
          </a:bodyPr>
          <a:lstStyle/>
          <a:p>
            <a:r>
              <a:rPr lang="en-US" sz="2400" i="1" dirty="0" smtClean="0">
                <a:latin typeface="Gill Sans MT" panose="020B0502020104020203" pitchFamily="34" charset="0"/>
              </a:rPr>
              <a:t>What comes to mind when DT are mentioned?</a:t>
            </a:r>
            <a:endParaRPr lang="en-US" sz="2400" i="1" dirty="0"/>
          </a:p>
        </p:txBody>
      </p:sp>
    </p:spTree>
    <p:extLst>
      <p:ext uri="{BB962C8B-B14F-4D97-AF65-F5344CB8AC3E}">
        <p14:creationId xmlns:p14="http://schemas.microsoft.com/office/powerpoint/2010/main" val="148897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par>
                          <p:cTn id="8" fill="hold">
                            <p:stCondLst>
                              <p:cond delay="500"/>
                            </p:stCondLst>
                            <p:childTnLst>
                              <p:par>
                                <p:cTn id="9" presetID="10" presetClass="entr" presetSubtype="0" fill="hold" nodeType="afterEffect">
                                  <p:stCondLst>
                                    <p:cond delay="140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par>
                          <p:cTn id="12" fill="hold">
                            <p:stCondLst>
                              <p:cond delay="2400"/>
                            </p:stCondLst>
                            <p:childTnLst>
                              <p:par>
                                <p:cTn id="13" presetID="10" presetClass="entr" presetSubtype="0" fill="hold" nodeType="afterEffect">
                                  <p:stCondLst>
                                    <p:cond delay="2800"/>
                                  </p:stCondLst>
                                  <p:childTnLst>
                                    <p:set>
                                      <p:cBhvr>
                                        <p:cTn id="14" dur="1" fill="hold">
                                          <p:stCondLst>
                                            <p:cond delay="0"/>
                                          </p:stCondLst>
                                        </p:cTn>
                                        <p:tgtEl>
                                          <p:spTgt spid="1034"/>
                                        </p:tgtEl>
                                        <p:attrNameLst>
                                          <p:attrName>style.visibility</p:attrName>
                                        </p:attrNameLst>
                                      </p:cBhvr>
                                      <p:to>
                                        <p:strVal val="visible"/>
                                      </p:to>
                                    </p:set>
                                    <p:animEffect transition="in" filter="fade">
                                      <p:cBhvr>
                                        <p:cTn id="15"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650453" y="6550223"/>
            <a:ext cx="5178662" cy="307777"/>
          </a:xfrm>
          <a:prstGeom prst="rect">
            <a:avLst/>
          </a:prstGeom>
        </p:spPr>
        <p:txBody>
          <a:bodyPr wrap="none">
            <a:spAutoFit/>
          </a:bodyPr>
          <a:lstStyle/>
          <a:p>
            <a:r>
              <a:rPr lang="en-US" altLang="en-US" sz="1400" i="1" dirty="0" smtClean="0">
                <a:solidFill>
                  <a:schemeClr val="bg1">
                    <a:lumMod val="65000"/>
                  </a:schemeClr>
                </a:solidFill>
                <a:latin typeface="Gill Sans MT" panose="020B0502020104020203" pitchFamily="34" charset="0"/>
              </a:rPr>
              <a:t>Source: Victor </a:t>
            </a:r>
            <a:r>
              <a:rPr lang="en-US" altLang="en-US" sz="1400" i="1" dirty="0" err="1" smtClean="0">
                <a:solidFill>
                  <a:schemeClr val="bg1">
                    <a:lumMod val="65000"/>
                  </a:schemeClr>
                </a:solidFill>
                <a:latin typeface="Gill Sans MT" panose="020B0502020104020203" pitchFamily="34" charset="0"/>
              </a:rPr>
              <a:t>Lavrenko</a:t>
            </a:r>
            <a:r>
              <a:rPr lang="en-US" altLang="en-US" sz="1400" i="1" dirty="0" smtClean="0">
                <a:solidFill>
                  <a:schemeClr val="bg1">
                    <a:lumMod val="65000"/>
                  </a:schemeClr>
                </a:solidFill>
                <a:latin typeface="Gill Sans MT" panose="020B0502020104020203" pitchFamily="34" charset="0"/>
              </a:rPr>
              <a:t> – School of Informatics University of Edinburgh UK</a:t>
            </a:r>
            <a:endParaRPr lang="en-US" sz="1400" i="1" dirty="0">
              <a:solidFill>
                <a:schemeClr val="bg1">
                  <a:lumMod val="65000"/>
                </a:schemeClr>
              </a:solidFill>
              <a:latin typeface="Gill Sans MT" panose="020B0502020104020203" pitchFamily="34" charset="0"/>
            </a:endParaRPr>
          </a:p>
        </p:txBody>
      </p:sp>
      <p:sp>
        <p:nvSpPr>
          <p:cNvPr id="7" name="Title 1"/>
          <p:cNvSpPr>
            <a:spLocks noGrp="1"/>
          </p:cNvSpPr>
          <p:nvPr>
            <p:ph type="title"/>
          </p:nvPr>
        </p:nvSpPr>
        <p:spPr>
          <a:xfrm>
            <a:off x="838200" y="181492"/>
            <a:ext cx="3451586" cy="701731"/>
          </a:xfrm>
        </p:spPr>
        <p:txBody>
          <a:bodyPr/>
          <a:lstStyle/>
          <a:p>
            <a:r>
              <a:rPr lang="en-US" dirty="0"/>
              <a:t>Decision Tree</a:t>
            </a:r>
          </a:p>
        </p:txBody>
      </p:sp>
      <p:sp>
        <p:nvSpPr>
          <p:cNvPr id="8" name="Content Placeholder 2"/>
          <p:cNvSpPr>
            <a:spLocks noGrp="1"/>
          </p:cNvSpPr>
          <p:nvPr>
            <p:ph idx="1"/>
          </p:nvPr>
        </p:nvSpPr>
        <p:spPr>
          <a:xfrm>
            <a:off x="1278219" y="791502"/>
            <a:ext cx="6685594" cy="409709"/>
          </a:xfrm>
        </p:spPr>
        <p:txBody>
          <a:bodyPr>
            <a:noAutofit/>
          </a:bodyPr>
          <a:lstStyle/>
          <a:p>
            <a:pPr marL="0" indent="0">
              <a:buNone/>
            </a:pPr>
            <a:r>
              <a:rPr lang="en-US" sz="2800" dirty="0" smtClean="0">
                <a:latin typeface="Gill Sans MT" panose="020B0502020104020203" pitchFamily="34" charset="0"/>
              </a:rPr>
              <a:t>Example of a Decision Tree Classifier</a:t>
            </a:r>
            <a:endParaRPr lang="en-US" sz="2800" dirty="0">
              <a:latin typeface="Gill Sans MT" panose="020B0502020104020203"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4006183032"/>
              </p:ext>
            </p:extLst>
          </p:nvPr>
        </p:nvGraphicFramePr>
        <p:xfrm>
          <a:off x="7963813" y="1239197"/>
          <a:ext cx="3911854" cy="5273040"/>
        </p:xfrm>
        <a:graphic>
          <a:graphicData uri="http://schemas.openxmlformats.org/drawingml/2006/table">
            <a:tbl>
              <a:tblPr firstRow="1" bandRow="1">
                <a:tableStyleId>{5C22544A-7EE6-4342-B048-85BDC9FD1C3A}</a:tableStyleId>
              </a:tblPr>
              <a:tblGrid>
                <a:gridCol w="684076"/>
                <a:gridCol w="864096"/>
                <a:gridCol w="1080120"/>
                <a:gridCol w="720080"/>
                <a:gridCol w="563482"/>
              </a:tblGrid>
              <a:tr h="181753">
                <a:tc gridSpan="4">
                  <a:txBody>
                    <a:bodyPr/>
                    <a:lstStyle/>
                    <a:p>
                      <a:pPr algn="ctr"/>
                      <a:r>
                        <a:rPr lang="en-US" sz="1600" dirty="0" smtClean="0"/>
                        <a:t>Attribute</a:t>
                      </a:r>
                    </a:p>
                    <a:p>
                      <a:pPr algn="l"/>
                      <a:r>
                        <a:rPr lang="en-US" sz="1600" dirty="0" smtClean="0"/>
                        <a:t>   Day       Outlook    Humidity      Wind     </a:t>
                      </a:r>
                      <a:endParaRPr lang="en-US" sz="1600" dirty="0"/>
                    </a:p>
                  </a:txBody>
                  <a:tcPr marL="45720" marR="4572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r>
                        <a:rPr lang="en-US" sz="1600" dirty="0" smtClean="0"/>
                        <a:t>Play</a:t>
                      </a:r>
                      <a:endParaRPr lang="en-US" sz="1600" dirty="0"/>
                    </a:p>
                  </a:txBody>
                  <a:tcPr marL="45720" marR="45720" anchor="ctr"/>
                </a:tc>
              </a:tr>
              <a:tr h="0">
                <a:tc>
                  <a:txBody>
                    <a:bodyPr/>
                    <a:lstStyle/>
                    <a:p>
                      <a:pPr algn="ctr"/>
                      <a:r>
                        <a:rPr lang="en-US" sz="1600" dirty="0" smtClean="0"/>
                        <a:t>D1</a:t>
                      </a:r>
                      <a:endParaRPr lang="en-US" sz="1600" dirty="0"/>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No</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t>D2</a:t>
                      </a:r>
                      <a:endParaRPr lang="en-US" sz="1600" dirty="0"/>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t>High</a:t>
                      </a:r>
                      <a:endParaRPr lang="en-US" sz="1600" dirty="0" smtClean="0"/>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No</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t>D3</a:t>
                      </a:r>
                      <a:endParaRPr lang="en-US" sz="1600" dirty="0"/>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t>High</a:t>
                      </a:r>
                      <a:endParaRPr lang="en-US" sz="1600" dirty="0" smtClean="0"/>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t>Weak</a:t>
                      </a:r>
                      <a:endParaRPr lang="en-US" sz="1600" dirty="0" smtClean="0"/>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Yes</a:t>
                      </a:r>
                    </a:p>
                  </a:txBody>
                  <a:tcPr marL="45720" marR="45720">
                    <a:lnL w="12700" cap="flat" cmpd="sng" algn="ctr">
                      <a:solidFill>
                        <a:schemeClr val="bg1"/>
                      </a:solidFill>
                      <a:prstDash val="solid"/>
                      <a:round/>
                      <a:headEnd type="none" w="med" len="med"/>
                      <a:tailEnd type="none" w="med" len="med"/>
                    </a:ln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D4</a:t>
                      </a: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t>Weak</a:t>
                      </a:r>
                      <a:endParaRPr lang="en-US" sz="1600" dirty="0" smtClean="0"/>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t>Yes</a:t>
                      </a:r>
                      <a:endParaRPr lang="en-US" sz="1600" dirty="0" smtClean="0"/>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t>D5</a:t>
                      </a:r>
                      <a:endParaRPr lang="en-US" sz="1600" dirty="0"/>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Yes</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t>D6</a:t>
                      </a:r>
                      <a:endParaRPr lang="en-US" sz="1600" dirty="0"/>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t>Normal</a:t>
                      </a:r>
                      <a:endParaRPr lang="en-US" sz="1600" dirty="0" smtClean="0"/>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No</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t>D7</a:t>
                      </a:r>
                      <a:endParaRPr lang="en-US" sz="1600" dirty="0"/>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Yes</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t>D8</a:t>
                      </a:r>
                      <a:endParaRPr lang="en-US" sz="1600" dirty="0"/>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t>Weak</a:t>
                      </a:r>
                      <a:endParaRPr lang="en-US" sz="1600" dirty="0" smtClean="0"/>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No</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t>D9</a:t>
                      </a:r>
                      <a:endParaRPr lang="en-US" sz="1600" dirty="0"/>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t>Normal</a:t>
                      </a:r>
                      <a:endParaRPr lang="en-US" sz="1600" dirty="0" smtClean="0"/>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t>Weak</a:t>
                      </a:r>
                      <a:endParaRPr lang="en-US" sz="1600" dirty="0" smtClean="0"/>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t>Yes</a:t>
                      </a:r>
                      <a:endParaRPr lang="en-US" sz="1600" dirty="0" smtClean="0"/>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t>D10</a:t>
                      </a:r>
                      <a:endParaRPr lang="en-US" sz="1600" dirty="0"/>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t>Normal</a:t>
                      </a:r>
                      <a:endParaRPr lang="en-US" sz="1600" dirty="0" smtClean="0"/>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t>Yes</a:t>
                      </a:r>
                      <a:endParaRPr lang="en-US" sz="1600" dirty="0" smtClean="0"/>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t>D11</a:t>
                      </a:r>
                      <a:endParaRPr lang="en-US" sz="1600" dirty="0"/>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t>Strong</a:t>
                      </a:r>
                      <a:endParaRPr lang="en-US" sz="1600" dirty="0" smtClean="0"/>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t>Yes</a:t>
                      </a:r>
                      <a:endParaRPr lang="en-US" sz="1600" dirty="0" smtClean="0"/>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t>D12</a:t>
                      </a:r>
                      <a:endParaRPr lang="en-US" sz="1600" dirty="0"/>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t>Yes</a:t>
                      </a:r>
                      <a:endParaRPr lang="en-US" sz="1600" dirty="0" smtClean="0"/>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t>D13</a:t>
                      </a:r>
                      <a:endParaRPr lang="en-US" sz="1600" dirty="0"/>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Yes</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t>D14</a:t>
                      </a:r>
                      <a:endParaRPr lang="en-US" sz="1600" dirty="0"/>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No</a:t>
                      </a:r>
                    </a:p>
                  </a:txBody>
                  <a:tcPr marL="45720" marR="45720">
                    <a:lnL w="12700" cap="flat" cmpd="sng" algn="ctr">
                      <a:solidFill>
                        <a:schemeClr val="bg1"/>
                      </a:solidFill>
                      <a:prstDash val="solid"/>
                      <a:round/>
                      <a:headEnd type="none" w="med" len="med"/>
                      <a:tailEnd type="none" w="med" len="med"/>
                    </a:ln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327439912"/>
              </p:ext>
            </p:extLst>
          </p:nvPr>
        </p:nvGraphicFramePr>
        <p:xfrm>
          <a:off x="7963121" y="1239197"/>
          <a:ext cx="3911854" cy="5273040"/>
        </p:xfrm>
        <a:graphic>
          <a:graphicData uri="http://schemas.openxmlformats.org/drawingml/2006/table">
            <a:tbl>
              <a:tblPr firstRow="1" bandRow="1">
                <a:tableStyleId>{5C22544A-7EE6-4342-B048-85BDC9FD1C3A}</a:tableStyleId>
              </a:tblPr>
              <a:tblGrid>
                <a:gridCol w="684076"/>
                <a:gridCol w="864096"/>
                <a:gridCol w="1080120"/>
                <a:gridCol w="720080"/>
                <a:gridCol w="563482"/>
              </a:tblGrid>
              <a:tr h="181753">
                <a:tc gridSpan="4">
                  <a:txBody>
                    <a:bodyPr/>
                    <a:lstStyle/>
                    <a:p>
                      <a:pPr algn="ctr"/>
                      <a:r>
                        <a:rPr lang="en-US" sz="1600" dirty="0" smtClean="0"/>
                        <a:t>Attribute</a:t>
                      </a:r>
                    </a:p>
                    <a:p>
                      <a:pPr algn="l"/>
                      <a:r>
                        <a:rPr lang="en-US" sz="1600" dirty="0" smtClean="0"/>
                        <a:t>   Day       Outlook    Humidity      Wind     </a:t>
                      </a:r>
                      <a:endParaRPr lang="en-US" sz="1600" dirty="0"/>
                    </a:p>
                  </a:txBody>
                  <a:tcPr marL="45720" marR="4572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r>
                        <a:rPr lang="en-US" sz="1600" dirty="0" smtClean="0"/>
                        <a:t>Play</a:t>
                      </a:r>
                      <a:endParaRPr lang="en-US" sz="1600" dirty="0"/>
                    </a:p>
                  </a:txBody>
                  <a:tcPr marL="45720" marR="45720" anchor="ctr"/>
                </a:tc>
              </a:tr>
              <a:tr h="0">
                <a:tc>
                  <a:txBody>
                    <a:bodyPr/>
                    <a:lstStyle/>
                    <a:p>
                      <a:pPr algn="ctr"/>
                      <a:r>
                        <a:rPr lang="en-US" sz="1600" dirty="0" smtClean="0">
                          <a:solidFill>
                            <a:srgbClr val="FF0000"/>
                          </a:solidFill>
                        </a:rPr>
                        <a:t>D1</a:t>
                      </a:r>
                      <a:endParaRPr lang="en-US" sz="16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No</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rgbClr val="FF0000"/>
                          </a:solidFill>
                        </a:rPr>
                        <a:t>D2</a:t>
                      </a:r>
                      <a:endParaRPr lang="en-US" sz="16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rgbClr val="FF0000"/>
                          </a:solidFill>
                        </a:rPr>
                        <a:t>High</a:t>
                      </a:r>
                      <a:endParaRPr lang="en-US" sz="1600" dirty="0" smtClean="0">
                        <a:solidFill>
                          <a:srgbClr val="FF0000"/>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No</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D3</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Weak</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Yes</a:t>
                      </a:r>
                    </a:p>
                  </a:txBody>
                  <a:tcPr marL="45720" marR="45720">
                    <a:lnL w="12700" cap="flat" cmpd="sng" algn="ctr">
                      <a:solidFill>
                        <a:schemeClr val="bg1"/>
                      </a:solidFill>
                      <a:prstDash val="solid"/>
                      <a:round/>
                      <a:headEnd type="none" w="med" len="med"/>
                      <a:tailEnd type="none" w="med" len="med"/>
                    </a:ln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D4</a:t>
                      </a: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Weak</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Yes</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D5</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Yes</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rgbClr val="FF0000"/>
                          </a:solidFill>
                        </a:rPr>
                        <a:t>D6</a:t>
                      </a:r>
                      <a:endParaRPr lang="en-US" sz="16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rgbClr val="FF0000"/>
                          </a:solidFill>
                        </a:rPr>
                        <a:t>Normal</a:t>
                      </a:r>
                      <a:endParaRPr lang="en-US" sz="1600" dirty="0" smtClean="0">
                        <a:solidFill>
                          <a:srgbClr val="FF0000"/>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No</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D7</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Yes</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rgbClr val="FF0000"/>
                          </a:solidFill>
                        </a:rPr>
                        <a:t>D8</a:t>
                      </a:r>
                      <a:endParaRPr lang="en-US" sz="16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rgbClr val="FF0000"/>
                          </a:solidFill>
                        </a:rPr>
                        <a:t>Weak</a:t>
                      </a:r>
                      <a:endParaRPr lang="en-US" sz="1600" dirty="0" smtClean="0">
                        <a:solidFill>
                          <a:srgbClr val="FF0000"/>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No</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D9</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Normal</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Weak</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Yes</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D10</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Normal</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Yes</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D11</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Sunny</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Strong</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Yes</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D12</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solidFill>
                            <a:schemeClr val="accent6">
                              <a:lumMod val="75000"/>
                            </a:schemeClr>
                          </a:solidFill>
                        </a:rPr>
                        <a:t>Yes</a:t>
                      </a:r>
                      <a:endParaRPr lang="en-US" sz="1600" dirty="0" smtClean="0">
                        <a:solidFill>
                          <a:schemeClr val="accent6">
                            <a:lumMod val="75000"/>
                          </a:schemeClr>
                        </a:solidFill>
                      </a:endParaRP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chemeClr val="accent6">
                              <a:lumMod val="75000"/>
                            </a:schemeClr>
                          </a:solidFill>
                        </a:rPr>
                        <a:t>D13</a:t>
                      </a:r>
                      <a:endParaRPr lang="en-US" sz="1600" dirty="0">
                        <a:solidFill>
                          <a:schemeClr val="accent6">
                            <a:lumMod val="75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Overcast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Normal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6">
                              <a:lumMod val="75000"/>
                            </a:schemeClr>
                          </a:solidFill>
                        </a:rPr>
                        <a:t>Yes</a:t>
                      </a:r>
                    </a:p>
                  </a:txBody>
                  <a:tcPr marL="45720" marR="45720">
                    <a:lnL w="12700" cap="flat" cmpd="sng" algn="ctr">
                      <a:solidFill>
                        <a:schemeClr val="bg1"/>
                      </a:solidFill>
                      <a:prstDash val="solid"/>
                      <a:round/>
                      <a:headEnd type="none" w="med" len="med"/>
                      <a:tailEnd type="none" w="med" len="med"/>
                    </a:lnL>
                  </a:tcPr>
                </a:tc>
              </a:tr>
              <a:tr h="0">
                <a:tc>
                  <a:txBody>
                    <a:bodyPr/>
                    <a:lstStyle/>
                    <a:p>
                      <a:pPr algn="ctr"/>
                      <a:r>
                        <a:rPr lang="en-US" sz="1600" dirty="0" smtClean="0">
                          <a:solidFill>
                            <a:srgbClr val="FF0000"/>
                          </a:solidFill>
                        </a:rPr>
                        <a:t>D14</a:t>
                      </a:r>
                      <a:endParaRPr lang="en-US" sz="1600" dirty="0">
                        <a:solidFill>
                          <a:srgbClr val="FF0000"/>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Strong</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No</a:t>
                      </a:r>
                    </a:p>
                  </a:txBody>
                  <a:tcPr marL="45720" marR="45720">
                    <a:lnL w="12700" cap="flat" cmpd="sng" algn="ctr">
                      <a:solidFill>
                        <a:schemeClr val="bg1"/>
                      </a:solidFill>
                      <a:prstDash val="solid"/>
                      <a:round/>
                      <a:headEnd type="none" w="med" len="med"/>
                      <a:tailEnd type="none" w="med" len="med"/>
                    </a:lnL>
                  </a:tcPr>
                </a:tc>
              </a:tr>
            </a:tbl>
          </a:graphicData>
        </a:graphic>
      </p:graphicFrame>
      <p:sp>
        <p:nvSpPr>
          <p:cNvPr id="13" name="Content Placeholder 2"/>
          <p:cNvSpPr txBox="1">
            <a:spLocks/>
          </p:cNvSpPr>
          <p:nvPr/>
        </p:nvSpPr>
        <p:spPr>
          <a:xfrm>
            <a:off x="838200" y="1311968"/>
            <a:ext cx="7021996" cy="4823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latin typeface="Gill Sans MT" panose="020B0502020104020203" pitchFamily="34" charset="0"/>
              </a:rPr>
              <a:t>Build a classifier to predict whether Bob will play a game of outdoor tennis, based on the observations (i.e., training set) over a 14 day period.</a:t>
            </a:r>
          </a:p>
          <a:p>
            <a:pPr marL="0" indent="0">
              <a:buFont typeface="Arial" panose="020B0604020202020204" pitchFamily="34" charset="0"/>
              <a:buNone/>
            </a:pPr>
            <a:endParaRPr lang="en-US" sz="2400" dirty="0">
              <a:latin typeface="Gill Sans MT" panose="020B0502020104020203" pitchFamily="34" charset="0"/>
            </a:endParaRPr>
          </a:p>
          <a:p>
            <a:pPr marL="0" indent="0">
              <a:buFont typeface="Arial" panose="020B0604020202020204" pitchFamily="34" charset="0"/>
              <a:buNone/>
            </a:pPr>
            <a:r>
              <a:rPr lang="en-US" sz="2400" dirty="0" smtClean="0">
                <a:latin typeface="Gill Sans MT" panose="020B0502020104020203" pitchFamily="34" charset="0"/>
              </a:rPr>
              <a:t>A decision tree classifier attempts to make the best </a:t>
            </a:r>
            <a:r>
              <a:rPr lang="en-US" sz="2400" i="1" dirty="0" smtClean="0">
                <a:latin typeface="Gill Sans MT" panose="020B0502020104020203" pitchFamily="34" charset="0"/>
              </a:rPr>
              <a:t>inference</a:t>
            </a:r>
            <a:r>
              <a:rPr lang="en-US" sz="2400" dirty="0" smtClean="0">
                <a:latin typeface="Gill Sans MT" panose="020B0502020104020203" pitchFamily="34" charset="0"/>
              </a:rPr>
              <a:t> from the available attributes: </a:t>
            </a:r>
          </a:p>
          <a:p>
            <a:r>
              <a:rPr lang="en-US" sz="2400" dirty="0" smtClean="0">
                <a:latin typeface="Gill Sans MT" panose="020B0502020104020203" pitchFamily="34" charset="0"/>
              </a:rPr>
              <a:t>Outlook (e.g., Forecast)</a:t>
            </a:r>
          </a:p>
          <a:p>
            <a:r>
              <a:rPr lang="en-US" sz="2400" dirty="0" smtClean="0">
                <a:latin typeface="Gill Sans MT" panose="020B0502020104020203" pitchFamily="34" charset="0"/>
              </a:rPr>
              <a:t>Humidity</a:t>
            </a:r>
          </a:p>
          <a:p>
            <a:r>
              <a:rPr lang="en-US" sz="2400" dirty="0" smtClean="0">
                <a:latin typeface="Gill Sans MT" panose="020B0502020104020203" pitchFamily="34" charset="0"/>
              </a:rPr>
              <a:t>Wind</a:t>
            </a:r>
          </a:p>
        </p:txBody>
      </p:sp>
      <p:sp>
        <p:nvSpPr>
          <p:cNvPr id="14" name="Content Placeholder 2"/>
          <p:cNvSpPr txBox="1">
            <a:spLocks/>
          </p:cNvSpPr>
          <p:nvPr/>
        </p:nvSpPr>
        <p:spPr>
          <a:xfrm>
            <a:off x="5015880" y="4678796"/>
            <a:ext cx="1944216"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latin typeface="Gill Sans MT" panose="020B0502020104020203" pitchFamily="34" charset="0"/>
              </a:rPr>
              <a:t>Training Examples: </a:t>
            </a:r>
            <a:endParaRPr lang="en-US" sz="1800" dirty="0">
              <a:latin typeface="Gill Sans MT" panose="020B0502020104020203" pitchFamily="34" charset="0"/>
            </a:endParaRPr>
          </a:p>
        </p:txBody>
      </p:sp>
      <p:sp>
        <p:nvSpPr>
          <p:cNvPr id="15" name="Content Placeholder 2"/>
          <p:cNvSpPr txBox="1">
            <a:spLocks/>
          </p:cNvSpPr>
          <p:nvPr/>
        </p:nvSpPr>
        <p:spPr>
          <a:xfrm>
            <a:off x="6798078" y="4678795"/>
            <a:ext cx="1188132"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latin typeface="Gill Sans MT" panose="020B0502020104020203" pitchFamily="34" charset="0"/>
              </a:rPr>
              <a:t>9 yes / 5 no </a:t>
            </a:r>
            <a:endParaRPr lang="en-US" sz="1800" dirty="0">
              <a:latin typeface="Gill Sans MT" panose="020B0502020104020203" pitchFamily="34" charset="0"/>
            </a:endParaRPr>
          </a:p>
        </p:txBody>
      </p:sp>
      <p:sp>
        <p:nvSpPr>
          <p:cNvPr id="16" name="Content Placeholder 2"/>
          <p:cNvSpPr txBox="1">
            <a:spLocks/>
          </p:cNvSpPr>
          <p:nvPr/>
        </p:nvSpPr>
        <p:spPr>
          <a:xfrm>
            <a:off x="6798078" y="4680814"/>
            <a:ext cx="1188132"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rgbClr val="00B050"/>
                </a:solidFill>
                <a:latin typeface="Gill Sans MT" panose="020B0502020104020203" pitchFamily="34" charset="0"/>
              </a:rPr>
              <a:t>9 yes </a:t>
            </a:r>
            <a:r>
              <a:rPr lang="en-US" sz="1800" dirty="0" smtClean="0">
                <a:latin typeface="Gill Sans MT" panose="020B0502020104020203" pitchFamily="34" charset="0"/>
              </a:rPr>
              <a:t>/ </a:t>
            </a:r>
            <a:r>
              <a:rPr lang="en-US" sz="1800" dirty="0" smtClean="0">
                <a:solidFill>
                  <a:srgbClr val="FF0000"/>
                </a:solidFill>
                <a:latin typeface="Gill Sans MT" panose="020B0502020104020203" pitchFamily="34" charset="0"/>
              </a:rPr>
              <a:t>5 no </a:t>
            </a:r>
            <a:endParaRPr lang="en-US" sz="1800" dirty="0">
              <a:solidFill>
                <a:srgbClr val="FF0000"/>
              </a:solidFill>
              <a:latin typeface="Gill Sans MT" panose="020B0502020104020203"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2820770278"/>
              </p:ext>
            </p:extLst>
          </p:nvPr>
        </p:nvGraphicFramePr>
        <p:xfrm>
          <a:off x="1667508" y="5269290"/>
          <a:ext cx="3911854" cy="914400"/>
        </p:xfrm>
        <a:graphic>
          <a:graphicData uri="http://schemas.openxmlformats.org/drawingml/2006/table">
            <a:tbl>
              <a:tblPr firstRow="1" bandRow="1">
                <a:tableStyleId>{5C22544A-7EE6-4342-B048-85BDC9FD1C3A}</a:tableStyleId>
              </a:tblPr>
              <a:tblGrid>
                <a:gridCol w="684076"/>
                <a:gridCol w="864096"/>
                <a:gridCol w="1080120"/>
                <a:gridCol w="720080"/>
                <a:gridCol w="563482"/>
              </a:tblGrid>
              <a:tr h="181753">
                <a:tc gridSpan="4">
                  <a:txBody>
                    <a:bodyPr/>
                    <a:lstStyle/>
                    <a:p>
                      <a:pPr algn="ctr"/>
                      <a:r>
                        <a:rPr lang="en-US" sz="1600" dirty="0" smtClean="0"/>
                        <a:t>Attribute</a:t>
                      </a:r>
                    </a:p>
                    <a:p>
                      <a:pPr algn="l"/>
                      <a:r>
                        <a:rPr lang="en-US" sz="1600" dirty="0" smtClean="0"/>
                        <a:t>   Day       Outlook    Humidity      Wind     </a:t>
                      </a:r>
                      <a:endParaRPr lang="en-US" sz="1600" dirty="0"/>
                    </a:p>
                  </a:txBody>
                  <a:tcPr marL="45720" marR="4572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r>
                        <a:rPr lang="en-US" sz="1600" dirty="0" smtClean="0"/>
                        <a:t>Play</a:t>
                      </a:r>
                      <a:endParaRPr lang="en-US" sz="1600" dirty="0"/>
                    </a:p>
                  </a:txBody>
                  <a:tcPr marL="45720" marR="45720" anchor="ctr"/>
                </a:tc>
              </a:tr>
              <a:tr h="0">
                <a:tc>
                  <a:txBody>
                    <a:bodyPr/>
                    <a:lstStyle/>
                    <a:p>
                      <a:pPr algn="ctr"/>
                      <a:r>
                        <a:rPr lang="en-US" sz="1600" dirty="0" smtClean="0">
                          <a:solidFill>
                            <a:schemeClr val="accent1">
                              <a:lumMod val="50000"/>
                            </a:schemeClr>
                          </a:solidFill>
                        </a:rPr>
                        <a:t>D15</a:t>
                      </a:r>
                      <a:endParaRPr lang="en-US" sz="1600" dirty="0">
                        <a:solidFill>
                          <a:schemeClr val="accent1">
                            <a:lumMod val="50000"/>
                          </a:schemeClr>
                        </a:solidFill>
                      </a:endParaRPr>
                    </a:p>
                  </a:txBody>
                  <a:tcPr marL="45720" marR="45720">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1">
                              <a:lumMod val="50000"/>
                            </a:schemeClr>
                          </a:solidFill>
                        </a:rPr>
                        <a:t>Rain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1">
                              <a:lumMod val="50000"/>
                            </a:schemeClr>
                          </a:solidFill>
                        </a:rPr>
                        <a:t>High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1">
                              <a:lumMod val="50000"/>
                            </a:schemeClr>
                          </a:solidFill>
                        </a:rPr>
                        <a:t>Weak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1">
                              <a:lumMod val="50000"/>
                            </a:schemeClr>
                          </a:solidFill>
                        </a:rPr>
                        <a:t>?</a:t>
                      </a:r>
                    </a:p>
                  </a:txBody>
                  <a:tcPr marL="45720" marR="45720">
                    <a:lnL w="12700" cap="flat" cmpd="sng" algn="ctr">
                      <a:solidFill>
                        <a:schemeClr val="bg1"/>
                      </a:solidFill>
                      <a:prstDash val="solid"/>
                      <a:round/>
                      <a:headEnd type="none" w="med" len="med"/>
                      <a:tailEnd type="none" w="med" len="med"/>
                    </a:lnL>
                  </a:tcPr>
                </a:tc>
              </a:tr>
            </a:tbl>
          </a:graphicData>
        </a:graphic>
      </p:graphicFrame>
      <p:sp>
        <p:nvSpPr>
          <p:cNvPr id="19" name="Content Placeholder 2"/>
          <p:cNvSpPr txBox="1">
            <a:spLocks/>
          </p:cNvSpPr>
          <p:nvPr/>
        </p:nvSpPr>
        <p:spPr>
          <a:xfrm>
            <a:off x="592475" y="5895415"/>
            <a:ext cx="1944216" cy="2562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latin typeface="Gill Sans MT" panose="020B0502020104020203" pitchFamily="34" charset="0"/>
              </a:rPr>
              <a:t>New Data:</a:t>
            </a:r>
            <a:endParaRPr lang="en-US" sz="1800" dirty="0">
              <a:latin typeface="Gill Sans MT" panose="020B0502020104020203" pitchFamily="34" charset="0"/>
            </a:endParaRPr>
          </a:p>
        </p:txBody>
      </p:sp>
    </p:spTree>
    <p:extLst>
      <p:ext uri="{BB962C8B-B14F-4D97-AF65-F5344CB8AC3E}">
        <p14:creationId xmlns:p14="http://schemas.microsoft.com/office/powerpoint/2010/main" val="285952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55724</TotalTime>
  <Words>4424</Words>
  <Application>Microsoft Office PowerPoint</Application>
  <PresentationFormat>Widescreen</PresentationFormat>
  <Paragraphs>1413</Paragraphs>
  <Slides>36</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Berlin Sans FB Demi</vt:lpstr>
      <vt:lpstr>Calibri</vt:lpstr>
      <vt:lpstr>Calibri Light</vt:lpstr>
      <vt:lpstr>Cambria Math</vt:lpstr>
      <vt:lpstr>Estrangelo Edessa</vt:lpstr>
      <vt:lpstr>Gill Sans MT</vt:lpstr>
      <vt:lpstr>Roboto</vt:lpstr>
      <vt:lpstr>Wingdings</vt:lpstr>
      <vt:lpstr>Office Theme</vt:lpstr>
      <vt:lpstr>Machine Learning</vt:lpstr>
      <vt:lpstr>Course Description</vt:lpstr>
      <vt:lpstr>Course Objectives</vt:lpstr>
      <vt:lpstr>Course Dates</vt:lpstr>
      <vt:lpstr>Machine Learning (ML)</vt:lpstr>
      <vt:lpstr>ML Representations (i.e. Algorithms)</vt:lpstr>
      <vt:lpstr>Decision Trees</vt:lpstr>
      <vt:lpstr>Decision Trees</vt:lpstr>
      <vt:lpstr>Decision Tree</vt:lpstr>
      <vt:lpstr>Decision Tree</vt:lpstr>
      <vt:lpstr>Decision Tree</vt:lpstr>
      <vt:lpstr>Decision Trees</vt:lpstr>
      <vt:lpstr>Decision Tree</vt:lpstr>
      <vt:lpstr>Decision Tree</vt:lpstr>
      <vt:lpstr>Decision Tree</vt:lpstr>
      <vt:lpstr>PowerPoint Presentation</vt:lpstr>
      <vt:lpstr>Decision Tree</vt:lpstr>
      <vt:lpstr>Decision Tree</vt:lpstr>
      <vt:lpstr>Decision Tree</vt:lpstr>
      <vt:lpstr>Decision Tree</vt:lpstr>
      <vt:lpstr>Decision Tree</vt:lpstr>
      <vt:lpstr>Decision Tree</vt:lpstr>
      <vt:lpstr>Decision Tree</vt:lpstr>
      <vt:lpstr>Decision Tree</vt:lpstr>
      <vt:lpstr>Decision Trees</vt:lpstr>
      <vt:lpstr>Decision Tree</vt:lpstr>
      <vt:lpstr>Decision Tree</vt:lpstr>
      <vt:lpstr>Decision Tree</vt:lpstr>
      <vt:lpstr>Decision Tree</vt:lpstr>
      <vt:lpstr>Decision Tree</vt:lpstr>
      <vt:lpstr>Decision Tree</vt:lpstr>
      <vt:lpstr>Decision Tree</vt:lpstr>
      <vt:lpstr>ML Representations (i.e. Algorithms)</vt:lpstr>
      <vt:lpstr>PowerPoint Presentation</vt:lpstr>
      <vt:lpstr>PowerPoint Presentation</vt:lpstr>
      <vt:lpstr>PowerPoint Presentation</vt:lpstr>
    </vt:vector>
  </TitlesOfParts>
  <Company>BAE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Lofy, Brian A (US)</dc:creator>
  <cp:lastModifiedBy>Lofy, Brian A (US)</cp:lastModifiedBy>
  <cp:revision>488</cp:revision>
  <dcterms:created xsi:type="dcterms:W3CDTF">2016-06-14T22:54:05Z</dcterms:created>
  <dcterms:modified xsi:type="dcterms:W3CDTF">2016-10-18T22:52:08Z</dcterms:modified>
</cp:coreProperties>
</file>