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2"/>
    <p:sldMasterId id="2147483665" r:id="rId3"/>
  </p:sldMasterIdLst>
  <p:notesMasterIdLst>
    <p:notesMasterId r:id="rId36"/>
  </p:notesMasterIdLst>
  <p:sldIdLst>
    <p:sldId id="256" r:id="rId4"/>
    <p:sldId id="267" r:id="rId5"/>
    <p:sldId id="268" r:id="rId6"/>
    <p:sldId id="269" r:id="rId7"/>
    <p:sldId id="275" r:id="rId8"/>
    <p:sldId id="276" r:id="rId9"/>
    <p:sldId id="290" r:id="rId10"/>
    <p:sldId id="277" r:id="rId11"/>
    <p:sldId id="292" r:id="rId12"/>
    <p:sldId id="278" r:id="rId13"/>
    <p:sldId id="308" r:id="rId14"/>
    <p:sldId id="309" r:id="rId15"/>
    <p:sldId id="287" r:id="rId16"/>
    <p:sldId id="271" r:id="rId17"/>
    <p:sldId id="279" r:id="rId18"/>
    <p:sldId id="272" r:id="rId19"/>
    <p:sldId id="294" r:id="rId20"/>
    <p:sldId id="295" r:id="rId21"/>
    <p:sldId id="280" r:id="rId22"/>
    <p:sldId id="273" r:id="rId23"/>
    <p:sldId id="298" r:id="rId24"/>
    <p:sldId id="299" r:id="rId25"/>
    <p:sldId id="274" r:id="rId26"/>
    <p:sldId id="288" r:id="rId27"/>
    <p:sldId id="282" r:id="rId28"/>
    <p:sldId id="301" r:id="rId29"/>
    <p:sldId id="283" r:id="rId30"/>
    <p:sldId id="305" r:id="rId31"/>
    <p:sldId id="306" r:id="rId32"/>
    <p:sldId id="284" r:id="rId33"/>
    <p:sldId id="285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716273-2B90-4103-AE30-F2999175446A}">
          <p14:sldIdLst>
            <p14:sldId id="256"/>
            <p14:sldId id="267"/>
            <p14:sldId id="268"/>
            <p14:sldId id="269"/>
            <p14:sldId id="275"/>
            <p14:sldId id="276"/>
            <p14:sldId id="290"/>
            <p14:sldId id="277"/>
            <p14:sldId id="292"/>
            <p14:sldId id="278"/>
            <p14:sldId id="308"/>
            <p14:sldId id="309"/>
            <p14:sldId id="287"/>
            <p14:sldId id="271"/>
            <p14:sldId id="279"/>
            <p14:sldId id="272"/>
            <p14:sldId id="294"/>
            <p14:sldId id="295"/>
            <p14:sldId id="280"/>
            <p14:sldId id="273"/>
            <p14:sldId id="298"/>
            <p14:sldId id="299"/>
            <p14:sldId id="274"/>
            <p14:sldId id="288"/>
            <p14:sldId id="282"/>
            <p14:sldId id="301"/>
            <p14:sldId id="283"/>
            <p14:sldId id="305"/>
            <p14:sldId id="306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Lines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Agda</a:t>
            </a:r>
            <a:r>
              <a:rPr lang="en-US" baseline="0" dirty="0" smtClean="0"/>
              <a:t> Code Needed to Prove Type Safety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Extrinsic, Named***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Lines of Definitions</c:v>
                </c:pt>
                <c:pt idx="1">
                  <c:v>Lines of Proofs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179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Extrinsic, Nameless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Lines of Definitions</c:v>
                </c:pt>
                <c:pt idx="1">
                  <c:v>Lines of Proofs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44</c:v>
                </c:pt>
                <c:pt idx="1">
                  <c:v>82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Intrinsic, Nameless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Lines of Definitions</c:v>
                </c:pt>
                <c:pt idx="1">
                  <c:v>Lines of Proofs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31</c:v>
                </c:pt>
                <c:pt idx="1">
                  <c:v>70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76841840"/>
        <c:axId val="-1276852720"/>
      </c:barChart>
      <c:catAx>
        <c:axId val="-1276841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Parts of Code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6852720"/>
        <c:crosses val="autoZero"/>
        <c:auto val="1"/>
        <c:lblAlgn val="ctr"/>
        <c:lblOffset val="100"/>
        <c:noMultiLvlLbl val="0"/>
      </c:catAx>
      <c:valAx>
        <c:axId val="-127685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Lines of Code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6841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F4521-8328-4379-97A7-CDE35FDAEA6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41093-6295-43D0-9D2D-C231F6A66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41093-6295-43D0-9D2D-C231F6A660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3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Maybe put in future work mention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41093-6295-43D0-9D2D-C231F6A66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3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Wordy slide, also explain</a:t>
            </a:r>
            <a:r>
              <a:rPr lang="en-US" baseline="0" dirty="0" smtClean="0"/>
              <a:t> what type safety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41093-6295-43D0-9D2D-C231F6A660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6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Potentially move this text to slide 2 to frame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41093-6295-43D0-9D2D-C231F6A660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3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Potentially move this text to slide 2 to frame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41093-6295-43D0-9D2D-C231F6A66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Potentially move this text to slide 2 to frame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41093-6295-43D0-9D2D-C231F6A66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4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</a:t>
            </a:r>
            <a:r>
              <a:rPr lang="en-US" baseline="0" dirty="0" smtClean="0"/>
              <a:t> say “I did this three ways”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41093-6295-43D0-9D2D-C231F6A66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57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Intrinsically: term inherently contain their proof of</a:t>
            </a:r>
            <a:r>
              <a:rPr lang="en-US" baseline="0" dirty="0" smtClean="0"/>
              <a:t> well-</a:t>
            </a:r>
            <a:r>
              <a:rPr lang="en-US" baseline="0" dirty="0" err="1" smtClean="0"/>
              <a:t>typedness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41093-6295-43D0-9D2D-C231F6A66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0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Intrinsically: term inherently contain their proof of</a:t>
            </a:r>
            <a:r>
              <a:rPr lang="en-US" baseline="0" dirty="0" smtClean="0"/>
              <a:t> well-</a:t>
            </a:r>
            <a:r>
              <a:rPr lang="en-US" baseline="0" dirty="0" err="1" smtClean="0"/>
              <a:t>typedness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41093-6295-43D0-9D2D-C231F6A66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49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Intrinsically: term inherently contain their proof of</a:t>
            </a:r>
            <a:r>
              <a:rPr lang="en-US" baseline="0" dirty="0" smtClean="0"/>
              <a:t> well-</a:t>
            </a:r>
            <a:r>
              <a:rPr lang="en-US" baseline="0" dirty="0" err="1" smtClean="0"/>
              <a:t>typedness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41093-6295-43D0-9D2D-C231F6A66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3241393-B314-4209-8361-24BFDC3034A8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D28B-0164-4B78-A3E6-CEF7BA4920A9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54607-D934-4982-8C94-D318AEBF7015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40413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40413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9976" y="1681163"/>
            <a:ext cx="3420904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4379976" y="2505075"/>
            <a:ext cx="3420904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929509" y="1673496"/>
            <a:ext cx="3420904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7929509" y="2497408"/>
            <a:ext cx="3420904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662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3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43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908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A1D8-65AB-4C79-9C42-6BDDBF7C12A7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670D-8410-4E8D-99E5-64CAA1FA2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15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A1F0-3D1C-417D-9630-F179F74A1554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670D-8410-4E8D-99E5-64CAA1FA2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3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6B10-3C1B-4A90-9F77-4CC33369F7A5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670D-8410-4E8D-99E5-64CAA1FA2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0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1180-C2CE-4848-AACA-1C50E20015EF}" type="datetime1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670D-8410-4E8D-99E5-64CAA1FA2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2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F309D-6EC7-4051-BBDD-86DF0B87756C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885-3E8F-48A1-AAF3-F87AA0722A3C}" type="datetime1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670D-8410-4E8D-99E5-64CAA1FA2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2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3B00-DC74-40EE-A142-2566556FF1B1}" type="datetime1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670D-8410-4E8D-99E5-64CAA1FA2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2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B665-9CAF-4C93-ABCB-9F4EE3471089}" type="datetime1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670D-8410-4E8D-99E5-64CAA1FA2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52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457-C442-4DF7-862E-AE5F1F61A222}" type="datetime1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670D-8410-4E8D-99E5-64CAA1FA2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08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88787-D63B-4D6B-896C-251F0B1A7042}" type="datetime1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670D-8410-4E8D-99E5-64CAA1FA2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3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17E43-79A5-4DFE-956D-39523E966DD3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670D-8410-4E8D-99E5-64CAA1FA2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171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F8C5-D13A-4C6E-9E2D-28E0B5D1ECA6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670D-8410-4E8D-99E5-64CAA1FA2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7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5A50-8ED5-473B-B5EB-C2815EE02D6D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AF98-271B-43C5-855D-091252945EF4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F85AB-4343-498A-B7ED-F0CAAFE48EBA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6D49-823F-483B-BE43-3CB4F0D9233F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7499-7DE8-4F6B-A27A-C953F7A4ADFA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4DAC-357C-411A-BD16-2595461B809E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5C4F8-A419-4C08-BEC6-E767D2D324C4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23596-6470-4DC1-92ED-44947371A65D}" type="datetime1">
              <a:rPr lang="en-US" smtClean="0"/>
              <a:t>4/21/2019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92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664" r:id="rId3"/>
    <p:sldLayoutId id="2147483662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A046-E10C-4A51-9662-01CE9A8FAE78}" type="datetime1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670D-8410-4E8D-99E5-64CAA1FA2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2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formalizations of proofs about programming languages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Yanjun Yang ‘20</a:t>
            </a:r>
          </a:p>
          <a:p>
            <a:r>
              <a:rPr lang="en-US" dirty="0" smtClean="0"/>
              <a:t>Advised by Prof. David Walker and Matthew Weaver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4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Simply Typed Lambda Calculus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Type safety: Well-typed terms always evaluate to other well-typed terms of the same type</a:t>
            </a:r>
          </a:p>
          <a:p>
            <a:pPr lvl="1"/>
            <a:r>
              <a:rPr lang="en-US" sz="2800" dirty="0" smtClean="0"/>
              <a:t>(</a:t>
            </a:r>
            <a:r>
              <a:rPr lang="el-GR" sz="2800" dirty="0"/>
              <a:t>λ</a:t>
            </a:r>
            <a:r>
              <a:rPr lang="en-US" sz="2800" dirty="0"/>
              <a:t>x:int.x + 1) 3 </a:t>
            </a:r>
            <a:r>
              <a:rPr lang="en-US" sz="2800" dirty="0" smtClean="0"/>
              <a:t>: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* </a:t>
            </a:r>
            <a:r>
              <a:rPr lang="en-US" sz="2800" dirty="0" smtClean="0"/>
              <a:t>4 : </a:t>
            </a:r>
            <a:r>
              <a:rPr lang="en-US" sz="2800" dirty="0" err="1" smtClean="0"/>
              <a:t>int</a:t>
            </a:r>
            <a:endParaRPr lang="en-US" sz="2800" dirty="0" smtClean="0"/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3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Simply Typed Lambda Calculus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Type safety: Well-typed terms always evaluate to other well-typed terms of the same type</a:t>
            </a:r>
          </a:p>
          <a:p>
            <a:pPr lvl="1"/>
            <a:r>
              <a:rPr lang="en-US" sz="2800" dirty="0" smtClean="0"/>
              <a:t>(</a:t>
            </a:r>
            <a:r>
              <a:rPr lang="el-GR" sz="2800" dirty="0"/>
              <a:t>λ</a:t>
            </a:r>
            <a:r>
              <a:rPr lang="en-US" sz="2800" dirty="0"/>
              <a:t>x:int.x + 1) 3 </a:t>
            </a:r>
            <a:r>
              <a:rPr lang="en-US" sz="2800" dirty="0" smtClean="0"/>
              <a:t>: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* </a:t>
            </a:r>
            <a:r>
              <a:rPr lang="en-US" sz="2800" dirty="0" smtClean="0"/>
              <a:t>4 :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pPr lvl="1">
              <a:buClr>
                <a:srgbClr val="1CADE4"/>
              </a:buClr>
            </a:pPr>
            <a:r>
              <a:rPr lang="en-US" sz="2800" strike="sngStrike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(</a:t>
            </a:r>
            <a:r>
              <a:rPr lang="el-GR" sz="2800" strike="sngStrike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strike="sngStrike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x:int.x + 1) 3 : </a:t>
            </a:r>
            <a:r>
              <a:rPr lang="en-US" sz="2800" strike="sngStrike" dirty="0" err="1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int</a:t>
            </a:r>
            <a:r>
              <a:rPr lang="en-US" sz="2800" strike="sngStrike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2800" strike="sngStrike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* true : bool</a:t>
            </a:r>
          </a:p>
          <a:p>
            <a:pPr marL="128016" lvl="1" indent="0">
              <a:buNone/>
            </a:pPr>
            <a:r>
              <a:rPr lang="en-US" sz="2800" strike="sngStrike" dirty="0" smtClean="0"/>
              <a:t>                     </a:t>
            </a:r>
            <a:r>
              <a:rPr lang="en-US" sz="2800" strike="sngStrike" dirty="0" smtClean="0">
                <a:sym typeface="Wingdings" panose="05000000000000000000" pitchFamily="2" charset="2"/>
              </a:rPr>
              <a:t>        </a:t>
            </a:r>
            <a:endParaRPr lang="en-US" sz="2800" strike="sngStrike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3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Simply Typed Lambda Calculus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Type safety: Well-typed terms always evaluate to other well-typed terms of the same type</a:t>
            </a:r>
          </a:p>
          <a:p>
            <a:pPr lvl="1"/>
            <a:r>
              <a:rPr lang="en-US" sz="2800" dirty="0" smtClean="0"/>
              <a:t>(</a:t>
            </a:r>
            <a:r>
              <a:rPr lang="el-GR" sz="2800" dirty="0"/>
              <a:t>λ</a:t>
            </a:r>
            <a:r>
              <a:rPr lang="en-US" sz="2800" dirty="0"/>
              <a:t>x:int.x + 1) 3 </a:t>
            </a:r>
            <a:r>
              <a:rPr lang="en-US" sz="2800" dirty="0" smtClean="0"/>
              <a:t>: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* </a:t>
            </a:r>
            <a:r>
              <a:rPr lang="en-US" sz="2800" dirty="0" smtClean="0"/>
              <a:t>4 :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pPr lvl="1">
              <a:buClr>
                <a:srgbClr val="1CADE4"/>
              </a:buClr>
            </a:pPr>
            <a:r>
              <a:rPr lang="en-US" sz="2800" strike="sngStrike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(</a:t>
            </a:r>
            <a:r>
              <a:rPr lang="el-GR" sz="2800" strike="sngStrike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strike="sngStrike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x:int.x + 1) 3 : int </a:t>
            </a:r>
            <a:r>
              <a:rPr lang="en-US" sz="2800" strike="sngStrike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* true : bool</a:t>
            </a:r>
          </a:p>
          <a:p>
            <a:pPr lvl="1">
              <a:buClr>
                <a:srgbClr val="1CADE4"/>
              </a:buClr>
            </a:pPr>
            <a:r>
              <a:rPr lang="en-US" sz="2800" strike="sngStrike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(</a:t>
            </a:r>
            <a:r>
              <a:rPr lang="el-GR" sz="2800" strike="sngStrike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strike="sngStrike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x:int.x + 1) 3 : int </a:t>
            </a:r>
            <a:r>
              <a:rPr lang="en-US" sz="2800" strike="sngStrike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* Error</a:t>
            </a:r>
            <a:endParaRPr lang="en-US" sz="2800" strike="sngStrike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2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Formulations of </a:t>
            </a:r>
            <a:r>
              <a:rPr lang="el-GR" sz="3200" dirty="0" smtClean="0"/>
              <a:t>λ</a:t>
            </a:r>
            <a:r>
              <a:rPr lang="en-US" sz="3200" baseline="30000" dirty="0" smtClean="0"/>
              <a:t>→</a:t>
            </a:r>
            <a:r>
              <a:rPr lang="en-US" sz="3200" dirty="0" smtClean="0">
                <a:sym typeface="Wingdings" panose="05000000000000000000" pitchFamily="2" charset="2"/>
              </a:rPr>
              <a:t> in </a:t>
            </a:r>
            <a:r>
              <a:rPr lang="en-US" sz="3200" dirty="0" err="1" smtClean="0">
                <a:sym typeface="Wingdings" panose="05000000000000000000" pitchFamily="2" charset="2"/>
              </a:rPr>
              <a:t>Agda</a:t>
            </a:r>
            <a:r>
              <a:rPr lang="en-US" sz="3200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Extrinsically typed </a:t>
            </a:r>
            <a:r>
              <a:rPr lang="el-GR" sz="2800" dirty="0" smtClean="0"/>
              <a:t>λ</a:t>
            </a:r>
            <a:r>
              <a:rPr lang="en-US" sz="2800" baseline="30000" dirty="0" smtClean="0"/>
              <a:t>→</a:t>
            </a:r>
            <a:r>
              <a:rPr lang="en-US" sz="2800" dirty="0" smtClean="0">
                <a:sym typeface="Wingdings" panose="05000000000000000000" pitchFamily="2" charset="2"/>
              </a:rPr>
              <a:t> with named variables</a:t>
            </a:r>
          </a:p>
          <a:p>
            <a:pPr lvl="1"/>
            <a:r>
              <a:rPr lang="en-US" sz="2800" dirty="0" smtClean="0"/>
              <a:t>Extrinsically typed </a:t>
            </a:r>
            <a:r>
              <a:rPr lang="el-GR" sz="2800" dirty="0" smtClean="0"/>
              <a:t>λ</a:t>
            </a:r>
            <a:r>
              <a:rPr lang="en-US" sz="2800" baseline="30000" dirty="0" smtClean="0"/>
              <a:t>→</a:t>
            </a:r>
            <a:r>
              <a:rPr lang="en-US" sz="2800" dirty="0" smtClean="0">
                <a:sym typeface="Wingdings" panose="05000000000000000000" pitchFamily="2" charset="2"/>
              </a:rPr>
              <a:t> with nameless variables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Intrinsically typed </a:t>
            </a:r>
            <a:r>
              <a:rPr lang="el-GR" sz="2800" dirty="0" smtClean="0"/>
              <a:t>λ</a:t>
            </a:r>
            <a:r>
              <a:rPr lang="en-US" sz="2800" baseline="30000" dirty="0" smtClean="0"/>
              <a:t>→</a:t>
            </a:r>
            <a:r>
              <a:rPr lang="en-US" sz="2800" baseline="30000" dirty="0" smtClean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with nameless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7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Extrinsically </a:t>
            </a:r>
            <a:r>
              <a:rPr lang="en-US" dirty="0" smtClean="0">
                <a:sym typeface="Wingdings" panose="05000000000000000000" pitchFamily="2" charset="2"/>
              </a:rPr>
              <a:t>typed, named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Extrinsically typed: Typing of terms is done independently of the definition of the term</a:t>
            </a:r>
          </a:p>
          <a:p>
            <a:r>
              <a:rPr lang="en-US" sz="3200" dirty="0" smtClean="0"/>
              <a:t>Named variables: Variables are referred to by the name they are given when bound</a:t>
            </a:r>
          </a:p>
          <a:p>
            <a:pPr lvl="1"/>
            <a:r>
              <a:rPr lang="el-GR" sz="2800" dirty="0" smtClean="0"/>
              <a:t>λ</a:t>
            </a:r>
            <a:r>
              <a:rPr lang="en-US" sz="2800" dirty="0">
                <a:solidFill>
                  <a:srgbClr val="1CADE4"/>
                </a:solidFill>
              </a:rPr>
              <a:t>x</a:t>
            </a:r>
            <a:r>
              <a:rPr lang="en-US" sz="2800" dirty="0"/>
              <a:t>:int.</a:t>
            </a:r>
            <a:r>
              <a:rPr lang="en-US" sz="2800" dirty="0">
                <a:solidFill>
                  <a:srgbClr val="1CADE4"/>
                </a:solidFill>
              </a:rPr>
              <a:t>x</a:t>
            </a:r>
            <a:r>
              <a:rPr lang="en-US" sz="2800" dirty="0"/>
              <a:t>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Extrinsically typed, named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Type : Set where</a:t>
            </a:r>
          </a:p>
          <a:p>
            <a:r>
              <a:rPr lang="en-US" dirty="0"/>
              <a:t>    Boolean : Type</a:t>
            </a:r>
          </a:p>
          <a:p>
            <a:r>
              <a:rPr lang="en-US" dirty="0"/>
              <a:t>    Function : Type → Type → Type</a:t>
            </a:r>
          </a:p>
          <a:p>
            <a:r>
              <a:rPr lang="en-US" dirty="0" smtClean="0"/>
              <a:t>data </a:t>
            </a:r>
            <a:r>
              <a:rPr lang="en-US" dirty="0"/>
              <a:t>Term : Set where</a:t>
            </a:r>
          </a:p>
          <a:p>
            <a:r>
              <a:rPr lang="en-US" dirty="0"/>
              <a:t>    True : Term</a:t>
            </a:r>
          </a:p>
          <a:p>
            <a:r>
              <a:rPr lang="en-US" dirty="0"/>
              <a:t>    False : Term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→ Term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Fun</a:t>
            </a:r>
            <a:r>
              <a:rPr lang="en-US" dirty="0"/>
              <a:t> :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→ Type → Term → Term</a:t>
            </a:r>
          </a:p>
          <a:p>
            <a:r>
              <a:rPr lang="en-US" dirty="0"/>
              <a:t>    App : Term → Term → Term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</a:t>
            </a:r>
            <a:r>
              <a:rPr lang="en-US" dirty="0">
                <a:solidFill>
                  <a:srgbClr val="FF0000"/>
                </a:solidFill>
              </a:rPr>
              <a:t>Type-Proof</a:t>
            </a:r>
            <a:r>
              <a:rPr lang="en-US" dirty="0"/>
              <a:t> (</a:t>
            </a:r>
            <a:r>
              <a:rPr lang="el-GR" dirty="0"/>
              <a:t>Γ : </a:t>
            </a:r>
            <a:r>
              <a:rPr lang="en-US" dirty="0"/>
              <a:t>Context) : Term → Type → Set where</a:t>
            </a:r>
          </a:p>
          <a:p>
            <a:r>
              <a:rPr lang="en-US" dirty="0"/>
              <a:t>    Type-True : Type-Proof </a:t>
            </a:r>
            <a:r>
              <a:rPr lang="el-GR" dirty="0"/>
              <a:t>Γ </a:t>
            </a:r>
            <a:r>
              <a:rPr lang="en-US" dirty="0"/>
              <a:t>True Boolean</a:t>
            </a:r>
          </a:p>
          <a:p>
            <a:r>
              <a:rPr lang="en-US" dirty="0"/>
              <a:t>    Type-False : Type-Proof </a:t>
            </a:r>
            <a:r>
              <a:rPr lang="el-GR" dirty="0"/>
              <a:t>Γ </a:t>
            </a:r>
            <a:r>
              <a:rPr lang="en-US" dirty="0"/>
              <a:t>False Boolean</a:t>
            </a:r>
          </a:p>
          <a:p>
            <a:r>
              <a:rPr lang="en-US" dirty="0"/>
              <a:t>    Type-</a:t>
            </a:r>
            <a:r>
              <a:rPr lang="en-US" dirty="0" err="1"/>
              <a:t>Var</a:t>
            </a:r>
            <a:r>
              <a:rPr lang="en-US" dirty="0"/>
              <a:t> : (n : Name) (t : Type) (p : (n , t) ∈ </a:t>
            </a:r>
            <a:r>
              <a:rPr lang="el-GR" dirty="0"/>
              <a:t>Γ) → </a:t>
            </a:r>
            <a:r>
              <a:rPr lang="en-US" dirty="0"/>
              <a:t>Type-Proof </a:t>
            </a:r>
            <a:r>
              <a:rPr lang="el-GR" dirty="0"/>
              <a:t>Γ (</a:t>
            </a:r>
            <a:r>
              <a:rPr lang="en-US" dirty="0" err="1"/>
              <a:t>Var</a:t>
            </a:r>
            <a:r>
              <a:rPr lang="en-US" dirty="0"/>
              <a:t> n) t</a:t>
            </a:r>
          </a:p>
          <a:p>
            <a:r>
              <a:rPr lang="en-US" dirty="0"/>
              <a:t>    Type-Fun : (n : Name) (t </a:t>
            </a:r>
            <a:r>
              <a:rPr lang="en-US" dirty="0" err="1"/>
              <a:t>t</a:t>
            </a:r>
            <a:r>
              <a:rPr lang="en-US" dirty="0"/>
              <a:t>′ : Type) (e : Term) → Type-Proof ((n , t) ∷ </a:t>
            </a:r>
            <a:r>
              <a:rPr lang="el-GR" dirty="0"/>
              <a:t>Γ) </a:t>
            </a:r>
            <a:r>
              <a:rPr lang="en-US" dirty="0"/>
              <a:t>e t′ → Type-Proof </a:t>
            </a:r>
            <a:r>
              <a:rPr lang="el-GR" dirty="0"/>
              <a:t>Γ (</a:t>
            </a:r>
            <a:r>
              <a:rPr lang="en-US" dirty="0"/>
              <a:t>Fun n t e) (Function t t′)</a:t>
            </a:r>
          </a:p>
          <a:p>
            <a:r>
              <a:rPr lang="en-US" dirty="0"/>
              <a:t>    Type-App : (t </a:t>
            </a:r>
            <a:r>
              <a:rPr lang="en-US" dirty="0" err="1"/>
              <a:t>t</a:t>
            </a:r>
            <a:r>
              <a:rPr lang="en-US" dirty="0"/>
              <a:t>′ : Type) (e₁ e₂ : Term) → Type-Proof </a:t>
            </a:r>
            <a:r>
              <a:rPr lang="el-GR" dirty="0"/>
              <a:t>Γ </a:t>
            </a:r>
            <a:r>
              <a:rPr lang="en-US" dirty="0"/>
              <a:t>e₁ (Function t t′) → Type-Proof </a:t>
            </a:r>
            <a:r>
              <a:rPr lang="el-GR" dirty="0"/>
              <a:t>Γ </a:t>
            </a:r>
            <a:r>
              <a:rPr lang="en-US" dirty="0"/>
              <a:t>e₂ t → Type-Proof </a:t>
            </a:r>
            <a:r>
              <a:rPr lang="el-GR" dirty="0"/>
              <a:t>Γ (</a:t>
            </a:r>
            <a:r>
              <a:rPr lang="en-US" dirty="0"/>
              <a:t>App e₁ e₂) t′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Extrinsically typed, nameless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Nameless Variables: Variables are referred to by some intrinsic property</a:t>
            </a:r>
          </a:p>
          <a:p>
            <a:pPr lvl="1"/>
            <a:r>
              <a:rPr lang="en-US" sz="2800" dirty="0" smtClean="0"/>
              <a:t>De </a:t>
            </a:r>
            <a:r>
              <a:rPr lang="en-US" sz="2800" dirty="0" err="1" smtClean="0"/>
              <a:t>Brujin</a:t>
            </a:r>
            <a:r>
              <a:rPr lang="en-US" sz="2800" dirty="0" smtClean="0"/>
              <a:t> index: Number of binding sites away</a:t>
            </a:r>
          </a:p>
          <a:p>
            <a:pPr lvl="1"/>
            <a:r>
              <a:rPr lang="el-GR" sz="2800" dirty="0" smtClean="0"/>
              <a:t>λ</a:t>
            </a:r>
            <a:r>
              <a:rPr lang="en-US" sz="2800" dirty="0">
                <a:solidFill>
                  <a:srgbClr val="1CADE4"/>
                </a:solidFill>
              </a:rPr>
              <a:t>x</a:t>
            </a:r>
            <a:r>
              <a:rPr lang="en-US" sz="2800" dirty="0"/>
              <a:t>:int.</a:t>
            </a:r>
            <a:r>
              <a:rPr lang="en-US" sz="2800" dirty="0">
                <a:solidFill>
                  <a:srgbClr val="1CADE4"/>
                </a:solidFill>
              </a:rPr>
              <a:t>x</a:t>
            </a:r>
            <a:r>
              <a:rPr lang="en-US" sz="2800" dirty="0"/>
              <a:t> + </a:t>
            </a:r>
            <a:r>
              <a:rPr lang="en-US" sz="2800" dirty="0" smtClean="0"/>
              <a:t>1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l-GR" sz="2800" dirty="0" smtClean="0"/>
              <a:t>λ</a:t>
            </a:r>
            <a:r>
              <a:rPr lang="en-US" sz="2800" dirty="0" smtClean="0">
                <a:solidFill>
                  <a:srgbClr val="1CADE4"/>
                </a:solidFill>
              </a:rPr>
              <a:t>_</a:t>
            </a:r>
            <a:r>
              <a:rPr lang="en-US" sz="2800" dirty="0" smtClean="0"/>
              <a:t>:int.</a:t>
            </a:r>
            <a:r>
              <a:rPr lang="en-US" sz="2800" dirty="0" smtClean="0">
                <a:solidFill>
                  <a:srgbClr val="1CADE4"/>
                </a:solidFill>
              </a:rPr>
              <a:t>[1]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1</a:t>
            </a:r>
          </a:p>
          <a:p>
            <a:pPr lvl="1">
              <a:buChar char=" "/>
            </a:pPr>
            <a:r>
              <a:rPr lang="el-GR" sz="2800" smtClean="0"/>
              <a:t> </a:t>
            </a:r>
            <a:r>
              <a:rPr lang="en-US" sz="2800" smtClean="0">
                <a:solidFill>
                  <a:srgbClr val="1CADE4"/>
                </a:solidFill>
              </a:rPr>
              <a:t> </a:t>
            </a:r>
            <a:r>
              <a:rPr lang="en-US" sz="2800" smtClean="0"/>
              <a:t>     </a:t>
            </a:r>
            <a:r>
              <a:rPr lang="el-GR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     </a:t>
            </a:r>
            <a:r>
              <a:rPr lang="en-US" sz="2800" smtClean="0">
                <a:solidFill>
                  <a:srgbClr val="1CADE4"/>
                </a:solidFill>
              </a:rPr>
              <a:t> </a:t>
            </a:r>
            <a:r>
              <a:rPr lang="en-US" sz="2800" smtClean="0"/>
              <a:t>   </a:t>
            </a:r>
            <a:r>
              <a:rPr lang="en-US" sz="2800" smtClean="0">
                <a:solidFill>
                  <a:srgbClr val="FF0000"/>
                </a:solidFill>
              </a:rPr>
              <a:t>  </a:t>
            </a:r>
            <a:r>
              <a:rPr lang="en-US" sz="2800" smtClean="0">
                <a:sym typeface="Wingdings" panose="05000000000000000000" pitchFamily="2" charset="2"/>
              </a:rPr>
              <a:t>  </a:t>
            </a:r>
            <a:r>
              <a:rPr lang="el-GR" sz="2800" smtClean="0"/>
              <a:t> </a:t>
            </a:r>
            <a:r>
              <a:rPr lang="en-US" sz="2800" smtClean="0">
                <a:solidFill>
                  <a:srgbClr val="1CADE4"/>
                </a:solidFill>
              </a:rPr>
              <a:t> </a:t>
            </a:r>
            <a:r>
              <a:rPr lang="en-US" sz="2800" smtClean="0"/>
              <a:t>     </a:t>
            </a:r>
            <a:r>
              <a:rPr lang="el-GR" sz="2800" smtClean="0"/>
              <a:t>  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     </a:t>
            </a:r>
            <a:r>
              <a:rPr lang="en-US" sz="2800" smtClean="0">
                <a:solidFill>
                  <a:srgbClr val="1CADE4"/>
                </a:solidFill>
              </a:rPr>
              <a:t>   </a:t>
            </a:r>
            <a:r>
              <a:rPr lang="en-US" sz="2800" smtClean="0"/>
              <a:t>   </a:t>
            </a:r>
            <a:r>
              <a:rPr lang="en-US" sz="2800" smtClean="0">
                <a:solidFill>
                  <a:srgbClr val="FF0000"/>
                </a:solidFill>
              </a:rPr>
              <a:t>   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>
              <a:buChar char=" "/>
            </a:pPr>
            <a:r>
              <a:rPr lang="el-GR" sz="2800" smtClean="0"/>
              <a:t> </a:t>
            </a:r>
            <a:r>
              <a:rPr lang="en-US" sz="2800" smtClean="0">
                <a:solidFill>
                  <a:srgbClr val="1CADE4"/>
                </a:solidFill>
              </a:rPr>
              <a:t> </a:t>
            </a:r>
            <a:r>
              <a:rPr lang="en-US" sz="2800" smtClean="0"/>
              <a:t>     </a:t>
            </a:r>
            <a:r>
              <a:rPr lang="en-US" sz="2800" smtClean="0">
                <a:solidFill>
                  <a:srgbClr val="1CADE4"/>
                </a:solidFill>
              </a:rPr>
              <a:t> </a:t>
            </a:r>
            <a:r>
              <a:rPr lang="en-US" sz="2800" smtClean="0"/>
              <a:t>     </a:t>
            </a:r>
            <a:r>
              <a:rPr lang="el-GR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     </a:t>
            </a:r>
            <a:r>
              <a:rPr lang="en-US" sz="2800" smtClean="0">
                <a:solidFill>
                  <a:srgbClr val="1CADE4"/>
                </a:solidFill>
              </a:rPr>
              <a:t> </a:t>
            </a:r>
            <a:r>
              <a:rPr lang="en-US" sz="2800" smtClean="0"/>
              <a:t>   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  </a:t>
            </a:r>
            <a:r>
              <a:rPr lang="en-US" sz="2800" smtClean="0">
                <a:solidFill>
                  <a:srgbClr val="1CADE4"/>
                </a:solidFill>
              </a:rPr>
              <a:t> </a:t>
            </a:r>
            <a:r>
              <a:rPr lang="en-US" sz="2800" smtClean="0"/>
              <a:t>  </a:t>
            </a:r>
            <a:r>
              <a:rPr lang="en-US" sz="2800" smtClean="0">
                <a:sym typeface="Wingdings" panose="05000000000000000000" pitchFamily="2" charset="2"/>
              </a:rPr>
              <a:t>  </a:t>
            </a:r>
            <a:r>
              <a:rPr lang="el-GR" sz="2800" smtClean="0"/>
              <a:t> </a:t>
            </a:r>
            <a:r>
              <a:rPr lang="en-US" sz="2800" smtClean="0">
                <a:solidFill>
                  <a:srgbClr val="1CADE4"/>
                </a:solidFill>
              </a:rPr>
              <a:t> </a:t>
            </a:r>
            <a:r>
              <a:rPr lang="en-US" sz="2800" smtClean="0"/>
              <a:t>     </a:t>
            </a:r>
            <a:r>
              <a:rPr lang="en-US" sz="2800" smtClean="0">
                <a:solidFill>
                  <a:srgbClr val="1CADE4"/>
                </a:solidFill>
              </a:rPr>
              <a:t>   </a:t>
            </a:r>
            <a:r>
              <a:rPr lang="en-US" sz="2800" smtClean="0"/>
              <a:t>     </a:t>
            </a:r>
            <a:r>
              <a:rPr lang="el-GR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     </a:t>
            </a:r>
            <a:r>
              <a:rPr lang="en-US" sz="2800" smtClean="0">
                <a:solidFill>
                  <a:srgbClr val="1CADE4"/>
                </a:solidFill>
              </a:rPr>
              <a:t>   </a:t>
            </a:r>
            <a:r>
              <a:rPr lang="en-US" sz="2800" smtClean="0"/>
              <a:t>   </a:t>
            </a:r>
            <a:r>
              <a:rPr lang="en-US" sz="2800" smtClean="0">
                <a:solidFill>
                  <a:srgbClr val="FF0000"/>
                </a:solidFill>
              </a:rPr>
              <a:t>   </a:t>
            </a:r>
            <a:r>
              <a:rPr lang="en-US" sz="2800" smtClean="0"/>
              <a:t>  </a:t>
            </a:r>
            <a:r>
              <a:rPr lang="en-US" sz="2800" smtClean="0">
                <a:solidFill>
                  <a:srgbClr val="1CADE4"/>
                </a:solidFill>
              </a:rPr>
              <a:t>   </a:t>
            </a:r>
            <a:r>
              <a:rPr lang="en-US" sz="2800" smtClean="0"/>
              <a:t> 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3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Extrinsically typed, nameless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Nameless Variables: Variables are referred to by some intrinsic property</a:t>
            </a:r>
          </a:p>
          <a:p>
            <a:pPr lvl="1"/>
            <a:r>
              <a:rPr lang="en-US" sz="2800" dirty="0" smtClean="0"/>
              <a:t>De </a:t>
            </a:r>
            <a:r>
              <a:rPr lang="en-US" sz="2800" dirty="0" err="1" smtClean="0"/>
              <a:t>Brujin</a:t>
            </a:r>
            <a:r>
              <a:rPr lang="en-US" sz="2800" dirty="0" smtClean="0"/>
              <a:t> index: Number of binding sites away</a:t>
            </a:r>
          </a:p>
          <a:p>
            <a:pPr lvl="1"/>
            <a:r>
              <a:rPr lang="el-GR" sz="2800" dirty="0" smtClean="0"/>
              <a:t>λ</a:t>
            </a:r>
            <a:r>
              <a:rPr lang="en-US" sz="2800" dirty="0">
                <a:solidFill>
                  <a:srgbClr val="1CADE4"/>
                </a:solidFill>
              </a:rPr>
              <a:t>x</a:t>
            </a:r>
            <a:r>
              <a:rPr lang="en-US" sz="2800" dirty="0"/>
              <a:t>:int.</a:t>
            </a:r>
            <a:r>
              <a:rPr lang="en-US" sz="2800" dirty="0">
                <a:solidFill>
                  <a:srgbClr val="1CADE4"/>
                </a:solidFill>
              </a:rPr>
              <a:t>x</a:t>
            </a:r>
            <a:r>
              <a:rPr lang="en-US" sz="2800" dirty="0"/>
              <a:t> + </a:t>
            </a:r>
            <a:r>
              <a:rPr lang="en-US" sz="2800" dirty="0" smtClean="0"/>
              <a:t>1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l-GR" sz="2800" dirty="0" smtClean="0"/>
              <a:t>λ</a:t>
            </a:r>
            <a:r>
              <a:rPr lang="en-US" sz="2800" dirty="0" smtClean="0">
                <a:solidFill>
                  <a:srgbClr val="1CADE4"/>
                </a:solidFill>
              </a:rPr>
              <a:t>_</a:t>
            </a:r>
            <a:r>
              <a:rPr lang="en-US" sz="2800" dirty="0" smtClean="0"/>
              <a:t>:int.</a:t>
            </a:r>
            <a:r>
              <a:rPr lang="en-US" sz="2800" dirty="0" smtClean="0">
                <a:solidFill>
                  <a:srgbClr val="1CADE4"/>
                </a:solidFill>
              </a:rPr>
              <a:t>[1]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1</a:t>
            </a:r>
          </a:p>
          <a:p>
            <a:pPr lvl="1">
              <a:buClr>
                <a:srgbClr val="1CADE4"/>
              </a:buClr>
            </a:pPr>
            <a:r>
              <a:rPr lang="el-GR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x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:int.</a:t>
            </a:r>
            <a:r>
              <a:rPr lang="el-GR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smtClean="0">
                <a:solidFill>
                  <a:srgbClr val="FF0000"/>
                </a:solidFill>
                <a:latin typeface="Tw Cen MT" panose="020B0602020104020603" pitchFamily="34" charset="0"/>
              </a:rPr>
              <a:t>y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:int.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x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 + </a:t>
            </a:r>
            <a:r>
              <a:rPr lang="en-US" sz="2800" smtClean="0">
                <a:solidFill>
                  <a:srgbClr val="FF0000"/>
                </a:solidFill>
                <a:latin typeface="Tw Cen MT" panose="020B0602020104020603" pitchFamily="34" charset="0"/>
              </a:rPr>
              <a:t>y 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 </a:t>
            </a:r>
            <a:r>
              <a:rPr lang="el-GR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_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:int.</a:t>
            </a:r>
            <a:r>
              <a:rPr lang="el-GR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λ</a:t>
            </a:r>
            <a:r>
              <a:rPr lang="en-US" sz="2800" smtClean="0">
                <a:solidFill>
                  <a:srgbClr val="FF0000"/>
                </a:solidFill>
                <a:latin typeface="Tw Cen MT" panose="020B0602020104020603" pitchFamily="34" charset="0"/>
              </a:rPr>
              <a:t>_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:int.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[2]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 + </a:t>
            </a:r>
            <a:r>
              <a:rPr lang="en-US" sz="2800" smtClean="0">
                <a:solidFill>
                  <a:srgbClr val="FF0000"/>
                </a:solidFill>
                <a:latin typeface="Tw Cen MT" panose="020B0602020104020603" pitchFamily="34" charset="0"/>
              </a:rPr>
              <a:t>[1]</a:t>
            </a:r>
          </a:p>
          <a:p>
            <a:pPr lvl="1">
              <a:buChar char=" "/>
            </a:pPr>
            <a:r>
              <a:rPr lang="el-GR" sz="2800" smtClean="0"/>
              <a:t> </a:t>
            </a:r>
            <a:r>
              <a:rPr lang="en-US" sz="2800" smtClean="0">
                <a:solidFill>
                  <a:srgbClr val="1CADE4"/>
                </a:solidFill>
              </a:rPr>
              <a:t> </a:t>
            </a:r>
            <a:r>
              <a:rPr lang="en-US" sz="2800" smtClean="0"/>
              <a:t>     </a:t>
            </a:r>
            <a:r>
              <a:rPr lang="en-US" sz="2800" smtClean="0">
                <a:solidFill>
                  <a:srgbClr val="1CADE4"/>
                </a:solidFill>
              </a:rPr>
              <a:t> </a:t>
            </a:r>
            <a:r>
              <a:rPr lang="en-US" sz="2800" smtClean="0"/>
              <a:t>     </a:t>
            </a:r>
            <a:r>
              <a:rPr lang="el-GR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     </a:t>
            </a:r>
            <a:r>
              <a:rPr lang="en-US" sz="2800" smtClean="0">
                <a:solidFill>
                  <a:srgbClr val="1CADE4"/>
                </a:solidFill>
              </a:rPr>
              <a:t> </a:t>
            </a:r>
            <a:r>
              <a:rPr lang="en-US" sz="2800" smtClean="0"/>
              <a:t>   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  </a:t>
            </a:r>
            <a:r>
              <a:rPr lang="en-US" sz="2800" smtClean="0">
                <a:solidFill>
                  <a:srgbClr val="1CADE4"/>
                </a:solidFill>
              </a:rPr>
              <a:t> </a:t>
            </a:r>
            <a:r>
              <a:rPr lang="en-US" sz="2800" smtClean="0"/>
              <a:t>  </a:t>
            </a:r>
            <a:r>
              <a:rPr lang="en-US" sz="2800" smtClean="0">
                <a:sym typeface="Wingdings" panose="05000000000000000000" pitchFamily="2" charset="2"/>
              </a:rPr>
              <a:t>  </a:t>
            </a:r>
            <a:r>
              <a:rPr lang="el-GR" sz="2800" smtClean="0"/>
              <a:t> </a:t>
            </a:r>
            <a:r>
              <a:rPr lang="en-US" sz="2800" smtClean="0">
                <a:solidFill>
                  <a:srgbClr val="1CADE4"/>
                </a:solidFill>
              </a:rPr>
              <a:t> </a:t>
            </a:r>
            <a:r>
              <a:rPr lang="en-US" sz="2800" smtClean="0"/>
              <a:t>     </a:t>
            </a:r>
            <a:r>
              <a:rPr lang="en-US" sz="2800" smtClean="0">
                <a:solidFill>
                  <a:srgbClr val="1CADE4"/>
                </a:solidFill>
              </a:rPr>
              <a:t>   </a:t>
            </a:r>
            <a:r>
              <a:rPr lang="en-US" sz="2800" smtClean="0"/>
              <a:t>     </a:t>
            </a:r>
            <a:r>
              <a:rPr lang="el-GR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     </a:t>
            </a:r>
            <a:r>
              <a:rPr lang="en-US" sz="2800" smtClean="0">
                <a:solidFill>
                  <a:srgbClr val="1CADE4"/>
                </a:solidFill>
              </a:rPr>
              <a:t>   </a:t>
            </a:r>
            <a:r>
              <a:rPr lang="en-US" sz="2800" smtClean="0"/>
              <a:t>   </a:t>
            </a:r>
            <a:r>
              <a:rPr lang="en-US" sz="2800" smtClean="0">
                <a:solidFill>
                  <a:srgbClr val="FF0000"/>
                </a:solidFill>
              </a:rPr>
              <a:t>   </a:t>
            </a:r>
            <a:r>
              <a:rPr lang="en-US" sz="2800" smtClean="0"/>
              <a:t>  </a:t>
            </a:r>
            <a:r>
              <a:rPr lang="en-US" sz="2800" smtClean="0">
                <a:solidFill>
                  <a:srgbClr val="1CADE4"/>
                </a:solidFill>
              </a:rPr>
              <a:t>   </a:t>
            </a:r>
            <a:r>
              <a:rPr lang="en-US" sz="2800" smtClean="0"/>
              <a:t> 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2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Extrinsically typed, nameless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Nameless Variables: Variables are referred to by some intrinsic property</a:t>
            </a:r>
          </a:p>
          <a:p>
            <a:pPr lvl="1"/>
            <a:r>
              <a:rPr lang="en-US" sz="2800" dirty="0" smtClean="0"/>
              <a:t>De </a:t>
            </a:r>
            <a:r>
              <a:rPr lang="en-US" sz="2800" dirty="0" err="1" smtClean="0"/>
              <a:t>Brujin</a:t>
            </a:r>
            <a:r>
              <a:rPr lang="en-US" sz="2800" dirty="0" smtClean="0"/>
              <a:t> index: Number of binding sites away</a:t>
            </a:r>
          </a:p>
          <a:p>
            <a:pPr lvl="1"/>
            <a:r>
              <a:rPr lang="el-GR" sz="2800" dirty="0" smtClean="0"/>
              <a:t>λ</a:t>
            </a:r>
            <a:r>
              <a:rPr lang="en-US" sz="2800" dirty="0">
                <a:solidFill>
                  <a:srgbClr val="1CADE4"/>
                </a:solidFill>
              </a:rPr>
              <a:t>x</a:t>
            </a:r>
            <a:r>
              <a:rPr lang="en-US" sz="2800" dirty="0"/>
              <a:t>:int.</a:t>
            </a:r>
            <a:r>
              <a:rPr lang="en-US" sz="2800" dirty="0">
                <a:solidFill>
                  <a:srgbClr val="1CADE4"/>
                </a:solidFill>
              </a:rPr>
              <a:t>x</a:t>
            </a:r>
            <a:r>
              <a:rPr lang="en-US" sz="2800" dirty="0"/>
              <a:t> + </a:t>
            </a:r>
            <a:r>
              <a:rPr lang="en-US" sz="2800" dirty="0" smtClean="0"/>
              <a:t>1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l-GR" sz="2800" dirty="0" smtClean="0"/>
              <a:t>λ</a:t>
            </a:r>
            <a:r>
              <a:rPr lang="en-US" sz="2800" dirty="0" smtClean="0">
                <a:solidFill>
                  <a:srgbClr val="1CADE4"/>
                </a:solidFill>
              </a:rPr>
              <a:t>_</a:t>
            </a:r>
            <a:r>
              <a:rPr lang="en-US" sz="2800" dirty="0" smtClean="0"/>
              <a:t>:int.</a:t>
            </a:r>
            <a:r>
              <a:rPr lang="en-US" sz="2800" dirty="0" smtClean="0">
                <a:solidFill>
                  <a:srgbClr val="1CADE4"/>
                </a:solidFill>
              </a:rPr>
              <a:t>[1]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1</a:t>
            </a:r>
          </a:p>
          <a:p>
            <a:pPr lvl="1">
              <a:buClr>
                <a:srgbClr val="1CADE4"/>
              </a:buClr>
            </a:pPr>
            <a:r>
              <a:rPr lang="el-GR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x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:int.</a:t>
            </a:r>
            <a:r>
              <a:rPr lang="el-GR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smtClean="0">
                <a:solidFill>
                  <a:srgbClr val="FF0000"/>
                </a:solidFill>
                <a:latin typeface="Tw Cen MT" panose="020B0602020104020603" pitchFamily="34" charset="0"/>
              </a:rPr>
              <a:t>y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:int.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x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 + </a:t>
            </a:r>
            <a:r>
              <a:rPr lang="en-US" sz="2800" smtClean="0">
                <a:solidFill>
                  <a:srgbClr val="FF0000"/>
                </a:solidFill>
                <a:latin typeface="Tw Cen MT" panose="020B0602020104020603" pitchFamily="34" charset="0"/>
              </a:rPr>
              <a:t>y 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 </a:t>
            </a:r>
            <a:r>
              <a:rPr lang="el-GR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_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:int.</a:t>
            </a:r>
            <a:r>
              <a:rPr lang="el-GR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 λ</a:t>
            </a:r>
            <a:r>
              <a:rPr lang="en-US" sz="2800" smtClean="0">
                <a:solidFill>
                  <a:srgbClr val="FF0000"/>
                </a:solidFill>
                <a:latin typeface="Tw Cen MT" panose="020B0602020104020603" pitchFamily="34" charset="0"/>
              </a:rPr>
              <a:t>_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:int.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[2]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 + </a:t>
            </a:r>
            <a:r>
              <a:rPr lang="en-US" sz="2800" smtClean="0">
                <a:solidFill>
                  <a:srgbClr val="FF0000"/>
                </a:solidFill>
                <a:latin typeface="Tw Cen MT" panose="020B0602020104020603" pitchFamily="34" charset="0"/>
              </a:rPr>
              <a:t>[1]</a:t>
            </a:r>
          </a:p>
          <a:p>
            <a:pPr lvl="1">
              <a:buClr>
                <a:srgbClr val="1CADE4"/>
              </a:buClr>
            </a:pPr>
            <a:r>
              <a:rPr lang="el-GR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x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:int.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x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 + ((</a:t>
            </a:r>
            <a:r>
              <a:rPr lang="el-GR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smtClean="0">
                <a:solidFill>
                  <a:srgbClr val="FF0000"/>
                </a:solidFill>
                <a:latin typeface="Tw Cen MT" panose="020B0602020104020603" pitchFamily="34" charset="0"/>
              </a:rPr>
              <a:t>y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:int.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x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 + </a:t>
            </a:r>
            <a:r>
              <a:rPr lang="en-US" sz="2800" smtClean="0">
                <a:solidFill>
                  <a:srgbClr val="FF0000"/>
                </a:solidFill>
                <a:latin typeface="Tw Cen MT" panose="020B0602020104020603" pitchFamily="34" charset="0"/>
              </a:rPr>
              <a:t>y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) 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x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) 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 </a:t>
            </a:r>
            <a:r>
              <a:rPr lang="el-GR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_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:int.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[1]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 + ((</a:t>
            </a:r>
            <a:r>
              <a:rPr lang="el-GR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smtClean="0">
                <a:solidFill>
                  <a:srgbClr val="FF0000"/>
                </a:solidFill>
                <a:latin typeface="Tw Cen MT" panose="020B0602020104020603" pitchFamily="34" charset="0"/>
              </a:rPr>
              <a:t>_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:int.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[2]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 + </a:t>
            </a:r>
            <a:r>
              <a:rPr lang="en-US" sz="2800" smtClean="0">
                <a:solidFill>
                  <a:srgbClr val="FF0000"/>
                </a:solidFill>
                <a:latin typeface="Tw Cen MT" panose="020B0602020104020603" pitchFamily="34" charset="0"/>
              </a:rPr>
              <a:t>[1]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) </a:t>
            </a:r>
            <a:r>
              <a:rPr lang="en-US" sz="2800" smtClean="0">
                <a:solidFill>
                  <a:srgbClr val="1CADE4"/>
                </a:solidFill>
                <a:latin typeface="Tw Cen MT" panose="020B0602020104020603" pitchFamily="34" charset="0"/>
              </a:rPr>
              <a:t>[1]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7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Extrinsically Typed, Nameless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Type : Set where</a:t>
            </a:r>
          </a:p>
          <a:p>
            <a:r>
              <a:rPr lang="en-US" dirty="0"/>
              <a:t>    Boolean : Type</a:t>
            </a:r>
          </a:p>
          <a:p>
            <a:r>
              <a:rPr lang="en-US" dirty="0"/>
              <a:t>    Function : Type → Type → Type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Term (</a:t>
            </a:r>
            <a:r>
              <a:rPr lang="el-GR" dirty="0"/>
              <a:t>Γ : </a:t>
            </a:r>
            <a:r>
              <a:rPr lang="en-US" dirty="0"/>
              <a:t>Context) : Set where</a:t>
            </a:r>
          </a:p>
          <a:p>
            <a:r>
              <a:rPr lang="en-US" dirty="0"/>
              <a:t>   </a:t>
            </a:r>
            <a:r>
              <a:rPr lang="en-US" dirty="0" err="1" smtClean="0">
                <a:solidFill>
                  <a:srgbClr val="1CADE4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1CADE4"/>
                </a:solidFill>
              </a:rPr>
              <a:t>Variable </a:t>
            </a:r>
            <a:r>
              <a:rPr lang="el-GR" dirty="0">
                <a:solidFill>
                  <a:srgbClr val="1CADE4"/>
                </a:solidFill>
              </a:rPr>
              <a:t>Γ </a:t>
            </a:r>
            <a:r>
              <a:rPr lang="el-GR" dirty="0"/>
              <a:t>→ </a:t>
            </a:r>
            <a:r>
              <a:rPr lang="en-US" dirty="0"/>
              <a:t>Term </a:t>
            </a:r>
            <a:r>
              <a:rPr lang="el-GR" dirty="0"/>
              <a:t>Γ</a:t>
            </a:r>
          </a:p>
          <a:p>
            <a:r>
              <a:rPr lang="el-GR" dirty="0"/>
              <a:t>    </a:t>
            </a:r>
            <a:r>
              <a:rPr lang="en-US" dirty="0">
                <a:solidFill>
                  <a:srgbClr val="1CADE4"/>
                </a:solidFill>
              </a:rPr>
              <a:t>Fun</a:t>
            </a:r>
            <a:r>
              <a:rPr lang="en-US" dirty="0"/>
              <a:t> : </a:t>
            </a:r>
            <a:r>
              <a:rPr lang="en-US" dirty="0" smtClean="0"/>
              <a:t>(t : Type) → </a:t>
            </a:r>
            <a:r>
              <a:rPr lang="en-US" dirty="0"/>
              <a:t>Term (</a:t>
            </a:r>
            <a:r>
              <a:rPr lang="el-GR" dirty="0"/>
              <a:t>Γ , </a:t>
            </a:r>
            <a:r>
              <a:rPr lang="en-US" dirty="0"/>
              <a:t>t) → Term </a:t>
            </a:r>
            <a:r>
              <a:rPr lang="el-GR" dirty="0"/>
              <a:t>Γ</a:t>
            </a:r>
          </a:p>
          <a:p>
            <a:r>
              <a:rPr lang="el-GR" dirty="0"/>
              <a:t>    </a:t>
            </a:r>
            <a:r>
              <a:rPr lang="en-US" dirty="0"/>
              <a:t>App : Term </a:t>
            </a:r>
            <a:r>
              <a:rPr lang="el-GR" dirty="0"/>
              <a:t>Γ → </a:t>
            </a:r>
            <a:r>
              <a:rPr lang="en-US" dirty="0"/>
              <a:t>Term </a:t>
            </a:r>
            <a:r>
              <a:rPr lang="el-GR" dirty="0"/>
              <a:t>Γ → </a:t>
            </a:r>
            <a:r>
              <a:rPr lang="en-US" dirty="0"/>
              <a:t>Term </a:t>
            </a:r>
            <a:r>
              <a:rPr lang="el-GR" dirty="0"/>
              <a:t>Γ</a:t>
            </a:r>
          </a:p>
          <a:p>
            <a:r>
              <a:rPr lang="el-GR" dirty="0"/>
              <a:t>    </a:t>
            </a:r>
            <a:r>
              <a:rPr lang="en-US" dirty="0"/>
              <a:t>True : Term </a:t>
            </a:r>
            <a:r>
              <a:rPr lang="el-GR" dirty="0"/>
              <a:t>Γ</a:t>
            </a:r>
          </a:p>
          <a:p>
            <a:r>
              <a:rPr lang="el-GR" dirty="0"/>
              <a:t>    </a:t>
            </a:r>
            <a:r>
              <a:rPr lang="en-US" dirty="0"/>
              <a:t>False : Term </a:t>
            </a:r>
            <a:r>
              <a:rPr lang="el-GR" dirty="0"/>
              <a:t>Γ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</a:t>
            </a:r>
            <a:r>
              <a:rPr lang="en-US" dirty="0">
                <a:solidFill>
                  <a:srgbClr val="FF0000"/>
                </a:solidFill>
              </a:rPr>
              <a:t>Type-Proof</a:t>
            </a:r>
            <a:r>
              <a:rPr lang="en-US" dirty="0"/>
              <a:t> (</a:t>
            </a:r>
            <a:r>
              <a:rPr lang="el-GR" dirty="0"/>
              <a:t>Γ : </a:t>
            </a:r>
            <a:r>
              <a:rPr lang="en-US" dirty="0"/>
              <a:t>Context) : Term </a:t>
            </a:r>
            <a:r>
              <a:rPr lang="el-GR" dirty="0"/>
              <a:t>Γ → </a:t>
            </a:r>
            <a:r>
              <a:rPr lang="en-US" dirty="0"/>
              <a:t>Type → Set where</a:t>
            </a:r>
          </a:p>
          <a:p>
            <a:r>
              <a:rPr lang="en-US" dirty="0"/>
              <a:t>    Type-True : Type-Proof </a:t>
            </a:r>
            <a:r>
              <a:rPr lang="el-GR" dirty="0"/>
              <a:t>Γ </a:t>
            </a:r>
            <a:r>
              <a:rPr lang="en-US" dirty="0"/>
              <a:t>True Boolean</a:t>
            </a:r>
          </a:p>
          <a:p>
            <a:r>
              <a:rPr lang="en-US" dirty="0"/>
              <a:t>    Type-False : Type-Proof </a:t>
            </a:r>
            <a:r>
              <a:rPr lang="el-GR" dirty="0"/>
              <a:t>Γ </a:t>
            </a:r>
            <a:r>
              <a:rPr lang="en-US" dirty="0"/>
              <a:t>False Boolean</a:t>
            </a:r>
          </a:p>
          <a:p>
            <a:r>
              <a:rPr lang="en-US" dirty="0"/>
              <a:t>    Type-</a:t>
            </a:r>
            <a:r>
              <a:rPr lang="en-US" dirty="0" err="1"/>
              <a:t>Var</a:t>
            </a:r>
            <a:r>
              <a:rPr lang="en-US" dirty="0"/>
              <a:t> : ∀ v → Type-Proof </a:t>
            </a:r>
            <a:r>
              <a:rPr lang="el-GR" dirty="0"/>
              <a:t>Γ (</a:t>
            </a:r>
            <a:r>
              <a:rPr lang="en-US" dirty="0" err="1"/>
              <a:t>Var</a:t>
            </a:r>
            <a:r>
              <a:rPr lang="en-US" dirty="0"/>
              <a:t> v) (type-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l-GR" dirty="0"/>
              <a:t>Γ </a:t>
            </a:r>
            <a:r>
              <a:rPr lang="en-US" dirty="0"/>
              <a:t>v) </a:t>
            </a:r>
          </a:p>
          <a:p>
            <a:r>
              <a:rPr lang="en-US" dirty="0"/>
              <a:t>    Type-Fun : (t : Type) (e : Term (</a:t>
            </a:r>
            <a:r>
              <a:rPr lang="el-GR" dirty="0"/>
              <a:t>Γ , </a:t>
            </a:r>
            <a:r>
              <a:rPr lang="en-US" dirty="0"/>
              <a:t>t)) (t′ : Type) → Type-Proof (</a:t>
            </a:r>
            <a:r>
              <a:rPr lang="el-GR" dirty="0"/>
              <a:t>Γ , </a:t>
            </a:r>
            <a:r>
              <a:rPr lang="en-US" dirty="0"/>
              <a:t>t) e t′ → Type-Proof </a:t>
            </a:r>
            <a:r>
              <a:rPr lang="el-GR" dirty="0"/>
              <a:t>Γ (</a:t>
            </a:r>
            <a:r>
              <a:rPr lang="en-US" dirty="0"/>
              <a:t>Fun t e) (Function t t′)</a:t>
            </a:r>
          </a:p>
          <a:p>
            <a:r>
              <a:rPr lang="en-US" dirty="0"/>
              <a:t>    Type-App : (t₁ : Type) (e₁ : Term </a:t>
            </a:r>
            <a:r>
              <a:rPr lang="el-GR" dirty="0"/>
              <a:t>Γ) (</a:t>
            </a:r>
            <a:r>
              <a:rPr lang="en-US" dirty="0"/>
              <a:t>t₂ : Type) (e₂ : Term </a:t>
            </a:r>
            <a:r>
              <a:rPr lang="el-GR" dirty="0"/>
              <a:t>Γ) → </a:t>
            </a:r>
            <a:r>
              <a:rPr lang="en-US" dirty="0"/>
              <a:t>Type-Proof </a:t>
            </a:r>
            <a:r>
              <a:rPr lang="el-GR" dirty="0"/>
              <a:t>Γ </a:t>
            </a:r>
            <a:r>
              <a:rPr lang="en-US" dirty="0"/>
              <a:t>e₁ (Function t₁ t₂) → Type-Proof </a:t>
            </a:r>
            <a:r>
              <a:rPr lang="el-GR" dirty="0"/>
              <a:t>Γ </a:t>
            </a:r>
            <a:r>
              <a:rPr lang="en-US" dirty="0"/>
              <a:t>e₂ t₁ → Type-Proof </a:t>
            </a:r>
            <a:r>
              <a:rPr lang="el-GR" dirty="0"/>
              <a:t>Γ (</a:t>
            </a:r>
            <a:r>
              <a:rPr lang="en-US" dirty="0"/>
              <a:t>App e₁ e₂) t₂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6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3200"/>
            </a:pPr>
            <a:r>
              <a:rPr lang="en-US" dirty="0"/>
              <a:t>Type safety </a:t>
            </a:r>
            <a:endParaRPr lang="en-US" dirty="0" smtClean="0"/>
          </a:p>
          <a:p>
            <a:pPr lvl="1">
              <a:defRPr sz="3200"/>
            </a:pPr>
            <a:r>
              <a:rPr lang="en-US" sz="2800" dirty="0" smtClean="0"/>
              <a:t>Well-typed language do not “go wrong”</a:t>
            </a:r>
          </a:p>
          <a:p>
            <a:pPr lvl="1">
              <a:defRPr sz="3200"/>
            </a:pPr>
            <a:r>
              <a:rPr lang="en-US" sz="2800" dirty="0" smtClean="0"/>
              <a:t>Proofs of type safety can be complex</a:t>
            </a:r>
            <a:endParaRPr lang="en-US" sz="2800" dirty="0"/>
          </a:p>
          <a:p>
            <a:pPr marL="0" indent="0">
              <a:buNone/>
              <a:defRPr sz="3200"/>
            </a:pPr>
            <a:endParaRPr lang="en-US" dirty="0"/>
          </a:p>
          <a:p>
            <a:pPr>
              <a:defRPr sz="3200"/>
            </a:pPr>
            <a:r>
              <a:rPr lang="en-US" dirty="0"/>
              <a:t>Goal: Explore ways to </a:t>
            </a:r>
            <a:r>
              <a:rPr lang="en-US" dirty="0" smtClean="0"/>
              <a:t>formalize these proofs, and compare how different formalizations affect type safety proofs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Intrinsically typed, nameless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Intrinsically typed: Terms inherently contain their proof of well-</a:t>
            </a:r>
            <a:r>
              <a:rPr lang="en-US" sz="3200" dirty="0" err="1" smtClean="0"/>
              <a:t>typedness</a:t>
            </a:r>
            <a:endParaRPr lang="en-US" sz="3200" dirty="0" smtClean="0"/>
          </a:p>
          <a:p>
            <a:pPr lvl="1"/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>
                <a:solidFill>
                  <a:srgbClr val="1CADE4"/>
                </a:solidFill>
              </a:rPr>
              <a:t>x</a:t>
            </a:r>
            <a:r>
              <a:rPr lang="en-US" sz="2800" dirty="0"/>
              <a:t>:int.</a:t>
            </a:r>
            <a:r>
              <a:rPr lang="en-US" sz="2800" dirty="0">
                <a:solidFill>
                  <a:srgbClr val="1CADE4"/>
                </a:solidFill>
              </a:rPr>
              <a:t>x</a:t>
            </a:r>
            <a:r>
              <a:rPr lang="en-US" sz="2800" dirty="0"/>
              <a:t> + 1) 3 </a:t>
            </a:r>
            <a:r>
              <a:rPr lang="en-US" sz="2800" dirty="0">
                <a:sym typeface="Wingdings" panose="05000000000000000000" pitchFamily="2" charset="2"/>
              </a:rPr>
              <a:t> (((</a:t>
            </a:r>
            <a:r>
              <a:rPr lang="el-GR" sz="2800" dirty="0"/>
              <a:t>λ</a:t>
            </a:r>
            <a:r>
              <a:rPr lang="en-US" sz="2800" dirty="0">
                <a:solidFill>
                  <a:srgbClr val="1CADE4"/>
                </a:solidFill>
              </a:rPr>
              <a:t>_</a:t>
            </a:r>
            <a:r>
              <a:rPr lang="en-US" sz="2800" dirty="0"/>
              <a:t>:int.(</a:t>
            </a:r>
            <a:r>
              <a:rPr lang="en-US" sz="2800" dirty="0">
                <a:solidFill>
                  <a:srgbClr val="1CADE4"/>
                </a:solidFill>
              </a:rPr>
              <a:t>[1] </a:t>
            </a:r>
            <a:r>
              <a:rPr lang="en-US" sz="2800" dirty="0"/>
              <a:t>: </a:t>
            </a:r>
            <a:r>
              <a:rPr lang="en-US" sz="2800" dirty="0" err="1"/>
              <a:t>int</a:t>
            </a:r>
            <a:r>
              <a:rPr lang="en-US" sz="2800" dirty="0">
                <a:solidFill>
                  <a:srgbClr val="1CADE4"/>
                </a:solidFill>
              </a:rPr>
              <a:t>)</a:t>
            </a:r>
            <a:r>
              <a:rPr lang="en-US" sz="2800" dirty="0"/>
              <a:t> + (1 : </a:t>
            </a:r>
            <a:r>
              <a:rPr lang="en-US" sz="2800" dirty="0" err="1"/>
              <a:t>int</a:t>
            </a:r>
            <a:r>
              <a:rPr lang="en-US" sz="2800" dirty="0"/>
              <a:t>)) : </a:t>
            </a:r>
            <a:r>
              <a:rPr lang="en-US" sz="2800" dirty="0" err="1"/>
              <a:t>int</a:t>
            </a:r>
            <a:r>
              <a:rPr lang="en-US" sz="2800" dirty="0"/>
              <a:t> → </a:t>
            </a:r>
            <a:r>
              <a:rPr lang="en-US" sz="2800" dirty="0" err="1"/>
              <a:t>int</a:t>
            </a:r>
            <a:r>
              <a:rPr lang="en-US" sz="2800" dirty="0"/>
              <a:t>) (3 : </a:t>
            </a:r>
            <a:r>
              <a:rPr lang="en-US" sz="2800" dirty="0" err="1"/>
              <a:t>int</a:t>
            </a:r>
            <a:r>
              <a:rPr lang="en-US" sz="2800" dirty="0"/>
              <a:t>)) : </a:t>
            </a:r>
            <a:r>
              <a:rPr lang="en-US" sz="2800" dirty="0" err="1" smtClean="0"/>
              <a:t>int</a:t>
            </a:r>
            <a:r>
              <a:rPr lang="el-GR" sz="2800" dirty="0" smtClean="0"/>
              <a:t> </a:t>
            </a:r>
            <a:r>
              <a:rPr lang="en-US" sz="2800" dirty="0" smtClean="0">
                <a:solidFill>
                  <a:srgbClr val="1CADE4"/>
                </a:solidFill>
              </a:rPr>
              <a:t> </a:t>
            </a:r>
            <a:r>
              <a:rPr lang="en-US" sz="2800" dirty="0" smtClean="0"/>
              <a:t>     </a:t>
            </a:r>
            <a:r>
              <a:rPr lang="el-GR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1CADE4"/>
                </a:solidFill>
              </a:rPr>
              <a:t> 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ym typeface="Wingdings" panose="05000000000000000000" pitchFamily="2" charset="2"/>
              </a:rPr>
              <a:t>   </a:t>
            </a:r>
            <a:r>
              <a:rPr lang="el-GR" sz="2800" dirty="0" smtClean="0"/>
              <a:t> </a:t>
            </a:r>
            <a:r>
              <a:rPr lang="en-US" sz="2800" dirty="0" smtClean="0">
                <a:solidFill>
                  <a:srgbClr val="1CADE4"/>
                </a:solidFill>
              </a:rPr>
              <a:t> </a:t>
            </a:r>
            <a:r>
              <a:rPr lang="en-US" sz="2800" dirty="0" smtClean="0"/>
              <a:t>     </a:t>
            </a:r>
            <a:r>
              <a:rPr lang="el-GR" sz="2800" dirty="0" smtClean="0"/>
              <a:t> </a:t>
            </a:r>
            <a:r>
              <a:rPr lang="en-US" sz="2800" dirty="0" smtClean="0"/>
              <a:t> </a:t>
            </a:r>
            <a:r>
              <a:rPr lang="el-GR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      </a:t>
            </a:r>
            <a:r>
              <a:rPr lang="en-US" sz="2800" dirty="0" smtClean="0">
                <a:solidFill>
                  <a:srgbClr val="1CADE4"/>
                </a:solidFill>
              </a:rPr>
              <a:t>    </a:t>
            </a:r>
            <a:r>
              <a:rPr lang="en-US" sz="2800" dirty="0" smtClean="0"/>
              <a:t>          </a:t>
            </a:r>
            <a:r>
              <a:rPr lang="en-US" sz="2800" dirty="0" smtClean="0">
                <a:solidFill>
                  <a:srgbClr val="FF0000"/>
                </a:solidFill>
              </a:rPr>
              <a:t>    </a:t>
            </a:r>
            <a:r>
              <a:rPr lang="en-US" sz="2800" dirty="0" smtClean="0"/>
              <a:t>                </a:t>
            </a:r>
            <a:br>
              <a:rPr lang="en-US" sz="2800" dirty="0" smtClean="0"/>
            </a:br>
            <a:r>
              <a:rPr lang="en-US" sz="2800" dirty="0" smtClean="0"/>
              <a:t>                      </a:t>
            </a:r>
            <a:endParaRPr lang="en-US" sz="2800" dirty="0" smtClean="0"/>
          </a:p>
          <a:p>
            <a:pPr lvl="1">
              <a:buChar char=" "/>
            </a:pPr>
            <a:r>
              <a:rPr lang="en-US" sz="2800" dirty="0" smtClean="0"/>
              <a:t> </a:t>
            </a:r>
            <a:r>
              <a:rPr lang="el-GR" sz="2800" dirty="0" smtClean="0"/>
              <a:t> </a:t>
            </a:r>
            <a:r>
              <a:rPr lang="en-US" sz="2800" dirty="0" smtClean="0">
                <a:solidFill>
                  <a:srgbClr val="1CADE4"/>
                </a:solidFill>
              </a:rPr>
              <a:t> 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1CADE4"/>
                </a:solidFill>
              </a:rPr>
              <a:t> </a:t>
            </a:r>
            <a:r>
              <a:rPr lang="en-US" sz="2800" dirty="0" smtClean="0"/>
              <a:t>           </a:t>
            </a:r>
            <a:r>
              <a:rPr lang="en-US" sz="2800" dirty="0" smtClean="0">
                <a:sym typeface="Wingdings" panose="05000000000000000000" pitchFamily="2" charset="2"/>
              </a:rPr>
              <a:t>            </a:t>
            </a:r>
            <a:endParaRPr lang="en-US" sz="2800" dirty="0" smtClean="0"/>
          </a:p>
          <a:p>
            <a:pPr lvl="1"/>
            <a:endParaRPr lang="en-US" sz="2800" dirty="0"/>
          </a:p>
          <a:p>
            <a:pPr lvl="1">
              <a:buChar char=" "/>
            </a:pPr>
            <a:r>
              <a:rPr lang="en-US" sz="3200" dirty="0" smtClean="0"/>
              <a:t>                                            </a:t>
            </a:r>
            <a:endParaRPr lang="en-US" sz="32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6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Intrinsically typed, nameless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Intrinsically typed: Terms inherently contain their proof of well-</a:t>
            </a:r>
            <a:r>
              <a:rPr lang="en-US" sz="3200" dirty="0" err="1" smtClean="0"/>
              <a:t>typedness</a:t>
            </a:r>
            <a:endParaRPr lang="en-US" sz="3200" dirty="0" smtClean="0"/>
          </a:p>
          <a:p>
            <a:pPr lvl="1"/>
            <a:r>
              <a:rPr lang="en-US" sz="2800" dirty="0" smtClean="0"/>
              <a:t>(</a:t>
            </a:r>
            <a:r>
              <a:rPr lang="el-GR" sz="2800" dirty="0" smtClean="0"/>
              <a:t>λ</a:t>
            </a:r>
            <a:r>
              <a:rPr lang="en-US" sz="2800" dirty="0">
                <a:solidFill>
                  <a:srgbClr val="1CADE4"/>
                </a:solidFill>
              </a:rPr>
              <a:t>x</a:t>
            </a:r>
            <a:r>
              <a:rPr lang="en-US" sz="2800" dirty="0"/>
              <a:t>:int.</a:t>
            </a:r>
            <a:r>
              <a:rPr lang="en-US" sz="2800" dirty="0">
                <a:solidFill>
                  <a:srgbClr val="1CADE4"/>
                </a:solidFill>
              </a:rPr>
              <a:t>x</a:t>
            </a:r>
            <a:r>
              <a:rPr lang="en-US" sz="2800" dirty="0"/>
              <a:t> + </a:t>
            </a:r>
            <a:r>
              <a:rPr lang="en-US" sz="2800" dirty="0" smtClean="0"/>
              <a:t>1) 3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smtClean="0">
                <a:sym typeface="Wingdings" panose="05000000000000000000" pitchFamily="2" charset="2"/>
              </a:rPr>
              <a:t>(((</a:t>
            </a:r>
            <a:r>
              <a:rPr lang="el-GR" sz="2800" dirty="0" smtClean="0"/>
              <a:t>λ</a:t>
            </a:r>
            <a:r>
              <a:rPr lang="en-US" sz="2800" dirty="0">
                <a:solidFill>
                  <a:srgbClr val="1CADE4"/>
                </a:solidFill>
              </a:rPr>
              <a:t>_</a:t>
            </a:r>
            <a:r>
              <a:rPr lang="en-US" sz="2800" dirty="0"/>
              <a:t>:int</a:t>
            </a:r>
            <a:r>
              <a:rPr lang="en-US" sz="2800" dirty="0" smtClean="0"/>
              <a:t>.(</a:t>
            </a:r>
            <a:r>
              <a:rPr lang="en-US" sz="2800" dirty="0" smtClean="0">
                <a:solidFill>
                  <a:srgbClr val="1CADE4"/>
                </a:solidFill>
              </a:rPr>
              <a:t>[</a:t>
            </a:r>
            <a:r>
              <a:rPr lang="en-US" sz="2800" dirty="0">
                <a:solidFill>
                  <a:srgbClr val="1CADE4"/>
                </a:solidFill>
              </a:rPr>
              <a:t>1</a:t>
            </a:r>
            <a:r>
              <a:rPr lang="en-US" sz="2800" dirty="0" smtClean="0">
                <a:solidFill>
                  <a:srgbClr val="1CADE4"/>
                </a:solidFill>
              </a:rPr>
              <a:t>] </a:t>
            </a:r>
            <a:r>
              <a:rPr lang="en-US" sz="2800" dirty="0" smtClean="0"/>
              <a:t>: </a:t>
            </a:r>
            <a:r>
              <a:rPr lang="en-US" sz="2800" dirty="0" err="1" smtClean="0"/>
              <a:t>int</a:t>
            </a:r>
            <a:r>
              <a:rPr lang="en-US" sz="2800" dirty="0">
                <a:solidFill>
                  <a:srgbClr val="1CADE4"/>
                </a:solidFill>
              </a:rPr>
              <a:t>)</a:t>
            </a:r>
            <a:r>
              <a:rPr lang="en-US" sz="2800" dirty="0" smtClean="0"/>
              <a:t> </a:t>
            </a:r>
            <a:r>
              <a:rPr lang="en-US" sz="2800" dirty="0"/>
              <a:t>+ </a:t>
            </a:r>
            <a:r>
              <a:rPr lang="en-US" sz="2800" dirty="0" smtClean="0"/>
              <a:t>(1 : </a:t>
            </a:r>
            <a:r>
              <a:rPr lang="en-US" sz="2800" dirty="0" err="1" smtClean="0"/>
              <a:t>int</a:t>
            </a:r>
            <a:r>
              <a:rPr lang="en-US" sz="2800" dirty="0" smtClean="0"/>
              <a:t>)) : </a:t>
            </a:r>
            <a:r>
              <a:rPr lang="en-US" sz="2800" dirty="0" err="1" smtClean="0"/>
              <a:t>int</a:t>
            </a:r>
            <a:r>
              <a:rPr lang="en-US" sz="2800" dirty="0" smtClean="0"/>
              <a:t> → </a:t>
            </a:r>
            <a:r>
              <a:rPr lang="en-US" sz="2800" dirty="0" err="1" smtClean="0"/>
              <a:t>int</a:t>
            </a:r>
            <a:r>
              <a:rPr lang="en-US" sz="2800" dirty="0" smtClean="0"/>
              <a:t>) (3 : </a:t>
            </a:r>
            <a:r>
              <a:rPr lang="en-US" sz="2800" dirty="0" err="1" smtClean="0"/>
              <a:t>int</a:t>
            </a:r>
            <a:r>
              <a:rPr lang="en-US" sz="2800" dirty="0" smtClean="0"/>
              <a:t>)) :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pPr lvl="1">
              <a:buClr>
                <a:srgbClr val="1CADE4"/>
              </a:buClr>
            </a:pPr>
            <a:r>
              <a:rPr lang="en-US" sz="2800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(</a:t>
            </a:r>
            <a:r>
              <a:rPr lang="el-GR" sz="2800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dirty="0" smtClean="0">
                <a:solidFill>
                  <a:srgbClr val="1CADE4"/>
                </a:solidFill>
                <a:latin typeface="Tw Cen MT" panose="020B0602020104020603" pitchFamily="34" charset="0"/>
              </a:rPr>
              <a:t>x</a:t>
            </a:r>
            <a:r>
              <a:rPr lang="en-US" sz="2800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:int.</a:t>
            </a:r>
            <a:r>
              <a:rPr lang="en-US" sz="2800" dirty="0" smtClean="0">
                <a:solidFill>
                  <a:srgbClr val="1CADE4"/>
                </a:solidFill>
                <a:latin typeface="Tw Cen MT" panose="020B0602020104020603" pitchFamily="34" charset="0"/>
              </a:rPr>
              <a:t>x</a:t>
            </a:r>
            <a:r>
              <a:rPr lang="en-US" sz="2800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 + 1) true </a:t>
            </a:r>
            <a:r>
              <a:rPr lang="en-US" sz="2800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 Impossible</a:t>
            </a:r>
            <a:endParaRPr lang="en-US" sz="2800" dirty="0" smtClean="0">
              <a:solidFill>
                <a:schemeClr val="tx1">
                  <a:lumMod val="100000"/>
                </a:schemeClr>
              </a:solidFill>
              <a:latin typeface="Tw Cen MT" panose="020B0602020104020603" pitchFamily="34" charset="0"/>
            </a:endParaRPr>
          </a:p>
          <a:p>
            <a:pPr lvl="1"/>
            <a:endParaRPr lang="en-US" sz="2800" dirty="0"/>
          </a:p>
          <a:p>
            <a:pPr lvl="1">
              <a:buChar char=" "/>
            </a:pPr>
            <a:r>
              <a:rPr lang="en-US" sz="3200" dirty="0" smtClean="0"/>
              <a:t>                                            </a:t>
            </a:r>
            <a:endParaRPr lang="en-US" sz="3200" dirty="0"/>
          </a:p>
          <a:p>
            <a:pPr lvl="1"/>
            <a:endParaRPr lang="en-US" sz="2800" dirty="0"/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8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Intrinsically typed, nameless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Intrinsically typed: Terms inherently contain their proof of well-</a:t>
            </a:r>
            <a:r>
              <a:rPr lang="en-US" sz="3200" dirty="0" err="1" smtClean="0"/>
              <a:t>typedness</a:t>
            </a:r>
            <a:endParaRPr lang="en-US" sz="3200" dirty="0" smtClean="0"/>
          </a:p>
          <a:p>
            <a:pPr lvl="1"/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>
                <a:solidFill>
                  <a:srgbClr val="1CADE4"/>
                </a:solidFill>
              </a:rPr>
              <a:t>x</a:t>
            </a:r>
            <a:r>
              <a:rPr lang="en-US" sz="2800" dirty="0"/>
              <a:t>:int.</a:t>
            </a:r>
            <a:r>
              <a:rPr lang="en-US" sz="2800" dirty="0">
                <a:solidFill>
                  <a:srgbClr val="1CADE4"/>
                </a:solidFill>
              </a:rPr>
              <a:t>x</a:t>
            </a:r>
            <a:r>
              <a:rPr lang="en-US" sz="2800" dirty="0"/>
              <a:t> + 1) 3 </a:t>
            </a:r>
            <a:r>
              <a:rPr lang="en-US" sz="2800" dirty="0">
                <a:sym typeface="Wingdings" panose="05000000000000000000" pitchFamily="2" charset="2"/>
              </a:rPr>
              <a:t> (((</a:t>
            </a:r>
            <a:r>
              <a:rPr lang="el-GR" sz="2800" dirty="0"/>
              <a:t>λ</a:t>
            </a:r>
            <a:r>
              <a:rPr lang="en-US" sz="2800" dirty="0">
                <a:solidFill>
                  <a:srgbClr val="1CADE4"/>
                </a:solidFill>
              </a:rPr>
              <a:t>_</a:t>
            </a:r>
            <a:r>
              <a:rPr lang="en-US" sz="2800" dirty="0"/>
              <a:t>:int.(</a:t>
            </a:r>
            <a:r>
              <a:rPr lang="en-US" sz="2800" dirty="0">
                <a:solidFill>
                  <a:srgbClr val="1CADE4"/>
                </a:solidFill>
              </a:rPr>
              <a:t>[1] </a:t>
            </a:r>
            <a:r>
              <a:rPr lang="en-US" sz="2800" dirty="0"/>
              <a:t>: </a:t>
            </a:r>
            <a:r>
              <a:rPr lang="en-US" sz="2800" dirty="0" err="1"/>
              <a:t>int</a:t>
            </a:r>
            <a:r>
              <a:rPr lang="en-US" sz="2800" dirty="0">
                <a:solidFill>
                  <a:srgbClr val="1CADE4"/>
                </a:solidFill>
              </a:rPr>
              <a:t>)</a:t>
            </a:r>
            <a:r>
              <a:rPr lang="en-US" sz="2800" dirty="0"/>
              <a:t> + (1 : </a:t>
            </a:r>
            <a:r>
              <a:rPr lang="en-US" sz="2800" dirty="0" err="1"/>
              <a:t>int</a:t>
            </a:r>
            <a:r>
              <a:rPr lang="en-US" sz="2800" dirty="0"/>
              <a:t>)) : </a:t>
            </a:r>
            <a:r>
              <a:rPr lang="en-US" sz="2800" dirty="0" err="1"/>
              <a:t>int</a:t>
            </a:r>
            <a:r>
              <a:rPr lang="en-US" sz="2800" dirty="0"/>
              <a:t> → </a:t>
            </a:r>
            <a:r>
              <a:rPr lang="en-US" sz="2800" dirty="0" err="1"/>
              <a:t>int</a:t>
            </a:r>
            <a:r>
              <a:rPr lang="en-US" sz="2800" dirty="0"/>
              <a:t>) (3 : </a:t>
            </a:r>
            <a:r>
              <a:rPr lang="en-US" sz="2800" dirty="0" err="1"/>
              <a:t>int</a:t>
            </a:r>
            <a:r>
              <a:rPr lang="en-US" sz="2800" dirty="0"/>
              <a:t>)) : </a:t>
            </a:r>
            <a:r>
              <a:rPr lang="en-US" sz="2800" dirty="0" err="1"/>
              <a:t>int</a:t>
            </a:r>
            <a:endParaRPr lang="en-US" sz="2800" dirty="0"/>
          </a:p>
          <a:p>
            <a:pPr lvl="1">
              <a:buClr>
                <a:srgbClr val="1CADE4"/>
              </a:buClr>
            </a:pPr>
            <a:r>
              <a:rPr lang="en-US" sz="2800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(</a:t>
            </a:r>
            <a:r>
              <a:rPr lang="el-GR" sz="2800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dirty="0" smtClean="0">
                <a:solidFill>
                  <a:srgbClr val="1CADE4"/>
                </a:solidFill>
                <a:latin typeface="Tw Cen MT" panose="020B0602020104020603" pitchFamily="34" charset="0"/>
              </a:rPr>
              <a:t>x</a:t>
            </a:r>
            <a:r>
              <a:rPr lang="en-US" sz="2800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:int.</a:t>
            </a:r>
            <a:r>
              <a:rPr lang="en-US" sz="2800" dirty="0" smtClean="0">
                <a:solidFill>
                  <a:srgbClr val="1CADE4"/>
                </a:solidFill>
                <a:latin typeface="Tw Cen MT" panose="020B0602020104020603" pitchFamily="34" charset="0"/>
              </a:rPr>
              <a:t>x</a:t>
            </a:r>
            <a:r>
              <a:rPr lang="en-US" sz="2800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 + 1) true </a:t>
            </a:r>
            <a:r>
              <a:rPr lang="en-US" sz="2800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 Impossible</a:t>
            </a:r>
            <a:br>
              <a:rPr lang="en-US" sz="2800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  <a:sym typeface="Wingdings" panose="05000000000000000000" pitchFamily="2" charset="2"/>
              </a:rPr>
            </a:br>
            <a:endParaRPr lang="en-US" sz="2800" dirty="0" smtClean="0">
              <a:solidFill>
                <a:schemeClr val="tx1">
                  <a:lumMod val="100000"/>
                </a:schemeClr>
              </a:solidFill>
              <a:latin typeface="Tw Cen MT" panose="020B0602020104020603" pitchFamily="34" charset="0"/>
            </a:endParaRPr>
          </a:p>
          <a:p>
            <a:pPr lvl="1"/>
            <a:endParaRPr lang="en-US" sz="2800" dirty="0"/>
          </a:p>
          <a:p>
            <a:pPr marL="128016" lvl="1" indent="0">
              <a:buClr>
                <a:srgbClr val="1CADE4"/>
              </a:buClr>
              <a:buNone/>
            </a:pPr>
            <a:r>
              <a:rPr lang="en-US" sz="3200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Emergent Property: All terms are well-typed.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9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Intrinsically Typed, Nameless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data </a:t>
            </a:r>
            <a:r>
              <a:rPr lang="en-US" dirty="0"/>
              <a:t>Type : Set where</a:t>
            </a:r>
          </a:p>
          <a:p>
            <a:r>
              <a:rPr lang="en-US" dirty="0"/>
              <a:t>    Boolean : Type</a:t>
            </a:r>
          </a:p>
          <a:p>
            <a:r>
              <a:rPr lang="en-US" dirty="0"/>
              <a:t>    Function : Type → Type → Type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Term (</a:t>
            </a:r>
            <a:r>
              <a:rPr lang="el-GR" dirty="0"/>
              <a:t>Γ : </a:t>
            </a:r>
            <a:r>
              <a:rPr lang="en-US" dirty="0"/>
              <a:t>Context) :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 → Set where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rgbClr val="1CADE4"/>
                </a:solidFill>
              </a:rPr>
              <a:t>Var</a:t>
            </a:r>
            <a:r>
              <a:rPr lang="en-US" dirty="0"/>
              <a:t> : </a:t>
            </a:r>
            <a:r>
              <a:rPr lang="en-US" dirty="0" smtClean="0">
                <a:solidFill>
                  <a:srgbClr val="FF0000"/>
                </a:solidFill>
              </a:rPr>
              <a:t>(t : Type) </a:t>
            </a:r>
            <a:r>
              <a:rPr lang="en-US" dirty="0" smtClean="0"/>
              <a:t>(v : Variable </a:t>
            </a:r>
            <a:r>
              <a:rPr lang="el-GR" dirty="0" smtClean="0"/>
              <a:t>Γ</a:t>
            </a:r>
            <a:r>
              <a:rPr lang="en-US" dirty="0" smtClean="0"/>
              <a:t>) → </a:t>
            </a:r>
            <a:r>
              <a:rPr lang="en-US" dirty="0"/>
              <a:t>(type-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l-GR" dirty="0"/>
              <a:t>Γ </a:t>
            </a:r>
            <a:r>
              <a:rPr lang="en-US" dirty="0"/>
              <a:t>v ≡ t) → Term </a:t>
            </a:r>
            <a:r>
              <a:rPr lang="el-GR" dirty="0"/>
              <a:t>Γ </a:t>
            </a:r>
            <a:r>
              <a:rPr lang="en-US" dirty="0">
                <a:solidFill>
                  <a:srgbClr val="FF0000"/>
                </a:solidFill>
              </a:rPr>
              <a:t>t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1CADE4"/>
                </a:solidFill>
              </a:rPr>
              <a:t>Fun </a:t>
            </a:r>
            <a:r>
              <a:rPr lang="en-US" dirty="0"/>
              <a:t>: </a:t>
            </a:r>
            <a:r>
              <a:rPr lang="en-US" dirty="0" smtClean="0"/>
              <a:t>(t </a:t>
            </a:r>
            <a:r>
              <a:rPr lang="en-US" dirty="0" err="1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′</a:t>
            </a:r>
            <a:r>
              <a:rPr lang="en-US" dirty="0" smtClean="0"/>
              <a:t> : Type) → </a:t>
            </a:r>
            <a:r>
              <a:rPr lang="en-US" dirty="0"/>
              <a:t>Term (</a:t>
            </a:r>
            <a:r>
              <a:rPr lang="el-GR" dirty="0"/>
              <a:t>Γ , </a:t>
            </a:r>
            <a:r>
              <a:rPr lang="en-US" dirty="0"/>
              <a:t>t) </a:t>
            </a:r>
            <a:r>
              <a:rPr lang="en-US" dirty="0">
                <a:solidFill>
                  <a:srgbClr val="FF0000"/>
                </a:solidFill>
              </a:rPr>
              <a:t>t′</a:t>
            </a:r>
            <a:r>
              <a:rPr lang="en-US" dirty="0"/>
              <a:t> → Term </a:t>
            </a:r>
            <a:r>
              <a:rPr lang="el-GR" dirty="0"/>
              <a:t>Γ </a:t>
            </a:r>
            <a:r>
              <a:rPr lang="el-GR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Function t t′)</a:t>
            </a:r>
          </a:p>
          <a:p>
            <a:r>
              <a:rPr lang="en-US" dirty="0"/>
              <a:t>    App 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(t </a:t>
            </a:r>
            <a:r>
              <a:rPr lang="en-US" dirty="0" err="1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′ : Type) </a:t>
            </a:r>
            <a:r>
              <a:rPr lang="en-US" dirty="0" smtClean="0"/>
              <a:t>→ </a:t>
            </a:r>
            <a:r>
              <a:rPr lang="en-US" dirty="0"/>
              <a:t>Term </a:t>
            </a:r>
            <a:r>
              <a:rPr lang="el-GR" dirty="0"/>
              <a:t>Γ </a:t>
            </a:r>
            <a:r>
              <a:rPr lang="el-GR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Function t t′) </a:t>
            </a:r>
            <a:r>
              <a:rPr lang="en-US" dirty="0"/>
              <a:t>→ Term </a:t>
            </a:r>
            <a:r>
              <a:rPr lang="el-GR" dirty="0"/>
              <a:t>Γ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 → Term </a:t>
            </a:r>
            <a:r>
              <a:rPr lang="el-GR" dirty="0"/>
              <a:t>Γ </a:t>
            </a:r>
            <a:r>
              <a:rPr lang="en-US" dirty="0">
                <a:solidFill>
                  <a:srgbClr val="FF0000"/>
                </a:solidFill>
              </a:rPr>
              <a:t>t′</a:t>
            </a:r>
          </a:p>
          <a:p>
            <a:r>
              <a:rPr lang="en-US" dirty="0"/>
              <a:t>    True : Term </a:t>
            </a:r>
            <a:r>
              <a:rPr lang="el-GR" dirty="0"/>
              <a:t>Γ </a:t>
            </a:r>
            <a:r>
              <a:rPr lang="en-US" dirty="0">
                <a:solidFill>
                  <a:srgbClr val="FF0000"/>
                </a:solidFill>
              </a:rPr>
              <a:t>Boolean</a:t>
            </a:r>
          </a:p>
          <a:p>
            <a:r>
              <a:rPr lang="en-US" dirty="0"/>
              <a:t>    False : Term </a:t>
            </a:r>
            <a:r>
              <a:rPr lang="el-GR" dirty="0"/>
              <a:t>Γ </a:t>
            </a:r>
            <a:r>
              <a:rPr lang="en-US" dirty="0">
                <a:solidFill>
                  <a:srgbClr val="FF0000"/>
                </a:solidFill>
              </a:rPr>
              <a:t>Boolean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1CADE4"/>
                </a:solidFill>
              </a:rPr>
              <a:t>No Type-Proof needed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0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95650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16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17934" y="6470704"/>
            <a:ext cx="532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*** Proof only applies to call-by-value evaluation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descr="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Pros and Cons</a:t>
            </a:r>
            <a:endParaRPr lang="en-US" dirty="0"/>
          </a:p>
        </p:txBody>
      </p:sp>
      <p:sp>
        <p:nvSpPr>
          <p:cNvPr id="11" name="Text Placeholder 10" descr="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Extrinsically Typed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Content Placeholder 11" descr="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ADE4"/>
                </a:solidFill>
              </a:rPr>
              <a:t>Terms are lightweight</a:t>
            </a:r>
          </a:p>
          <a:p>
            <a:r>
              <a:rPr lang="en-US" smtClean="0">
                <a:solidFill>
                  <a:srgbClr val="FF0000"/>
                </a:solidFill>
              </a:rPr>
              <a:t>                              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                                   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                      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                               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                                      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         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3" name="Text Placeholder 12" descr=" 1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Intrinsically Typed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Content Placeholder 13" descr="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Terms are syntactically bulkier</a:t>
            </a:r>
          </a:p>
          <a:p>
            <a:r>
              <a:rPr lang="en-US" smtClean="0">
                <a:solidFill>
                  <a:srgbClr val="1CADE4"/>
                </a:solidFill>
              </a:rPr>
              <a:t>                                     </a:t>
            </a:r>
            <a:endParaRPr lang="en-US" dirty="0" smtClean="0">
              <a:solidFill>
                <a:srgbClr val="1CADE4"/>
              </a:solidFill>
            </a:endParaRPr>
          </a:p>
          <a:p>
            <a:r>
              <a:rPr lang="en-US" smtClean="0">
                <a:solidFill>
                  <a:srgbClr val="1CADE4"/>
                </a:solidFill>
              </a:rPr>
              <a:t>                                       </a:t>
            </a:r>
            <a:endParaRPr lang="en-US" dirty="0">
              <a:solidFill>
                <a:srgbClr val="1CADE4"/>
              </a:solidFill>
            </a:endParaRPr>
          </a:p>
          <a:p>
            <a:r>
              <a:rPr lang="en-US" smtClean="0">
                <a:solidFill>
                  <a:srgbClr val="1CADE4"/>
                </a:solidFill>
              </a:rPr>
              <a:t>                                   </a:t>
            </a:r>
            <a:br>
              <a:rPr lang="en-US" smtClean="0">
                <a:solidFill>
                  <a:srgbClr val="1CADE4"/>
                </a:solidFill>
              </a:rPr>
            </a:br>
            <a:r>
              <a:rPr lang="en-US" smtClean="0">
                <a:solidFill>
                  <a:srgbClr val="1CADE4"/>
                </a:solidFill>
              </a:rPr>
              <a:t>                            </a:t>
            </a:r>
            <a:endParaRPr lang="en-US" dirty="0" smtClean="0">
              <a:solidFill>
                <a:srgbClr val="1CADE4"/>
              </a:solidFill>
            </a:endParaRPr>
          </a:p>
        </p:txBody>
      </p:sp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76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descr="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Pros and Cons</a:t>
            </a:r>
            <a:endParaRPr lang="en-US" dirty="0"/>
          </a:p>
        </p:txBody>
      </p:sp>
      <p:sp>
        <p:nvSpPr>
          <p:cNvPr id="11" name="Text Placeholder 10" descr=" 1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Extrinsically Typed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Content Placeholder 11" descr=" 12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r>
              <a:rPr lang="en-US" dirty="0" smtClean="0">
                <a:solidFill>
                  <a:srgbClr val="1CADE4"/>
                </a:solidFill>
              </a:rPr>
              <a:t>Terms are lightweight</a:t>
            </a:r>
          </a:p>
          <a:p>
            <a:pPr>
              <a:buClr>
                <a:srgbClr val="1CADE4"/>
              </a:buClr>
            </a:pPr>
            <a:r>
              <a:rPr lang="en-US" dirty="0" smtClean="0">
                <a:solidFill>
                  <a:srgbClr val="FF0000"/>
                </a:solidFill>
                <a:latin typeface="Tw Cen MT" panose="020B0602020104020603" pitchFamily="34" charset="0"/>
              </a:rPr>
              <a:t>External typing judgement needed, leading to more difficult proofs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  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          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                        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                         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3" name="Text Placeholder 12" descr=" 13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Intrinsically Typed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Content Placeholder 13" descr=" 14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Terms are syntactically bulkier</a:t>
            </a:r>
          </a:p>
          <a:p>
            <a:pPr>
              <a:buClr>
                <a:srgbClr val="1CADE4"/>
              </a:buClr>
            </a:pPr>
            <a:r>
              <a:rPr lang="en-US" dirty="0" smtClean="0">
                <a:solidFill>
                  <a:srgbClr val="1CADE4"/>
                </a:solidFill>
                <a:latin typeface="Tw Cen MT" panose="020B0602020104020603" pitchFamily="34" charset="0"/>
              </a:rPr>
              <a:t>No external typing judgment necessary, simpler proofs</a:t>
            </a:r>
          </a:p>
          <a:p>
            <a:r>
              <a:rPr lang="en-US" dirty="0" smtClean="0">
                <a:solidFill>
                  <a:srgbClr val="1CADE4"/>
                </a:solidFill>
              </a:rPr>
              <a:t>                                       </a:t>
            </a:r>
            <a:endParaRPr lang="en-US" dirty="0">
              <a:solidFill>
                <a:srgbClr val="1CADE4"/>
              </a:solidFill>
            </a:endParaRPr>
          </a:p>
          <a:p>
            <a:r>
              <a:rPr lang="en-US" dirty="0" smtClean="0">
                <a:solidFill>
                  <a:srgbClr val="1CADE4"/>
                </a:solidFill>
              </a:rPr>
              <a:t>                                   </a:t>
            </a:r>
            <a:br>
              <a:rPr lang="en-US" dirty="0" smtClean="0">
                <a:solidFill>
                  <a:srgbClr val="1CADE4"/>
                </a:solidFill>
              </a:rPr>
            </a:br>
            <a:r>
              <a:rPr lang="en-US" dirty="0" smtClean="0">
                <a:solidFill>
                  <a:srgbClr val="1CADE4"/>
                </a:solidFill>
              </a:rPr>
              <a:t>                            </a:t>
            </a:r>
            <a:endParaRPr lang="en-US" dirty="0" smtClean="0">
              <a:solidFill>
                <a:srgbClr val="1CADE4"/>
              </a:solidFill>
            </a:endParaRPr>
          </a:p>
        </p:txBody>
      </p:sp>
      <p:sp>
        <p:nvSpPr>
          <p:cNvPr id="2" name="Slide Number Placeholder 1" descr="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63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Pros and Cons</a:t>
            </a:r>
            <a:endParaRPr lang="en-US" dirty="0"/>
          </a:p>
        </p:txBody>
      </p:sp>
      <p:sp>
        <p:nvSpPr>
          <p:cNvPr id="3" name="Text Placeholder 2" descr="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Named Variables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3" descr="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Variable shadowing</a:t>
            </a:r>
          </a:p>
          <a:p>
            <a:r>
              <a:rPr lang="en-US" smtClean="0">
                <a:solidFill>
                  <a:srgbClr val="FF0000"/>
                </a:solidFill>
              </a:rPr>
              <a:t>              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mtClean="0">
                <a:solidFill>
                  <a:srgbClr val="1CADE4"/>
                </a:solidFill>
              </a:rPr>
              <a:t>                  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Text Placeholder 4" descr="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Nameless Variables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Content Placeholder 5" descr="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CADE4"/>
                </a:solidFill>
              </a:rPr>
              <a:t>No variable shadowing</a:t>
            </a:r>
          </a:p>
          <a:p>
            <a:r>
              <a:rPr lang="en-US" smtClean="0">
                <a:solidFill>
                  <a:srgbClr val="1CADE4"/>
                </a:solidFill>
              </a:rPr>
              <a:t>                   </a:t>
            </a:r>
            <a:endParaRPr lang="en-US" dirty="0" smtClean="0">
              <a:solidFill>
                <a:srgbClr val="1CADE4"/>
              </a:solidFill>
            </a:endParaRPr>
          </a:p>
          <a:p>
            <a:r>
              <a:rPr lang="en-US" smtClean="0">
                <a:solidFill>
                  <a:srgbClr val="FF0000"/>
                </a:solidFill>
              </a:rPr>
              <a:t>                              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Slide Number Placeholder 6" descr="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6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Pros and Cons</a:t>
            </a:r>
            <a:endParaRPr lang="en-US" dirty="0"/>
          </a:p>
        </p:txBody>
      </p:sp>
      <p:sp>
        <p:nvSpPr>
          <p:cNvPr id="3" name="Text Placeholder 2" descr="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Named Variables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3" descr=" 4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Variable shadowing</a:t>
            </a:r>
          </a:p>
          <a:p>
            <a:pPr>
              <a:buClr>
                <a:srgbClr val="1CADE4"/>
              </a:buClr>
            </a:pPr>
            <a:r>
              <a:rPr lang="en-US" smtClean="0">
                <a:solidFill>
                  <a:srgbClr val="FF0000"/>
                </a:solidFill>
                <a:latin typeface="Tw Cen MT" panose="020B0602020104020603" pitchFamily="34" charset="0"/>
              </a:rPr>
              <a:t>Variable capture</a:t>
            </a:r>
          </a:p>
          <a:p>
            <a:r>
              <a:rPr lang="en-US" smtClean="0">
                <a:solidFill>
                  <a:srgbClr val="1CADE4"/>
                </a:solidFill>
              </a:rPr>
              <a:t>                  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Text Placeholder 4" descr="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Nameless Variables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Content Placeholder 5" descr=" 6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r>
              <a:rPr lang="en-US" dirty="0" smtClean="0">
                <a:solidFill>
                  <a:srgbClr val="1CADE4"/>
                </a:solidFill>
              </a:rPr>
              <a:t>No variable shadowing</a:t>
            </a:r>
          </a:p>
          <a:p>
            <a:pPr>
              <a:buClr>
                <a:srgbClr val="1CADE4"/>
              </a:buClr>
            </a:pPr>
            <a:r>
              <a:rPr lang="en-US" smtClean="0">
                <a:solidFill>
                  <a:srgbClr val="1CADE4"/>
                </a:solidFill>
                <a:latin typeface="Tw Cen MT" panose="020B0602020104020603" pitchFamily="34" charset="0"/>
              </a:rPr>
              <a:t>No variable capture</a:t>
            </a:r>
          </a:p>
          <a:p>
            <a:r>
              <a:rPr lang="en-US" smtClean="0">
                <a:solidFill>
                  <a:srgbClr val="FF0000"/>
                </a:solidFill>
              </a:rPr>
              <a:t>                               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Slide Number Placeholder 6" descr="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Discussion: Pros and Cons</a:t>
            </a:r>
            <a:endParaRPr lang="en-US" dirty="0"/>
          </a:p>
        </p:txBody>
      </p:sp>
      <p:sp>
        <p:nvSpPr>
          <p:cNvPr id="3" name="Text Placeholder 2" descr="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Named Variables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Content Placeholder 3" descr=" 4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Variable shadowing</a:t>
            </a:r>
          </a:p>
          <a:p>
            <a:pPr>
              <a:buClr>
                <a:srgbClr val="1CADE4"/>
              </a:buClr>
            </a:pPr>
            <a:r>
              <a:rPr lang="en-US" smtClean="0">
                <a:solidFill>
                  <a:srgbClr val="FF0000"/>
                </a:solidFill>
                <a:latin typeface="Tw Cen MT" panose="020B0602020104020603" pitchFamily="34" charset="0"/>
              </a:rPr>
              <a:t>Variable capture</a:t>
            </a:r>
          </a:p>
          <a:p>
            <a:pPr>
              <a:buClr>
                <a:srgbClr val="1CADE4"/>
              </a:buClr>
            </a:pPr>
            <a:r>
              <a:rPr lang="en-US" smtClean="0">
                <a:solidFill>
                  <a:srgbClr val="1CADE4"/>
                </a:solidFill>
                <a:latin typeface="Tw Cen MT" panose="020B0602020104020603" pitchFamily="34" charset="0"/>
              </a:rPr>
              <a:t>Easy to program in</a:t>
            </a:r>
            <a:endParaRPr lang="en-US" dirty="0">
              <a:solidFill>
                <a:srgbClr val="1CADE4"/>
              </a:solidFill>
            </a:endParaRPr>
          </a:p>
        </p:txBody>
      </p:sp>
      <p:sp>
        <p:nvSpPr>
          <p:cNvPr id="5" name="Text Placeholder 4" descr="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Nameless Variables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Content Placeholder 5" descr=" 6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r>
              <a:rPr lang="en-US" dirty="0" smtClean="0">
                <a:solidFill>
                  <a:srgbClr val="1CADE4"/>
                </a:solidFill>
              </a:rPr>
              <a:t>No variable shadowing</a:t>
            </a:r>
          </a:p>
          <a:p>
            <a:pPr>
              <a:buClr>
                <a:srgbClr val="1CADE4"/>
              </a:buClr>
            </a:pPr>
            <a:r>
              <a:rPr lang="en-US" smtClean="0">
                <a:solidFill>
                  <a:srgbClr val="1CADE4"/>
                </a:solidFill>
                <a:latin typeface="Tw Cen MT" panose="020B0602020104020603" pitchFamily="34" charset="0"/>
              </a:rPr>
              <a:t>No variable capture</a:t>
            </a:r>
          </a:p>
          <a:p>
            <a:pPr>
              <a:buClr>
                <a:srgbClr val="1CADE4"/>
              </a:buClr>
            </a:pPr>
            <a:r>
              <a:rPr lang="en-US" smtClean="0">
                <a:solidFill>
                  <a:srgbClr val="FF0000"/>
                </a:solidFill>
                <a:latin typeface="Tw Cen MT" panose="020B0602020104020603" pitchFamily="34" charset="0"/>
              </a:rPr>
              <a:t>Difficult/awkward to program in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Slide Number Placeholder 6" descr="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3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background and 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Simply Typed Lambda Calculus (</a:t>
            </a:r>
            <a:r>
              <a:rPr lang="el-GR" sz="3200" dirty="0"/>
              <a:t>λ</a:t>
            </a:r>
            <a:r>
              <a:rPr lang="en-US" sz="3200" baseline="30000" dirty="0"/>
              <a:t>→</a:t>
            </a:r>
            <a:r>
              <a:rPr lang="en-US" sz="3200" baseline="30000" dirty="0">
                <a:sym typeface="Wingdings" panose="05000000000000000000" pitchFamily="2" charset="2"/>
              </a:rPr>
              <a:t> </a:t>
            </a:r>
            <a:r>
              <a:rPr lang="en-US" sz="3200" dirty="0" smtClean="0"/>
              <a:t>) (Church 1940)</a:t>
            </a:r>
          </a:p>
          <a:p>
            <a:pPr lvl="1"/>
            <a:r>
              <a:rPr lang="en-US" sz="2800" dirty="0" smtClean="0"/>
              <a:t>First typed programming language</a:t>
            </a:r>
          </a:p>
          <a:p>
            <a:pPr lvl="1"/>
            <a:r>
              <a:rPr lang="en-US" sz="2800" dirty="0" smtClean="0"/>
              <a:t>Type-safe </a:t>
            </a:r>
            <a:r>
              <a:rPr lang="en-US" sz="2800" dirty="0" smtClean="0">
                <a:sym typeface="Wingdings" panose="05000000000000000000" pitchFamily="2" charset="2"/>
              </a:rPr>
              <a:t> can be used as a model of formal logic</a:t>
            </a:r>
          </a:p>
          <a:p>
            <a:pPr lvl="1"/>
            <a:endParaRPr lang="en-US" sz="2800" i="1" dirty="0">
              <a:sym typeface="Wingdings" panose="05000000000000000000" pitchFamily="2" charset="2"/>
            </a:endParaRPr>
          </a:p>
          <a:p>
            <a:r>
              <a:rPr lang="en-US" sz="3200" i="1" dirty="0" smtClean="0">
                <a:sym typeface="Wingdings" panose="05000000000000000000" pitchFamily="2" charset="2"/>
              </a:rPr>
              <a:t>Types and Programming Languages</a:t>
            </a:r>
            <a:r>
              <a:rPr lang="en-US" sz="3200" dirty="0" smtClean="0">
                <a:sym typeface="Wingdings" panose="05000000000000000000" pitchFamily="2" charset="2"/>
              </a:rPr>
              <a:t> (Pierce 2002)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Outlines general proofs of type safety for PL including </a:t>
            </a:r>
            <a:r>
              <a:rPr lang="el-GR" sz="2800" dirty="0"/>
              <a:t>λ</a:t>
            </a:r>
            <a:r>
              <a:rPr lang="en-US" sz="2800" baseline="30000" dirty="0"/>
              <a:t>→</a:t>
            </a:r>
            <a:r>
              <a:rPr lang="en-US" sz="2800" baseline="30000" dirty="0">
                <a:sym typeface="Wingdings" panose="05000000000000000000" pitchFamily="2" charset="2"/>
              </a:rPr>
              <a:t> </a:t>
            </a:r>
            <a:endParaRPr lang="en-US" sz="2800" baseline="30000" dirty="0" smtClean="0">
              <a:sym typeface="Wingdings" panose="05000000000000000000" pitchFamily="2" charset="2"/>
            </a:endParaRPr>
          </a:p>
          <a:p>
            <a:pPr lvl="1"/>
            <a:endParaRPr lang="en-US" sz="280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5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Compared 3 different formulations of </a:t>
            </a:r>
            <a:r>
              <a:rPr lang="el-GR" sz="3200" dirty="0"/>
              <a:t>λ</a:t>
            </a:r>
            <a:r>
              <a:rPr lang="en-US" sz="3200" baseline="30000" dirty="0"/>
              <a:t>→</a:t>
            </a:r>
            <a:r>
              <a:rPr lang="en-US" sz="3200" baseline="30000" dirty="0">
                <a:sym typeface="Wingdings" panose="05000000000000000000" pitchFamily="2" charset="2"/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and their respective type-safety proofs in </a:t>
            </a:r>
            <a:r>
              <a:rPr lang="en-US" sz="3200" dirty="0" err="1" smtClean="0">
                <a:sym typeface="Wingdings" panose="05000000000000000000" pitchFamily="2" charset="2"/>
              </a:rPr>
              <a:t>Agda</a:t>
            </a:r>
            <a:endParaRPr lang="en-US" sz="3200" dirty="0" smtClean="0">
              <a:sym typeface="Wingdings" panose="05000000000000000000" pitchFamily="2" charset="2"/>
            </a:endParaRPr>
          </a:p>
          <a:p>
            <a:r>
              <a:rPr lang="en-US" sz="3200" dirty="0" smtClean="0">
                <a:sym typeface="Wingdings" panose="05000000000000000000" pitchFamily="2" charset="2"/>
              </a:rPr>
              <a:t>Found that intrinsic typing and nameless variable are easier in proofs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Found that extrinsic typing and named variable are easier in programming</a:t>
            </a:r>
          </a:p>
          <a:p>
            <a:r>
              <a:rPr lang="en-US" sz="3200" dirty="0" smtClean="0"/>
              <a:t>Future work: Use Cubical Type Theory to make named variables easier to use in proofs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0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 smtClean="0"/>
          </a:p>
          <a:p>
            <a:pPr algn="ctr"/>
            <a:r>
              <a:rPr lang="en-US" sz="9600" dirty="0" smtClean="0"/>
              <a:t>Thank you!</a:t>
            </a:r>
            <a:endParaRPr lang="en-US" sz="9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would like to thank Matthew Weaver and Prof. David Walker for advising me on this project throughout this semester.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Explore proofs of type safety using different formulations of </a:t>
            </a:r>
            <a:r>
              <a:rPr lang="el-GR" sz="3200" dirty="0"/>
              <a:t>λ</a:t>
            </a:r>
            <a:r>
              <a:rPr lang="en-US" sz="3200" baseline="30000" dirty="0"/>
              <a:t>→</a:t>
            </a:r>
            <a:r>
              <a:rPr lang="en-US" sz="3200" baseline="30000" dirty="0">
                <a:sym typeface="Wingdings" panose="05000000000000000000" pitchFamily="2" charset="2"/>
              </a:rPr>
              <a:t> </a:t>
            </a:r>
            <a:endParaRPr lang="en-US" sz="3200" dirty="0" smtClean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/>
            </a:r>
            <a:br>
              <a:rPr lang="en-US" sz="3200" dirty="0">
                <a:sym typeface="Wingdings" panose="05000000000000000000" pitchFamily="2" charset="2"/>
              </a:rPr>
            </a:br>
            <a:r>
              <a:rPr lang="en-US" sz="3200" dirty="0" smtClean="0">
                <a:sym typeface="Wingdings" panose="05000000000000000000" pitchFamily="2" charset="2"/>
              </a:rPr>
              <a:t>Formalize and verify proofs with </a:t>
            </a:r>
            <a:r>
              <a:rPr lang="en-US" sz="3200" dirty="0" err="1" smtClean="0">
                <a:sym typeface="Wingdings" panose="05000000000000000000" pitchFamily="2" charset="2"/>
              </a:rPr>
              <a:t>Agda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Untyped</a:t>
            </a:r>
            <a:r>
              <a:rPr lang="en-US" dirty="0" smtClean="0"/>
              <a:t>) Lambda Calculus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language with three kinds of expressions (e):</a:t>
            </a:r>
          </a:p>
          <a:p>
            <a:pPr lvl="1"/>
            <a:r>
              <a:rPr lang="en-US" sz="2800" dirty="0" smtClean="0"/>
              <a:t>Variables: x, y, etc.</a:t>
            </a:r>
          </a:p>
          <a:p>
            <a:pPr lvl="1"/>
            <a:r>
              <a:rPr lang="en-US" sz="2800" dirty="0" smtClean="0"/>
              <a:t>Functions: </a:t>
            </a:r>
            <a:r>
              <a:rPr lang="el-GR" sz="2800" dirty="0" smtClean="0"/>
              <a:t>λ</a:t>
            </a:r>
            <a:r>
              <a:rPr lang="en-US" sz="2800" dirty="0" err="1" smtClean="0"/>
              <a:t>x.e</a:t>
            </a:r>
            <a:r>
              <a:rPr lang="en-US" sz="2800" dirty="0" smtClean="0"/>
              <a:t> (i.e. f(x) = e)</a:t>
            </a:r>
          </a:p>
          <a:p>
            <a:pPr lvl="1"/>
            <a:r>
              <a:rPr lang="en-US" sz="2800" dirty="0" smtClean="0">
                <a:sym typeface="Wingdings" panose="05000000000000000000" pitchFamily="2" charset="2"/>
              </a:rPr>
              <a:t>Applications: e</a:t>
            </a:r>
            <a:r>
              <a:rPr lang="en-US" sz="2800" baseline="-25000" dirty="0" smtClean="0">
                <a:sym typeface="Wingdings" panose="05000000000000000000" pitchFamily="2" charset="2"/>
              </a:rPr>
              <a:t>1</a:t>
            </a:r>
            <a:r>
              <a:rPr lang="en-US" sz="2800" dirty="0" smtClean="0">
                <a:sym typeface="Wingdings" panose="05000000000000000000" pitchFamily="2" charset="2"/>
              </a:rPr>
              <a:t> e</a:t>
            </a:r>
            <a:r>
              <a:rPr lang="en-US" sz="2800" baseline="-25000" dirty="0" smtClean="0">
                <a:sym typeface="Wingdings" panose="05000000000000000000" pitchFamily="2" charset="2"/>
              </a:rPr>
              <a:t>2</a:t>
            </a:r>
            <a:r>
              <a:rPr lang="en-US" sz="2800" dirty="0" smtClean="0">
                <a:sym typeface="Wingdings" panose="05000000000000000000" pitchFamily="2" charset="2"/>
              </a:rPr>
              <a:t> (i.e. e</a:t>
            </a:r>
            <a:r>
              <a:rPr lang="en-US" sz="2800" baseline="-25000" dirty="0" smtClean="0">
                <a:sym typeface="Wingdings" panose="05000000000000000000" pitchFamily="2" charset="2"/>
              </a:rPr>
              <a:t>1</a:t>
            </a:r>
            <a:r>
              <a:rPr lang="en-US" sz="2800" dirty="0" smtClean="0">
                <a:sym typeface="Wingdings" panose="05000000000000000000" pitchFamily="2" charset="2"/>
              </a:rPr>
              <a:t>(e</a:t>
            </a:r>
            <a:r>
              <a:rPr lang="en-US" sz="2800" baseline="-25000" dirty="0" smtClean="0">
                <a:sym typeface="Wingdings" panose="05000000000000000000" pitchFamily="2" charset="2"/>
              </a:rPr>
              <a:t>2</a:t>
            </a:r>
            <a:r>
              <a:rPr lang="en-US" sz="2800" dirty="0" smtClean="0">
                <a:sym typeface="Wingdings" panose="05000000000000000000" pitchFamily="2" charset="2"/>
              </a:rPr>
              <a:t>), where e</a:t>
            </a:r>
            <a:r>
              <a:rPr lang="en-US" sz="2800" baseline="-25000" dirty="0" smtClean="0">
                <a:sym typeface="Wingdings" panose="05000000000000000000" pitchFamily="2" charset="2"/>
              </a:rPr>
              <a:t>1</a:t>
            </a:r>
            <a:r>
              <a:rPr lang="en-US" sz="2800" dirty="0" smtClean="0">
                <a:sym typeface="Wingdings" panose="05000000000000000000" pitchFamily="2" charset="2"/>
              </a:rPr>
              <a:t> is a function)</a:t>
            </a:r>
            <a:endParaRPr lang="en-US" sz="28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Simply Typed Lambda Calculus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One additional feature: Bound variables have types (</a:t>
            </a:r>
            <a:r>
              <a:rPr lang="el-GR" sz="3200" dirty="0" smtClean="0"/>
              <a:t>τ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 smtClean="0"/>
              <a:t>Functions</a:t>
            </a:r>
            <a:r>
              <a:rPr lang="en-US" sz="2800" dirty="0"/>
              <a:t>: </a:t>
            </a:r>
            <a:r>
              <a:rPr lang="el-GR" sz="2800" dirty="0"/>
              <a:t>λ</a:t>
            </a:r>
            <a:r>
              <a:rPr lang="en-US" sz="2800" dirty="0" err="1" smtClean="0"/>
              <a:t>x.e</a:t>
            </a:r>
            <a:r>
              <a:rPr lang="en-US" sz="2800" dirty="0" smtClean="0"/>
              <a:t> becomes </a:t>
            </a:r>
            <a:r>
              <a:rPr lang="el-GR" sz="2800" dirty="0"/>
              <a:t>λ</a:t>
            </a:r>
            <a:r>
              <a:rPr lang="en-US" sz="2800" dirty="0" smtClean="0"/>
              <a:t>x:</a:t>
            </a:r>
            <a:r>
              <a:rPr lang="el-GR" sz="2800" dirty="0" smtClean="0"/>
              <a:t>τ</a:t>
            </a:r>
            <a:r>
              <a:rPr lang="en-US" sz="2800" dirty="0" smtClean="0"/>
              <a:t>.e </a:t>
            </a:r>
          </a:p>
          <a:p>
            <a:r>
              <a:rPr lang="en-US" sz="3200" smtClean="0"/>
              <a:t>                                                       </a:t>
            </a:r>
            <a:br>
              <a:rPr lang="en-US" sz="3200" smtClean="0"/>
            </a:br>
            <a:r>
              <a:rPr lang="en-US" sz="3200" smtClean="0"/>
              <a:t>    </a:t>
            </a:r>
            <a:endParaRPr lang="en-US" sz="3200" dirty="0" smtClean="0"/>
          </a:p>
          <a:p>
            <a:pPr lvl="1">
              <a:buChar char=" "/>
            </a:pPr>
            <a:r>
              <a:rPr lang="en-US" sz="2800" smtClean="0"/>
              <a:t> </a:t>
            </a:r>
            <a:r>
              <a:rPr lang="el-GR" sz="2800" smtClean="0"/>
              <a:t> </a:t>
            </a:r>
            <a:r>
              <a:rPr lang="en-US" sz="2800" smtClean="0"/>
              <a:t>               </a:t>
            </a:r>
            <a:r>
              <a:rPr lang="en-US" sz="2800" smtClean="0">
                <a:sym typeface="Wingdings" panose="05000000000000000000" pitchFamily="2" charset="2"/>
              </a:rPr>
              <a:t>    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lvl="1">
              <a:buChar char=" "/>
            </a:pPr>
            <a:r>
              <a:rPr lang="en-US" sz="2800" smtClean="0"/>
              <a:t> </a:t>
            </a:r>
            <a:r>
              <a:rPr lang="el-GR" sz="2800" smtClean="0"/>
              <a:t> </a:t>
            </a:r>
            <a:r>
              <a:rPr lang="en-US" sz="2800" smtClean="0"/>
              <a:t>                  </a:t>
            </a:r>
            <a:r>
              <a:rPr lang="en-US" sz="2800" smtClean="0">
                <a:sym typeface="Wingdings" panose="05000000000000000000" pitchFamily="2" charset="2"/>
              </a:rPr>
              <a:t>        </a:t>
            </a:r>
            <a:endParaRPr lang="en-US" sz="2800" dirty="0" smtClean="0">
              <a:sym typeface="Wingdings" panose="05000000000000000000" pitchFamily="2" charset="2"/>
            </a:endParaRPr>
          </a:p>
          <a:p>
            <a:endParaRPr lang="en-US" sz="3200" dirty="0"/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06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Simply Typed Lambda Calculus</a:t>
            </a:r>
            <a:endParaRPr lang="en-US" dirty="0"/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One additional feature: Bound variables have types (</a:t>
            </a:r>
            <a:r>
              <a:rPr lang="el-GR" sz="3200" dirty="0" smtClean="0"/>
              <a:t>τ</a:t>
            </a:r>
            <a:r>
              <a:rPr lang="en-US" sz="3200" dirty="0" smtClean="0"/>
              <a:t>)</a:t>
            </a:r>
          </a:p>
          <a:p>
            <a:pPr lvl="1"/>
            <a:r>
              <a:rPr lang="en-US" sz="2800" dirty="0" smtClean="0"/>
              <a:t>Functions</a:t>
            </a:r>
            <a:r>
              <a:rPr lang="en-US" sz="2800" dirty="0"/>
              <a:t>: </a:t>
            </a:r>
            <a:r>
              <a:rPr lang="el-GR" sz="2800" dirty="0"/>
              <a:t>λ</a:t>
            </a:r>
            <a:r>
              <a:rPr lang="en-US" sz="2800" dirty="0" err="1" smtClean="0"/>
              <a:t>x.e</a:t>
            </a:r>
            <a:r>
              <a:rPr lang="en-US" sz="2800" dirty="0" smtClean="0"/>
              <a:t> becomes </a:t>
            </a:r>
            <a:r>
              <a:rPr lang="el-GR" sz="2800" dirty="0"/>
              <a:t>λ</a:t>
            </a:r>
            <a:r>
              <a:rPr lang="en-US" sz="2800" dirty="0" smtClean="0"/>
              <a:t>x:</a:t>
            </a:r>
            <a:r>
              <a:rPr lang="el-GR" sz="2800" dirty="0" smtClean="0"/>
              <a:t>τ</a:t>
            </a:r>
            <a:r>
              <a:rPr lang="en-US" sz="2800" dirty="0" smtClean="0"/>
              <a:t>.e </a:t>
            </a:r>
          </a:p>
          <a:p>
            <a:pPr>
              <a:buClr>
                <a:srgbClr val="1CADE4"/>
              </a:buClr>
            </a:pPr>
            <a:r>
              <a:rPr lang="en-US" sz="32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Functions must be called with arguments of the correct type</a:t>
            </a:r>
          </a:p>
          <a:p>
            <a:pPr lvl="1">
              <a:buClr>
                <a:srgbClr val="1CADE4"/>
              </a:buClr>
            </a:pP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(</a:t>
            </a:r>
            <a:r>
              <a:rPr lang="el-GR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x:int.x + 1) 3 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* 4</a:t>
            </a:r>
          </a:p>
          <a:p>
            <a:pPr lvl="1">
              <a:buClr>
                <a:srgbClr val="1CADE4"/>
              </a:buClr>
            </a:pP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(</a:t>
            </a:r>
            <a:r>
              <a:rPr lang="el-GR" sz="280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x:int.x + 1) true </a:t>
            </a:r>
            <a:r>
              <a:rPr lang="en-US" sz="280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* Error</a:t>
            </a:r>
          </a:p>
          <a:p>
            <a:endParaRPr lang="en-US" sz="3200" dirty="0"/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2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Simply Typed Lambda Calculus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Emergent property: Terms can have types if they are well formed</a:t>
            </a:r>
          </a:p>
          <a:p>
            <a:pPr lvl="1"/>
            <a:r>
              <a:rPr lang="en-US" sz="2800" dirty="0" smtClean="0"/>
              <a:t>(</a:t>
            </a:r>
            <a:r>
              <a:rPr lang="el-GR" sz="2800" dirty="0"/>
              <a:t>λ</a:t>
            </a:r>
            <a:r>
              <a:rPr lang="en-US" sz="2800" dirty="0"/>
              <a:t>x:int.x + 1) </a:t>
            </a:r>
            <a:r>
              <a:rPr lang="en-US" sz="2800" dirty="0" smtClean="0"/>
              <a:t>3 : </a:t>
            </a:r>
            <a:r>
              <a:rPr lang="en-US" sz="2800" dirty="0" err="1" smtClean="0"/>
              <a:t>int</a:t>
            </a:r>
            <a:r>
              <a:rPr lang="en-US" sz="2800" dirty="0" smtClean="0"/>
              <a:t> because </a:t>
            </a:r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/>
              <a:t>x:int.x + 1) </a:t>
            </a:r>
            <a:r>
              <a:rPr lang="en-US" sz="2800" dirty="0" smtClean="0"/>
              <a:t>3 </a:t>
            </a:r>
            <a:r>
              <a:rPr lang="en-US" sz="2800" dirty="0" smtClean="0">
                <a:sym typeface="Wingdings" panose="05000000000000000000" pitchFamily="2" charset="2"/>
              </a:rPr>
              <a:t>*</a:t>
            </a:r>
            <a:r>
              <a:rPr lang="en-US" sz="2800" dirty="0" smtClean="0"/>
              <a:t> 4, and 4 :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pPr lvl="1">
              <a:buChar char=" "/>
            </a:pPr>
            <a:r>
              <a:rPr lang="en-US" sz="2800" smtClean="0"/>
              <a:t> </a:t>
            </a:r>
            <a:r>
              <a:rPr lang="el-GR" sz="2800" smtClean="0"/>
              <a:t> </a:t>
            </a:r>
            <a:r>
              <a:rPr lang="en-US" sz="2800" smtClean="0"/>
              <a:t>                    </a:t>
            </a:r>
            <a:r>
              <a:rPr lang="en-US" sz="2800" smtClean="0">
                <a:sym typeface="Wingdings" panose="05000000000000000000" pitchFamily="2" charset="2"/>
              </a:rPr>
              <a:t>    </a:t>
            </a:r>
            <a:endParaRPr lang="en-US" sz="2800" dirty="0"/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Simply Typed Lambda Calculus</a:t>
            </a:r>
          </a:p>
        </p:txBody>
      </p:sp>
      <p:sp>
        <p:nvSpPr>
          <p:cNvPr id="3" name="Content Placeholder 2" descr=" 3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Emergent property: Terms can have types if they are well formed</a:t>
            </a:r>
          </a:p>
          <a:p>
            <a:pPr lvl="1"/>
            <a:r>
              <a:rPr lang="en-US" sz="2800" dirty="0" smtClean="0"/>
              <a:t>(</a:t>
            </a:r>
            <a:r>
              <a:rPr lang="el-GR" sz="2800" dirty="0"/>
              <a:t>λ</a:t>
            </a:r>
            <a:r>
              <a:rPr lang="en-US" sz="2800" dirty="0"/>
              <a:t>x:int.x + 1) </a:t>
            </a:r>
            <a:r>
              <a:rPr lang="en-US" sz="2800" dirty="0" smtClean="0"/>
              <a:t>3 : </a:t>
            </a:r>
            <a:r>
              <a:rPr lang="en-US" sz="2800" dirty="0" err="1" smtClean="0"/>
              <a:t>int</a:t>
            </a:r>
            <a:r>
              <a:rPr lang="en-US" sz="2800" dirty="0" smtClean="0"/>
              <a:t> because </a:t>
            </a:r>
            <a:r>
              <a:rPr lang="en-US" sz="2800" dirty="0"/>
              <a:t>(</a:t>
            </a:r>
            <a:r>
              <a:rPr lang="el-GR" sz="2800" dirty="0"/>
              <a:t>λ</a:t>
            </a:r>
            <a:r>
              <a:rPr lang="en-US" sz="2800" dirty="0"/>
              <a:t>x:int.x + 1) </a:t>
            </a:r>
            <a:r>
              <a:rPr lang="en-US" sz="2800" dirty="0" smtClean="0"/>
              <a:t>3 </a:t>
            </a:r>
            <a:r>
              <a:rPr lang="en-US" sz="2800" dirty="0" smtClean="0">
                <a:sym typeface="Wingdings" panose="05000000000000000000" pitchFamily="2" charset="2"/>
              </a:rPr>
              <a:t>*</a:t>
            </a:r>
            <a:r>
              <a:rPr lang="en-US" sz="2800" dirty="0" smtClean="0"/>
              <a:t> 4, and 4 : </a:t>
            </a:r>
            <a:r>
              <a:rPr lang="en-US" sz="2800" dirty="0" err="1" smtClean="0"/>
              <a:t>int</a:t>
            </a:r>
            <a:endParaRPr lang="en-US" sz="2800" dirty="0" smtClean="0"/>
          </a:p>
          <a:p>
            <a:pPr lvl="1">
              <a:buClr>
                <a:srgbClr val="1CADE4"/>
              </a:buClr>
            </a:pPr>
            <a:r>
              <a:rPr lang="en-US" sz="2800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(</a:t>
            </a:r>
            <a:r>
              <a:rPr lang="el-GR" sz="2800" dirty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t>λ</a:t>
            </a:r>
            <a:r>
              <a:rPr lang="en-US" sz="2800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x:int.x + 1) : </a:t>
            </a:r>
            <a:r>
              <a:rPr lang="en-US" sz="2800" dirty="0" err="1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int</a:t>
            </a:r>
            <a:r>
              <a:rPr lang="en-US" sz="2800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</a:rPr>
              <a:t> →</a:t>
            </a:r>
            <a:r>
              <a:rPr lang="en-US" sz="2800" dirty="0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olidFill>
                  <a:schemeClr val="tx1">
                    <a:lumMod val="100000"/>
                  </a:schemeClr>
                </a:solidFill>
                <a:latin typeface="Tw Cen MT" panose="020B0602020104020603" pitchFamily="34" charset="0"/>
                <a:sym typeface="Wingdings" panose="05000000000000000000" pitchFamily="2" charset="2"/>
              </a:rPr>
              <a:t>int</a:t>
            </a:r>
            <a:endParaRPr lang="en-US" sz="2800" dirty="0"/>
          </a:p>
        </p:txBody>
      </p:sp>
      <p:sp>
        <p:nvSpPr>
          <p:cNvPr id="4" name="Slide Number Placeholder 3" descr="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6105</TotalTime>
  <Words>1833</Words>
  <Application>Microsoft Office PowerPoint</Application>
  <PresentationFormat>Widescreen</PresentationFormat>
  <Paragraphs>260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Tw Cen MT</vt:lpstr>
      <vt:lpstr>Tw Cen MT Condensed</vt:lpstr>
      <vt:lpstr>Wingdings</vt:lpstr>
      <vt:lpstr>Wingdings 3</vt:lpstr>
      <vt:lpstr>Integral</vt:lpstr>
      <vt:lpstr>Storyboard Layouts</vt:lpstr>
      <vt:lpstr>Custom Design</vt:lpstr>
      <vt:lpstr>Comparing formalizations of proofs about programming languages</vt:lpstr>
      <vt:lpstr>Motivation and Goal</vt:lpstr>
      <vt:lpstr>Problem background and Related Work</vt:lpstr>
      <vt:lpstr>Approach</vt:lpstr>
      <vt:lpstr>(Untyped) Lambda Calculus</vt:lpstr>
      <vt:lpstr>Simply Typed Lambda Calculus</vt:lpstr>
      <vt:lpstr>Simply Typed Lambda Calculus</vt:lpstr>
      <vt:lpstr>Simply Typed Lambda Calculus</vt:lpstr>
      <vt:lpstr>Simply Typed Lambda Calculus</vt:lpstr>
      <vt:lpstr>Simply Typed Lambda Calculus</vt:lpstr>
      <vt:lpstr>Simply Typed Lambda Calculus</vt:lpstr>
      <vt:lpstr>Simply Typed Lambda Calculus</vt:lpstr>
      <vt:lpstr>Implementation</vt:lpstr>
      <vt:lpstr>Extrinsically typed, named</vt:lpstr>
      <vt:lpstr>Extrinsically typed, named</vt:lpstr>
      <vt:lpstr>Extrinsically typed, nameless</vt:lpstr>
      <vt:lpstr>Extrinsically typed, nameless</vt:lpstr>
      <vt:lpstr>Extrinsically typed, nameless</vt:lpstr>
      <vt:lpstr>Extrinsically Typed, Nameless</vt:lpstr>
      <vt:lpstr>Intrinsically typed, nameless</vt:lpstr>
      <vt:lpstr>Intrinsically typed, nameless</vt:lpstr>
      <vt:lpstr>Intrinsically typed, nameless</vt:lpstr>
      <vt:lpstr>Intrinsically Typed, Nameless</vt:lpstr>
      <vt:lpstr>RESULTS</vt:lpstr>
      <vt:lpstr>DISCUSSION: Pros and Cons</vt:lpstr>
      <vt:lpstr>DISCUSSION: Pros and Cons</vt:lpstr>
      <vt:lpstr>Discussion: Pros and Cons</vt:lpstr>
      <vt:lpstr>Discussion: Pros and Cons</vt:lpstr>
      <vt:lpstr>Discussion: Pros and Cons</vt:lpstr>
      <vt:lpstr>Conclusion</vt:lpstr>
      <vt:lpstr>The End</vt:lpstr>
      <vt:lpstr>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Yanjun Yang</dc:creator>
  <cp:lastModifiedBy>Yanjun Yang</cp:lastModifiedBy>
  <cp:revision>66</cp:revision>
  <cp:lastPrinted>2019-04-22T23:57:16Z</cp:lastPrinted>
  <dcterms:created xsi:type="dcterms:W3CDTF">2019-04-16T15:06:30Z</dcterms:created>
  <dcterms:modified xsi:type="dcterms:W3CDTF">2019-04-22T23:59:10Z</dcterms:modified>
</cp:coreProperties>
</file>