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Online Banking System	</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 Lee &amp; Ravi Gupta</a:t>
            </a:r>
            <a:endParaRPr/>
          </a:p>
        </p:txBody>
      </p:sp>
      <p:pic>
        <p:nvPicPr>
          <p:cNvPr id="136" name="Shape 136"/>
          <p:cNvPicPr preferRelativeResize="0"/>
          <p:nvPr/>
        </p:nvPicPr>
        <p:blipFill>
          <a:blip r:embed="rId3">
            <a:alphaModFix/>
          </a:blip>
          <a:stretch>
            <a:fillRect/>
          </a:stretch>
        </p:blipFill>
        <p:spPr>
          <a:xfrm>
            <a:off x="2732400" y="33500"/>
            <a:ext cx="5163673" cy="1755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Admin Login</a:t>
            </a:r>
            <a:endParaRPr sz="3600"/>
          </a:p>
        </p:txBody>
      </p:sp>
      <p:sp>
        <p:nvSpPr>
          <p:cNvPr id="194" name="Shape 19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5" name="Shape 195"/>
          <p:cNvPicPr preferRelativeResize="0"/>
          <p:nvPr/>
        </p:nvPicPr>
        <p:blipFill>
          <a:blip r:embed="rId3">
            <a:alphaModFix/>
          </a:blip>
          <a:stretch>
            <a:fillRect/>
          </a:stretch>
        </p:blipFill>
        <p:spPr>
          <a:xfrm>
            <a:off x="1297500" y="1242200"/>
            <a:ext cx="7317425" cy="368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Requirements </a:t>
            </a:r>
            <a:r>
              <a:rPr lang="en" sz="3600"/>
              <a:t> </a:t>
            </a:r>
            <a:endParaRPr sz="3600"/>
          </a:p>
        </p:txBody>
      </p:sp>
      <p:sp>
        <p:nvSpPr>
          <p:cNvPr id="142" name="Shape 142"/>
          <p:cNvSpPr txBox="1"/>
          <p:nvPr>
            <p:ph idx="1" type="body"/>
          </p:nvPr>
        </p:nvSpPr>
        <p:spPr>
          <a:xfrm>
            <a:off x="1297500" y="1368725"/>
            <a:ext cx="7038900" cy="3110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main goal for our project is to manage an online banking for add/remove customers, add/remove employees, add/change beneficiary, being able to check balance, transfering funds from one account to another account in the same bank, request for cheque  books, request for statements summary. This online banking will let customers securely access to the bank website to view their account details and perform the transactions on their account as needed.</a:t>
            </a:r>
            <a:endParaRPr sz="1800"/>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2212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Cont. </a:t>
            </a:r>
            <a:endParaRPr sz="3600"/>
          </a:p>
        </p:txBody>
      </p:sp>
      <p:sp>
        <p:nvSpPr>
          <p:cNvPr id="148" name="Shape 148"/>
          <p:cNvSpPr txBox="1"/>
          <p:nvPr>
            <p:ph idx="1" type="body"/>
          </p:nvPr>
        </p:nvSpPr>
        <p:spPr>
          <a:xfrm>
            <a:off x="1297500" y="1046675"/>
            <a:ext cx="7650900" cy="34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Our objective is to provide these possible online services to the following customers that already has an account associated with our bank:</a:t>
            </a:r>
            <a:endParaRPr sz="1400"/>
          </a:p>
          <a:p>
            <a:pPr indent="-317500" lvl="0" marL="457200" rtl="0">
              <a:spcBef>
                <a:spcPts val="1600"/>
              </a:spcBef>
              <a:spcAft>
                <a:spcPts val="0"/>
              </a:spcAft>
              <a:buSzPts val="1400"/>
              <a:buChar char="❏"/>
            </a:pPr>
            <a:r>
              <a:rPr lang="en" sz="1400"/>
              <a:t>Will have access to login to our online website.</a:t>
            </a:r>
            <a:endParaRPr sz="1400"/>
          </a:p>
          <a:p>
            <a:pPr indent="-317500" lvl="0" marL="457200" rtl="0">
              <a:spcBef>
                <a:spcPts val="0"/>
              </a:spcBef>
              <a:spcAft>
                <a:spcPts val="0"/>
              </a:spcAft>
              <a:buSzPts val="1400"/>
              <a:buChar char="❏"/>
            </a:pPr>
            <a:r>
              <a:rPr lang="en" sz="1400"/>
              <a:t>Customers can view their account details.</a:t>
            </a:r>
            <a:endParaRPr sz="1400"/>
          </a:p>
          <a:p>
            <a:pPr indent="-317500" lvl="0" marL="457200" rtl="0">
              <a:spcBef>
                <a:spcPts val="0"/>
              </a:spcBef>
              <a:spcAft>
                <a:spcPts val="0"/>
              </a:spcAft>
              <a:buSzPts val="1400"/>
              <a:buChar char="❏"/>
            </a:pPr>
            <a:r>
              <a:rPr lang="en" sz="1400"/>
              <a:t>Customers will be able to transfer their funds to another person account associated with our bank.</a:t>
            </a:r>
            <a:endParaRPr sz="1400"/>
          </a:p>
          <a:p>
            <a:pPr indent="-317500" lvl="0" marL="457200" rtl="0">
              <a:spcBef>
                <a:spcPts val="0"/>
              </a:spcBef>
              <a:spcAft>
                <a:spcPts val="0"/>
              </a:spcAft>
              <a:buSzPts val="1400"/>
              <a:buChar char="❏"/>
            </a:pPr>
            <a:r>
              <a:rPr lang="en" sz="1400"/>
              <a:t>Viewing/obtaining account statements</a:t>
            </a:r>
            <a:endParaRPr sz="1400"/>
          </a:p>
          <a:p>
            <a:pPr indent="-317500" lvl="0" marL="457200" rtl="0">
              <a:spcBef>
                <a:spcPts val="0"/>
              </a:spcBef>
              <a:spcAft>
                <a:spcPts val="0"/>
              </a:spcAft>
              <a:buSzPts val="1400"/>
              <a:buChar char="❏"/>
            </a:pPr>
            <a:r>
              <a:rPr lang="en" sz="1400"/>
              <a:t>View balance enquiry.</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Request for ATM and cheque books.</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Adding Beneficiary added by the customer</a:t>
            </a:r>
            <a:endParaRPr sz="1400">
              <a:solidFill>
                <a:srgbClr val="FFFFFF"/>
              </a:solidFill>
            </a:endParaRPr>
          </a:p>
          <a:p>
            <a:pPr indent="0" lvl="0" marL="0">
              <a:spcBef>
                <a:spcPts val="1600"/>
              </a:spcBef>
              <a:spcAft>
                <a:spcPts val="1600"/>
              </a:spcAft>
              <a:buNone/>
            </a:pPr>
            <a:r>
              <a:t/>
            </a:r>
            <a:endParaRPr sz="1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5" name="Shape 15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Software Requirements</a:t>
            </a:r>
            <a:endParaRPr sz="3600"/>
          </a:p>
        </p:txBody>
      </p:sp>
      <p:sp>
        <p:nvSpPr>
          <p:cNvPr id="161" name="Shape 161"/>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We are using the following software to develop and create our project:</a:t>
            </a:r>
            <a:endParaRPr sz="1800"/>
          </a:p>
          <a:p>
            <a:pPr indent="0" lvl="0" marL="0">
              <a:spcBef>
                <a:spcPts val="1600"/>
              </a:spcBef>
              <a:spcAft>
                <a:spcPts val="0"/>
              </a:spcAft>
              <a:buNone/>
            </a:pPr>
            <a:r>
              <a:rPr lang="en" sz="1800"/>
              <a:t>XAMPP 5.6.32</a:t>
            </a:r>
            <a:endParaRPr sz="1800"/>
          </a:p>
          <a:p>
            <a:pPr indent="0" lvl="0" marL="0">
              <a:spcBef>
                <a:spcPts val="1600"/>
              </a:spcBef>
              <a:spcAft>
                <a:spcPts val="0"/>
              </a:spcAft>
              <a:buNone/>
            </a:pPr>
            <a:r>
              <a:rPr lang="en" sz="1800"/>
              <a:t>Apache 2.4.3</a:t>
            </a:r>
            <a:endParaRPr sz="1800"/>
          </a:p>
          <a:p>
            <a:pPr indent="0" lvl="0" marL="0">
              <a:spcBef>
                <a:spcPts val="1600"/>
              </a:spcBef>
              <a:spcAft>
                <a:spcPts val="0"/>
              </a:spcAft>
              <a:buNone/>
            </a:pPr>
            <a:r>
              <a:rPr lang="en" sz="1800"/>
              <a:t>MYSQL 5.5</a:t>
            </a:r>
            <a:endParaRPr sz="1800"/>
          </a:p>
          <a:p>
            <a:pPr indent="0" lvl="0" marL="0">
              <a:spcBef>
                <a:spcPts val="1600"/>
              </a:spcBef>
              <a:spcAft>
                <a:spcPts val="1600"/>
              </a:spcAft>
              <a:buNone/>
            </a:pPr>
            <a:r>
              <a:rPr lang="en" sz="1800"/>
              <a:t>Operating System Windows 7 or higher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8" name="Shape 168"/>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5" name="Shape 17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SQL TABLES and Attributes</a:t>
            </a:r>
            <a:endParaRPr/>
          </a:p>
        </p:txBody>
      </p:sp>
      <p:pic>
        <p:nvPicPr>
          <p:cNvPr id="181" name="Shape 181"/>
          <p:cNvPicPr preferRelativeResize="0"/>
          <p:nvPr/>
        </p:nvPicPr>
        <p:blipFill>
          <a:blip r:embed="rId3">
            <a:alphaModFix/>
          </a:blip>
          <a:stretch>
            <a:fillRect/>
          </a:stretch>
        </p:blipFill>
        <p:spPr>
          <a:xfrm>
            <a:off x="2169025" y="1144575"/>
            <a:ext cx="4684275" cy="399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Website Interface</a:t>
            </a:r>
            <a:endParaRPr sz="3600"/>
          </a:p>
        </p:txBody>
      </p:sp>
      <p:sp>
        <p:nvSpPr>
          <p:cNvPr id="187" name="Shape 18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8" name="Shape 188"/>
          <p:cNvPicPr preferRelativeResize="0"/>
          <p:nvPr/>
        </p:nvPicPr>
        <p:blipFill>
          <a:blip r:embed="rId3">
            <a:alphaModFix/>
          </a:blip>
          <a:stretch>
            <a:fillRect/>
          </a:stretch>
        </p:blipFill>
        <p:spPr>
          <a:xfrm>
            <a:off x="1297500" y="1253700"/>
            <a:ext cx="7038899" cy="366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