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69" r:id="rId5"/>
    <p:sldId id="262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0" r:id="rId16"/>
    <p:sldId id="280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2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6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48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59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7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5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20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1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3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4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900550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300000"/>
              </a:lnSpc>
              <a:defRPr/>
            </a:pPr>
            <a:r>
              <a:rPr lang="en-US" altLang="ko-KR" sz="3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Weighit</a:t>
            </a:r>
            <a:r>
              <a:rPr lang="en-US" altLang="ko-KR" sz="3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1</a:t>
            </a:r>
            <a:r>
              <a:rPr lang="ko-KR" altLang="en-US" sz="3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회차</a:t>
            </a:r>
            <a:r>
              <a:rPr lang="ko-KR" altLang="en-US" sz="3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3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라이트닝</a:t>
            </a:r>
            <a:endParaRPr lang="en-US" altLang="ko-KR" sz="3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solidFill>
              <a:srgbClr val="9673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CB2FB9-0F55-41C2-B920-B98D318BD385}"/>
              </a:ext>
            </a:extLst>
          </p:cNvPr>
          <p:cNvSpPr txBox="1"/>
          <p:nvPr/>
        </p:nvSpPr>
        <p:spPr>
          <a:xfrm>
            <a:off x="958970" y="724902"/>
            <a:ext cx="1055276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/>
              <a:t>Step 4: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ea typeface="Calibri" panose="020F0502020204030204" pitchFamily="34" charset="0"/>
              </a:rPr>
              <a:t>Step 2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에서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하드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코딩했던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하나의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widget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우리가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만든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class variable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이용해서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조작하는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메소드를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정립한다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.</a:t>
            </a:r>
            <a:endParaRPr lang="ko-KR" altLang="ko-KR" sz="1800" dirty="0">
              <a:effectLst/>
              <a:ea typeface="Malgun Gothic" panose="020B0503020000020004" pitchFamily="50" charset="-127"/>
            </a:endParaRPr>
          </a:p>
          <a:p>
            <a:endParaRPr lang="ko-KR" altLang="en-US" sz="1300" dirty="0"/>
          </a:p>
        </p:txBody>
      </p:sp>
      <p:pic>
        <p:nvPicPr>
          <p:cNvPr id="8194" name="Picture 2" descr="시스템 생성 대체 텍스트:&#10;final List&lt;StatusChart&gt; data &#10;StatusChart( &#10;day: 'total • &#10;reps : 3000 , &#10;b채`C010r: charts , &#10;), // StatusChart &#10;StatusChart( &#10;day: 'week' &#10;reps : 2000 , &#10;barcolor: charts , &#10;), // StatusChart &#10;StatusChart( &#10;day: • today &#10;reps : 1200 , &#10;barcolor: charts , &#10;) // StatusChart ">
            <a:extLst>
              <a:ext uri="{FF2B5EF4-FFF2-40B4-BE49-F238E27FC236}">
                <a16:creationId xmlns:a16="http://schemas.microsoft.com/office/drawing/2014/main" id="{975D075C-EB1C-485A-BBE9-9E43A9BC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8" y="1844007"/>
            <a:ext cx="4000531" cy="258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idget build(BuiIdConteKt context) { &#10;var 5tatu5 — &#10;charts .series( &#10;id: 'Status' &#10;data: data, &#10;dwainFn: (StatusChart series, _ ) series-day, &#10;measureFn: (Statu5Chart series. _) series-reps, &#10;colorFn: (StatusChart series, _) series.barCoIor, &#10;// charts. Series ">
            <a:extLst>
              <a:ext uri="{FF2B5EF4-FFF2-40B4-BE49-F238E27FC236}">
                <a16:creationId xmlns:a16="http://schemas.microsoft.com/office/drawing/2014/main" id="{3698F921-C829-4B0D-A288-720EA7E9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8" y="4580224"/>
            <a:ext cx="3602411" cy="164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시스템 생성 대체 텍스트:&#10;// 이 부문메A국 넣어주는 parameter I List&lt;int&gt; record'도 만약 db 연돌메A국 &#10;List&lt;StatusChart&gt; 「은(에•d) { &#10;return [ &#10;StatusChart( &#10;day: • total &#10;reps : record[e] , &#10;barcolor: charts , &#10;), // StatusChart &#10;StatusChart( &#10;day: 'week' &#10;reps : record[l] , &#10;barcolor: charts , &#10;), // StatusChart &#10;StatusChart( &#10;day: 'today' &#10;reps : record[2] , &#10;barcolor: charts , &#10;) // StatusChart &#10;문사가 날 시 List&lt;dynamic&gt;으로 같이 번환한다. ">
            <a:extLst>
              <a:ext uri="{FF2B5EF4-FFF2-40B4-BE49-F238E27FC236}">
                <a16:creationId xmlns:a16="http://schemas.microsoft.com/office/drawing/2014/main" id="{67A4AE61-DBA2-47AB-9281-EC5066953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982" y="1574308"/>
            <a:ext cx="6146244" cy="273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FFCA8D-5378-4383-94A1-E2B4B32E5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483" y="4532828"/>
            <a:ext cx="1813717" cy="289585"/>
          </a:xfrm>
          <a:prstGeom prst="rect">
            <a:avLst/>
          </a:prstGeom>
        </p:spPr>
      </p:pic>
      <p:pic>
        <p:nvPicPr>
          <p:cNvPr id="8199" name="Picture 7" descr="@override &#10;&quot;idget build(8uiIdContext context) { &#10;var status - &#10;charts. Series( &#10;id: • Status', &#10;data: _SingleChart(1iSt), &#10;domainFn: (StatusChart series, _ ) series-day, &#10;measureFn: (StatusChart series. _) series.reps. &#10;colorFn: (StatusChart series, _) series.barCoIor, &#10;// charts. Series ">
            <a:extLst>
              <a:ext uri="{FF2B5EF4-FFF2-40B4-BE49-F238E27FC236}">
                <a16:creationId xmlns:a16="http://schemas.microsoft.com/office/drawing/2014/main" id="{B9163836-B378-4F1F-B8F8-24134247C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83" y="4924953"/>
            <a:ext cx="3277160" cy="15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8C0D73-3654-4776-9844-D36F0777E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6367" y="4903465"/>
            <a:ext cx="1371719" cy="1432684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037604A-273C-4E78-B176-BE346871133F}"/>
              </a:ext>
            </a:extLst>
          </p:cNvPr>
          <p:cNvSpPr/>
          <p:nvPr/>
        </p:nvSpPr>
        <p:spPr>
          <a:xfrm>
            <a:off x="4724400" y="3429000"/>
            <a:ext cx="591671" cy="1277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B358F-D600-4C90-8A72-F3A69B79E25B}"/>
              </a:ext>
            </a:extLst>
          </p:cNvPr>
          <p:cNvSpPr txBox="1"/>
          <p:nvPr/>
        </p:nvSpPr>
        <p:spPr>
          <a:xfrm>
            <a:off x="7597538" y="4492076"/>
            <a:ext cx="45182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&lt;- </a:t>
            </a:r>
            <a:r>
              <a:rPr lang="ko-KR" altLang="en-US" sz="1300" dirty="0"/>
              <a:t>확인용 더미 데이터</a:t>
            </a:r>
          </a:p>
        </p:txBody>
      </p:sp>
    </p:spTree>
    <p:extLst>
      <p:ext uri="{BB962C8B-B14F-4D97-AF65-F5344CB8AC3E}">
        <p14:creationId xmlns:p14="http://schemas.microsoft.com/office/powerpoint/2010/main" val="193526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solidFill>
              <a:srgbClr val="9673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effectLst/>
                <a:ea typeface="Malgun Gothic" panose="020B0503020000020004" pitchFamily="50" charset="-127"/>
              </a:rPr>
              <a:t>us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정의해주는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메소드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CB2FB9-0F55-41C2-B920-B98D318BD385}"/>
              </a:ext>
            </a:extLst>
          </p:cNvPr>
          <p:cNvSpPr txBox="1"/>
          <p:nvPr/>
        </p:nvSpPr>
        <p:spPr>
          <a:xfrm>
            <a:off x="958970" y="724902"/>
            <a:ext cx="1055276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/>
              <a:t>Step 5: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800" dirty="0">
                <a:effectLst/>
                <a:ea typeface="Malgun Gothic" panose="020B0503020000020004" pitchFamily="50" charset="-127"/>
              </a:rPr>
              <a:t>계속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코드를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적절한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메소드로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치환해가며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코드를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깔끔하게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정리하면서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우리가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지정해준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class variable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사용할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있게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메소드를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추가한다</a:t>
            </a:r>
          </a:p>
          <a:p>
            <a:endParaRPr lang="ko-KR" altLang="en-US" sz="1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B358F-D600-4C90-8A72-F3A69B79E25B}"/>
              </a:ext>
            </a:extLst>
          </p:cNvPr>
          <p:cNvSpPr txBox="1"/>
          <p:nvPr/>
        </p:nvSpPr>
        <p:spPr>
          <a:xfrm>
            <a:off x="662333" y="5957739"/>
            <a:ext cx="45182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^ </a:t>
            </a:r>
            <a:r>
              <a:rPr lang="ko-KR" altLang="en-US" sz="1300" dirty="0"/>
              <a:t>하나의 </a:t>
            </a:r>
            <a:r>
              <a:rPr lang="en-US" altLang="ko-KR" sz="1300" dirty="0" err="1"/>
              <a:t>chartstatus</a:t>
            </a:r>
            <a:r>
              <a:rPr lang="ko-KR" altLang="en-US" sz="1300" dirty="0"/>
              <a:t>를 정의해주는 메소드</a:t>
            </a:r>
          </a:p>
        </p:txBody>
      </p:sp>
      <p:pic>
        <p:nvPicPr>
          <p:cNvPr id="10242" name="Picture 2" descr="List&lt;Charts . Series&lt;StatusChart. &#10;var chartLi5t - [ &#10;StatusChart( &#10;day: •total', &#10;reps: record[e], &#10;record) &#10;barCOlOr•: &#10;// StatusChart &#10;StatusChart( &#10;day: •week • &#10;reps: record[l], &#10;barCOIor: &#10;// StatusChart &#10;Statu5Chart( &#10;day: •today' , &#10;reps: record[2], &#10;barCOIor•: &#10;) // StatusChart &#10;StatusChart listCdl chart data— &#10;chart statusaAPE &#10;return &#10;charts. Series( &#10;id: • Status&quot;, &#10;data: chartLi5t, &#10;dcnainFn: (StatusChart series, _) series .day, &#10;measureFn: (StatusChart series, _) series . reps, &#10;colorFn: (Statuschar•t series, _ ) series.barcolor, &#10;) // Charts _ Series &#10;&quot;ideet build(BuiIdContext context) { &#10;z' •r status - _buiIdSingIeChart(Iist); ">
            <a:extLst>
              <a:ext uri="{FF2B5EF4-FFF2-40B4-BE49-F238E27FC236}">
                <a16:creationId xmlns:a16="http://schemas.microsoft.com/office/drawing/2014/main" id="{6F0CCF61-4ABC-42E8-8F07-B89A951DC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33" y="1678069"/>
            <a:ext cx="4518490" cy="412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시스템 생성 대체 텍스트:&#10;// 위의 buildsinglechart를 톨하A국 여섯 부위의 chart의 list乶 &#10;만든다. &#10;List&lt;InkWe11&gt; buildListChart(UserRecord 「은(ord) { &#10;return [ &#10;bui IdSi ng1eChart ( record. shoulder) 』 &#10;bui IdSi ng1eChart ( record. arm) , &#10;bui IdSi ng1eChart ( record. chest) , &#10;bui IdSi ng1eChart ( record. abs) , &#10;bui IdSi ng1eChart ( record. back) 』 &#10;bui IdSi ng1eChart ( record. leg) , &#10;] //여기Ax국 만든 5개의 chartlist를 Inkwell Card로 바꾸긔준다. &#10;•map((chart) { &#10;return Ⅰnkl•』e11 ( &#10;child: Card( &#10;color: Theme .of(context) . primaryC010r, &#10;child: Padding( &#10;padding: c이15t Edgelnsets.a11(8.e), &#10;child: Column( &#10;children: [ &#10;Text ( &#10;여파• &#10;style: Textstyle(color: C이0”5. white) , &#10;)』 // Text &#10;Expanded( &#10;child: charts. Barchart( &#10;chart, &#10;a : 니e 』 &#10;primaryMeasureAxis : charts. Numeri CAXi sSpec ( &#10;renderSpec : charts. Gridli neRendererSpec( &#10;labelSty1e: charts . TextSty1eSpec ( &#10;fontSize : 12 , ">
            <a:extLst>
              <a:ext uri="{FF2B5EF4-FFF2-40B4-BE49-F238E27FC236}">
                <a16:creationId xmlns:a16="http://schemas.microsoft.com/office/drawing/2014/main" id="{8DE7EC46-14F7-4393-829B-C2AA7634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902" y="1383377"/>
            <a:ext cx="3885999" cy="409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E37AFA-10C8-452E-9A97-88A01F210D3B}"/>
              </a:ext>
            </a:extLst>
          </p:cNvPr>
          <p:cNvSpPr txBox="1"/>
          <p:nvPr/>
        </p:nvSpPr>
        <p:spPr>
          <a:xfrm>
            <a:off x="6095999" y="5661618"/>
            <a:ext cx="546386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^</a:t>
            </a:r>
            <a:r>
              <a:rPr lang="ko-KR" altLang="en-US" sz="1300" dirty="0"/>
              <a:t>유저 레코드를 넣으면 부위 별로 </a:t>
            </a:r>
            <a:r>
              <a:rPr lang="en-US" altLang="ko-KR" sz="1300" dirty="0"/>
              <a:t>chart</a:t>
            </a:r>
            <a:r>
              <a:rPr lang="ko-KR" altLang="en-US" sz="1300" dirty="0"/>
              <a:t>를 만들어서 최종적으로</a:t>
            </a:r>
          </a:p>
          <a:p>
            <a:r>
              <a:rPr lang="en-US" altLang="ko-KR" sz="1300" dirty="0"/>
              <a:t>List&lt;</a:t>
            </a:r>
            <a:r>
              <a:rPr lang="en-US" altLang="ko-KR" sz="1300" dirty="0" err="1"/>
              <a:t>InkWell</a:t>
            </a:r>
            <a:r>
              <a:rPr lang="en-US" altLang="ko-KR" sz="1300" dirty="0"/>
              <a:t>&gt;</a:t>
            </a:r>
            <a:r>
              <a:rPr lang="ko-KR" altLang="en-US" sz="1300" dirty="0"/>
              <a:t>을 만들어주는 코드</a:t>
            </a:r>
            <a:r>
              <a:rPr lang="en-US" altLang="ko-KR" sz="1300" dirty="0"/>
              <a:t>. </a:t>
            </a:r>
          </a:p>
          <a:p>
            <a:r>
              <a:rPr lang="ko-KR" altLang="en-US" sz="1300" dirty="0"/>
              <a:t>이렇게 메소드를 정리하면</a:t>
            </a:r>
            <a:r>
              <a:rPr lang="en-US" altLang="ko-KR" sz="1300" dirty="0"/>
              <a:t>…..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4369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solidFill>
              <a:srgbClr val="9673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effectLst/>
                <a:ea typeface="Malgun Gothic" panose="020B0503020000020004" pitchFamily="50" charset="-127"/>
              </a:rPr>
              <a:t>us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정의해주는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메소드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48B358F-D600-4C90-8A72-F3A69B79E25B}"/>
              </a:ext>
            </a:extLst>
          </p:cNvPr>
          <p:cNvSpPr txBox="1"/>
          <p:nvPr/>
        </p:nvSpPr>
        <p:spPr>
          <a:xfrm>
            <a:off x="1055015" y="2781010"/>
            <a:ext cx="45182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우리가 정의한 </a:t>
            </a:r>
            <a:r>
              <a:rPr lang="en-US" altLang="ko-KR" sz="1300" dirty="0" err="1"/>
              <a:t>UserRecord</a:t>
            </a:r>
            <a:r>
              <a:rPr lang="en-US" altLang="ko-KR" sz="1300" dirty="0"/>
              <a:t> class</a:t>
            </a:r>
            <a:r>
              <a:rPr lang="ko-KR" altLang="en-US" sz="1300" dirty="0"/>
              <a:t>를 </a:t>
            </a:r>
            <a:r>
              <a:rPr lang="en-US" altLang="ko-KR" sz="1300" dirty="0"/>
              <a:t>dummy</a:t>
            </a:r>
            <a:r>
              <a:rPr lang="ko-KR" altLang="en-US" sz="1300" dirty="0"/>
              <a:t>로 하나 만들고</a:t>
            </a:r>
            <a:r>
              <a:rPr lang="en-US" altLang="ko-KR" sz="1300" dirty="0"/>
              <a:t>..</a:t>
            </a:r>
            <a:endParaRPr lang="ko-KR" altLang="en-US" sz="1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E37AFA-10C8-452E-9A97-88A01F210D3B}"/>
              </a:ext>
            </a:extLst>
          </p:cNvPr>
          <p:cNvSpPr txBox="1"/>
          <p:nvPr/>
        </p:nvSpPr>
        <p:spPr>
          <a:xfrm>
            <a:off x="6095999" y="5661618"/>
            <a:ext cx="5463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이렇게 간소화된 </a:t>
            </a:r>
            <a:r>
              <a:rPr lang="en-US" altLang="ko-KR" sz="1300" dirty="0"/>
              <a:t>build function</a:t>
            </a:r>
            <a:r>
              <a:rPr lang="ko-KR" altLang="en-US" sz="1300" dirty="0"/>
              <a:t>에 이 </a:t>
            </a:r>
            <a:r>
              <a:rPr lang="en-US" altLang="ko-KR" sz="1300" dirty="0"/>
              <a:t>dummy</a:t>
            </a:r>
            <a:r>
              <a:rPr lang="ko-KR" altLang="en-US" sz="1300" dirty="0"/>
              <a:t>로 만든 </a:t>
            </a:r>
            <a:r>
              <a:rPr lang="en-US" altLang="ko-KR" sz="1300" dirty="0" err="1"/>
              <a:t>chartList</a:t>
            </a:r>
            <a:r>
              <a:rPr lang="ko-KR" altLang="en-US" sz="1300" dirty="0"/>
              <a:t>하나를 만들고 </a:t>
            </a:r>
            <a:r>
              <a:rPr lang="en-US" altLang="ko-KR" sz="1300" dirty="0" err="1"/>
              <a:t>GridView</a:t>
            </a:r>
            <a:r>
              <a:rPr lang="ko-KR" altLang="en-US" sz="1300" dirty="0"/>
              <a:t>에 넣어주면</a:t>
            </a:r>
            <a:r>
              <a:rPr lang="en-US" altLang="ko-KR" sz="1300" dirty="0"/>
              <a:t>….</a:t>
            </a:r>
            <a:endParaRPr lang="ko-KR" altLang="en-US" sz="1300" dirty="0"/>
          </a:p>
        </p:txBody>
      </p:sp>
      <p:pic>
        <p:nvPicPr>
          <p:cNvPr id="11266" name="Picture 2" descr="class _ StatusState extends { &#10;•override &#10;User•Record &#10;shoulder; leøe, 580], &#10;arm: [see, lee, 5ea], &#10;chest: t2eøe, leøe, see). &#10;abs: [gee, leee, seal, &#10;back: [2eee, leees &#10;leg: ">
            <a:extLst>
              <a:ext uri="{FF2B5EF4-FFF2-40B4-BE49-F238E27FC236}">
                <a16:creationId xmlns:a16="http://schemas.microsoft.com/office/drawing/2014/main" id="{EA52BB4D-E703-4C56-970F-1FBC3F01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15" y="859424"/>
            <a:ext cx="3352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@override &#10;Widget build(BuiIdContext context) { &#10;final char•tList &#10;_buiIdListChart(dLmnyRecord); &#10;final user = provider. &#10;final size - size; &#10;return Scaffold( &#10;appear: Appear( &#10;toolbarHeight: size. height • 8.1, &#10;iconTheme: Icon ThemeData(COIor: Colors. black), &#10;title: Text( &#10;style: TextStyIe(coIor: Colors.black), &#10;// Text &#10;fal S e, &#10;centerTitIe; true, &#10;backgroundCoIor: Color(exffF8F6F6). &#10;// Appear &#10;body: GridVie'„'. count( &#10;crossAxisCount: 2, &#10;padding: &#10;childAspectRatio: 8.e / 9 -e. &#10;children: chartList. &#10;// GridView. count &#10;resizeToAvoidBottor1nset &#10;) ; // Scaffold &#10;false, ">
            <a:extLst>
              <a:ext uri="{FF2B5EF4-FFF2-40B4-BE49-F238E27FC236}">
                <a16:creationId xmlns:a16="http://schemas.microsoft.com/office/drawing/2014/main" id="{7B528411-2B9A-4739-9D9E-7BAE4C0D9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358" y="795449"/>
            <a:ext cx="402907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38023FB8-BF0E-410D-9EA4-65384E4D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45" y="1381125"/>
            <a:ext cx="35242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A04AE4-0C2C-425C-B5F2-131822EB85EF}"/>
              </a:ext>
            </a:extLst>
          </p:cNvPr>
          <p:cNvSpPr txBox="1"/>
          <p:nvPr/>
        </p:nvSpPr>
        <p:spPr>
          <a:xfrm>
            <a:off x="533844" y="4680762"/>
            <a:ext cx="45182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Tip) </a:t>
            </a:r>
            <a:r>
              <a:rPr lang="ko-KR" altLang="en-US" sz="1300" b="1" dirty="0"/>
              <a:t>이 때 </a:t>
            </a:r>
            <a:r>
              <a:rPr lang="en-US" altLang="ko-KR" sz="1300" b="1" dirty="0"/>
              <a:t>run </a:t>
            </a:r>
            <a:r>
              <a:rPr lang="ko-KR" altLang="en-US" sz="1300" b="1" dirty="0"/>
              <a:t>하는게 이 과정 중 제일 쫄림</a:t>
            </a:r>
          </a:p>
        </p:txBody>
      </p:sp>
    </p:spTree>
    <p:extLst>
      <p:ext uri="{BB962C8B-B14F-4D97-AF65-F5344CB8AC3E}">
        <p14:creationId xmlns:p14="http://schemas.microsoft.com/office/powerpoint/2010/main" val="21170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DAC1B-C6C2-4625-BFD9-3984DC67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58F4F-9FDC-4159-8133-B93DA380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529FBD-1481-4E23-9981-6276C58A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763" y="177284"/>
            <a:ext cx="3530862" cy="67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3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18" name="Picture 2" descr="소유진, 백종원 유튜브 홍보 이벤트 시작…`완벽한 내조란 이런 것` - 스타투데이">
            <a:extLst>
              <a:ext uri="{FF2B5EF4-FFF2-40B4-BE49-F238E27FC236}">
                <a16:creationId xmlns:a16="http://schemas.microsoft.com/office/drawing/2014/main" id="{EB95E893-60B1-4B62-A71A-59BF43902A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r="9368" b="1"/>
          <a:stretch/>
        </p:blipFill>
        <p:spPr bwMode="auto"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8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87118-346E-42B9-A757-0062D9A7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96375" cy="50165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 이후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pic>
        <p:nvPicPr>
          <p:cNvPr id="12290" name="Picture 2" descr="UserRecord = U5erRecord( &#10;shoulder: (2eee. loee. see]. &#10;arm: [see, lee, seal, &#10;chest: [2øea, leøe, sea], &#10;abs: [Bee, 5æ]s &#10;back: [2eøe, loee, see], &#10;leg: t2øe. see]. ">
            <a:extLst>
              <a:ext uri="{FF2B5EF4-FFF2-40B4-BE49-F238E27FC236}">
                <a16:creationId xmlns:a16="http://schemas.microsoft.com/office/drawing/2014/main" id="{D55A5CB1-DC22-45E6-947C-7086FD6118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51997"/>
            <a:ext cx="2430991" cy="11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C9FAE0D-AF75-4D7B-B095-A1D872DB6333}"/>
              </a:ext>
            </a:extLst>
          </p:cNvPr>
          <p:cNvSpPr txBox="1">
            <a:spLocks/>
          </p:cNvSpPr>
          <p:nvPr/>
        </p:nvSpPr>
        <p:spPr>
          <a:xfrm>
            <a:off x="838200" y="2508251"/>
            <a:ext cx="9096375" cy="501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/>
              <a:t>이젠 간단하다</a:t>
            </a:r>
            <a:r>
              <a:rPr lang="en-US" altLang="ko-KR" sz="1400" dirty="0"/>
              <a:t>. </a:t>
            </a:r>
            <a:r>
              <a:rPr lang="ko-KR" altLang="ko-KR" sz="1400" dirty="0">
                <a:effectLst/>
                <a:ea typeface="Malgun Gothic" panose="020B0503020000020004" pitchFamily="50" charset="-127"/>
              </a:rPr>
              <a:t>이</a:t>
            </a:r>
            <a:r>
              <a:rPr lang="en-US" altLang="ko-KR" sz="14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400" dirty="0" err="1">
                <a:effectLst/>
                <a:ea typeface="Malgun Gothic" panose="020B0503020000020004" pitchFamily="50" charset="-127"/>
              </a:rPr>
              <a:t>하드코딩된</a:t>
            </a:r>
            <a:r>
              <a:rPr lang="en-US" altLang="ko-KR" sz="1400" dirty="0">
                <a:effectLst/>
                <a:ea typeface="Malgun Gothic" panose="020B0503020000020004" pitchFamily="50" charset="-127"/>
              </a:rPr>
              <a:t> </a:t>
            </a:r>
            <a:r>
              <a:rPr lang="en-US" altLang="ko-KR" sz="1400" dirty="0" err="1">
                <a:effectLst/>
                <a:ea typeface="Malgun Gothic" panose="020B0503020000020004" pitchFamily="50" charset="-127"/>
              </a:rPr>
              <a:t>UserRecord</a:t>
            </a:r>
            <a:r>
              <a:rPr lang="en-US" altLang="ko-KR" sz="1400" dirty="0">
                <a:effectLst/>
                <a:ea typeface="Malgun Gothic" panose="020B0503020000020004" pitchFamily="50" charset="-127"/>
              </a:rPr>
              <a:t> variable</a:t>
            </a:r>
            <a:r>
              <a:rPr lang="ko-KR" altLang="ko-KR" sz="1400" dirty="0">
                <a:effectLst/>
                <a:ea typeface="Malgun Gothic" panose="020B0503020000020004" pitchFamily="50" charset="-127"/>
              </a:rPr>
              <a:t>을</a:t>
            </a:r>
            <a:r>
              <a:rPr lang="en-US" altLang="ko-KR" sz="1400" dirty="0">
                <a:effectLst/>
                <a:ea typeface="Malgun Gothic" panose="020B0503020000020004" pitchFamily="50" charset="-127"/>
              </a:rPr>
              <a:t> Firebase document</a:t>
            </a:r>
            <a:r>
              <a:rPr lang="ko-KR" altLang="ko-KR" sz="1400" dirty="0">
                <a:effectLst/>
                <a:ea typeface="Malgun Gothic" panose="020B0503020000020004" pitchFamily="50" charset="-127"/>
              </a:rPr>
              <a:t>로</a:t>
            </a:r>
            <a:r>
              <a:rPr lang="en-US" altLang="ko-KR" sz="14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400" dirty="0">
                <a:effectLst/>
                <a:ea typeface="Malgun Gothic" panose="020B0503020000020004" pitchFamily="50" charset="-127"/>
              </a:rPr>
              <a:t>바꾸고</a:t>
            </a:r>
            <a:r>
              <a:rPr lang="en-US" altLang="ko-KR" sz="14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400" dirty="0">
                <a:effectLst/>
                <a:ea typeface="Malgun Gothic" panose="020B0503020000020004" pitchFamily="50" charset="-127"/>
              </a:rPr>
              <a:t>테스팅</a:t>
            </a:r>
            <a:r>
              <a:rPr lang="en-US" altLang="ko-KR" sz="14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400" dirty="0">
                <a:effectLst/>
                <a:ea typeface="Malgun Gothic" panose="020B0503020000020004" pitchFamily="50" charset="-127"/>
              </a:rPr>
              <a:t>한번하고</a:t>
            </a:r>
            <a:r>
              <a:rPr lang="en-US" altLang="ko-KR" sz="1400" dirty="0">
                <a:effectLst/>
                <a:ea typeface="Malgun Gothic" panose="020B0503020000020004" pitchFamily="50" charset="-127"/>
              </a:rPr>
              <a:t>,</a:t>
            </a:r>
            <a:endParaRPr lang="ko-KR" altLang="ko-KR" sz="1400" dirty="0">
              <a:effectLst/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400" dirty="0">
                <a:effectLst/>
                <a:ea typeface="Malgun Gothic" panose="020B0503020000020004" pitchFamily="50" charset="-127"/>
              </a:rPr>
              <a:t>그</a:t>
            </a:r>
            <a:r>
              <a:rPr lang="en-US" altLang="ko-KR" sz="14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400" dirty="0">
                <a:effectLst/>
                <a:ea typeface="Malgun Gothic" panose="020B0503020000020004" pitchFamily="50" charset="-127"/>
              </a:rPr>
              <a:t>다음</a:t>
            </a:r>
            <a:r>
              <a:rPr lang="ko-KR" altLang="en-US" sz="1400" dirty="0">
                <a:effectLst/>
                <a:ea typeface="Malgun Gothic" panose="020B0503020000020004" pitchFamily="50" charset="-127"/>
              </a:rPr>
              <a:t>은</a:t>
            </a:r>
            <a:r>
              <a:rPr lang="en-US" altLang="ko-KR" sz="1400" dirty="0">
                <a:ea typeface="Malgun Gothic" panose="020B0503020000020004" pitchFamily="50" charset="-127"/>
              </a:rPr>
              <a:t> 203</a:t>
            </a:r>
            <a:r>
              <a:rPr lang="ko-KR" altLang="en-US" sz="1400" dirty="0">
                <a:ea typeface="Malgun Gothic" panose="020B0503020000020004" pitchFamily="50" charset="-127"/>
              </a:rPr>
              <a:t>호에 오세요</a:t>
            </a:r>
            <a:r>
              <a:rPr lang="en-US" altLang="ko-KR" sz="1400" dirty="0">
                <a:ea typeface="Malgun Gothic" panose="020B0503020000020004" pitchFamily="50" charset="-127"/>
              </a:rPr>
              <a:t>.</a:t>
            </a:r>
            <a:endParaRPr lang="ko-KR" altLang="ko-KR" sz="1400" dirty="0">
              <a:effectLst/>
              <a:ea typeface="Malgun Gothic" panose="020B0503020000020004" pitchFamily="50" charset="-127"/>
            </a:endParaRPr>
          </a:p>
          <a:p>
            <a:endParaRPr lang="ko-KR" altLang="en-US" sz="2000" dirty="0"/>
          </a:p>
        </p:txBody>
      </p:sp>
      <p:pic>
        <p:nvPicPr>
          <p:cNvPr id="12292" name="Picture 4" descr="Pepe Hmm Blank Template - Imgflip">
            <a:extLst>
              <a:ext uri="{FF2B5EF4-FFF2-40B4-BE49-F238E27FC236}">
                <a16:creationId xmlns:a16="http://schemas.microsoft.com/office/drawing/2014/main" id="{76415131-D6DF-436C-80F8-5385B943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97" y="423106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3CA9ADE-14C3-4E4C-86D0-091EDF67F238}"/>
              </a:ext>
            </a:extLst>
          </p:cNvPr>
          <p:cNvSpPr txBox="1">
            <a:spLocks/>
          </p:cNvSpPr>
          <p:nvPr/>
        </p:nvSpPr>
        <p:spPr>
          <a:xfrm>
            <a:off x="3000375" y="3978277"/>
            <a:ext cx="9096375" cy="2279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/>
              <a:t>이 과정이 중요한 이유</a:t>
            </a:r>
            <a:endParaRPr lang="en-US" altLang="ko-KR" sz="1400" b="1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/>
              <a:t>자기 정의 </a:t>
            </a:r>
            <a:r>
              <a:rPr lang="en-US" altLang="ko-KR" sz="1400" dirty="0"/>
              <a:t>class</a:t>
            </a:r>
            <a:r>
              <a:rPr lang="ko-KR" altLang="en-US" sz="1400" dirty="0"/>
              <a:t>를 사용하지 않으면</a:t>
            </a:r>
            <a:r>
              <a:rPr lang="en-US" altLang="ko-KR" sz="1400" dirty="0"/>
              <a:t>, </a:t>
            </a:r>
            <a:r>
              <a:rPr lang="ko-KR" altLang="en-US" sz="1400" dirty="0"/>
              <a:t>이 중간에 </a:t>
            </a:r>
            <a:r>
              <a:rPr lang="en-US" altLang="ko-KR" sz="1400" dirty="0"/>
              <a:t>step</a:t>
            </a:r>
            <a:r>
              <a:rPr lang="ko-KR" altLang="en-US" sz="1400" dirty="0"/>
              <a:t>들</a:t>
            </a:r>
            <a:r>
              <a:rPr lang="en-US" altLang="ko-KR" sz="1400" dirty="0"/>
              <a:t>(</a:t>
            </a:r>
            <a:r>
              <a:rPr lang="ko-KR" altLang="en-US" sz="1400" dirty="0"/>
              <a:t>특히 </a:t>
            </a:r>
            <a:r>
              <a:rPr lang="en-US" altLang="ko-KR" sz="1400" dirty="0"/>
              <a:t>2~4)</a:t>
            </a:r>
            <a:r>
              <a:rPr lang="ko-KR" altLang="en-US" sz="1400" dirty="0"/>
              <a:t>이 없어지고</a:t>
            </a:r>
            <a:r>
              <a:rPr lang="en-US" altLang="ko-KR" sz="1400" dirty="0"/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/>
              <a:t>Figma </a:t>
            </a:r>
            <a:r>
              <a:rPr lang="ko-KR" altLang="en-US" sz="1400" dirty="0"/>
              <a:t>말곤 아무것도 없는 상태에서 </a:t>
            </a:r>
            <a:r>
              <a:rPr lang="en-US" altLang="ko-KR" sz="1400" dirty="0"/>
              <a:t>Firebase snapshot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Streamprovider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Streambuilder</a:t>
            </a:r>
            <a:r>
              <a:rPr lang="ko-KR" altLang="en-US" sz="1400" dirty="0"/>
              <a:t>로 가져오는 과정까지의 코드를 한번에 작성해야 하기 때문에 중간에 내가 현재 어디를 하고 있는지 잊게 된다</a:t>
            </a:r>
            <a:r>
              <a:rPr lang="en-US" altLang="ko-KR" sz="1400" dirty="0"/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/>
              <a:t>또한 우여곡절 끝에 만들어도 에러가 나면 이 긴 과정 중 어디에서 에러가 난 건지 찾기가 매우 힘들다</a:t>
            </a:r>
            <a:r>
              <a:rPr lang="en-US" altLang="ko-KR" sz="1400" dirty="0"/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/>
              <a:t>따라서 </a:t>
            </a:r>
            <a:r>
              <a:rPr lang="en-US" altLang="ko-KR" sz="1400" dirty="0"/>
              <a:t>Firebase</a:t>
            </a:r>
            <a:r>
              <a:rPr lang="ko-KR" altLang="en-US" sz="1400" dirty="0"/>
              <a:t>를 한번에 연결하려고 하지 말고</a:t>
            </a:r>
            <a:r>
              <a:rPr lang="en-US" altLang="ko-KR" sz="1400" dirty="0"/>
              <a:t>, </a:t>
            </a:r>
            <a:r>
              <a:rPr lang="ko-KR" altLang="en-US" sz="1400" dirty="0"/>
              <a:t>처음부터 천천히 마치 초보단계의 자바 프로그래밍 과제를 </a:t>
            </a:r>
            <a:endParaRPr lang="en-US" altLang="ko-KR" sz="14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 err="1"/>
              <a:t>하듯이</a:t>
            </a:r>
            <a:r>
              <a:rPr lang="ko-KR" altLang="en-US" sz="1400" dirty="0"/>
              <a:t> 최대한 하드코딩을 해놓고</a:t>
            </a:r>
            <a:r>
              <a:rPr lang="en-US" altLang="ko-KR" sz="1400" dirty="0"/>
              <a:t>, </a:t>
            </a:r>
            <a:r>
              <a:rPr lang="ko-KR" altLang="en-US" sz="1400" dirty="0"/>
              <a:t>로직을 하나씩 검증하고 연동하고</a:t>
            </a:r>
            <a:r>
              <a:rPr lang="en-US" altLang="ko-KR" sz="1400" dirty="0"/>
              <a:t>, </a:t>
            </a:r>
            <a:r>
              <a:rPr lang="ko-KR" altLang="en-US" sz="1400" dirty="0"/>
              <a:t>하나씩 검증하고 연동하는 것이 도움이 된다</a:t>
            </a:r>
            <a:r>
              <a:rPr lang="en-US" altLang="ko-KR" sz="14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106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746784" y="2082029"/>
            <a:ext cx="2476464" cy="2476464"/>
          </a:xfrm>
          <a:prstGeom prst="ellipse">
            <a:avLst/>
          </a:prstGeom>
          <a:solidFill>
            <a:srgbClr val="967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질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문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4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solidFill>
              <a:srgbClr val="9673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코딩 없이 앱을 개발하고 싶다면?&quot;, 대표적인 앱 개발 플랫폼 5가지 - 코딩월드뉴스">
            <a:extLst>
              <a:ext uri="{FF2B5EF4-FFF2-40B4-BE49-F238E27FC236}">
                <a16:creationId xmlns:a16="http://schemas.microsoft.com/office/drawing/2014/main" id="{AEDE205A-3870-45D0-91F4-FEC79144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84" y="796669"/>
            <a:ext cx="8391430" cy="557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solidFill>
              <a:srgbClr val="9673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Master of Project Academy | What is Methodology?">
            <a:extLst>
              <a:ext uri="{FF2B5EF4-FFF2-40B4-BE49-F238E27FC236}">
                <a16:creationId xmlns:a16="http://schemas.microsoft.com/office/drawing/2014/main" id="{1B9388B8-F01C-4684-8946-6FA679F1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68" y="620051"/>
            <a:ext cx="5285212" cy="356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26EB90-F39C-4E2C-A974-DDB6A09F8350}"/>
              </a:ext>
            </a:extLst>
          </p:cNvPr>
          <p:cNvSpPr txBox="1"/>
          <p:nvPr/>
        </p:nvSpPr>
        <p:spPr>
          <a:xfrm>
            <a:off x="3634634" y="5007247"/>
            <a:ext cx="5285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내 맘대로 정의한 </a:t>
            </a:r>
            <a:r>
              <a:rPr lang="en-US" altLang="ko-KR" sz="2000" dirty="0"/>
              <a:t>5 step </a:t>
            </a:r>
            <a:r>
              <a:rPr lang="ko-KR" altLang="en-US" sz="2000" dirty="0"/>
              <a:t>개발 단계</a:t>
            </a:r>
          </a:p>
        </p:txBody>
      </p:sp>
    </p:spTree>
    <p:extLst>
      <p:ext uri="{BB962C8B-B14F-4D97-AF65-F5344CB8AC3E}">
        <p14:creationId xmlns:p14="http://schemas.microsoft.com/office/powerpoint/2010/main" val="304286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solidFill>
              <a:srgbClr val="9673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3" name="Picture 1" descr="시스템 생성 대체 텍스트:&#10;9141 &#10;어깨Lv2 &#10;total week &#10;가습 &#10;Lv2 &#10;몸 상태 &#10;팔 &#10;Lv 2 &#10;tota &#10;tCday &#10;trxday &#10;내 어따? &#10;week &#10;“ Lv2 &#10;total “티* &#10;하체 Lv2 &#10;today &#10;today &#10;total &#10;Lv2 &#10;week ">
            <a:extLst>
              <a:ext uri="{FF2B5EF4-FFF2-40B4-BE49-F238E27FC236}">
                <a16:creationId xmlns:a16="http://schemas.microsoft.com/office/drawing/2014/main" id="{AC25FCEC-660D-4055-8676-AA0190AC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82" y="1075765"/>
            <a:ext cx="2390605" cy="529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B2FB9-0F55-41C2-B920-B98D318BD385}"/>
              </a:ext>
            </a:extLst>
          </p:cNvPr>
          <p:cNvSpPr txBox="1"/>
          <p:nvPr/>
        </p:nvSpPr>
        <p:spPr>
          <a:xfrm>
            <a:off x="4852904" y="1914424"/>
            <a:ext cx="52852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Step 1: </a:t>
            </a:r>
            <a:r>
              <a:rPr lang="ko-KR" altLang="en-US" sz="2000" dirty="0" err="1"/>
              <a:t>피그마를</a:t>
            </a:r>
            <a:r>
              <a:rPr lang="ko-KR" altLang="en-US" sz="2000" dirty="0"/>
              <a:t> 만들라</a:t>
            </a:r>
            <a:endParaRPr lang="en-US" altLang="ko-KR" sz="2000" dirty="0"/>
          </a:p>
          <a:p>
            <a:r>
              <a:rPr lang="en-US" altLang="ko-KR" sz="1300" dirty="0"/>
              <a:t>	</a:t>
            </a:r>
            <a:r>
              <a:rPr lang="ko-KR" altLang="en-US" sz="1300" dirty="0"/>
              <a:t>참 </a:t>
            </a:r>
            <a:r>
              <a:rPr lang="ko-KR" altLang="en-US" sz="1300" dirty="0" err="1"/>
              <a:t>쉽쥬</a:t>
            </a:r>
            <a:r>
              <a:rPr lang="en-US" altLang="ko-KR" sz="1300" dirty="0"/>
              <a:t>?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62063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solidFill>
              <a:srgbClr val="9673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3" name="Picture 1" descr="시스템 생성 대체 텍스트:&#10;9141 &#10;어깨Lv2 &#10;total week &#10;가습 &#10;Lv2 &#10;몸 상태 &#10;팔 &#10;Lv 2 &#10;tota &#10;tCday &#10;trxday &#10;내 어따? &#10;week &#10;“ Lv2 &#10;total “티* &#10;하체 Lv2 &#10;today &#10;today &#10;total &#10;Lv2 &#10;week ">
            <a:extLst>
              <a:ext uri="{FF2B5EF4-FFF2-40B4-BE49-F238E27FC236}">
                <a16:creationId xmlns:a16="http://schemas.microsoft.com/office/drawing/2014/main" id="{AC25FCEC-660D-4055-8676-AA0190AC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82" y="1075765"/>
            <a:ext cx="2390605" cy="529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B2FB9-0F55-41C2-B920-B98D318BD385}"/>
              </a:ext>
            </a:extLst>
          </p:cNvPr>
          <p:cNvSpPr txBox="1"/>
          <p:nvPr/>
        </p:nvSpPr>
        <p:spPr>
          <a:xfrm>
            <a:off x="4852904" y="1914424"/>
            <a:ext cx="52852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Step 2: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일단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하나의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widget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hard coding </a:t>
            </a:r>
            <a:r>
              <a:rPr lang="ko-KR" altLang="en-US" dirty="0">
                <a:ea typeface="Malgun Gothic" panose="020B0503020000020004" pitchFamily="50" charset="-127"/>
              </a:rPr>
              <a:t>하라</a:t>
            </a:r>
            <a:endParaRPr lang="en-US" altLang="ko-KR" dirty="0">
              <a:ea typeface="Malgun Gothic" panose="020B0503020000020004" pitchFamily="50" charset="-127"/>
            </a:endParaRPr>
          </a:p>
          <a:p>
            <a:endParaRPr lang="ko-KR" altLang="en-US" sz="1300" dirty="0"/>
          </a:p>
        </p:txBody>
      </p:sp>
      <p:pic>
        <p:nvPicPr>
          <p:cNvPr id="4098" name="Picture 2" descr="시스템 생성 대체 텍스트:&#10;몸 상태 &#10;3.000 &#10;total &#10;어깨 &#10;week today &#10;나 몸 어다? &#10;나 삼대는 &#10;나 '금력푠? ">
            <a:extLst>
              <a:ext uri="{FF2B5EF4-FFF2-40B4-BE49-F238E27FC236}">
                <a16:creationId xmlns:a16="http://schemas.microsoft.com/office/drawing/2014/main" id="{79E1A1F4-6CF6-4D6B-BF01-F8DBEC0A5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97" y="1075765"/>
            <a:ext cx="2351590" cy="527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9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solidFill>
              <a:srgbClr val="9673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CB2FB9-0F55-41C2-B920-B98D318BD385}"/>
              </a:ext>
            </a:extLst>
          </p:cNvPr>
          <p:cNvSpPr txBox="1"/>
          <p:nvPr/>
        </p:nvSpPr>
        <p:spPr>
          <a:xfrm>
            <a:off x="4852904" y="1914424"/>
            <a:ext cx="52852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Step 2: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일단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하나의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widget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hard coding </a:t>
            </a:r>
            <a:r>
              <a:rPr lang="ko-KR" altLang="en-US" dirty="0">
                <a:ea typeface="Malgun Gothic" panose="020B0503020000020004" pitchFamily="50" charset="-127"/>
              </a:rPr>
              <a:t>하라</a:t>
            </a:r>
            <a:endParaRPr lang="en-US" altLang="ko-KR" dirty="0">
              <a:ea typeface="Malgun Gothic" panose="020B0503020000020004" pitchFamily="50" charset="-127"/>
            </a:endParaRPr>
          </a:p>
          <a:p>
            <a:endParaRPr lang="ko-KR" altLang="en-US" sz="1300" dirty="0"/>
          </a:p>
        </p:txBody>
      </p:sp>
      <p:pic>
        <p:nvPicPr>
          <p:cNvPr id="5122" name="Picture 2" descr="시스템 생성 대체 텍스트:&#10;final List&lt;StatusChart&gt; data &#10;StatusChart( &#10;day: 'total • &#10;reps : 3000 , &#10;b채`C010r: charts , &#10;), // StatusChart &#10;StatusChart( &#10;day: 'week' &#10;reps : 2000 , &#10;b채`C010r: charts , &#10;), // StatusChart &#10;StatusChart( &#10;day: • today &#10;reps : 1200 , &#10;barcolor: charts , &#10;) // StatusChart ">
            <a:extLst>
              <a:ext uri="{FF2B5EF4-FFF2-40B4-BE49-F238E27FC236}">
                <a16:creationId xmlns:a16="http://schemas.microsoft.com/office/drawing/2014/main" id="{2434CB0C-9A50-4964-AAB6-1B3D765B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4" y="2377889"/>
            <a:ext cx="48482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D7CD1E-73C9-4D78-8DD7-CB20A55521E2}"/>
              </a:ext>
            </a:extLst>
          </p:cNvPr>
          <p:cNvSpPr txBox="1"/>
          <p:nvPr/>
        </p:nvSpPr>
        <p:spPr>
          <a:xfrm>
            <a:off x="5647765" y="2377889"/>
            <a:ext cx="45182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300" b="1" dirty="0">
                <a:effectLst/>
                <a:ea typeface="Malgun Gothic" panose="020B0503020000020004" pitchFamily="50" charset="-127"/>
              </a:rPr>
              <a:t>그러면서</a:t>
            </a:r>
            <a:r>
              <a:rPr lang="en-US" altLang="ko-KR" sz="1300" b="1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b="1" dirty="0">
                <a:effectLst/>
                <a:ea typeface="Malgun Gothic" panose="020B0503020000020004" pitchFamily="50" charset="-127"/>
              </a:rPr>
              <a:t>어떤</a:t>
            </a:r>
            <a:r>
              <a:rPr lang="en-US" altLang="ko-KR" sz="1300" b="1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b="1" dirty="0">
                <a:effectLst/>
                <a:ea typeface="Malgun Gothic" panose="020B0503020000020004" pitchFamily="50" charset="-127"/>
              </a:rPr>
              <a:t>정보들이</a:t>
            </a:r>
            <a:r>
              <a:rPr lang="en-US" altLang="ko-KR" sz="1300" b="1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b="1" dirty="0">
                <a:effectLst/>
                <a:ea typeface="Malgun Gothic" panose="020B0503020000020004" pitchFamily="50" charset="-127"/>
              </a:rPr>
              <a:t>필요한지</a:t>
            </a:r>
            <a:r>
              <a:rPr lang="en-US" altLang="ko-KR" sz="1300" b="1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b="1" dirty="0">
                <a:effectLst/>
                <a:ea typeface="Malgun Gothic" panose="020B0503020000020004" pitchFamily="50" charset="-127"/>
              </a:rPr>
              <a:t>본다</a:t>
            </a:r>
            <a:r>
              <a:rPr lang="en-US" altLang="ko-KR" sz="1300" b="1" dirty="0">
                <a:effectLst/>
                <a:ea typeface="Malgun Gothic" panose="020B0503020000020004" pitchFamily="50" charset="-127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ea typeface="Malgun Gothic" panose="020B0503020000020004" pitchFamily="50" charset="-127"/>
              </a:rPr>
              <a:t>Ex)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아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여기선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우리가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각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bar graph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마다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3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개의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integer value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가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필요하구나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300" dirty="0">
                <a:effectLst/>
                <a:ea typeface="Malgun Gothic" panose="020B0503020000020004" pitchFamily="50" charset="-127"/>
              </a:rPr>
              <a:t>그리고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이에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대한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정보가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부위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별로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6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있어야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하구나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. </a:t>
            </a:r>
            <a:endParaRPr lang="ko-KR" altLang="ko-KR" sz="1300" dirty="0">
              <a:effectLst/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300" dirty="0">
                <a:effectLst/>
                <a:ea typeface="Malgun Gothic" panose="020B0503020000020004" pitchFamily="50" charset="-127"/>
              </a:rPr>
              <a:t>따라서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부위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별로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3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개의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integer list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를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만들어서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,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그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list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의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index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를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각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부위에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적용시키면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되겠구나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.</a:t>
            </a:r>
            <a:endParaRPr lang="ko-KR" altLang="ko-KR" sz="1300" dirty="0">
              <a:effectLst/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300" dirty="0"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300" dirty="0">
              <a:effectLst/>
              <a:ea typeface="Malgun Gothic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ea typeface="Malgun Gothic" panose="020B0503020000020004" pitchFamily="50" charset="-127"/>
              </a:rPr>
              <a:t>Tip)</a:t>
            </a:r>
            <a:r>
              <a:rPr lang="ko-KR" altLang="en-US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만약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en-US" sz="1300" dirty="0">
                <a:ea typeface="Malgun Gothic" panose="020B0503020000020004" pitchFamily="50" charset="-127"/>
              </a:rPr>
              <a:t>고정된 개수의 차트가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아니라면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어떻게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en-US" sz="1300" dirty="0">
                <a:effectLst/>
                <a:ea typeface="Malgun Gothic" panose="020B0503020000020004" pitchFamily="50" charset="-127"/>
              </a:rPr>
              <a:t>스트림으로 받아와서 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.</a:t>
            </a:r>
            <a:r>
              <a:rPr lang="en-US" altLang="ko-KR" sz="1300" dirty="0" err="1">
                <a:effectLst/>
                <a:ea typeface="Malgun Gothic" panose="020B0503020000020004" pitchFamily="50" charset="-127"/>
              </a:rPr>
              <a:t>toList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()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를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통해서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변환시킬지도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이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단계에서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생각해야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함</a:t>
            </a:r>
          </a:p>
          <a:p>
            <a:endParaRPr lang="ko-KR" altLang="en-US" sz="1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E60BD1-E548-4554-B5C8-7CB74B52D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57" y="1213649"/>
            <a:ext cx="891617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9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solidFill>
              <a:srgbClr val="9673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CB2FB9-0F55-41C2-B920-B98D318BD385}"/>
              </a:ext>
            </a:extLst>
          </p:cNvPr>
          <p:cNvSpPr txBox="1"/>
          <p:nvPr/>
        </p:nvSpPr>
        <p:spPr>
          <a:xfrm>
            <a:off x="4852904" y="1914424"/>
            <a:ext cx="52852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Step 2: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일단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하나의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widget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hard coding </a:t>
            </a:r>
            <a:r>
              <a:rPr lang="ko-KR" altLang="en-US" dirty="0">
                <a:ea typeface="Malgun Gothic" panose="020B0503020000020004" pitchFamily="50" charset="-127"/>
              </a:rPr>
              <a:t>하라</a:t>
            </a:r>
            <a:endParaRPr lang="en-US" altLang="ko-KR" dirty="0">
              <a:ea typeface="Malgun Gothic" panose="020B0503020000020004" pitchFamily="50" charset="-127"/>
            </a:endParaRPr>
          </a:p>
          <a:p>
            <a:endParaRPr lang="ko-KR" altLang="en-US" sz="1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7CD1E-73C9-4D78-8DD7-CB20A55521E2}"/>
              </a:ext>
            </a:extLst>
          </p:cNvPr>
          <p:cNvSpPr txBox="1"/>
          <p:nvPr/>
        </p:nvSpPr>
        <p:spPr>
          <a:xfrm>
            <a:off x="5647765" y="2377889"/>
            <a:ext cx="45182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그 다음 어떤 방식으로 우리가 입력한 값들과 객체들이 해당 </a:t>
            </a:r>
            <a:r>
              <a:rPr lang="en-US" altLang="ko-KR" sz="1300" b="1" dirty="0"/>
              <a:t>widget</a:t>
            </a:r>
            <a:r>
              <a:rPr lang="ko-KR" altLang="en-US" sz="1300" b="1" dirty="0"/>
              <a:t>을 만드는지 확인한다</a:t>
            </a:r>
            <a:r>
              <a:rPr lang="en-US" altLang="ko-KR" sz="1300" b="1" dirty="0"/>
              <a:t>.</a:t>
            </a:r>
          </a:p>
          <a:p>
            <a:r>
              <a:rPr lang="en-US" altLang="ko-KR" sz="1300" dirty="0"/>
              <a:t>Ex)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위에서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define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List&lt;</a:t>
            </a:r>
            <a:r>
              <a:rPr lang="en-US" altLang="ko-KR" sz="1300" dirty="0" err="1">
                <a:effectLst/>
                <a:ea typeface="Malgun Gothic" panose="020B0503020000020004" pitchFamily="50" charset="-127"/>
              </a:rPr>
              <a:t>StatusChart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&gt;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가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이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en-US" altLang="ko-KR" sz="1300" dirty="0" err="1">
                <a:effectLst/>
                <a:ea typeface="Malgun Gothic" panose="020B0503020000020004" pitchFamily="50" charset="-127"/>
              </a:rPr>
              <a:t>Chart.series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의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data field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에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들어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가는구나</a:t>
            </a:r>
            <a:r>
              <a:rPr lang="en-US" altLang="ko-KR" sz="1300" dirty="0">
                <a:ea typeface="Malgun Gothic" panose="020B0503020000020004" pitchFamily="50" charset="-127"/>
              </a:rPr>
              <a:t>, </a:t>
            </a:r>
          </a:p>
          <a:p>
            <a:r>
              <a:rPr lang="ko-KR" altLang="ko-KR" sz="1300" dirty="0">
                <a:effectLst/>
                <a:ea typeface="Malgun Gothic" panose="020B0503020000020004" pitchFamily="50" charset="-127"/>
              </a:rPr>
              <a:t>위에서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정의한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status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가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최종적으로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en-US" altLang="ko-KR" sz="1300" dirty="0" err="1">
                <a:effectLst/>
                <a:ea typeface="Malgun Gothic" panose="020B0503020000020004" pitchFamily="50" charset="-127"/>
              </a:rPr>
              <a:t>charts.BarChart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란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곳의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child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로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들어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300" dirty="0">
                <a:effectLst/>
                <a:ea typeface="Malgun Gothic" panose="020B0503020000020004" pitchFamily="50" charset="-127"/>
              </a:rPr>
              <a:t>가는구나</a:t>
            </a:r>
            <a:r>
              <a:rPr lang="en-US" altLang="ko-KR" sz="1300" dirty="0">
                <a:effectLst/>
                <a:ea typeface="Malgun Gothic" panose="020B0503020000020004" pitchFamily="50" charset="-127"/>
              </a:rPr>
              <a:t>.</a:t>
            </a:r>
          </a:p>
          <a:p>
            <a:endParaRPr lang="en-US" altLang="ko-KR" sz="1300" dirty="0">
              <a:ea typeface="Malgun Gothic" panose="020B0503020000020004" pitchFamily="50" charset="-127"/>
            </a:endParaRPr>
          </a:p>
          <a:p>
            <a:r>
              <a:rPr lang="ko-KR" altLang="en-US" sz="1300" dirty="0">
                <a:ea typeface="Malgun Gothic" panose="020B0503020000020004" pitchFamily="50" charset="-127"/>
              </a:rPr>
              <a:t>참 </a:t>
            </a:r>
            <a:r>
              <a:rPr lang="ko-KR" altLang="en-US" sz="1300" dirty="0" err="1">
                <a:ea typeface="Malgun Gothic" panose="020B0503020000020004" pitchFamily="50" charset="-127"/>
              </a:rPr>
              <a:t>쉽쥬</a:t>
            </a:r>
            <a:r>
              <a:rPr lang="en-US" altLang="ko-KR" sz="1300" dirty="0">
                <a:ea typeface="Malgun Gothic" panose="020B0503020000020004" pitchFamily="50" charset="-127"/>
              </a:rPr>
              <a:t>?</a:t>
            </a:r>
            <a:endParaRPr lang="ko-KR" altLang="en-US" sz="1300" dirty="0"/>
          </a:p>
        </p:txBody>
      </p:sp>
      <p:pic>
        <p:nvPicPr>
          <p:cNvPr id="6146" name="Picture 2" descr="Ridget build(BuiIdConteKt context) { &#10;var 5tatu5 — &#10;charts .series( &#10;id: 'Status' &#10;data: data, &#10;dwainFn: (StatusChart series, _ ) series-day, &#10;measureFn: (Statu5Chart series. _) series-reps, &#10;colorFn: (StatusChart series, _) series.barCoIor, &#10;// charts. Series ">
            <a:extLst>
              <a:ext uri="{FF2B5EF4-FFF2-40B4-BE49-F238E27FC236}">
                <a16:creationId xmlns:a16="http://schemas.microsoft.com/office/drawing/2014/main" id="{1C457325-0C32-4B98-BA94-4EE48886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45" y="1102615"/>
            <a:ext cx="2892227" cy="132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nkwell( &#10;onTap: () &#10;Child: &#10;color: Theme. of(context) . primaryCoIor. &#10;child: Padding( &#10;padding: const Edgelnsets . all (g.e), &#10;child: column( &#10;Children: [ &#10;Text( &#10;style: TextStyIe(coIor: Colors. *ite), &#10;// Text &#10;Expanded ( &#10;child: charts. Barchart( &#10;status , &#10;ani•ate: true, &#10;S : s spec ( &#10;renderSpec; charts. GridlineRendererSpec( &#10;labelStyIe: charts. TextStyIeSpec( &#10;fontSize: 12, &#10;color: charts-materialpalette.white, &#10;). // charts. GridlineRendererSpec &#10;// charts . NumericAxi5Spec &#10;domainAxis: charts.OrdinaIAxisSpec( &#10;renderspec: charts. &#10;labelStyIe: charts. TextStyIeSpec( &#10;fontSize: 12, &#10;color: charts. NateriaIPaIette.white, ">
            <a:extLst>
              <a:ext uri="{FF2B5EF4-FFF2-40B4-BE49-F238E27FC236}">
                <a16:creationId xmlns:a16="http://schemas.microsoft.com/office/drawing/2014/main" id="{E3135E48-E965-496F-8367-3CA38E0F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44" y="2575791"/>
            <a:ext cx="4764561" cy="34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22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solidFill>
              <a:srgbClr val="9673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CB2FB9-0F55-41C2-B920-B98D318BD385}"/>
              </a:ext>
            </a:extLst>
          </p:cNvPr>
          <p:cNvSpPr txBox="1"/>
          <p:nvPr/>
        </p:nvSpPr>
        <p:spPr>
          <a:xfrm>
            <a:off x="4852903" y="1914424"/>
            <a:ext cx="665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Step 3: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원하는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형태의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class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선언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en-US" dirty="0">
                <a:ea typeface="Malgun Gothic" panose="020B0503020000020004" pitchFamily="50" charset="-127"/>
              </a:rPr>
              <a:t>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data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format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정해</a:t>
            </a:r>
            <a:r>
              <a:rPr lang="ko-KR" altLang="en-US" sz="1800" dirty="0">
                <a:effectLst/>
                <a:ea typeface="Malgun Gothic" panose="020B0503020000020004" pitchFamily="50" charset="-127"/>
              </a:rPr>
              <a:t>라</a:t>
            </a:r>
            <a:endParaRPr lang="ko-KR" altLang="en-US" sz="1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7CD1E-73C9-4D78-8DD7-CB20A55521E2}"/>
              </a:ext>
            </a:extLst>
          </p:cNvPr>
          <p:cNvSpPr txBox="1"/>
          <p:nvPr/>
        </p:nvSpPr>
        <p:spPr>
          <a:xfrm>
            <a:off x="5647765" y="2377889"/>
            <a:ext cx="45182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만약 </a:t>
            </a:r>
            <a:r>
              <a:rPr lang="en-US" altLang="ko-KR" sz="1300" dirty="0"/>
              <a:t>step 2.</a:t>
            </a:r>
            <a:r>
              <a:rPr lang="ko-KR" altLang="en-US" sz="1300" dirty="0"/>
              <a:t>에서 우리가 받아올 정보가 정확히 </a:t>
            </a:r>
            <a:r>
              <a:rPr lang="en-US" altLang="ko-KR" sz="1300" dirty="0"/>
              <a:t>6</a:t>
            </a:r>
            <a:r>
              <a:rPr lang="ko-KR" altLang="en-US" sz="1300" dirty="0"/>
              <a:t>개가 아니라 </a:t>
            </a:r>
            <a:r>
              <a:rPr lang="en-US" altLang="ko-KR" sz="1300" dirty="0"/>
              <a:t>dynamic length</a:t>
            </a:r>
            <a:r>
              <a:rPr lang="ko-KR" altLang="en-US" sz="1300" dirty="0"/>
              <a:t>를 가졌다면</a:t>
            </a:r>
            <a:r>
              <a:rPr lang="en-US" altLang="ko-KR" sz="1300" dirty="0"/>
              <a:t>,</a:t>
            </a:r>
          </a:p>
          <a:p>
            <a:r>
              <a:rPr lang="ko-KR" altLang="en-US" sz="1300" dirty="0"/>
              <a:t>다른 형태 </a:t>
            </a:r>
            <a:r>
              <a:rPr lang="en-US" altLang="ko-KR" sz="1300" dirty="0"/>
              <a:t>(e.g. </a:t>
            </a:r>
            <a:r>
              <a:rPr lang="ko-KR" altLang="en-US" sz="1300" dirty="0"/>
              <a:t>차라리 </a:t>
            </a:r>
            <a:r>
              <a:rPr lang="en-US" altLang="ko-KR" sz="1300" dirty="0"/>
              <a:t>3</a:t>
            </a:r>
            <a:r>
              <a:rPr lang="ko-KR" altLang="en-US" sz="1300" dirty="0"/>
              <a:t>개의 </a:t>
            </a:r>
            <a:r>
              <a:rPr lang="en-US" altLang="ko-KR" sz="1300" dirty="0"/>
              <a:t>integer variable</a:t>
            </a:r>
            <a:r>
              <a:rPr lang="ko-KR" altLang="en-US" sz="1300" dirty="0"/>
              <a:t>이 들어 있는 </a:t>
            </a:r>
            <a:r>
              <a:rPr lang="en-US" altLang="ko-KR" sz="1300" dirty="0"/>
              <a:t>class variable</a:t>
            </a:r>
            <a:r>
              <a:rPr lang="ko-KR" altLang="en-US" sz="1300" dirty="0"/>
              <a:t>을 만들어서</a:t>
            </a:r>
            <a:r>
              <a:rPr lang="en-US" altLang="ko-KR" sz="1300" dirty="0"/>
              <a:t>,</a:t>
            </a:r>
          </a:p>
          <a:p>
            <a:r>
              <a:rPr lang="ko-KR" altLang="en-US" sz="1300" dirty="0"/>
              <a:t>후에 </a:t>
            </a:r>
            <a:r>
              <a:rPr lang="en-US" altLang="ko-KR" sz="1300" dirty="0"/>
              <a:t>.</a:t>
            </a:r>
            <a:r>
              <a:rPr lang="en-US" altLang="ko-KR" sz="1300" dirty="0" err="1"/>
              <a:t>toList</a:t>
            </a:r>
            <a:r>
              <a:rPr lang="en-US" altLang="ko-KR" sz="1300" dirty="0"/>
              <a:t>() method</a:t>
            </a:r>
            <a:r>
              <a:rPr lang="ko-KR" altLang="en-US" sz="1300" dirty="0"/>
              <a:t>를 사용해서 만들었을 것</a:t>
            </a:r>
            <a:r>
              <a:rPr lang="en-US" altLang="ko-KR" sz="1300" dirty="0"/>
              <a:t>)</a:t>
            </a:r>
            <a:r>
              <a:rPr lang="ko-KR" altLang="en-US" sz="1300" dirty="0"/>
              <a:t>의 </a:t>
            </a:r>
            <a:r>
              <a:rPr lang="en-US" altLang="ko-KR" sz="1300" dirty="0"/>
              <a:t>class</a:t>
            </a:r>
            <a:r>
              <a:rPr lang="ko-KR" altLang="en-US" sz="1300" dirty="0"/>
              <a:t>가 나왔을 것</a:t>
            </a:r>
          </a:p>
        </p:txBody>
      </p:sp>
      <p:pic>
        <p:nvPicPr>
          <p:cNvPr id="7170" name="Picture 2" descr="시스템 생성 대체 텍스트:&#10;// 만약 list int가 firebase와 호환되지 않는다면 List&lt;dynamic&gt;으로 교체하풀 &#10;// 어차피 dynamic으로 하도 int 형대로 받아들 수 있다. &#10;C1355 니ser국은c이`d { &#10;final &#10;final &#10;final &#10;final &#10;final &#10;final &#10;final &#10;int level, &#10;L1st&lt;lnt&gt; &#10;L1st&lt;lnt&gt; &#10;L1st&lt;lnt&gt; &#10;L1st&lt;lnt&gt; &#10;L1st&lt;lnt&gt; &#10;L1st&lt;lnt&gt; &#10;UserRecord( &#10;| (this. level, &#10;shoulder ; &#10;chest, &#10;abs, &#10;back; &#10;leg; &#10;this . shoulder, &#10;this.arm, &#10;this.chest, &#10;this.abs, &#10;this.back, &#10;thi &#10;le酊); ">
            <a:extLst>
              <a:ext uri="{FF2B5EF4-FFF2-40B4-BE49-F238E27FC236}">
                <a16:creationId xmlns:a16="http://schemas.microsoft.com/office/drawing/2014/main" id="{C4122FFA-71BA-415B-AB60-CF5F6AD41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91" y="3884292"/>
            <a:ext cx="5607950" cy="23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4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>
            <a:solidFill>
              <a:srgbClr val="96735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CB2FB9-0F55-41C2-B920-B98D318BD385}"/>
              </a:ext>
            </a:extLst>
          </p:cNvPr>
          <p:cNvSpPr txBox="1"/>
          <p:nvPr/>
        </p:nvSpPr>
        <p:spPr>
          <a:xfrm>
            <a:off x="4852903" y="1914424"/>
            <a:ext cx="665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Step 3: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원하는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형태의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class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를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선언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ko-KR" altLang="en-US" dirty="0">
                <a:ea typeface="Malgun Gothic" panose="020B0503020000020004" pitchFamily="50" charset="-127"/>
              </a:rPr>
              <a:t>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data</a:t>
            </a:r>
            <a:r>
              <a:rPr lang="en-US" altLang="ko-KR" dirty="0">
                <a:ea typeface="Malgun Gothic" panose="020B0503020000020004" pitchFamily="50" charset="-127"/>
              </a:rPr>
              <a:t> 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format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을</a:t>
            </a:r>
            <a:r>
              <a:rPr lang="en-US" altLang="ko-KR" sz="1800" dirty="0">
                <a:effectLst/>
                <a:ea typeface="Malgun Gothic" panose="020B0503020000020004" pitchFamily="50" charset="-127"/>
              </a:rPr>
              <a:t> </a:t>
            </a:r>
            <a:r>
              <a:rPr lang="ko-KR" altLang="ko-KR" sz="1800" dirty="0">
                <a:effectLst/>
                <a:ea typeface="Malgun Gothic" panose="020B0503020000020004" pitchFamily="50" charset="-127"/>
              </a:rPr>
              <a:t>정해</a:t>
            </a:r>
            <a:r>
              <a:rPr lang="ko-KR" altLang="en-US" sz="1800" dirty="0">
                <a:effectLst/>
                <a:ea typeface="Malgun Gothic" panose="020B0503020000020004" pitchFamily="50" charset="-127"/>
              </a:rPr>
              <a:t>라</a:t>
            </a:r>
            <a:endParaRPr lang="ko-KR" altLang="en-US" sz="1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7CD1E-73C9-4D78-8DD7-CB20A55521E2}"/>
              </a:ext>
            </a:extLst>
          </p:cNvPr>
          <p:cNvSpPr txBox="1"/>
          <p:nvPr/>
        </p:nvSpPr>
        <p:spPr>
          <a:xfrm>
            <a:off x="5647765" y="2377889"/>
            <a:ext cx="4518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Tip)</a:t>
            </a:r>
            <a:r>
              <a:rPr lang="ko-KR" altLang="en-US" sz="1300" dirty="0"/>
              <a:t> 이 단계에서 이 </a:t>
            </a:r>
            <a:r>
              <a:rPr lang="en-US" altLang="ko-KR" sz="1300" dirty="0"/>
              <a:t>class</a:t>
            </a:r>
            <a:r>
              <a:rPr lang="ko-KR" altLang="en-US" sz="1300" dirty="0"/>
              <a:t>의 구조와 정확히 대응하는 </a:t>
            </a:r>
            <a:r>
              <a:rPr lang="en-US" altLang="ko-KR" sz="1300" dirty="0"/>
              <a:t>firebase collection</a:t>
            </a:r>
            <a:r>
              <a:rPr lang="ko-KR" altLang="en-US" sz="1300" dirty="0"/>
              <a:t>과 </a:t>
            </a:r>
            <a:r>
              <a:rPr lang="en-US" altLang="ko-KR" sz="1300" dirty="0"/>
              <a:t>document</a:t>
            </a:r>
            <a:r>
              <a:rPr lang="ko-KR" altLang="en-US" sz="1300" dirty="0"/>
              <a:t>의 형식과</a:t>
            </a:r>
            <a:r>
              <a:rPr lang="en-US" altLang="ko-KR" sz="1300" dirty="0"/>
              <a:t>, document</a:t>
            </a:r>
            <a:r>
              <a:rPr lang="ko-KR" altLang="en-US" sz="1300" dirty="0"/>
              <a:t>내에 각 필드의 타입을 정해주는 것이 좋다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08D918-692B-4503-85F9-2CE92EB4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40" y="1771300"/>
            <a:ext cx="3230047" cy="42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37684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645</Words>
  <Application>Microsoft Office PowerPoint</Application>
  <PresentationFormat>와이드스크린</PresentationFormat>
  <Paragraphs>62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10_Office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 이후…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박건희</cp:lastModifiedBy>
  <cp:revision>16</cp:revision>
  <dcterms:created xsi:type="dcterms:W3CDTF">2020-08-17T03:45:59Z</dcterms:created>
  <dcterms:modified xsi:type="dcterms:W3CDTF">2021-01-28T06:38:02Z</dcterms:modified>
</cp:coreProperties>
</file>