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/>
    <p:restoredTop sz="85619"/>
  </p:normalViewPr>
  <p:slideViewPr>
    <p:cSldViewPr snapToGrid="0" snapToObjects="1">
      <p:cViewPr varScale="1">
        <p:scale>
          <a:sx n="111" d="100"/>
          <a:sy n="111" d="100"/>
        </p:scale>
        <p:origin x="1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7B3BF-FC5A-564A-8688-1CFA4A8A76E6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FD03-30D1-E04F-A30D-5BBC9B418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3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FD03-30D1-E04F-A30D-5BBC9B4181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06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FD03-30D1-E04F-A30D-5BBC9B4181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7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1) There will never be a consensus on the "one true way".  We need to 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identify a few "good enough" ways that best fit most of our needs.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2) Sem-Web is decentralised by definition - but it has huge gaping holes </a:t>
            </a:r>
            <a:br>
              <a:rPr lang="en-GB" sz="1800" dirty="0"/>
            </a:br>
            <a:r>
              <a:rPr lang="en-GB" sz="1800" b="0" i="0" u="none" strike="noStrike" dirty="0" err="1">
                <a:solidFill>
                  <a:srgbClr val="212121"/>
                </a:solidFill>
                <a:effectLst/>
                <a:latin typeface="wf_segoe-ui_normal"/>
              </a:rPr>
              <a:t>wrt</a:t>
            </a: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. identity, trust, security, interoperability - which are vital in 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decentralised governance.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3) The 'web' is more than links these days - we have accountability, 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regulations, privacy - as considerations. The </a:t>
            </a:r>
            <a:r>
              <a:rPr lang="en-GB" sz="1800" b="0" i="0" u="none" strike="noStrike" dirty="0" err="1">
                <a:solidFill>
                  <a:srgbClr val="212121"/>
                </a:solidFill>
                <a:effectLst/>
                <a:latin typeface="wf_segoe-ui_normal"/>
              </a:rPr>
              <a:t>sem</a:t>
            </a: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-web stack needs to 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address these explicitly.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4) So these relevant research questions are meant to be points of 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discussion, yes, but with a strong suggestion that we need to plan 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reaching (some) agreements in order to progress and develop necessary </a:t>
            </a:r>
            <a:br>
              <a:rPr lang="en-GB" sz="1800" dirty="0"/>
            </a:br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methods and tools.</a:t>
            </a:r>
            <a:br>
              <a:rPr lang="en-GB" sz="1800" dirty="0"/>
            </a:b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FD03-30D1-E04F-A30D-5BBC9B4181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8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901-2ED1-244B-B8A5-CA78B3A5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37E3-0050-9547-8300-3471A1024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BFDF-02E7-A84D-AA13-C94A9ECC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5FD6-1EFD-BC44-AE28-1D041954FE78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0056-3F75-6E4F-B35B-30636C9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B880-D42C-964D-B1B4-C7DEE12F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A333-634A-7141-BA5B-488E860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2F3E7-8B90-AF4E-9A02-45642C19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2561-35ED-3945-9D7D-16C69B93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EAC-9498-134D-A4A7-4673F79F76A1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C974-9116-A24D-8FF2-1A25BF7D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F1ED-26EF-5245-9DA3-58C8A9F5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0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AD8D1-1E8D-804C-9A9B-D184E1474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8C6A3-A18E-CE41-88F9-CD072CF8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8154-EE87-114B-8C71-453196D6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705E-56D2-984A-81D6-1AF120ECB3D2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DF57-1A85-534C-83CF-C2BDFC9E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9493-370C-7D4A-8303-A2134218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1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28CC-2179-E943-8660-3F218F44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CA67-4C76-7349-8382-6F68EF9A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6433-3151-384A-BEA4-E29C120C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344C-DFAC-9646-93A7-2C8E7F619257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45D3-96C4-6146-B21A-73AC18F4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0913-8739-AA42-81C2-51181B46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7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9815-F097-EA40-904F-4C7B82C4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8D607-0C55-A647-AFD6-64E3B813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5879-6168-8F4D-B916-E145F81A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3AA1-D23A-564D-884A-8F3CB13FEA29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7AA7-6742-E848-9009-464BFB02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2F64-8871-D34B-94E4-C86C778F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08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5D5-41D4-9C49-AF2F-F349D2D3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9BE7-F7DE-504D-A067-AC36A1240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CD3B0-A2D5-9D46-ADEC-DD131579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E96E2-ABC0-2544-9779-DB467A53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B86C-7483-634E-9722-173709AA6F43}" type="datetime1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9D373-2077-B445-AE28-D6885939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A2A92-E0BD-0440-850D-1A0B9E6B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25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FD58-85E2-FD4B-B2E9-268F58C5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6F2D-A813-A546-97EA-E7F78A8E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FB63A-5001-0948-BFAF-9DA325D4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19FF3-AC24-8940-826B-556100F86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58FAB-A43C-F94E-9738-8A1356A5B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B173-32B3-DC4F-B5A2-E34AE730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DD26-7E3C-E743-89A3-10C44707BC6E}" type="datetime1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2DF2-CEA5-1A42-A509-713EAE9F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40CC1-2C17-3A4C-8BDD-99681BD0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6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B8DA-E56C-CE4D-AF5B-3C5A2C99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7E8DA-B44D-9C44-BF2F-638A1BDD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ADBA-8DC0-DE4A-8F76-BEFB4621DA82}" type="datetime1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2DAAC-2A80-DF4F-9019-95509D3A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E2B59-6073-8549-B9E0-554F8FC5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71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328DE-879C-954E-9CD8-1BE4DC13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20F1-5572-1542-B150-6B5030BBCD9E}" type="datetime1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1274-A9C8-9A49-BFEB-6EE6D665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05207-77EA-3C4D-AB9F-66993473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D998-E7A5-C04B-AD47-118AB93C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B5C6-54A4-334F-A7B4-919D8FF9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E33D1-D2F2-9D4C-ACE4-A5F1635B1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99EC5-CBAB-CC44-B357-86586F63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9B7E-A239-4744-B848-6F1936CA050C}" type="datetime1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49EE9-D64D-E14E-A73D-41BFAD8C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E2D83-F5DB-9646-B892-E4E21780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4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0B80-31EC-C64E-AA69-A9C2C15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CF992-5D98-FC43-A624-8AC5C2FBF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8A5D7-2B71-414C-9267-28AFA94F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D842-F674-E145-BD02-37145DA1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BFA-45A4-B54B-B46E-8579E0B9E163}" type="datetime1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0216-63E1-8E4F-AAD8-50E6183E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D7ADB-C128-3749-9A4B-E5E7F874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8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BE845-10EE-3144-A1A2-335371A4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9D249-5041-9E47-A1EC-83D23DED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68AA-662B-3A40-B882-011BEA1C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779B-8BDC-D845-B343-E828119812A2}" type="datetime1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87AF-DB7F-CD4F-8639-9B495EA7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7936-0829-674C-8096-5B38AEB4B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E002-C1ED-E940-9464-F6325E1E7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2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arshvardhan.pandit@dcu.ie" TargetMode="External"/><Relationship Id="rId4" Type="http://schemas.openxmlformats.org/officeDocument/2006/relationships/hyperlink" Target="mailto:a.kurteva@tudelft.n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D42A6B-855C-F44A-A382-1DD6F8C75F91}"/>
              </a:ext>
            </a:extLst>
          </p:cNvPr>
          <p:cNvSpPr/>
          <p:nvPr/>
        </p:nvSpPr>
        <p:spPr>
          <a:xfrm>
            <a:off x="0" y="5717219"/>
            <a:ext cx="12192000" cy="11407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F4330-D6FF-4549-97F7-9B117E74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56" y="1210315"/>
            <a:ext cx="11653420" cy="2387600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Relevant Research Questions For Decentralised (Personal)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9D691-5DFA-704E-8505-821C010A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3728" y="5942521"/>
            <a:ext cx="8108272" cy="915479"/>
          </a:xfrm>
        </p:spPr>
        <p:txBody>
          <a:bodyPr>
            <a:noAutofit/>
          </a:bodyPr>
          <a:lstStyle/>
          <a:p>
            <a:pPr algn="r"/>
            <a:r>
              <a:rPr lang="en-GB" sz="1800" i="1" dirty="0">
                <a:solidFill>
                  <a:schemeClr val="bg1"/>
                </a:solidFill>
              </a:rPr>
              <a:t>Trusting Decentralised Knowledge Graphs and Web Data (</a:t>
            </a:r>
            <a:r>
              <a:rPr lang="en-GB" sz="1800" i="1" dirty="0" err="1">
                <a:solidFill>
                  <a:schemeClr val="bg1"/>
                </a:solidFill>
              </a:rPr>
              <a:t>TrusDeKW</a:t>
            </a:r>
            <a:r>
              <a:rPr lang="en-GB" sz="1800" i="1" dirty="0">
                <a:solidFill>
                  <a:schemeClr val="bg1"/>
                </a:solidFill>
              </a:rPr>
              <a:t>) Workshop</a:t>
            </a:r>
          </a:p>
          <a:p>
            <a:pPr algn="r"/>
            <a:r>
              <a:rPr lang="en-GB" sz="1800" i="1" dirty="0">
                <a:solidFill>
                  <a:schemeClr val="bg1"/>
                </a:solidFill>
              </a:rPr>
              <a:t> European Semantic Web Conference (ESWC)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760E1-DA3B-E044-A390-F720E8324071}"/>
              </a:ext>
            </a:extLst>
          </p:cNvPr>
          <p:cNvSpPr txBox="1"/>
          <p:nvPr/>
        </p:nvSpPr>
        <p:spPr>
          <a:xfrm>
            <a:off x="322556" y="4265133"/>
            <a:ext cx="743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err="1"/>
              <a:t>Anelia</a:t>
            </a:r>
            <a:r>
              <a:rPr lang="en-GB" b="1" i="1" dirty="0"/>
              <a:t> </a:t>
            </a:r>
            <a:r>
              <a:rPr lang="en-GB" b="1" i="1" dirty="0" err="1"/>
              <a:t>Kurteva</a:t>
            </a:r>
            <a:r>
              <a:rPr lang="en-GB" b="1" i="1" dirty="0"/>
              <a:t> </a:t>
            </a:r>
            <a:r>
              <a:rPr lang="en-GB" i="1" dirty="0"/>
              <a:t>(Delft University of Technology, Delft, The Netherlands) </a:t>
            </a:r>
          </a:p>
          <a:p>
            <a:r>
              <a:rPr lang="en-GB" b="1" i="1" dirty="0"/>
              <a:t>Harshvardhan J. Pandit </a:t>
            </a:r>
            <a:r>
              <a:rPr lang="en-GB" i="1" dirty="0"/>
              <a:t>(ADAPT Centre, Dublin City University, Dublin, Ireland)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21DD1-CDD6-B848-9E99-AF5CF88F1A34}"/>
              </a:ext>
            </a:extLst>
          </p:cNvPr>
          <p:cNvSpPr txBox="1"/>
          <p:nvPr/>
        </p:nvSpPr>
        <p:spPr>
          <a:xfrm>
            <a:off x="322556" y="5937003"/>
            <a:ext cx="300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a.kurteva@tudelft.nl</a:t>
            </a:r>
          </a:p>
          <a:p>
            <a:r>
              <a:rPr lang="en-GB" i="1" dirty="0">
                <a:solidFill>
                  <a:schemeClr val="bg1"/>
                </a:solidFill>
              </a:rPr>
              <a:t>harshvardhan.pandit@dcu.ie </a:t>
            </a:r>
          </a:p>
        </p:txBody>
      </p:sp>
    </p:spTree>
    <p:extLst>
      <p:ext uri="{BB962C8B-B14F-4D97-AF65-F5344CB8AC3E}">
        <p14:creationId xmlns:p14="http://schemas.microsoft.com/office/powerpoint/2010/main" val="152220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6D90-234F-2248-B58C-DEB1CC8B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Q8. </a:t>
            </a:r>
            <a:r>
              <a:rPr lang="en-GB" b="0" i="0" u="none" strike="noStrike" dirty="0">
                <a:solidFill>
                  <a:schemeClr val="accent1"/>
                </a:solidFill>
                <a:effectLst/>
              </a:rPr>
              <a:t>Automation Potential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CEBE-4610-CA45-9C24-CF222693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u="none" strike="noStrike" dirty="0">
                <a:solidFill>
                  <a:srgbClr val="212121"/>
                </a:solidFill>
                <a:effectLst/>
                <a:latin typeface="wf_segoe-ui_normal"/>
              </a:rPr>
              <a:t>To take advantage of things that are possible or made better with decentralisation</a:t>
            </a:r>
            <a:r>
              <a:rPr lang="en-GB" dirty="0">
                <a:solidFill>
                  <a:srgbClr val="212121"/>
                </a:solidFill>
                <a:latin typeface="wf_segoe-ui_normal"/>
              </a:rPr>
              <a:t> w</a:t>
            </a:r>
            <a:r>
              <a:rPr lang="en-GB" b="0" u="none" strike="noStrike" dirty="0">
                <a:solidFill>
                  <a:srgbClr val="212121"/>
                </a:solidFill>
                <a:effectLst/>
                <a:latin typeface="wf_segoe-ui_normal"/>
              </a:rPr>
              <a:t>e need </a:t>
            </a:r>
            <a:r>
              <a:rPr lang="en-GB" b="0" i="1" u="none" strike="noStrike" dirty="0">
                <a:solidFill>
                  <a:schemeClr val="accent1"/>
                </a:solidFill>
                <a:effectLst/>
                <a:latin typeface="wf_segoe-ui_normal"/>
              </a:rPr>
              <a:t>agreement on commonality </a:t>
            </a:r>
            <a:r>
              <a:rPr lang="en-GB" b="0" u="none" strike="noStrike" dirty="0">
                <a:solidFill>
                  <a:srgbClr val="212121"/>
                </a:solidFill>
                <a:effectLst/>
                <a:latin typeface="wf_segoe-ui_normal"/>
              </a:rPr>
              <a:t>- which is currently lacking. </a:t>
            </a:r>
          </a:p>
          <a:p>
            <a:pPr marL="0" indent="0">
              <a:buNone/>
            </a:pPr>
            <a:endParaRPr lang="en-GB" b="0" u="none" strike="noStrike" dirty="0">
              <a:solidFill>
                <a:srgbClr val="212121"/>
              </a:solidFill>
              <a:effectLst/>
              <a:latin typeface="wf_segoe-ui_normal"/>
            </a:endParaRPr>
          </a:p>
          <a:p>
            <a:pPr marL="0" indent="0">
              <a:buNone/>
            </a:pPr>
            <a:r>
              <a:rPr lang="en-GB" b="0" i="0" u="none" strike="noStrike" dirty="0">
                <a:solidFill>
                  <a:schemeClr val="accent1"/>
                </a:solidFill>
                <a:effectLst/>
                <a:latin typeface="wf_segoe-ui_normal"/>
              </a:rPr>
              <a:t>Step 1: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 What needs to be standardised?</a:t>
            </a:r>
          </a:p>
          <a:p>
            <a:pPr marL="0" indent="0">
              <a:buNone/>
            </a:pPr>
            <a:r>
              <a:rPr lang="en-GB" b="0" i="0" u="none" strike="noStrike" dirty="0">
                <a:solidFill>
                  <a:schemeClr val="accent1"/>
                </a:solidFill>
                <a:effectLst/>
                <a:latin typeface="wf_segoe-ui_normal"/>
              </a:rPr>
              <a:t>Step 2: 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When do we want that standard? Can we plan it for the next 5 years? </a:t>
            </a:r>
            <a:br>
              <a:rPr lang="en-GB" dirty="0"/>
            </a:br>
            <a:r>
              <a:rPr lang="en-GB" b="0" i="0" u="none" strike="noStrike" dirty="0">
                <a:solidFill>
                  <a:schemeClr val="accent1"/>
                </a:solidFill>
                <a:effectLst/>
                <a:latin typeface="wf_segoe-ui_normal"/>
              </a:rPr>
              <a:t>Step 3: </a:t>
            </a:r>
            <a:r>
              <a:rPr lang="en-GB" b="0" i="0" u="none" strike="noStrike" dirty="0">
                <a:effectLst/>
                <a:latin typeface="wf_segoe-ui_normal"/>
              </a:rPr>
              <a:t>How to 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extend the standard in use-case specific applications? – </a:t>
            </a: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This is where you develop the special sauce. A, B, and C thus can communicate and interact, while doing their own special thing.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DC80-CF9D-614D-8573-448E803E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1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5AF6-4C8D-2541-B7A4-971B4BD2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Conclusions – Decentralised Data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D4BB-97A1-184C-B043-EC228392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4058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We need to think about several “good enough” ways for: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Managing data and access to it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Building trust (identity verification, compliant data processing etc.)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Preserving privacy (</a:t>
            </a:r>
            <a:r>
              <a:rPr lang="en-GB" sz="2400" dirty="0" err="1"/>
              <a:t>e.g</a:t>
            </a:r>
            <a:r>
              <a:rPr lang="en-GB" sz="2400" dirty="0"/>
              <a:t> with PETs)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Ensuring legal compliance (how the system is built, how it functions etc. 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Supporting interoperability (and at what level?)(between entities in the same data space and cross data spaces) 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Supporting end-users using decentralised systems (exercising their GDPR rights, comprehension of consent and decentralisation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0478F-39A8-3943-A09C-39F23812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6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34E-1115-C447-B0CC-3A6BAF14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40" y="23685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78181-AFBA-FD4C-8F4A-56E4F6714BD7}"/>
              </a:ext>
            </a:extLst>
          </p:cNvPr>
          <p:cNvSpPr txBox="1"/>
          <p:nvPr/>
        </p:nvSpPr>
        <p:spPr>
          <a:xfrm>
            <a:off x="2817991" y="4821893"/>
            <a:ext cx="901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i="1" dirty="0" err="1">
                <a:solidFill>
                  <a:schemeClr val="bg2">
                    <a:lumMod val="50000"/>
                  </a:schemeClr>
                </a:solidFill>
              </a:rPr>
              <a:t>Anelia</a:t>
            </a:r>
            <a:r>
              <a:rPr lang="en-GB" sz="12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i="1" dirty="0" err="1">
                <a:solidFill>
                  <a:schemeClr val="bg2">
                    <a:lumMod val="50000"/>
                  </a:schemeClr>
                </a:solidFill>
              </a:rPr>
              <a:t>Kurteva</a:t>
            </a:r>
            <a:r>
              <a:rPr lang="en-GB" sz="1200" i="1" dirty="0">
                <a:solidFill>
                  <a:schemeClr val="bg2">
                    <a:lumMod val="50000"/>
                  </a:schemeClr>
                </a:solidFill>
              </a:rPr>
              <a:t> is supported by the Circular Resource Planning for IT (</a:t>
            </a:r>
            <a:r>
              <a:rPr lang="en-GB" sz="1200" i="1" dirty="0" err="1">
                <a:solidFill>
                  <a:schemeClr val="bg2">
                    <a:lumMod val="50000"/>
                  </a:schemeClr>
                </a:solidFill>
              </a:rPr>
              <a:t>RePlanIT</a:t>
            </a:r>
            <a:r>
              <a:rPr lang="en-GB" sz="1200" i="1" dirty="0">
                <a:solidFill>
                  <a:schemeClr val="bg2">
                    <a:lumMod val="50000"/>
                  </a:schemeClr>
                </a:solidFill>
              </a:rPr>
              <a:t>) project funded by a </a:t>
            </a:r>
            <a:r>
              <a:rPr lang="en-GB" sz="1200" i="1" dirty="0" err="1">
                <a:solidFill>
                  <a:schemeClr val="bg2">
                    <a:lumMod val="50000"/>
                  </a:schemeClr>
                </a:solidFill>
              </a:rPr>
              <a:t>Topsector</a:t>
            </a:r>
            <a:r>
              <a:rPr lang="en-GB" sz="1200" i="1" dirty="0">
                <a:solidFill>
                  <a:schemeClr val="bg2">
                    <a:lumMod val="50000"/>
                  </a:schemeClr>
                </a:solidFill>
              </a:rPr>
              <a:t> Energy subsidy from the Ministry of Economic Affairs and Climate Policy in the Netherlands.</a:t>
            </a:r>
          </a:p>
          <a:p>
            <a:pPr algn="just"/>
            <a:endParaRPr lang="en-GB" sz="1200" i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1200" i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1200" i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GB" sz="1200" i="1" dirty="0">
                <a:solidFill>
                  <a:schemeClr val="bg2">
                    <a:lumMod val="50000"/>
                  </a:schemeClr>
                </a:solidFill>
              </a:rPr>
              <a:t>Harshvardhan J. Pandit's research was conducted with the financial support of Science Foundation Ireland at ADAPT, the SFI Research </a:t>
            </a:r>
            <a:r>
              <a:rPr lang="en-GB" sz="1200" i="1" dirty="0" err="1">
                <a:solidFill>
                  <a:schemeClr val="bg2">
                    <a:lumMod val="50000"/>
                  </a:schemeClr>
                </a:solidFill>
              </a:rPr>
              <a:t>Center</a:t>
            </a:r>
            <a:r>
              <a:rPr lang="en-GB" sz="1200" i="1" dirty="0">
                <a:solidFill>
                  <a:schemeClr val="bg2">
                    <a:lumMod val="50000"/>
                  </a:schemeClr>
                </a:solidFill>
              </a:rPr>
              <a:t> for AI-Driven Digital Content Technology at Dublin City University 13/RC/2106\_P2. For the purpose of Open Access, the author has applied a CC BY public copyright license to any Author Accepted Manuscript version arising from this submission.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A1301-A19F-F941-BF71-9923B348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2" y="4556421"/>
            <a:ext cx="1761379" cy="826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F0E1E-260E-914B-9629-657A717F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51" y="5290691"/>
            <a:ext cx="1761379" cy="11008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F1A3E-9A94-0242-AA84-883D0E3CA0BA}"/>
              </a:ext>
            </a:extLst>
          </p:cNvPr>
          <p:cNvSpPr txBox="1"/>
          <p:nvPr/>
        </p:nvSpPr>
        <p:spPr>
          <a:xfrm>
            <a:off x="8704052" y="771878"/>
            <a:ext cx="3008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Contact:</a:t>
            </a:r>
          </a:p>
          <a:p>
            <a:pPr algn="r"/>
            <a:r>
              <a:rPr lang="en-GB" dirty="0">
                <a:hlinkClick r:id="rId4"/>
              </a:rPr>
              <a:t>a.kurteva@tudelft.nl</a:t>
            </a:r>
            <a:endParaRPr lang="en-GB" dirty="0"/>
          </a:p>
          <a:p>
            <a:pPr algn="r"/>
            <a:r>
              <a:rPr lang="en-GB" i="1" dirty="0">
                <a:solidFill>
                  <a:schemeClr val="accent1"/>
                </a:solidFill>
                <a:hlinkClick r:id="rId5"/>
              </a:rPr>
              <a:t>harshvardhan.pandit@dcu.ie</a:t>
            </a:r>
            <a:endParaRPr lang="en-GB" i="1" dirty="0">
              <a:solidFill>
                <a:schemeClr val="accent1"/>
              </a:solidFill>
            </a:endParaRPr>
          </a:p>
          <a:p>
            <a:pPr algn="r"/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5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89E2-7E8C-1E40-8A21-E5BFD8E9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71D24-E0F2-B34F-A474-15C1E77B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11" y="1653931"/>
            <a:ext cx="1775069" cy="1775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75AB27-F5E7-0E4F-B9AB-BCCCA7AE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24" y="1877371"/>
            <a:ext cx="1257301" cy="12573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698AE-4769-5C4A-AC8F-D5AF40AA17F5}"/>
              </a:ext>
            </a:extLst>
          </p:cNvPr>
          <p:cNvSpPr txBox="1"/>
          <p:nvPr/>
        </p:nvSpPr>
        <p:spPr>
          <a:xfrm>
            <a:off x="2145323" y="3253154"/>
            <a:ext cx="9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Agent 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4433BC-64BD-4F44-8271-07EEE5160D56}"/>
              </a:ext>
            </a:extLst>
          </p:cNvPr>
          <p:cNvGrpSpPr/>
          <p:nvPr/>
        </p:nvGrpSpPr>
        <p:grpSpPr>
          <a:xfrm>
            <a:off x="7723065" y="1653930"/>
            <a:ext cx="1775069" cy="1959735"/>
            <a:chOff x="7723065" y="1653930"/>
            <a:chExt cx="1775069" cy="19597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85230B-D599-E14C-AB10-699AD2D9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3065" y="1653930"/>
              <a:ext cx="1775069" cy="17750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745BB0-8F7F-B347-B4F6-36B3B811884F}"/>
                </a:ext>
              </a:extLst>
            </p:cNvPr>
            <p:cNvSpPr txBox="1"/>
            <p:nvPr/>
          </p:nvSpPr>
          <p:spPr>
            <a:xfrm>
              <a:off x="7950495" y="3244333"/>
              <a:ext cx="914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Agent 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2F8291-27F4-BD4C-BFD7-6BDD791F5A43}"/>
              </a:ext>
            </a:extLst>
          </p:cNvPr>
          <p:cNvGrpSpPr/>
          <p:nvPr/>
        </p:nvGrpSpPr>
        <p:grpSpPr>
          <a:xfrm>
            <a:off x="5281491" y="3919153"/>
            <a:ext cx="1775069" cy="2239163"/>
            <a:chOff x="5208465" y="3818792"/>
            <a:chExt cx="1775069" cy="22391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B5A19E-D8B3-D24C-B6B0-6D13E9ADF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8465" y="3818792"/>
              <a:ext cx="1775069" cy="17750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FC451E-3A07-8E41-BEFD-0B8DB5064A4B}"/>
                </a:ext>
              </a:extLst>
            </p:cNvPr>
            <p:cNvSpPr txBox="1"/>
            <p:nvPr/>
          </p:nvSpPr>
          <p:spPr>
            <a:xfrm>
              <a:off x="5785338" y="5688623"/>
              <a:ext cx="913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Agent C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FA22D6-75B4-184F-93EA-2C09B4D36666}"/>
              </a:ext>
            </a:extLst>
          </p:cNvPr>
          <p:cNvCxnSpPr/>
          <p:nvPr/>
        </p:nvCxnSpPr>
        <p:spPr>
          <a:xfrm>
            <a:off x="3666880" y="2285511"/>
            <a:ext cx="3970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516241-7F6B-6A4C-ABB0-883A84A6206C}"/>
              </a:ext>
            </a:extLst>
          </p:cNvPr>
          <p:cNvGrpSpPr/>
          <p:nvPr/>
        </p:nvGrpSpPr>
        <p:grpSpPr>
          <a:xfrm>
            <a:off x="4445488" y="1582798"/>
            <a:ext cx="3098312" cy="646331"/>
            <a:chOff x="4445488" y="1582798"/>
            <a:chExt cx="3098312" cy="64633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26C0B89-5012-C140-9A54-4E7F18EAA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88" y="1582798"/>
              <a:ext cx="762977" cy="6079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88969-72A9-D14F-B71F-F0C9894E254A}"/>
                </a:ext>
              </a:extLst>
            </p:cNvPr>
            <p:cNvSpPr txBox="1"/>
            <p:nvPr/>
          </p:nvSpPr>
          <p:spPr>
            <a:xfrm>
              <a:off x="5281491" y="1582798"/>
              <a:ext cx="226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Access to data has been granted to “B”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96F4A1E-49AA-ED44-A535-5C34B020C08C}"/>
              </a:ext>
            </a:extLst>
          </p:cNvPr>
          <p:cNvSpPr txBox="1"/>
          <p:nvPr/>
        </p:nvSpPr>
        <p:spPr>
          <a:xfrm>
            <a:off x="703382" y="2782668"/>
            <a:ext cx="125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of interested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239AE1-E537-7C49-8A8D-5A242B8D7EE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585660" y="3353515"/>
            <a:ext cx="1695831" cy="145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58BB8A-89CC-994D-9F38-02049778BDA6}"/>
              </a:ext>
            </a:extLst>
          </p:cNvPr>
          <p:cNvGrpSpPr/>
          <p:nvPr/>
        </p:nvGrpSpPr>
        <p:grpSpPr>
          <a:xfrm>
            <a:off x="3188279" y="3643667"/>
            <a:ext cx="2262023" cy="646331"/>
            <a:chOff x="2106825" y="4442296"/>
            <a:chExt cx="2262023" cy="646331"/>
          </a:xfrm>
        </p:grpSpPr>
        <p:pic>
          <p:nvPicPr>
            <p:cNvPr id="35" name="Graphic 34" descr="Help">
              <a:extLst>
                <a:ext uri="{FF2B5EF4-FFF2-40B4-BE49-F238E27FC236}">
                  <a16:creationId xmlns:a16="http://schemas.microsoft.com/office/drawing/2014/main" id="{921FF427-8CB2-EC49-B67F-EECD3CA5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6880" y="4466147"/>
              <a:ext cx="701968" cy="59862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3BA1DC-2407-CD49-9FB1-AD736CBD931C}"/>
                </a:ext>
              </a:extLst>
            </p:cNvPr>
            <p:cNvSpPr txBox="1"/>
            <p:nvPr/>
          </p:nvSpPr>
          <p:spPr>
            <a:xfrm>
              <a:off x="2106825" y="4442296"/>
              <a:ext cx="1644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Access, trust, accountability…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26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2D10-3E28-E240-A50B-CB41A999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853"/>
            <a:ext cx="10515600" cy="1325563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</a:rPr>
              <a:t>Q1. Data Discovery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81E6-7721-214E-9F63-E76DC78D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61" y="2985352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How will we know what data exists with agents A, B, and C?</a:t>
            </a:r>
          </a:p>
          <a:p>
            <a:pPr marL="0" indent="0">
              <a:buNone/>
            </a:pPr>
            <a:r>
              <a:rPr lang="en-GB" dirty="0"/>
              <a:t>How will we know 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whether these agents can operate on it?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351DF-CA9F-3441-ADC0-E4BB8C7B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41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8F83-9A46-4B42-8440-9091F6B2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183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Q2.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0554-AECB-FB46-B6D2-830004A4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388"/>
            <a:ext cx="10515600" cy="1984414"/>
          </a:xfrm>
        </p:spPr>
        <p:txBody>
          <a:bodyPr/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How to trust an identity between agents A, B, and C if there is </a:t>
            </a:r>
            <a:br>
              <a:rPr lang="en-GB" dirty="0"/>
            </a:b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no common identity provider?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C2D9F-6328-FF4A-A3D8-5F7660B3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88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62C0-ED1C-F344-85C3-52627644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94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Q3. Security in/after Transit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C850-2281-864B-B590-88E95755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410"/>
            <a:ext cx="11127059" cy="132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How can A be assured that its data communicated with B and then later with C will be secured while being transmitted and being used/stored)?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CA1B-1C5E-D740-AC52-63BA0EE3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6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7009-8D24-8449-8A6A-DF19DE2E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909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Q4. </a:t>
            </a:r>
            <a:r>
              <a:rPr lang="en-GB" b="0" i="0" u="none" strike="noStrike" dirty="0">
                <a:solidFill>
                  <a:schemeClr val="accent1"/>
                </a:solidFill>
                <a:effectLst/>
              </a:rPr>
              <a:t>Minimising End-user Cognitive Overload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26DD-AA07-5F42-B6BE-738536E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37695-4C65-604C-A3E3-7CEB288EFD91}"/>
              </a:ext>
            </a:extLst>
          </p:cNvPr>
          <p:cNvSpPr txBox="1"/>
          <p:nvPr/>
        </p:nvSpPr>
        <p:spPr>
          <a:xfrm>
            <a:off x="838199" y="2867142"/>
            <a:ext cx="107479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u="none" strike="noStrike" dirty="0">
                <a:solidFill>
                  <a:srgbClr val="212121"/>
                </a:solidFill>
                <a:effectLst/>
              </a:rPr>
              <a:t>Decentralisation may mean more decision points:</a:t>
            </a:r>
          </a:p>
          <a:p>
            <a:endParaRPr lang="en-GB" sz="2800" dirty="0">
              <a:solidFill>
                <a:srgbClr val="212121"/>
              </a:solidFill>
            </a:endParaRPr>
          </a:p>
          <a:p>
            <a:r>
              <a:rPr lang="en-GB" sz="2800" dirty="0">
                <a:solidFill>
                  <a:srgbClr val="212121"/>
                </a:solidFill>
              </a:rPr>
              <a:t>H</a:t>
            </a:r>
            <a:r>
              <a:rPr lang="en-GB" sz="2800" b="0" i="0" u="none" strike="noStrike" dirty="0">
                <a:solidFill>
                  <a:srgbClr val="212121"/>
                </a:solidFill>
                <a:effectLst/>
              </a:rPr>
              <a:t>ere A and B and C may each have to make decisions about each other, which may result in more work to inspect and thus raise more concerns of mistakes, coercion, and fraud. </a:t>
            </a:r>
          </a:p>
          <a:p>
            <a:endParaRPr lang="en-GB" sz="2800" dirty="0">
              <a:solidFill>
                <a:srgbClr val="212121"/>
              </a:solidFill>
            </a:endParaRPr>
          </a:p>
          <a:p>
            <a:r>
              <a:rPr lang="en-GB" sz="2800" b="0" i="0" u="none" strike="noStrike" dirty="0">
                <a:solidFill>
                  <a:srgbClr val="212121"/>
                </a:solidFill>
                <a:effectLst/>
              </a:rPr>
              <a:t>Different notion of 'trust'.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7213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A781-9B9D-A940-B812-8C3AA2CC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1099"/>
            <a:ext cx="11093388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Q5. </a:t>
            </a:r>
            <a:r>
              <a:rPr lang="en-GB" b="0" i="0" u="none" strike="noStrike" dirty="0">
                <a:solidFill>
                  <a:schemeClr val="accent1"/>
                </a:solidFill>
                <a:effectLst/>
              </a:rPr>
              <a:t>Accountability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98CE-1EDE-A042-A65C-55455407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b="0" i="0" u="none" strike="noStrike" dirty="0">
                <a:solidFill>
                  <a:srgbClr val="212121"/>
                </a:solidFill>
                <a:effectLst/>
              </a:rPr>
              <a:t>Decentralisation also means more entities and therefore increases the accountability necessity. </a:t>
            </a:r>
          </a:p>
          <a:p>
            <a:pPr>
              <a:lnSpc>
                <a:spcPct val="100000"/>
              </a:lnSpc>
            </a:pPr>
            <a:r>
              <a:rPr lang="en-GB" b="0" i="0" u="none" strike="noStrike" dirty="0">
                <a:solidFill>
                  <a:srgbClr val="212121"/>
                </a:solidFill>
                <a:effectLst/>
              </a:rPr>
              <a:t>How will A hold B and C accountable? </a:t>
            </a:r>
          </a:p>
          <a:p>
            <a:pPr marL="0" indent="0">
              <a:lnSpc>
                <a:spcPct val="100000"/>
              </a:lnSpc>
              <a:buNone/>
            </a:pPr>
            <a:endParaRPr lang="en-GB" b="0" i="0" u="none" strike="noStrike" dirty="0">
              <a:solidFill>
                <a:srgbClr val="21212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0" i="0" u="none" strike="noStrike" dirty="0">
                <a:solidFill>
                  <a:srgbClr val="212121"/>
                </a:solidFill>
                <a:effectLst/>
              </a:rPr>
              <a:t>It is not possible to have trusted secure environments in all operations - so how to establish accountability? </a:t>
            </a:r>
          </a:p>
          <a:p>
            <a:pPr>
              <a:lnSpc>
                <a:spcPct val="100000"/>
              </a:lnSpc>
            </a:pPr>
            <a:r>
              <a:rPr lang="en-GB" b="0" i="0" u="none" strike="noStrike" dirty="0">
                <a:solidFill>
                  <a:srgbClr val="212121"/>
                </a:solidFill>
                <a:effectLst/>
              </a:rPr>
              <a:t>How to connect with legal framework for protection and prosecution?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77C2F-6214-2F4E-888B-52BA608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2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D2A7-1854-9141-A168-DB471221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57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Q6. Preventing Legal Obligations from becoming a Hindrance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AC27-78FA-DB4A-B40B-1B2CC80F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212121"/>
                </a:solidFill>
                <a:latin typeface="wf_segoe-ui_normal"/>
              </a:rPr>
              <a:t>C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onfusion about:</a:t>
            </a: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 </a:t>
            </a:r>
            <a:r>
              <a:rPr lang="en-GB" dirty="0">
                <a:solidFill>
                  <a:srgbClr val="212121"/>
                </a:solidFill>
                <a:latin typeface="wf_segoe-ui_normal"/>
              </a:rPr>
              <a:t>H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ow does GDPR apply?</a:t>
            </a: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 </a:t>
            </a:r>
            <a:r>
              <a:rPr lang="en-GB" dirty="0">
                <a:solidFill>
                  <a:srgbClr val="212121"/>
                </a:solidFill>
                <a:latin typeface="wf_segoe-ui_normal"/>
              </a:rPr>
              <a:t>W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ho is the controller?</a:t>
            </a: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 </a:t>
            </a:r>
            <a:r>
              <a:rPr lang="en-GB" dirty="0">
                <a:solidFill>
                  <a:srgbClr val="212121"/>
                </a:solidFill>
                <a:latin typeface="wf_segoe-ui_normal"/>
              </a:rPr>
              <a:t>W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hat does the data subject have to do?</a:t>
            </a:r>
          </a:p>
          <a:p>
            <a:endParaRPr lang="en-GB" dirty="0">
              <a:solidFill>
                <a:srgbClr val="212121"/>
              </a:solidFill>
              <a:latin typeface="wf_segoe-ui_normal"/>
            </a:endParaRP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Misinterpretation between text of the law and spirit of the law. </a:t>
            </a: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GDPR is not built with decentralisation in mind - hypothesis allows us to plan GDPR+ to fix this.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81AD2-AC3F-E44A-B856-1740635C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29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0E74-DFAE-454A-9BE4-133E951C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Q7. Digital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AC63-C31A-194D-B21E-373FF29A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Decentralisation is a big word (literally and figuratively) </a:t>
            </a:r>
            <a:r>
              <a:rPr lang="en-GB" dirty="0">
                <a:solidFill>
                  <a:srgbClr val="212121"/>
                </a:solidFill>
                <a:latin typeface="wf_segoe-ui_normal"/>
              </a:rPr>
              <a:t>so:</a:t>
            </a:r>
          </a:p>
          <a:p>
            <a:pPr marL="0" indent="0">
              <a:buNone/>
            </a:pPr>
            <a:endParaRPr lang="en-GB" dirty="0">
              <a:solidFill>
                <a:srgbClr val="212121"/>
              </a:solidFill>
              <a:latin typeface="wf_segoe-ui_normal"/>
            </a:endParaRPr>
          </a:p>
          <a:p>
            <a:r>
              <a:rPr lang="en-GB" dirty="0">
                <a:solidFill>
                  <a:srgbClr val="212121"/>
                </a:solidFill>
                <a:latin typeface="wf_segoe-ui_normal"/>
              </a:rPr>
              <a:t>H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ow do we define it using specific case studies and patterns? </a:t>
            </a:r>
            <a:r>
              <a:rPr lang="en-GB" b="0" u="none" strike="noStrike" dirty="0">
                <a:solidFill>
                  <a:srgbClr val="212121"/>
                </a:solidFill>
                <a:effectLst/>
                <a:latin typeface="wf_segoe-ui_normal"/>
              </a:rPr>
              <a:t>The EU’s idea of “Data Spaces”? </a:t>
            </a:r>
            <a:endParaRPr lang="en-GB" b="0" i="0" u="none" strike="noStrike" dirty="0">
              <a:solidFill>
                <a:srgbClr val="212121"/>
              </a:solidFill>
              <a:effectLst/>
              <a:latin typeface="wf_segoe-ui_normal"/>
            </a:endParaRP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Is infrastructure available?</a:t>
            </a: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What can be reused? </a:t>
            </a: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What needs to be developed?</a:t>
            </a:r>
            <a:endParaRPr lang="en-GB" dirty="0">
              <a:solidFill>
                <a:srgbClr val="212121"/>
              </a:solidFill>
              <a:latin typeface="wf_segoe-ui_normal"/>
            </a:endParaRP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 We need clear methodological framing that leads to practical research and development.</a:t>
            </a: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 What are the potential use-cases and roles for A, B, and C? </a:t>
            </a: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wf_segoe-ui_normal"/>
              </a:rPr>
              <a:t>What other diagrams/interaction flows are possible? What are they doing?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73678-B9C4-214A-8ECB-0949118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E002-C1ED-E940-9464-F6325E1E7EA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6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941</Words>
  <Application>Microsoft Macintosh PowerPoint</Application>
  <PresentationFormat>Widescreen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wf_segoe-ui_normal</vt:lpstr>
      <vt:lpstr>Office Theme</vt:lpstr>
      <vt:lpstr>Relevant Research Questions For Decentralised (Personal) Data Governance</vt:lpstr>
      <vt:lpstr>PowerPoint Presentation</vt:lpstr>
      <vt:lpstr>Q1. Data Discovery</vt:lpstr>
      <vt:lpstr>Q2. Identity</vt:lpstr>
      <vt:lpstr>Q3. Security in/after Transit </vt:lpstr>
      <vt:lpstr>Q4. Minimising End-user Cognitive Overload</vt:lpstr>
      <vt:lpstr>Q5. Accountability</vt:lpstr>
      <vt:lpstr>Q6. Preventing Legal Obligations from becoming a Hindrance</vt:lpstr>
      <vt:lpstr>Q7. Digital Infrastructure</vt:lpstr>
      <vt:lpstr>Q8. Automation Potential</vt:lpstr>
      <vt:lpstr>Conclusions – Decentralised Data Governance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Research Questions For Decentralised (Personal) Data Governance</dc:title>
  <dc:creator>Anelia Kurteva</dc:creator>
  <cp:lastModifiedBy>Anelia Kurteva</cp:lastModifiedBy>
  <cp:revision>24</cp:revision>
  <dcterms:created xsi:type="dcterms:W3CDTF">2023-05-20T13:39:12Z</dcterms:created>
  <dcterms:modified xsi:type="dcterms:W3CDTF">2023-06-02T12:13:27Z</dcterms:modified>
</cp:coreProperties>
</file>