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335" r:id="rId6"/>
    <p:sldId id="336" r:id="rId7"/>
    <p:sldId id="333" r:id="rId8"/>
    <p:sldId id="343" r:id="rId9"/>
    <p:sldId id="323" r:id="rId10"/>
    <p:sldId id="324" r:id="rId11"/>
    <p:sldId id="340" r:id="rId12"/>
    <p:sldId id="337" r:id="rId13"/>
    <p:sldId id="342" r:id="rId14"/>
    <p:sldId id="322" r:id="rId15"/>
    <p:sldId id="326" r:id="rId16"/>
    <p:sldId id="34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36">
          <p15:clr>
            <a:srgbClr val="A4A3A4"/>
          </p15:clr>
        </p15:guide>
        <p15:guide id="2" pos="40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CC6"/>
    <a:srgbClr val="59358A"/>
    <a:srgbClr val="ECF4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2409BA-48EC-4B13-A692-D920E98D013A}" v="44" dt="2023-12-19T18:24:48.5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87" autoAdjust="0"/>
    <p:restoredTop sz="91654" autoAdjust="0"/>
  </p:normalViewPr>
  <p:slideViewPr>
    <p:cSldViewPr snapToGrid="0" snapToObjects="1" showGuides="1">
      <p:cViewPr varScale="1">
        <p:scale>
          <a:sx n="61" d="100"/>
          <a:sy n="61" d="100"/>
        </p:scale>
        <p:origin x="1004" y="84"/>
      </p:cViewPr>
      <p:guideLst>
        <p:guide orient="horz" pos="1836"/>
        <p:guide pos="401"/>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65" d="100"/>
          <a:sy n="65" d="100"/>
        </p:scale>
        <p:origin x="28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467809-BD13-48B2-AB12-780DD6114B84}"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E"/>
        </a:p>
      </dgm:t>
    </dgm:pt>
    <dgm:pt modelId="{5E8C85E4-6E11-4C5A-870E-32D25FC35359}">
      <dgm:prSet phldrT="[Text]"/>
      <dgm:spPr/>
      <dgm:t>
        <a:bodyPr/>
        <a:lstStyle/>
        <a:p>
          <a:r>
            <a:rPr lang="en-IE" dirty="0"/>
            <a:t>Existence</a:t>
          </a:r>
        </a:p>
      </dgm:t>
    </dgm:pt>
    <dgm:pt modelId="{7A1B96DF-B15D-41C2-8765-9577DB0A54CD}" type="parTrans" cxnId="{74D739E5-FA26-49BD-B805-4460F6E2E455}">
      <dgm:prSet/>
      <dgm:spPr/>
      <dgm:t>
        <a:bodyPr/>
        <a:lstStyle/>
        <a:p>
          <a:endParaRPr lang="en-IE"/>
        </a:p>
      </dgm:t>
    </dgm:pt>
    <dgm:pt modelId="{F93CA641-1895-4055-9ACB-65378B2BA941}" type="sibTrans" cxnId="{74D739E5-FA26-49BD-B805-4460F6E2E455}">
      <dgm:prSet/>
      <dgm:spPr/>
      <dgm:t>
        <a:bodyPr/>
        <a:lstStyle/>
        <a:p>
          <a:endParaRPr lang="en-IE"/>
        </a:p>
      </dgm:t>
    </dgm:pt>
    <dgm:pt modelId="{6E057D97-2E27-46DC-8FC9-DAC7A77EB4CC}">
      <dgm:prSet/>
      <dgm:spPr/>
      <dgm:t>
        <a:bodyPr/>
        <a:lstStyle/>
        <a:p>
          <a:r>
            <a:rPr lang="en-IE" dirty="0"/>
            <a:t>Investigation</a:t>
          </a:r>
        </a:p>
      </dgm:t>
    </dgm:pt>
    <dgm:pt modelId="{5A7FE382-E7A9-4F91-B8A0-2599FCEFEF5F}" type="parTrans" cxnId="{FC51386E-D49B-4DEB-AC0F-3A3C905DDAD3}">
      <dgm:prSet/>
      <dgm:spPr/>
      <dgm:t>
        <a:bodyPr/>
        <a:lstStyle/>
        <a:p>
          <a:endParaRPr lang="en-IE"/>
        </a:p>
      </dgm:t>
    </dgm:pt>
    <dgm:pt modelId="{C91381BC-C3EE-4639-A508-9122234C7484}" type="sibTrans" cxnId="{FC51386E-D49B-4DEB-AC0F-3A3C905DDAD3}">
      <dgm:prSet/>
      <dgm:spPr/>
      <dgm:t>
        <a:bodyPr/>
        <a:lstStyle/>
        <a:p>
          <a:endParaRPr lang="en-IE"/>
        </a:p>
      </dgm:t>
    </dgm:pt>
    <dgm:pt modelId="{07374F42-DE90-40D1-B864-BE000FF9E0D8}">
      <dgm:prSet phldrT="[Text]" phldr="1"/>
      <dgm:spPr/>
      <dgm:t>
        <a:bodyPr/>
        <a:lstStyle/>
        <a:p>
          <a:endParaRPr lang="en-IE" dirty="0"/>
        </a:p>
      </dgm:t>
    </dgm:pt>
    <dgm:pt modelId="{40951EFF-CFA3-4B51-9C33-B99F3273CCBE}" type="parTrans" cxnId="{AC1C8863-D8DA-4515-8471-AADD420FAC18}">
      <dgm:prSet/>
      <dgm:spPr/>
      <dgm:t>
        <a:bodyPr/>
        <a:lstStyle/>
        <a:p>
          <a:endParaRPr lang="en-IE"/>
        </a:p>
      </dgm:t>
    </dgm:pt>
    <dgm:pt modelId="{95ECE0AA-4A5C-4562-844B-D6C86E35FCC6}" type="sibTrans" cxnId="{AC1C8863-D8DA-4515-8471-AADD420FAC18}">
      <dgm:prSet/>
      <dgm:spPr/>
      <dgm:t>
        <a:bodyPr/>
        <a:lstStyle/>
        <a:p>
          <a:endParaRPr lang="en-IE"/>
        </a:p>
      </dgm:t>
    </dgm:pt>
    <dgm:pt modelId="{954F3A46-8D5E-489E-A31A-B73B7B8AB161}">
      <dgm:prSet/>
      <dgm:spPr/>
      <dgm:t>
        <a:bodyPr/>
        <a:lstStyle/>
        <a:p>
          <a:r>
            <a:rPr lang="en-IE" dirty="0"/>
            <a:t>Impact Assessments </a:t>
          </a:r>
        </a:p>
      </dgm:t>
    </dgm:pt>
    <dgm:pt modelId="{C88449D5-998F-4E4E-A865-A29D15E295BF}" type="parTrans" cxnId="{989B9767-440D-49CD-A5C5-065B36112295}">
      <dgm:prSet/>
      <dgm:spPr/>
      <dgm:t>
        <a:bodyPr/>
        <a:lstStyle/>
        <a:p>
          <a:endParaRPr lang="en-IE"/>
        </a:p>
      </dgm:t>
    </dgm:pt>
    <dgm:pt modelId="{C7A41A4E-70CB-484B-87E8-0AD19D1F0E82}" type="sibTrans" cxnId="{989B9767-440D-49CD-A5C5-065B36112295}">
      <dgm:prSet/>
      <dgm:spPr/>
      <dgm:t>
        <a:bodyPr/>
        <a:lstStyle/>
        <a:p>
          <a:endParaRPr lang="en-IE"/>
        </a:p>
      </dgm:t>
    </dgm:pt>
    <dgm:pt modelId="{41C088C0-9CF0-441D-94FF-CBB96857826F}">
      <dgm:prSet/>
      <dgm:spPr/>
      <dgm:t>
        <a:bodyPr/>
        <a:lstStyle/>
        <a:p>
          <a:r>
            <a:rPr lang="en-IE" dirty="0"/>
            <a:t>Information</a:t>
          </a:r>
        </a:p>
      </dgm:t>
    </dgm:pt>
    <dgm:pt modelId="{591F9CFA-3E81-4D5D-A5F7-13C0C7EE707F}" type="parTrans" cxnId="{FFF0F685-CE8D-4286-9E29-25A2ADE07411}">
      <dgm:prSet/>
      <dgm:spPr/>
      <dgm:t>
        <a:bodyPr/>
        <a:lstStyle/>
        <a:p>
          <a:endParaRPr lang="en-IE"/>
        </a:p>
      </dgm:t>
    </dgm:pt>
    <dgm:pt modelId="{C1DCA36F-022F-4AB3-9BB3-2350E3F7FB08}" type="sibTrans" cxnId="{FFF0F685-CE8D-4286-9E29-25A2ADE07411}">
      <dgm:prSet/>
      <dgm:spPr/>
      <dgm:t>
        <a:bodyPr/>
        <a:lstStyle/>
        <a:p>
          <a:endParaRPr lang="en-IE"/>
        </a:p>
      </dgm:t>
    </dgm:pt>
    <dgm:pt modelId="{9D184F97-ECE4-498C-B270-EBEDF4BF52F7}">
      <dgm:prSet/>
      <dgm:spPr/>
      <dgm:t>
        <a:bodyPr/>
        <a:lstStyle/>
        <a:p>
          <a:r>
            <a:rPr lang="en-IE" dirty="0"/>
            <a:t>Notifications   </a:t>
          </a:r>
        </a:p>
      </dgm:t>
    </dgm:pt>
    <dgm:pt modelId="{76C21033-2BB3-48EE-878B-F20642DA6117}" type="parTrans" cxnId="{015E0FD0-09D3-4A07-86E0-7A0E97B4390E}">
      <dgm:prSet/>
      <dgm:spPr/>
      <dgm:t>
        <a:bodyPr/>
        <a:lstStyle/>
        <a:p>
          <a:endParaRPr lang="en-IE"/>
        </a:p>
      </dgm:t>
    </dgm:pt>
    <dgm:pt modelId="{6F1DBAE3-A59E-45CB-9C35-A3D8BFE1D2C6}" type="sibTrans" cxnId="{015E0FD0-09D3-4A07-86E0-7A0E97B4390E}">
      <dgm:prSet/>
      <dgm:spPr/>
      <dgm:t>
        <a:bodyPr/>
        <a:lstStyle/>
        <a:p>
          <a:endParaRPr lang="en-IE"/>
        </a:p>
      </dgm:t>
    </dgm:pt>
    <dgm:pt modelId="{2ADBA3A7-606F-41C9-B97B-D21C115254AA}" type="pres">
      <dgm:prSet presAssocID="{74467809-BD13-48B2-AB12-780DD6114B84}" presName="outerComposite" presStyleCnt="0">
        <dgm:presLayoutVars>
          <dgm:chMax val="5"/>
          <dgm:dir/>
          <dgm:resizeHandles val="exact"/>
        </dgm:presLayoutVars>
      </dgm:prSet>
      <dgm:spPr/>
    </dgm:pt>
    <dgm:pt modelId="{AA5B8C79-0195-4C6B-8D75-34CB9B286B90}" type="pres">
      <dgm:prSet presAssocID="{74467809-BD13-48B2-AB12-780DD6114B84}" presName="dummyMaxCanvas" presStyleCnt="0">
        <dgm:presLayoutVars/>
      </dgm:prSet>
      <dgm:spPr/>
    </dgm:pt>
    <dgm:pt modelId="{4AF03C42-15C4-4204-8F95-4DC1FBE9F54A}" type="pres">
      <dgm:prSet presAssocID="{74467809-BD13-48B2-AB12-780DD6114B84}" presName="FiveNodes_1" presStyleLbl="node1" presStyleIdx="0" presStyleCnt="5">
        <dgm:presLayoutVars>
          <dgm:bulletEnabled val="1"/>
        </dgm:presLayoutVars>
      </dgm:prSet>
      <dgm:spPr/>
    </dgm:pt>
    <dgm:pt modelId="{276CE731-C53A-4747-9573-CA74D82A05CD}" type="pres">
      <dgm:prSet presAssocID="{74467809-BD13-48B2-AB12-780DD6114B84}" presName="FiveNodes_2" presStyleLbl="node1" presStyleIdx="1" presStyleCnt="5">
        <dgm:presLayoutVars>
          <dgm:bulletEnabled val="1"/>
        </dgm:presLayoutVars>
      </dgm:prSet>
      <dgm:spPr/>
    </dgm:pt>
    <dgm:pt modelId="{8F2E263C-B2C2-4268-B35B-8C146B2DE137}" type="pres">
      <dgm:prSet presAssocID="{74467809-BD13-48B2-AB12-780DD6114B84}" presName="FiveNodes_3" presStyleLbl="node1" presStyleIdx="2" presStyleCnt="5">
        <dgm:presLayoutVars>
          <dgm:bulletEnabled val="1"/>
        </dgm:presLayoutVars>
      </dgm:prSet>
      <dgm:spPr/>
    </dgm:pt>
    <dgm:pt modelId="{CFAE6A66-89D9-4451-97B4-A2102C0879FC}" type="pres">
      <dgm:prSet presAssocID="{74467809-BD13-48B2-AB12-780DD6114B84}" presName="FiveNodes_4" presStyleLbl="node1" presStyleIdx="3" presStyleCnt="5">
        <dgm:presLayoutVars>
          <dgm:bulletEnabled val="1"/>
        </dgm:presLayoutVars>
      </dgm:prSet>
      <dgm:spPr/>
    </dgm:pt>
    <dgm:pt modelId="{F4D335EE-BDFD-4FDC-B8F9-F9F47A0185C8}" type="pres">
      <dgm:prSet presAssocID="{74467809-BD13-48B2-AB12-780DD6114B84}" presName="FiveNodes_5" presStyleLbl="node1" presStyleIdx="4" presStyleCnt="5">
        <dgm:presLayoutVars>
          <dgm:bulletEnabled val="1"/>
        </dgm:presLayoutVars>
      </dgm:prSet>
      <dgm:spPr/>
    </dgm:pt>
    <dgm:pt modelId="{3CE86B15-389F-4E89-B665-97670FCD71B5}" type="pres">
      <dgm:prSet presAssocID="{74467809-BD13-48B2-AB12-780DD6114B84}" presName="FiveConn_1-2" presStyleLbl="fgAccFollowNode1" presStyleIdx="0" presStyleCnt="4">
        <dgm:presLayoutVars>
          <dgm:bulletEnabled val="1"/>
        </dgm:presLayoutVars>
      </dgm:prSet>
      <dgm:spPr/>
    </dgm:pt>
    <dgm:pt modelId="{40933CFE-0E62-4E69-B5D0-DC1069BF076B}" type="pres">
      <dgm:prSet presAssocID="{74467809-BD13-48B2-AB12-780DD6114B84}" presName="FiveConn_2-3" presStyleLbl="fgAccFollowNode1" presStyleIdx="1" presStyleCnt="4">
        <dgm:presLayoutVars>
          <dgm:bulletEnabled val="1"/>
        </dgm:presLayoutVars>
      </dgm:prSet>
      <dgm:spPr/>
    </dgm:pt>
    <dgm:pt modelId="{77ED7B5D-8E27-4E62-A99A-D3EF55BF6B6C}" type="pres">
      <dgm:prSet presAssocID="{74467809-BD13-48B2-AB12-780DD6114B84}" presName="FiveConn_3-4" presStyleLbl="fgAccFollowNode1" presStyleIdx="2" presStyleCnt="4">
        <dgm:presLayoutVars>
          <dgm:bulletEnabled val="1"/>
        </dgm:presLayoutVars>
      </dgm:prSet>
      <dgm:spPr/>
    </dgm:pt>
    <dgm:pt modelId="{A2E166CE-B640-4D33-ABD6-6E9B93494453}" type="pres">
      <dgm:prSet presAssocID="{74467809-BD13-48B2-AB12-780DD6114B84}" presName="FiveConn_4-5" presStyleLbl="fgAccFollowNode1" presStyleIdx="3" presStyleCnt="4">
        <dgm:presLayoutVars>
          <dgm:bulletEnabled val="1"/>
        </dgm:presLayoutVars>
      </dgm:prSet>
      <dgm:spPr/>
    </dgm:pt>
    <dgm:pt modelId="{860D813E-F563-4A72-9D16-B9B15F6680C1}" type="pres">
      <dgm:prSet presAssocID="{74467809-BD13-48B2-AB12-780DD6114B84}" presName="FiveNodes_1_text" presStyleLbl="node1" presStyleIdx="4" presStyleCnt="5">
        <dgm:presLayoutVars>
          <dgm:bulletEnabled val="1"/>
        </dgm:presLayoutVars>
      </dgm:prSet>
      <dgm:spPr/>
    </dgm:pt>
    <dgm:pt modelId="{14669B87-6DEC-417A-88E9-B3890065A758}" type="pres">
      <dgm:prSet presAssocID="{74467809-BD13-48B2-AB12-780DD6114B84}" presName="FiveNodes_2_text" presStyleLbl="node1" presStyleIdx="4" presStyleCnt="5">
        <dgm:presLayoutVars>
          <dgm:bulletEnabled val="1"/>
        </dgm:presLayoutVars>
      </dgm:prSet>
      <dgm:spPr/>
    </dgm:pt>
    <dgm:pt modelId="{80FB1BF3-6829-4920-BA13-BE0C63DE3F43}" type="pres">
      <dgm:prSet presAssocID="{74467809-BD13-48B2-AB12-780DD6114B84}" presName="FiveNodes_3_text" presStyleLbl="node1" presStyleIdx="4" presStyleCnt="5">
        <dgm:presLayoutVars>
          <dgm:bulletEnabled val="1"/>
        </dgm:presLayoutVars>
      </dgm:prSet>
      <dgm:spPr/>
    </dgm:pt>
    <dgm:pt modelId="{292B0DF8-7B8A-4A11-8A3C-86E250A2E6E3}" type="pres">
      <dgm:prSet presAssocID="{74467809-BD13-48B2-AB12-780DD6114B84}" presName="FiveNodes_4_text" presStyleLbl="node1" presStyleIdx="4" presStyleCnt="5">
        <dgm:presLayoutVars>
          <dgm:bulletEnabled val="1"/>
        </dgm:presLayoutVars>
      </dgm:prSet>
      <dgm:spPr/>
    </dgm:pt>
    <dgm:pt modelId="{1CD9A758-B8F6-48BE-BDDB-4D80B54B5469}" type="pres">
      <dgm:prSet presAssocID="{74467809-BD13-48B2-AB12-780DD6114B84}" presName="FiveNodes_5_text" presStyleLbl="node1" presStyleIdx="4" presStyleCnt="5">
        <dgm:presLayoutVars>
          <dgm:bulletEnabled val="1"/>
        </dgm:presLayoutVars>
      </dgm:prSet>
      <dgm:spPr/>
    </dgm:pt>
  </dgm:ptLst>
  <dgm:cxnLst>
    <dgm:cxn modelId="{0D718504-E87D-4612-8B7D-F2F89986623E}" type="presOf" srcId="{41C088C0-9CF0-441D-94FF-CBB96857826F}" destId="{276CE731-C53A-4747-9573-CA74D82A05CD}" srcOrd="0" destOrd="0" presId="urn:microsoft.com/office/officeart/2005/8/layout/vProcess5"/>
    <dgm:cxn modelId="{4A0F3362-2C79-4A89-8504-FADB78451BE7}" type="presOf" srcId="{9D184F97-ECE4-498C-B270-EBEDF4BF52F7}" destId="{292B0DF8-7B8A-4A11-8A3C-86E250A2E6E3}" srcOrd="1" destOrd="0" presId="urn:microsoft.com/office/officeart/2005/8/layout/vProcess5"/>
    <dgm:cxn modelId="{AC1C8863-D8DA-4515-8471-AADD420FAC18}" srcId="{74467809-BD13-48B2-AB12-780DD6114B84}" destId="{07374F42-DE90-40D1-B864-BE000FF9E0D8}" srcOrd="5" destOrd="0" parTransId="{40951EFF-CFA3-4B51-9C33-B99F3273CCBE}" sibTransId="{95ECE0AA-4A5C-4562-844B-D6C86E35FCC6}"/>
    <dgm:cxn modelId="{F80F6B65-548E-4B89-BFF5-5BBFFBBD3D9D}" type="presOf" srcId="{F93CA641-1895-4055-9ACB-65378B2BA941}" destId="{3CE86B15-389F-4E89-B665-97670FCD71B5}" srcOrd="0" destOrd="0" presId="urn:microsoft.com/office/officeart/2005/8/layout/vProcess5"/>
    <dgm:cxn modelId="{95158646-C797-451B-99E0-4D024A01C7AA}" type="presOf" srcId="{954F3A46-8D5E-489E-A31A-B73B7B8AB161}" destId="{F4D335EE-BDFD-4FDC-B8F9-F9F47A0185C8}" srcOrd="0" destOrd="0" presId="urn:microsoft.com/office/officeart/2005/8/layout/vProcess5"/>
    <dgm:cxn modelId="{989B9767-440D-49CD-A5C5-065B36112295}" srcId="{74467809-BD13-48B2-AB12-780DD6114B84}" destId="{954F3A46-8D5E-489E-A31A-B73B7B8AB161}" srcOrd="4" destOrd="0" parTransId="{C88449D5-998F-4E4E-A865-A29D15E295BF}" sibTransId="{C7A41A4E-70CB-484B-87E8-0AD19D1F0E82}"/>
    <dgm:cxn modelId="{FC51386E-D49B-4DEB-AC0F-3A3C905DDAD3}" srcId="{74467809-BD13-48B2-AB12-780DD6114B84}" destId="{6E057D97-2E27-46DC-8FC9-DAC7A77EB4CC}" srcOrd="2" destOrd="0" parTransId="{5A7FE382-E7A9-4F91-B8A0-2599FCEFEF5F}" sibTransId="{C91381BC-C3EE-4639-A508-9122234C7484}"/>
    <dgm:cxn modelId="{DDAC0D74-B1D2-4747-BC7D-8BE7A8F6445A}" type="presOf" srcId="{954F3A46-8D5E-489E-A31A-B73B7B8AB161}" destId="{1CD9A758-B8F6-48BE-BDDB-4D80B54B5469}" srcOrd="1" destOrd="0" presId="urn:microsoft.com/office/officeart/2005/8/layout/vProcess5"/>
    <dgm:cxn modelId="{37C0F677-8506-4860-81FC-F9923E2D5CD2}" type="presOf" srcId="{5E8C85E4-6E11-4C5A-870E-32D25FC35359}" destId="{860D813E-F563-4A72-9D16-B9B15F6680C1}" srcOrd="1" destOrd="0" presId="urn:microsoft.com/office/officeart/2005/8/layout/vProcess5"/>
    <dgm:cxn modelId="{295A9458-139E-41E7-9A57-8CCBBC049C51}" type="presOf" srcId="{5E8C85E4-6E11-4C5A-870E-32D25FC35359}" destId="{4AF03C42-15C4-4204-8F95-4DC1FBE9F54A}" srcOrd="0" destOrd="0" presId="urn:microsoft.com/office/officeart/2005/8/layout/vProcess5"/>
    <dgm:cxn modelId="{8FF6A878-3A47-4622-8663-E0A0BBD0B6F1}" type="presOf" srcId="{6E057D97-2E27-46DC-8FC9-DAC7A77EB4CC}" destId="{8F2E263C-B2C2-4268-B35B-8C146B2DE137}" srcOrd="0" destOrd="0" presId="urn:microsoft.com/office/officeart/2005/8/layout/vProcess5"/>
    <dgm:cxn modelId="{789E8E80-F262-4E49-85F0-471A447DE118}" type="presOf" srcId="{9D184F97-ECE4-498C-B270-EBEDF4BF52F7}" destId="{CFAE6A66-89D9-4451-97B4-A2102C0879FC}" srcOrd="0" destOrd="0" presId="urn:microsoft.com/office/officeart/2005/8/layout/vProcess5"/>
    <dgm:cxn modelId="{FFF0F685-CE8D-4286-9E29-25A2ADE07411}" srcId="{74467809-BD13-48B2-AB12-780DD6114B84}" destId="{41C088C0-9CF0-441D-94FF-CBB96857826F}" srcOrd="1" destOrd="0" parTransId="{591F9CFA-3E81-4D5D-A5F7-13C0C7EE707F}" sibTransId="{C1DCA36F-022F-4AB3-9BB3-2350E3F7FB08}"/>
    <dgm:cxn modelId="{DAB22D95-95B9-4EC1-BADC-70BE68F67F80}" type="presOf" srcId="{6F1DBAE3-A59E-45CB-9C35-A3D8BFE1D2C6}" destId="{A2E166CE-B640-4D33-ABD6-6E9B93494453}" srcOrd="0" destOrd="0" presId="urn:microsoft.com/office/officeart/2005/8/layout/vProcess5"/>
    <dgm:cxn modelId="{C541A0A7-2EF5-47B5-885D-A38DA1F71C5A}" type="presOf" srcId="{41C088C0-9CF0-441D-94FF-CBB96857826F}" destId="{14669B87-6DEC-417A-88E9-B3890065A758}" srcOrd="1" destOrd="0" presId="urn:microsoft.com/office/officeart/2005/8/layout/vProcess5"/>
    <dgm:cxn modelId="{9C5EFEB4-47BD-4C50-90CB-78B55D26F61D}" type="presOf" srcId="{74467809-BD13-48B2-AB12-780DD6114B84}" destId="{2ADBA3A7-606F-41C9-B97B-D21C115254AA}" srcOrd="0" destOrd="0" presId="urn:microsoft.com/office/officeart/2005/8/layout/vProcess5"/>
    <dgm:cxn modelId="{DEC460C5-B233-4893-B200-4A50DDF4EDDA}" type="presOf" srcId="{6E057D97-2E27-46DC-8FC9-DAC7A77EB4CC}" destId="{80FB1BF3-6829-4920-BA13-BE0C63DE3F43}" srcOrd="1" destOrd="0" presId="urn:microsoft.com/office/officeart/2005/8/layout/vProcess5"/>
    <dgm:cxn modelId="{015E0FD0-09D3-4A07-86E0-7A0E97B4390E}" srcId="{74467809-BD13-48B2-AB12-780DD6114B84}" destId="{9D184F97-ECE4-498C-B270-EBEDF4BF52F7}" srcOrd="3" destOrd="0" parTransId="{76C21033-2BB3-48EE-878B-F20642DA6117}" sibTransId="{6F1DBAE3-A59E-45CB-9C35-A3D8BFE1D2C6}"/>
    <dgm:cxn modelId="{74D739E5-FA26-49BD-B805-4460F6E2E455}" srcId="{74467809-BD13-48B2-AB12-780DD6114B84}" destId="{5E8C85E4-6E11-4C5A-870E-32D25FC35359}" srcOrd="0" destOrd="0" parTransId="{7A1B96DF-B15D-41C2-8765-9577DB0A54CD}" sibTransId="{F93CA641-1895-4055-9ACB-65378B2BA941}"/>
    <dgm:cxn modelId="{CF7F28F5-395A-4E2A-B01A-8D5C3A296784}" type="presOf" srcId="{C91381BC-C3EE-4639-A508-9122234C7484}" destId="{77ED7B5D-8E27-4E62-A99A-D3EF55BF6B6C}" srcOrd="0" destOrd="0" presId="urn:microsoft.com/office/officeart/2005/8/layout/vProcess5"/>
    <dgm:cxn modelId="{68C935F7-0F31-48C8-A749-896E75C75717}" type="presOf" srcId="{C1DCA36F-022F-4AB3-9BB3-2350E3F7FB08}" destId="{40933CFE-0E62-4E69-B5D0-DC1069BF076B}" srcOrd="0" destOrd="0" presId="urn:microsoft.com/office/officeart/2005/8/layout/vProcess5"/>
    <dgm:cxn modelId="{348E4707-5AC8-4684-B0E6-4DFBB7EDA5B4}" type="presParOf" srcId="{2ADBA3A7-606F-41C9-B97B-D21C115254AA}" destId="{AA5B8C79-0195-4C6B-8D75-34CB9B286B90}" srcOrd="0" destOrd="0" presId="urn:microsoft.com/office/officeart/2005/8/layout/vProcess5"/>
    <dgm:cxn modelId="{C170DA7F-7C1D-4E7B-B11E-2754F109BC46}" type="presParOf" srcId="{2ADBA3A7-606F-41C9-B97B-D21C115254AA}" destId="{4AF03C42-15C4-4204-8F95-4DC1FBE9F54A}" srcOrd="1" destOrd="0" presId="urn:microsoft.com/office/officeart/2005/8/layout/vProcess5"/>
    <dgm:cxn modelId="{FFA3673F-019D-4628-B4BA-8B648D72B070}" type="presParOf" srcId="{2ADBA3A7-606F-41C9-B97B-D21C115254AA}" destId="{276CE731-C53A-4747-9573-CA74D82A05CD}" srcOrd="2" destOrd="0" presId="urn:microsoft.com/office/officeart/2005/8/layout/vProcess5"/>
    <dgm:cxn modelId="{F0C00917-6F59-4D30-BEB8-93334965F690}" type="presParOf" srcId="{2ADBA3A7-606F-41C9-B97B-D21C115254AA}" destId="{8F2E263C-B2C2-4268-B35B-8C146B2DE137}" srcOrd="3" destOrd="0" presId="urn:microsoft.com/office/officeart/2005/8/layout/vProcess5"/>
    <dgm:cxn modelId="{ABD94BB3-549D-49B5-A8C9-9F74E05A974A}" type="presParOf" srcId="{2ADBA3A7-606F-41C9-B97B-D21C115254AA}" destId="{CFAE6A66-89D9-4451-97B4-A2102C0879FC}" srcOrd="4" destOrd="0" presId="urn:microsoft.com/office/officeart/2005/8/layout/vProcess5"/>
    <dgm:cxn modelId="{16CAA239-9170-4F02-A348-A207FC7DEB7E}" type="presParOf" srcId="{2ADBA3A7-606F-41C9-B97B-D21C115254AA}" destId="{F4D335EE-BDFD-4FDC-B8F9-F9F47A0185C8}" srcOrd="5" destOrd="0" presId="urn:microsoft.com/office/officeart/2005/8/layout/vProcess5"/>
    <dgm:cxn modelId="{8BBA8D63-C076-42F1-B6D3-0B5133A4CA60}" type="presParOf" srcId="{2ADBA3A7-606F-41C9-B97B-D21C115254AA}" destId="{3CE86B15-389F-4E89-B665-97670FCD71B5}" srcOrd="6" destOrd="0" presId="urn:microsoft.com/office/officeart/2005/8/layout/vProcess5"/>
    <dgm:cxn modelId="{7112461D-AD2C-4092-A3D2-8C6374ABE8F2}" type="presParOf" srcId="{2ADBA3A7-606F-41C9-B97B-D21C115254AA}" destId="{40933CFE-0E62-4E69-B5D0-DC1069BF076B}" srcOrd="7" destOrd="0" presId="urn:microsoft.com/office/officeart/2005/8/layout/vProcess5"/>
    <dgm:cxn modelId="{9F3259DE-AA57-4AB1-A5D7-6D24A542854B}" type="presParOf" srcId="{2ADBA3A7-606F-41C9-B97B-D21C115254AA}" destId="{77ED7B5D-8E27-4E62-A99A-D3EF55BF6B6C}" srcOrd="8" destOrd="0" presId="urn:microsoft.com/office/officeart/2005/8/layout/vProcess5"/>
    <dgm:cxn modelId="{59164CB5-A725-48FE-B625-3AFE290B411C}" type="presParOf" srcId="{2ADBA3A7-606F-41C9-B97B-D21C115254AA}" destId="{A2E166CE-B640-4D33-ABD6-6E9B93494453}" srcOrd="9" destOrd="0" presId="urn:microsoft.com/office/officeart/2005/8/layout/vProcess5"/>
    <dgm:cxn modelId="{C55D1379-7609-4814-A4BB-489DDDDFCA59}" type="presParOf" srcId="{2ADBA3A7-606F-41C9-B97B-D21C115254AA}" destId="{860D813E-F563-4A72-9D16-B9B15F6680C1}" srcOrd="10" destOrd="0" presId="urn:microsoft.com/office/officeart/2005/8/layout/vProcess5"/>
    <dgm:cxn modelId="{401F8C62-1D1F-4299-8039-CADAAF022C4F}" type="presParOf" srcId="{2ADBA3A7-606F-41C9-B97B-D21C115254AA}" destId="{14669B87-6DEC-417A-88E9-B3890065A758}" srcOrd="11" destOrd="0" presId="urn:microsoft.com/office/officeart/2005/8/layout/vProcess5"/>
    <dgm:cxn modelId="{C88990EC-C40C-4C4A-806F-43187F830CD4}" type="presParOf" srcId="{2ADBA3A7-606F-41C9-B97B-D21C115254AA}" destId="{80FB1BF3-6829-4920-BA13-BE0C63DE3F43}" srcOrd="12" destOrd="0" presId="urn:microsoft.com/office/officeart/2005/8/layout/vProcess5"/>
    <dgm:cxn modelId="{D5FF8399-935B-46C5-9FF2-9EF45EDDF72D}" type="presParOf" srcId="{2ADBA3A7-606F-41C9-B97B-D21C115254AA}" destId="{292B0DF8-7B8A-4A11-8A3C-86E250A2E6E3}" srcOrd="13" destOrd="0" presId="urn:microsoft.com/office/officeart/2005/8/layout/vProcess5"/>
    <dgm:cxn modelId="{34BFCF06-1499-4122-8310-49EC4D6957F3}" type="presParOf" srcId="{2ADBA3A7-606F-41C9-B97B-D21C115254AA}" destId="{1CD9A758-B8F6-48BE-BDDB-4D80B54B5469}"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03C42-15C4-4204-8F95-4DC1FBE9F54A}">
      <dsp:nvSpPr>
        <dsp:cNvPr id="0" name=""/>
        <dsp:cNvSpPr/>
      </dsp:nvSpPr>
      <dsp:spPr>
        <a:xfrm>
          <a:off x="0" y="0"/>
          <a:ext cx="6336792"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E" sz="3700" kern="1200" dirty="0"/>
            <a:t>Existence</a:t>
          </a:r>
        </a:p>
      </dsp:txBody>
      <dsp:txXfrm>
        <a:off x="25309" y="25309"/>
        <a:ext cx="5303251" cy="813490"/>
      </dsp:txXfrm>
    </dsp:sp>
    <dsp:sp modelId="{276CE731-C53A-4747-9573-CA74D82A05CD}">
      <dsp:nvSpPr>
        <dsp:cNvPr id="0" name=""/>
        <dsp:cNvSpPr/>
      </dsp:nvSpPr>
      <dsp:spPr>
        <a:xfrm>
          <a:off x="473202" y="984123"/>
          <a:ext cx="6336792"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E" sz="3700" kern="1200" dirty="0"/>
            <a:t>Information</a:t>
          </a:r>
        </a:p>
      </dsp:txBody>
      <dsp:txXfrm>
        <a:off x="498511" y="1009432"/>
        <a:ext cx="5251301" cy="813490"/>
      </dsp:txXfrm>
    </dsp:sp>
    <dsp:sp modelId="{8F2E263C-B2C2-4268-B35B-8C146B2DE137}">
      <dsp:nvSpPr>
        <dsp:cNvPr id="0" name=""/>
        <dsp:cNvSpPr/>
      </dsp:nvSpPr>
      <dsp:spPr>
        <a:xfrm>
          <a:off x="946404" y="1968246"/>
          <a:ext cx="6336792"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E" sz="3700" kern="1200" dirty="0"/>
            <a:t>Investigation</a:t>
          </a:r>
        </a:p>
      </dsp:txBody>
      <dsp:txXfrm>
        <a:off x="971713" y="1993555"/>
        <a:ext cx="5251301" cy="813490"/>
      </dsp:txXfrm>
    </dsp:sp>
    <dsp:sp modelId="{CFAE6A66-89D9-4451-97B4-A2102C0879FC}">
      <dsp:nvSpPr>
        <dsp:cNvPr id="0" name=""/>
        <dsp:cNvSpPr/>
      </dsp:nvSpPr>
      <dsp:spPr>
        <a:xfrm>
          <a:off x="1419605" y="2952369"/>
          <a:ext cx="6336792"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E" sz="3700" kern="1200" dirty="0"/>
            <a:t>Notifications   </a:t>
          </a:r>
        </a:p>
      </dsp:txBody>
      <dsp:txXfrm>
        <a:off x="1444914" y="2977678"/>
        <a:ext cx="5251301" cy="813489"/>
      </dsp:txXfrm>
    </dsp:sp>
    <dsp:sp modelId="{F4D335EE-BDFD-4FDC-B8F9-F9F47A0185C8}">
      <dsp:nvSpPr>
        <dsp:cNvPr id="0" name=""/>
        <dsp:cNvSpPr/>
      </dsp:nvSpPr>
      <dsp:spPr>
        <a:xfrm>
          <a:off x="1892808" y="3936492"/>
          <a:ext cx="6336792" cy="86410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IE" sz="3700" kern="1200" dirty="0"/>
            <a:t>Impact Assessments </a:t>
          </a:r>
        </a:p>
      </dsp:txBody>
      <dsp:txXfrm>
        <a:off x="1918117" y="3961801"/>
        <a:ext cx="5251301" cy="813490"/>
      </dsp:txXfrm>
    </dsp:sp>
    <dsp:sp modelId="{3CE86B15-389F-4E89-B665-97670FCD71B5}">
      <dsp:nvSpPr>
        <dsp:cNvPr id="0" name=""/>
        <dsp:cNvSpPr/>
      </dsp:nvSpPr>
      <dsp:spPr>
        <a:xfrm>
          <a:off x="5775121" y="631278"/>
          <a:ext cx="561670" cy="5616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E" sz="2500" kern="1200"/>
        </a:p>
      </dsp:txBody>
      <dsp:txXfrm>
        <a:off x="5901497" y="631278"/>
        <a:ext cx="308918" cy="422657"/>
      </dsp:txXfrm>
    </dsp:sp>
    <dsp:sp modelId="{40933CFE-0E62-4E69-B5D0-DC1069BF076B}">
      <dsp:nvSpPr>
        <dsp:cNvPr id="0" name=""/>
        <dsp:cNvSpPr/>
      </dsp:nvSpPr>
      <dsp:spPr>
        <a:xfrm>
          <a:off x="6248323" y="1615401"/>
          <a:ext cx="561670" cy="5616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E" sz="2500" kern="1200"/>
        </a:p>
      </dsp:txBody>
      <dsp:txXfrm>
        <a:off x="6374699" y="1615401"/>
        <a:ext cx="308918" cy="422657"/>
      </dsp:txXfrm>
    </dsp:sp>
    <dsp:sp modelId="{77ED7B5D-8E27-4E62-A99A-D3EF55BF6B6C}">
      <dsp:nvSpPr>
        <dsp:cNvPr id="0" name=""/>
        <dsp:cNvSpPr/>
      </dsp:nvSpPr>
      <dsp:spPr>
        <a:xfrm>
          <a:off x="6721525" y="2585123"/>
          <a:ext cx="561670" cy="5616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E" sz="2500" kern="1200"/>
        </a:p>
      </dsp:txBody>
      <dsp:txXfrm>
        <a:off x="6847901" y="2585123"/>
        <a:ext cx="308918" cy="422657"/>
      </dsp:txXfrm>
    </dsp:sp>
    <dsp:sp modelId="{A2E166CE-B640-4D33-ABD6-6E9B93494453}">
      <dsp:nvSpPr>
        <dsp:cNvPr id="0" name=""/>
        <dsp:cNvSpPr/>
      </dsp:nvSpPr>
      <dsp:spPr>
        <a:xfrm>
          <a:off x="7194727" y="3578847"/>
          <a:ext cx="561670" cy="561670"/>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E" sz="2500" kern="1200"/>
        </a:p>
      </dsp:txBody>
      <dsp:txXfrm>
        <a:off x="7321103" y="3578847"/>
        <a:ext cx="308918" cy="42265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EA29D6-5353-429C-B7F0-5BE1E35D8D0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a:extLst>
              <a:ext uri="{FF2B5EF4-FFF2-40B4-BE49-F238E27FC236}">
                <a16:creationId xmlns:a16="http://schemas.microsoft.com/office/drawing/2014/main" id="{5D63B4FB-80A5-4304-A720-AB4869B8B6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BB1EB2-0295-4367-B2AE-0A76991C1857}" type="datetimeFigureOut">
              <a:rPr lang="en-IE" smtClean="0"/>
              <a:t>19/12/2023</a:t>
            </a:fld>
            <a:endParaRPr lang="en-IE"/>
          </a:p>
        </p:txBody>
      </p:sp>
      <p:sp>
        <p:nvSpPr>
          <p:cNvPr id="4" name="Footer Placeholder 3">
            <a:extLst>
              <a:ext uri="{FF2B5EF4-FFF2-40B4-BE49-F238E27FC236}">
                <a16:creationId xmlns:a16="http://schemas.microsoft.com/office/drawing/2014/main" id="{8C1DD556-1559-4F0A-924B-D4F2C8EF996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5" name="Slide Number Placeholder 4">
            <a:extLst>
              <a:ext uri="{FF2B5EF4-FFF2-40B4-BE49-F238E27FC236}">
                <a16:creationId xmlns:a16="http://schemas.microsoft.com/office/drawing/2014/main" id="{D47AC1D9-9F76-487E-BF17-0A2D6603BF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8AFDD3-1A90-4C90-BCFA-C0986ACA1EB9}" type="slidenum">
              <a:rPr lang="en-IE" smtClean="0"/>
              <a:t>‹#›</a:t>
            </a:fld>
            <a:endParaRPr lang="en-IE"/>
          </a:p>
        </p:txBody>
      </p:sp>
    </p:spTree>
    <p:extLst>
      <p:ext uri="{BB962C8B-B14F-4D97-AF65-F5344CB8AC3E}">
        <p14:creationId xmlns:p14="http://schemas.microsoft.com/office/powerpoint/2010/main" val="182043375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B13A5D-D8B2-D442-B9A6-02D402674320}" type="datetimeFigureOut">
              <a:rPr lang="en-US" smtClean="0"/>
              <a:t>12/19/2023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744E71-2BC7-8D46-8626-FCFE43515CB0}" type="slidenum">
              <a:rPr lang="en-US" smtClean="0"/>
              <a:t>‹#›</a:t>
            </a:fld>
            <a:endParaRPr lang="en-US" dirty="0"/>
          </a:p>
        </p:txBody>
      </p:sp>
    </p:spTree>
    <p:extLst>
      <p:ext uri="{BB962C8B-B14F-4D97-AF65-F5344CB8AC3E}">
        <p14:creationId xmlns:p14="http://schemas.microsoft.com/office/powerpoint/2010/main" val="1913558862"/>
      </p:ext>
    </p:extLst>
  </p:cSld>
  <p:clrMap bg1="lt1" tx1="dk1" bg2="lt2" tx2="dk2" accent1="accent1" accent2="accent2" accent3="accent3" accent4="accent4" accent5="accent5" accent6="accent6" hlink="hlink" folHlink="folHlink"/>
  <p:hf hd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5" name="Footer Placeholder 4">
            <a:extLst>
              <a:ext uri="{FF2B5EF4-FFF2-40B4-BE49-F238E27FC236}">
                <a16:creationId xmlns:a16="http://schemas.microsoft.com/office/drawing/2014/main" id="{FC6A0723-6E3D-4B07-97D7-64AFE2DAC17A}"/>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6D33F16F-D1C6-48D0-A7EA-FB1822B8D3C4}"/>
              </a:ext>
            </a:extLst>
          </p:cNvPr>
          <p:cNvSpPr>
            <a:spLocks noGrp="1"/>
          </p:cNvSpPr>
          <p:nvPr>
            <p:ph type="sldNum" sz="quarter" idx="5"/>
          </p:nvPr>
        </p:nvSpPr>
        <p:spPr/>
        <p:txBody>
          <a:bodyPr/>
          <a:lstStyle/>
          <a:p>
            <a:fld id="{5A744E71-2BC7-8D46-8626-FCFE43515CB0}" type="slidenum">
              <a:rPr lang="en-US" smtClean="0"/>
              <a:t>1</a:t>
            </a:fld>
            <a:endParaRPr lang="en-US" dirty="0"/>
          </a:p>
        </p:txBody>
      </p:sp>
    </p:spTree>
    <p:extLst>
      <p:ext uri="{BB962C8B-B14F-4D97-AF65-F5344CB8AC3E}">
        <p14:creationId xmlns:p14="http://schemas.microsoft.com/office/powerpoint/2010/main" val="1302984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 </a:t>
            </a:r>
          </a:p>
          <a:p>
            <a:endParaRPr lang="en-IE" dirty="0"/>
          </a:p>
        </p:txBody>
      </p:sp>
      <p:sp>
        <p:nvSpPr>
          <p:cNvPr id="5" name="Footer Placeholder 4">
            <a:extLst>
              <a:ext uri="{FF2B5EF4-FFF2-40B4-BE49-F238E27FC236}">
                <a16:creationId xmlns:a16="http://schemas.microsoft.com/office/drawing/2014/main" id="{64D31B45-592D-4FAE-A59F-EA4AAFBEE30E}"/>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3332BB9C-4F6B-4189-A8CD-CC22C8ABE722}"/>
              </a:ext>
            </a:extLst>
          </p:cNvPr>
          <p:cNvSpPr>
            <a:spLocks noGrp="1"/>
          </p:cNvSpPr>
          <p:nvPr>
            <p:ph type="sldNum" sz="quarter" idx="5"/>
          </p:nvPr>
        </p:nvSpPr>
        <p:spPr/>
        <p:txBody>
          <a:bodyPr/>
          <a:lstStyle/>
          <a:p>
            <a:fld id="{5A744E71-2BC7-8D46-8626-FCFE43515CB0}" type="slidenum">
              <a:rPr lang="en-US" smtClean="0"/>
              <a:t>4</a:t>
            </a:fld>
            <a:endParaRPr lang="en-US" dirty="0"/>
          </a:p>
        </p:txBody>
      </p:sp>
    </p:spTree>
    <p:extLst>
      <p:ext uri="{BB962C8B-B14F-4D97-AF65-F5344CB8AC3E}">
        <p14:creationId xmlns:p14="http://schemas.microsoft.com/office/powerpoint/2010/main" val="346541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5" name="Footer Placeholder 4">
            <a:extLst>
              <a:ext uri="{FF2B5EF4-FFF2-40B4-BE49-F238E27FC236}">
                <a16:creationId xmlns:a16="http://schemas.microsoft.com/office/drawing/2014/main" id="{FCC20BB1-905D-4207-B94C-60F8535B4B55}"/>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3413491B-2D98-48AE-825C-1B6FA1B0462F}"/>
              </a:ext>
            </a:extLst>
          </p:cNvPr>
          <p:cNvSpPr>
            <a:spLocks noGrp="1"/>
          </p:cNvSpPr>
          <p:nvPr>
            <p:ph type="sldNum" sz="quarter" idx="5"/>
          </p:nvPr>
        </p:nvSpPr>
        <p:spPr/>
        <p:txBody>
          <a:bodyPr/>
          <a:lstStyle/>
          <a:p>
            <a:fld id="{5A744E71-2BC7-8D46-8626-FCFE43515CB0}" type="slidenum">
              <a:rPr lang="en-US" smtClean="0"/>
              <a:t>6</a:t>
            </a:fld>
            <a:endParaRPr lang="en-US" dirty="0"/>
          </a:p>
        </p:txBody>
      </p:sp>
    </p:spTree>
    <p:extLst>
      <p:ext uri="{BB962C8B-B14F-4D97-AF65-F5344CB8AC3E}">
        <p14:creationId xmlns:p14="http://schemas.microsoft.com/office/powerpoint/2010/main" val="3113499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Footer Placeholder 3"/>
          <p:cNvSpPr>
            <a:spLocks noGrp="1"/>
          </p:cNvSpPr>
          <p:nvPr>
            <p:ph type="ftr" sz="quarter" idx="4"/>
          </p:nvPr>
        </p:nvSpPr>
        <p:spPr/>
        <p:txBody>
          <a:bodyPr/>
          <a:lstStyle/>
          <a:p>
            <a:endParaRPr lang="en-US" dirty="0"/>
          </a:p>
        </p:txBody>
      </p:sp>
      <p:sp>
        <p:nvSpPr>
          <p:cNvPr id="5" name="Slide Number Placeholder 4"/>
          <p:cNvSpPr>
            <a:spLocks noGrp="1"/>
          </p:cNvSpPr>
          <p:nvPr>
            <p:ph type="sldNum" sz="quarter" idx="5"/>
          </p:nvPr>
        </p:nvSpPr>
        <p:spPr/>
        <p:txBody>
          <a:bodyPr/>
          <a:lstStyle/>
          <a:p>
            <a:fld id="{5A744E71-2BC7-8D46-8626-FCFE43515CB0}" type="slidenum">
              <a:rPr lang="en-US" smtClean="0"/>
              <a:t>9</a:t>
            </a:fld>
            <a:endParaRPr lang="en-US" dirty="0"/>
          </a:p>
        </p:txBody>
      </p:sp>
    </p:spTree>
    <p:extLst>
      <p:ext uri="{BB962C8B-B14F-4D97-AF65-F5344CB8AC3E}">
        <p14:creationId xmlns:p14="http://schemas.microsoft.com/office/powerpoint/2010/main" val="3349597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1200" kern="1200" dirty="0">
              <a:solidFill>
                <a:schemeClr val="tx1"/>
              </a:solidFill>
              <a:effectLst/>
              <a:latin typeface="+mn-lt"/>
              <a:ea typeface="+mn-ea"/>
              <a:cs typeface="+mn-cs"/>
            </a:endParaRPr>
          </a:p>
        </p:txBody>
      </p:sp>
      <p:sp>
        <p:nvSpPr>
          <p:cNvPr id="5" name="Footer Placeholder 4">
            <a:extLst>
              <a:ext uri="{FF2B5EF4-FFF2-40B4-BE49-F238E27FC236}">
                <a16:creationId xmlns:a16="http://schemas.microsoft.com/office/drawing/2014/main" id="{FF101296-50F6-4DDD-BB76-9BB20941DEDE}"/>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8F1CCC6D-D9EB-4E8E-9CD0-E16260F94C36}"/>
              </a:ext>
            </a:extLst>
          </p:cNvPr>
          <p:cNvSpPr>
            <a:spLocks noGrp="1"/>
          </p:cNvSpPr>
          <p:nvPr>
            <p:ph type="sldNum" sz="quarter" idx="5"/>
          </p:nvPr>
        </p:nvSpPr>
        <p:spPr/>
        <p:txBody>
          <a:bodyPr/>
          <a:lstStyle/>
          <a:p>
            <a:fld id="{5A744E71-2BC7-8D46-8626-FCFE43515CB0}" type="slidenum">
              <a:rPr lang="en-US" smtClean="0"/>
              <a:t>11</a:t>
            </a:fld>
            <a:endParaRPr lang="en-US" dirty="0"/>
          </a:p>
        </p:txBody>
      </p:sp>
    </p:spTree>
    <p:extLst>
      <p:ext uri="{BB962C8B-B14F-4D97-AF65-F5344CB8AC3E}">
        <p14:creationId xmlns:p14="http://schemas.microsoft.com/office/powerpoint/2010/main" val="109738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5" name="Footer Placeholder 4">
            <a:extLst>
              <a:ext uri="{FF2B5EF4-FFF2-40B4-BE49-F238E27FC236}">
                <a16:creationId xmlns:a16="http://schemas.microsoft.com/office/drawing/2014/main" id="{C7920018-95A4-4A69-AE27-9A0035456B7B}"/>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132786FF-B9F8-4599-8101-08801BD276E7}"/>
              </a:ext>
            </a:extLst>
          </p:cNvPr>
          <p:cNvSpPr>
            <a:spLocks noGrp="1"/>
          </p:cNvSpPr>
          <p:nvPr>
            <p:ph type="sldNum" sz="quarter" idx="5"/>
          </p:nvPr>
        </p:nvSpPr>
        <p:spPr/>
        <p:txBody>
          <a:bodyPr/>
          <a:lstStyle/>
          <a:p>
            <a:fld id="{5A744E71-2BC7-8D46-8626-FCFE43515CB0}" type="slidenum">
              <a:rPr lang="en-US" smtClean="0"/>
              <a:t>12</a:t>
            </a:fld>
            <a:endParaRPr lang="en-US" dirty="0"/>
          </a:p>
        </p:txBody>
      </p:sp>
    </p:spTree>
    <p:extLst>
      <p:ext uri="{BB962C8B-B14F-4D97-AF65-F5344CB8AC3E}">
        <p14:creationId xmlns:p14="http://schemas.microsoft.com/office/powerpoint/2010/main" val="395956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5" name="Footer Placeholder 4">
            <a:extLst>
              <a:ext uri="{FF2B5EF4-FFF2-40B4-BE49-F238E27FC236}">
                <a16:creationId xmlns:a16="http://schemas.microsoft.com/office/drawing/2014/main" id="{FC6A0723-6E3D-4B07-97D7-64AFE2DAC17A}"/>
              </a:ext>
            </a:extLst>
          </p:cNvPr>
          <p:cNvSpPr>
            <a:spLocks noGrp="1"/>
          </p:cNvSpPr>
          <p:nvPr>
            <p:ph type="ftr" sz="quarter" idx="4"/>
          </p:nvPr>
        </p:nvSpPr>
        <p:spPr/>
        <p:txBody>
          <a:bodyPr/>
          <a:lstStyle/>
          <a:p>
            <a:endParaRPr lang="en-US" dirty="0"/>
          </a:p>
        </p:txBody>
      </p:sp>
      <p:sp>
        <p:nvSpPr>
          <p:cNvPr id="6" name="Slide Number Placeholder 5">
            <a:extLst>
              <a:ext uri="{FF2B5EF4-FFF2-40B4-BE49-F238E27FC236}">
                <a16:creationId xmlns:a16="http://schemas.microsoft.com/office/drawing/2014/main" id="{6D33F16F-D1C6-48D0-A7EA-FB1822B8D3C4}"/>
              </a:ext>
            </a:extLst>
          </p:cNvPr>
          <p:cNvSpPr>
            <a:spLocks noGrp="1"/>
          </p:cNvSpPr>
          <p:nvPr>
            <p:ph type="sldNum" sz="quarter" idx="5"/>
          </p:nvPr>
        </p:nvSpPr>
        <p:spPr/>
        <p:txBody>
          <a:bodyPr/>
          <a:lstStyle/>
          <a:p>
            <a:fld id="{5A744E71-2BC7-8D46-8626-FCFE43515CB0}" type="slidenum">
              <a:rPr lang="en-US" smtClean="0"/>
              <a:t>13</a:t>
            </a:fld>
            <a:endParaRPr lang="en-US" dirty="0"/>
          </a:p>
        </p:txBody>
      </p:sp>
    </p:spTree>
    <p:extLst>
      <p:ext uri="{BB962C8B-B14F-4D97-AF65-F5344CB8AC3E}">
        <p14:creationId xmlns:p14="http://schemas.microsoft.com/office/powerpoint/2010/main" val="36878159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Adapt_PowerPointTitleSlide_Backgroun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6" y="-62995"/>
            <a:ext cx="9252912" cy="6983999"/>
          </a:xfrm>
          <a:prstGeom prst="rect">
            <a:avLst/>
          </a:prstGeom>
        </p:spPr>
      </p:pic>
      <p:sp>
        <p:nvSpPr>
          <p:cNvPr id="2" name="Title 1"/>
          <p:cNvSpPr>
            <a:spLocks noGrp="1"/>
          </p:cNvSpPr>
          <p:nvPr>
            <p:ph type="ctrTitle"/>
          </p:nvPr>
        </p:nvSpPr>
        <p:spPr>
          <a:xfrm>
            <a:off x="514408" y="2202501"/>
            <a:ext cx="8395194" cy="882983"/>
          </a:xfrm>
        </p:spPr>
        <p:txBody>
          <a:bodyPr>
            <a:noAutofit/>
          </a:bodyPr>
          <a:lstStyle>
            <a:lvl1pPr algn="l">
              <a:defRPr sz="4400" b="1" i="0">
                <a:solidFill>
                  <a:schemeClr val="tx1"/>
                </a:solidFill>
                <a:latin typeface="FS Truman"/>
                <a:cs typeface="FS Truman"/>
              </a:defRPr>
            </a:lvl1pPr>
          </a:lstStyle>
          <a:p>
            <a:r>
              <a:rPr lang="ga-IE" dirty="0"/>
              <a:t>Click to edit Master title style</a:t>
            </a:r>
            <a:endParaRPr lang="en-US" dirty="0"/>
          </a:p>
        </p:txBody>
      </p:sp>
      <p:sp>
        <p:nvSpPr>
          <p:cNvPr id="3" name="Subtitle 2"/>
          <p:cNvSpPr>
            <a:spLocks noGrp="1"/>
          </p:cNvSpPr>
          <p:nvPr>
            <p:ph type="subTitle" idx="1"/>
          </p:nvPr>
        </p:nvSpPr>
        <p:spPr>
          <a:xfrm>
            <a:off x="514408" y="3095404"/>
            <a:ext cx="6400800" cy="697358"/>
          </a:xfrm>
        </p:spPr>
        <p:txBody>
          <a:bodyPr>
            <a:normAutofit/>
          </a:bodyPr>
          <a:lstStyle>
            <a:lvl1pPr marL="0" indent="0" algn="l">
              <a:buNone/>
              <a:defRPr sz="2500" b="0" i="0">
                <a:solidFill>
                  <a:srgbClr val="000000"/>
                </a:solidFill>
                <a:latin typeface="FS Truman Light"/>
                <a:cs typeface="FS Truman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pic>
        <p:nvPicPr>
          <p:cNvPr id="5" name="Picture 4" descr="Adapt_Logo_RGB.jpg"/>
          <p:cNvPicPr>
            <a:picLocks noChangeAspect="1"/>
          </p:cNvPicPr>
          <p:nvPr userDrawn="1"/>
        </p:nvPicPr>
        <p:blipFill rotWithShape="1">
          <a:blip r:embed="rId3">
            <a:extLst>
              <a:ext uri="{28A0092B-C50C-407E-A947-70E740481C1C}">
                <a14:useLocalDpi xmlns:a14="http://schemas.microsoft.com/office/drawing/2010/main" val="0"/>
              </a:ext>
            </a:extLst>
          </a:blip>
          <a:srcRect l="13402" t="13402" r="13402" b="13402"/>
          <a:stretch/>
        </p:blipFill>
        <p:spPr>
          <a:xfrm>
            <a:off x="264160" y="102080"/>
            <a:ext cx="1442720" cy="1442720"/>
          </a:xfrm>
          <a:prstGeom prst="rect">
            <a:avLst/>
          </a:prstGeom>
        </p:spPr>
      </p:pic>
    </p:spTree>
    <p:extLst>
      <p:ext uri="{BB962C8B-B14F-4D97-AF65-F5344CB8AC3E}">
        <p14:creationId xmlns:p14="http://schemas.microsoft.com/office/powerpoint/2010/main" val="242553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Adapt_PowerPoint_SlideHeading_Background.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6000" y="-228371"/>
            <a:ext cx="9396000" cy="972000"/>
          </a:xfrm>
          <a:prstGeom prst="rect">
            <a:avLst/>
          </a:prstGeom>
        </p:spPr>
      </p:pic>
      <p:sp>
        <p:nvSpPr>
          <p:cNvPr id="2" name="Title 1"/>
          <p:cNvSpPr>
            <a:spLocks noGrp="1"/>
          </p:cNvSpPr>
          <p:nvPr>
            <p:ph type="title"/>
          </p:nvPr>
        </p:nvSpPr>
        <p:spPr>
          <a:xfrm>
            <a:off x="243080" y="2"/>
            <a:ext cx="7398850" cy="740988"/>
          </a:xfrm>
        </p:spPr>
        <p:txBody>
          <a:bodyPr>
            <a:normAutofit/>
          </a:bodyPr>
          <a:lstStyle>
            <a:lvl1pPr>
              <a:defRPr sz="2400" b="1" i="0">
                <a:solidFill>
                  <a:schemeClr val="bg1"/>
                </a:solidFill>
                <a:latin typeface="FS Truman"/>
                <a:cs typeface="Helvetica"/>
              </a:defRPr>
            </a:lvl1pPr>
          </a:lstStyle>
          <a:p>
            <a:r>
              <a:rPr lang="ga-IE" dirty="0"/>
              <a:t>Click to edit Master title style</a:t>
            </a:r>
            <a:endParaRPr lang="en-US" dirty="0"/>
          </a:p>
        </p:txBody>
      </p:sp>
      <p:sp>
        <p:nvSpPr>
          <p:cNvPr id="3" name="Content Placeholder 2"/>
          <p:cNvSpPr>
            <a:spLocks noGrp="1"/>
          </p:cNvSpPr>
          <p:nvPr>
            <p:ph idx="1"/>
          </p:nvPr>
        </p:nvSpPr>
        <p:spPr>
          <a:xfrm>
            <a:off x="243088" y="1028279"/>
            <a:ext cx="8229600" cy="4801123"/>
          </a:xfrm>
        </p:spPr>
        <p:txBody>
          <a:bodyPr anchor="ctr">
            <a:normAutofit/>
          </a:bodyPr>
          <a:lstStyle>
            <a:lvl1pPr marL="342900" indent="-342900">
              <a:spcBef>
                <a:spcPts val="0"/>
              </a:spcBef>
              <a:buFont typeface="Arial"/>
              <a:buChar char="•"/>
              <a:defRPr sz="2500" b="0" i="0">
                <a:solidFill>
                  <a:schemeClr val="tx1"/>
                </a:solidFill>
                <a:latin typeface="FS Truman"/>
                <a:cs typeface="FS Truman"/>
              </a:defRPr>
            </a:lvl1pPr>
            <a:lvl2pPr marL="457200" indent="0">
              <a:buNone/>
              <a:defRPr sz="2500">
                <a:solidFill>
                  <a:schemeClr val="tx1"/>
                </a:solidFill>
              </a:defRPr>
            </a:lvl2pPr>
            <a:lvl3pPr marL="914400" indent="0">
              <a:buNone/>
              <a:defRPr sz="2300">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ga-IE" dirty="0"/>
              <a:t>Click to edit Master text styles</a:t>
            </a:r>
          </a:p>
        </p:txBody>
      </p:sp>
      <p:pic>
        <p:nvPicPr>
          <p:cNvPr id="30" name="Picture 29"/>
          <p:cNvPicPr>
            <a:picLocks noChangeAspect="1"/>
          </p:cNvPicPr>
          <p:nvPr userDrawn="1"/>
        </p:nvPicPr>
        <p:blipFill>
          <a:blip r:embed="rId3"/>
          <a:stretch>
            <a:fillRect/>
          </a:stretch>
        </p:blipFill>
        <p:spPr>
          <a:xfrm>
            <a:off x="7999121" y="6116689"/>
            <a:ext cx="928535" cy="544315"/>
          </a:xfrm>
          <a:prstGeom prst="rect">
            <a:avLst/>
          </a:prstGeom>
        </p:spPr>
      </p:pic>
      <p:sp>
        <p:nvSpPr>
          <p:cNvPr id="31" name="TextBox 30"/>
          <p:cNvSpPr txBox="1"/>
          <p:nvPr userDrawn="1"/>
        </p:nvSpPr>
        <p:spPr>
          <a:xfrm>
            <a:off x="7584284" y="311740"/>
            <a:ext cx="1441420" cy="246221"/>
          </a:xfrm>
          <a:prstGeom prst="rect">
            <a:avLst/>
          </a:prstGeom>
          <a:noFill/>
        </p:spPr>
        <p:txBody>
          <a:bodyPr wrap="none" rtlCol="0">
            <a:spAutoFit/>
          </a:bodyPr>
          <a:lstStyle/>
          <a:p>
            <a:pPr algn="l"/>
            <a:r>
              <a:rPr lang="en-US" sz="1000" b="0" i="0" dirty="0">
                <a:solidFill>
                  <a:schemeClr val="bg1"/>
                </a:solidFill>
                <a:latin typeface="FS Truman Light"/>
                <a:cs typeface="FS Truman Light"/>
              </a:rPr>
              <a:t>www.adaptcentre.ie</a:t>
            </a:r>
          </a:p>
        </p:txBody>
      </p:sp>
    </p:spTree>
    <p:extLst>
      <p:ext uri="{BB962C8B-B14F-4D97-AF65-F5344CB8AC3E}">
        <p14:creationId xmlns:p14="http://schemas.microsoft.com/office/powerpoint/2010/main" val="360664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6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6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6356360"/>
            <a:ext cx="2133600" cy="365125"/>
          </a:xfrm>
          <a:prstGeom prst="rect">
            <a:avLst/>
          </a:prstGeom>
        </p:spPr>
        <p:txBody>
          <a:bodyPr/>
          <a:lstStyle/>
          <a:p>
            <a:fld id="{5359A55F-768A-A943-8D16-0214677DE5C9}" type="slidenum">
              <a:rPr lang="en-US" smtClean="0"/>
              <a:t>‹#›</a:t>
            </a:fld>
            <a:endParaRPr lang="en-US" dirty="0"/>
          </a:p>
        </p:txBody>
      </p:sp>
    </p:spTree>
    <p:extLst>
      <p:ext uri="{BB962C8B-B14F-4D97-AF65-F5344CB8AC3E}">
        <p14:creationId xmlns:p14="http://schemas.microsoft.com/office/powerpoint/2010/main" val="3234023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3701" y="425615"/>
            <a:ext cx="8229600" cy="1143000"/>
          </a:xfrm>
          <a:prstGeom prst="rect">
            <a:avLst/>
          </a:prstGeom>
        </p:spPr>
        <p:txBody>
          <a:bodyPr vert="horz" lIns="91440" tIns="45720" rIns="91440" bIns="45720" rtlCol="0" anchor="ctr">
            <a:normAutofit/>
          </a:bodyPr>
          <a:lstStyle/>
          <a:p>
            <a:r>
              <a:rPr lang="ga-IE" dirty="0"/>
              <a:t>Click to edit Master title style</a:t>
            </a:r>
            <a:endParaRPr lang="en-US" dirty="0"/>
          </a:p>
        </p:txBody>
      </p:sp>
      <p:sp>
        <p:nvSpPr>
          <p:cNvPr id="3" name="Text Placeholder 2"/>
          <p:cNvSpPr>
            <a:spLocks noGrp="1"/>
          </p:cNvSpPr>
          <p:nvPr>
            <p:ph type="body" idx="1"/>
          </p:nvPr>
        </p:nvSpPr>
        <p:spPr>
          <a:xfrm>
            <a:off x="643701" y="1600201"/>
            <a:ext cx="8229600" cy="4525963"/>
          </a:xfrm>
          <a:prstGeom prst="rect">
            <a:avLst/>
          </a:prstGeom>
        </p:spPr>
        <p:txBody>
          <a:bodyPr vert="horz" lIns="91440" tIns="45720" rIns="91440" bIns="45720" rtlCol="0">
            <a:normAutofit/>
          </a:bodyPr>
          <a:lstStyle/>
          <a:p>
            <a:pPr lvl="0"/>
            <a:r>
              <a:rPr lang="ga-IE" dirty="0"/>
              <a:t>Click to edit Master text styles</a:t>
            </a:r>
          </a:p>
          <a:p>
            <a:pPr lvl="1"/>
            <a:r>
              <a:rPr lang="ga-IE" dirty="0"/>
              <a:t>Second level</a:t>
            </a:r>
          </a:p>
          <a:p>
            <a:pPr lvl="2"/>
            <a:r>
              <a:rPr lang="ga-IE" dirty="0"/>
              <a:t>Third level</a:t>
            </a:r>
          </a:p>
          <a:p>
            <a:pPr lvl="3"/>
            <a:r>
              <a:rPr lang="ga-IE" dirty="0"/>
              <a:t>Fourth level</a:t>
            </a:r>
          </a:p>
          <a:p>
            <a:pPr lvl="4"/>
            <a:r>
              <a:rPr lang="ga-IE" dirty="0"/>
              <a:t>Fifth level</a:t>
            </a:r>
            <a:endParaRPr lang="en-US" dirty="0"/>
          </a:p>
        </p:txBody>
      </p:sp>
    </p:spTree>
    <p:extLst>
      <p:ext uri="{BB962C8B-B14F-4D97-AF65-F5344CB8AC3E}">
        <p14:creationId xmlns:p14="http://schemas.microsoft.com/office/powerpoint/2010/main" val="3132417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457200" rtl="0" eaLnBrk="1" latinLnBrk="0" hangingPunct="1">
        <a:spcBef>
          <a:spcPct val="0"/>
        </a:spcBef>
        <a:buNone/>
        <a:defRPr sz="3800" kern="1200">
          <a:solidFill>
            <a:schemeClr val="tx1"/>
          </a:solidFill>
          <a:latin typeface="Helvetica"/>
          <a:ea typeface="+mj-ea"/>
          <a:cs typeface="Helvetica"/>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verisframework.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tiff"/></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community/dpvcg/" TargetMode="External"/><Relationship Id="rId2" Type="http://schemas.openxmlformats.org/officeDocument/2006/relationships/hyperlink" Target="https://w3.org/ns/dp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25475" y="2999248"/>
            <a:ext cx="7715192" cy="2374483"/>
          </a:xfrm>
        </p:spPr>
        <p:txBody>
          <a:bodyPr>
            <a:normAutofit fontScale="62500" lnSpcReduction="20000"/>
          </a:bodyPr>
          <a:lstStyle/>
          <a:p>
            <a:endParaRPr lang="en-US" sz="2000" dirty="0">
              <a:latin typeface="Calibri"/>
              <a:cs typeface="Calibri"/>
            </a:endParaRPr>
          </a:p>
          <a:p>
            <a:r>
              <a:rPr lang="en-US" sz="2400" dirty="0">
                <a:cs typeface="Calibri"/>
              </a:rPr>
              <a:t>Harshvardhan J.Pandit</a:t>
            </a:r>
            <a:r>
              <a:rPr lang="en-US" sz="2400" baseline="30000" dirty="0">
                <a:cs typeface="Calibri"/>
              </a:rPr>
              <a:t>12</a:t>
            </a:r>
            <a:r>
              <a:rPr lang="en-US" sz="2400" dirty="0">
                <a:cs typeface="Calibri"/>
              </a:rPr>
              <a:t> , Paul Ryan</a:t>
            </a:r>
            <a:r>
              <a:rPr lang="en-US" sz="2400" baseline="30000" dirty="0">
                <a:cs typeface="Calibri"/>
              </a:rPr>
              <a:t>125</a:t>
            </a:r>
            <a:r>
              <a:rPr lang="en-US" sz="2400" dirty="0">
                <a:cs typeface="Calibri"/>
              </a:rPr>
              <a:t>, Georg Philip Krog</a:t>
            </a:r>
            <a:r>
              <a:rPr lang="en-US" sz="2400" baseline="30000" dirty="0">
                <a:cs typeface="Calibri"/>
              </a:rPr>
              <a:t>4</a:t>
            </a:r>
            <a:r>
              <a:rPr lang="en-US" sz="2400" dirty="0">
                <a:cs typeface="Calibri"/>
              </a:rPr>
              <a:t>, Martin Crane</a:t>
            </a:r>
            <a:r>
              <a:rPr lang="en-US" sz="2400" baseline="30000" dirty="0">
                <a:cs typeface="Calibri"/>
              </a:rPr>
              <a:t>2</a:t>
            </a:r>
            <a:r>
              <a:rPr lang="en-US" sz="2400" dirty="0">
                <a:cs typeface="Calibri"/>
              </a:rPr>
              <a:t>, Rob Brennan</a:t>
            </a:r>
            <a:r>
              <a:rPr lang="en-US" sz="2400" baseline="30000" dirty="0">
                <a:cs typeface="Calibri"/>
              </a:rPr>
              <a:t>13</a:t>
            </a:r>
          </a:p>
          <a:p>
            <a:endParaRPr lang="en-US" sz="2000" dirty="0">
              <a:cs typeface="Calibri"/>
            </a:endParaRPr>
          </a:p>
          <a:p>
            <a:pPr marL="514350" indent="-514350">
              <a:buFont typeface="+mj-lt"/>
              <a:buAutoNum type="arabicPeriod"/>
            </a:pPr>
            <a:r>
              <a:rPr lang="en-US" sz="2000" dirty="0">
                <a:cs typeface="Calibri"/>
              </a:rPr>
              <a:t>ADAPT SFI Research Centre, </a:t>
            </a:r>
          </a:p>
          <a:p>
            <a:pPr marL="514350" indent="-514350">
              <a:buFont typeface="+mj-lt"/>
              <a:buAutoNum type="arabicPeriod"/>
            </a:pPr>
            <a:r>
              <a:rPr lang="en-US" sz="2000" dirty="0">
                <a:cs typeface="Calibri"/>
              </a:rPr>
              <a:t>School of Computing, Dublin City University</a:t>
            </a:r>
          </a:p>
          <a:p>
            <a:pPr marL="514350" indent="-514350">
              <a:buFont typeface="+mj-lt"/>
              <a:buAutoNum type="arabicPeriod"/>
            </a:pPr>
            <a:r>
              <a:rPr lang="en-US" sz="2000" dirty="0">
                <a:cs typeface="Calibri"/>
              </a:rPr>
              <a:t>University College Dublin, Ireland, </a:t>
            </a:r>
          </a:p>
          <a:p>
            <a:pPr marL="514350" indent="-514350">
              <a:buFont typeface="+mj-lt"/>
              <a:buAutoNum type="arabicPeriod"/>
            </a:pPr>
            <a:r>
              <a:rPr lang="en-US" sz="2000" dirty="0" err="1">
                <a:cs typeface="Calibri"/>
              </a:rPr>
              <a:t>Signatu</a:t>
            </a:r>
            <a:r>
              <a:rPr lang="en-US" sz="2000" dirty="0">
                <a:cs typeface="Calibri"/>
              </a:rPr>
              <a:t> AS, Oslo, Norway</a:t>
            </a:r>
          </a:p>
          <a:p>
            <a:pPr marL="514350" indent="-514350">
              <a:buFont typeface="+mj-lt"/>
              <a:buAutoNum type="arabicPeriod"/>
            </a:pPr>
            <a:r>
              <a:rPr lang="en-US" sz="2000" dirty="0">
                <a:cs typeface="Calibri"/>
              </a:rPr>
              <a:t>Uniphar PLC, Dublin, Ireland </a:t>
            </a:r>
          </a:p>
          <a:p>
            <a:pPr marL="342900" indent="-342900"/>
            <a:endParaRPr lang="en-US" sz="2000" dirty="0">
              <a:cs typeface="Calibri"/>
            </a:endParaRPr>
          </a:p>
          <a:p>
            <a:r>
              <a:rPr lang="en-US" sz="2000" dirty="0">
                <a:cs typeface="Calibri"/>
              </a:rPr>
              <a:t>Contact : Paul.Ryan76@mail.dcu.ie</a:t>
            </a:r>
          </a:p>
          <a:p>
            <a:endParaRPr lang="en-US" sz="2000" dirty="0">
              <a:latin typeface="Calibri"/>
              <a:cs typeface="Calibri"/>
            </a:endParaRPr>
          </a:p>
        </p:txBody>
      </p:sp>
      <p:sp>
        <p:nvSpPr>
          <p:cNvPr id="8" name="Rectangle 4"/>
          <p:cNvSpPr>
            <a:spLocks/>
          </p:cNvSpPr>
          <p:nvPr/>
        </p:nvSpPr>
        <p:spPr bwMode="auto">
          <a:xfrm>
            <a:off x="1253064" y="6568744"/>
            <a:ext cx="8212666" cy="68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63500" tIns="63500" rIns="129359" bIns="63500"/>
          <a:lstStyle/>
          <a:p>
            <a:pPr marL="1588"/>
            <a:r>
              <a:rPr lang="en-US" sz="800" dirty="0">
                <a:solidFill>
                  <a:schemeClr val="bg1"/>
                </a:solidFill>
                <a:latin typeface="Calibri"/>
                <a:cs typeface="Calibri"/>
              </a:rPr>
              <a:t>The ADAPT Centre is funded under the SFI Research Centres Programme (Grant 13/RC/2106) and is co-funded under the European Regional Development Fund.</a:t>
            </a:r>
            <a:endParaRPr lang="en-US" sz="800" b="1" dirty="0">
              <a:solidFill>
                <a:schemeClr val="bg1"/>
              </a:solidFill>
              <a:latin typeface="Calibri"/>
              <a:ea typeface="ヒラギノ角ゴ Pro W3" charset="0"/>
              <a:cs typeface="Calibri"/>
              <a:sym typeface="Lucida Grande" charset="0"/>
            </a:endParaRPr>
          </a:p>
        </p:txBody>
      </p:sp>
      <p:pic>
        <p:nvPicPr>
          <p:cNvPr id="9" name="Picture 1" descr="ESF Logos_w.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1171" y="6278630"/>
            <a:ext cx="2597362" cy="27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 descr="Image result for insigh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7" name="Picture 6">
            <a:extLst>
              <a:ext uri="{FF2B5EF4-FFF2-40B4-BE49-F238E27FC236}">
                <a16:creationId xmlns:a16="http://schemas.microsoft.com/office/drawing/2014/main" id="{30223EC2-A981-443C-BD39-AA20C9116232}"/>
              </a:ext>
            </a:extLst>
          </p:cNvPr>
          <p:cNvPicPr/>
          <p:nvPr/>
        </p:nvPicPr>
        <p:blipFill>
          <a:blip r:embed="rId4"/>
          <a:stretch>
            <a:fillRect/>
          </a:stretch>
        </p:blipFill>
        <p:spPr>
          <a:xfrm>
            <a:off x="7833148" y="0"/>
            <a:ext cx="1175385" cy="1175385"/>
          </a:xfrm>
          <a:prstGeom prst="rect">
            <a:avLst/>
          </a:prstGeom>
        </p:spPr>
      </p:pic>
      <p:sp>
        <p:nvSpPr>
          <p:cNvPr id="10" name="Title 3">
            <a:extLst>
              <a:ext uri="{FF2B5EF4-FFF2-40B4-BE49-F238E27FC236}">
                <a16:creationId xmlns:a16="http://schemas.microsoft.com/office/drawing/2014/main" id="{C91C0061-6DB8-4CAD-A14C-2F7018AE7A0F}"/>
              </a:ext>
            </a:extLst>
          </p:cNvPr>
          <p:cNvSpPr>
            <a:spLocks noGrp="1"/>
          </p:cNvSpPr>
          <p:nvPr>
            <p:ph type="ctrTitle"/>
          </p:nvPr>
        </p:nvSpPr>
        <p:spPr>
          <a:xfrm>
            <a:off x="514350" y="2201863"/>
            <a:ext cx="8394700" cy="639029"/>
          </a:xfrm>
        </p:spPr>
        <p:txBody>
          <a:bodyPr/>
          <a:lstStyle/>
          <a:p>
            <a:pPr algn="ctr"/>
            <a:br>
              <a:rPr lang="en-GB" sz="3600" dirty="0"/>
            </a:br>
            <a:br>
              <a:rPr lang="en-GB" sz="3600" dirty="0"/>
            </a:br>
            <a:r>
              <a:rPr lang="en-IE" sz="3600" dirty="0"/>
              <a:t>Towards a Semantic Specification for</a:t>
            </a:r>
            <a:br>
              <a:rPr lang="en-IE" sz="3600" dirty="0"/>
            </a:br>
            <a:r>
              <a:rPr lang="en-IE" sz="3600" dirty="0"/>
              <a:t>GDPR Data Breach Reporting</a:t>
            </a:r>
            <a:br>
              <a:rPr lang="en-IE" sz="3600" dirty="0"/>
            </a:br>
            <a:br>
              <a:rPr lang="en-IE" dirty="0"/>
            </a:br>
            <a:br>
              <a:rPr lang="en-IE" cap="all" dirty="0"/>
            </a:br>
            <a:br>
              <a:rPr lang="en-IE" sz="3600" dirty="0"/>
            </a:br>
            <a:endParaRPr lang="en-US" sz="2400" dirty="0">
              <a:latin typeface="Calibri"/>
              <a:cs typeface="Calibri"/>
            </a:endParaRPr>
          </a:p>
        </p:txBody>
      </p:sp>
      <p:sp>
        <p:nvSpPr>
          <p:cNvPr id="3" name="TextBox 2">
            <a:extLst>
              <a:ext uri="{FF2B5EF4-FFF2-40B4-BE49-F238E27FC236}">
                <a16:creationId xmlns:a16="http://schemas.microsoft.com/office/drawing/2014/main" id="{0989484A-3804-41A5-90C1-E841C8A80E33}"/>
              </a:ext>
            </a:extLst>
          </p:cNvPr>
          <p:cNvSpPr txBox="1"/>
          <p:nvPr/>
        </p:nvSpPr>
        <p:spPr>
          <a:xfrm>
            <a:off x="307975" y="6553200"/>
            <a:ext cx="304800" cy="246221"/>
          </a:xfrm>
          <a:prstGeom prst="rect">
            <a:avLst/>
          </a:prstGeom>
          <a:noFill/>
        </p:spPr>
        <p:txBody>
          <a:bodyPr wrap="square" rtlCol="0">
            <a:spAutoFit/>
          </a:bodyPr>
          <a:lstStyle/>
          <a:p>
            <a:r>
              <a:rPr lang="en-IE" sz="1000" dirty="0"/>
              <a:t>1</a:t>
            </a:r>
          </a:p>
        </p:txBody>
      </p:sp>
    </p:spTree>
    <p:extLst>
      <p:ext uri="{BB962C8B-B14F-4D97-AF65-F5344CB8AC3E}">
        <p14:creationId xmlns:p14="http://schemas.microsoft.com/office/powerpoint/2010/main" val="1949942064"/>
      </p:ext>
    </p:extLst>
  </p:cSld>
  <p:clrMapOvr>
    <a:masterClrMapping/>
  </p:clrMapOvr>
  <mc:AlternateContent xmlns:mc="http://schemas.openxmlformats.org/markup-compatibility/2006" xmlns:p14="http://schemas.microsoft.com/office/powerpoint/2010/main">
    <mc:Choice Requires="p14">
      <p:transition spd="slow" p14:dur="2000" advTm="729"/>
    </mc:Choice>
    <mc:Fallback xmlns="">
      <p:transition spd="slow" advTm="7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B6A7-EC3C-D83D-EB03-104C8CC8B0A2}"/>
              </a:ext>
            </a:extLst>
          </p:cNvPr>
          <p:cNvSpPr>
            <a:spLocks noGrp="1"/>
          </p:cNvSpPr>
          <p:nvPr>
            <p:ph type="title"/>
          </p:nvPr>
        </p:nvSpPr>
        <p:spPr/>
        <p:txBody>
          <a:bodyPr/>
          <a:lstStyle/>
          <a:p>
            <a:r>
              <a:rPr lang="en-IE" dirty="0"/>
              <a:t>Notifications </a:t>
            </a:r>
          </a:p>
        </p:txBody>
      </p:sp>
      <p:sp>
        <p:nvSpPr>
          <p:cNvPr id="3" name="Content Placeholder 2">
            <a:extLst>
              <a:ext uri="{FF2B5EF4-FFF2-40B4-BE49-F238E27FC236}">
                <a16:creationId xmlns:a16="http://schemas.microsoft.com/office/drawing/2014/main" id="{47FBD293-0237-F564-5680-38D7D4675ED7}"/>
              </a:ext>
            </a:extLst>
          </p:cNvPr>
          <p:cNvSpPr>
            <a:spLocks noGrp="1"/>
          </p:cNvSpPr>
          <p:nvPr>
            <p:ph idx="1"/>
          </p:nvPr>
        </p:nvSpPr>
        <p:spPr>
          <a:xfrm>
            <a:off x="3580233" y="1758461"/>
            <a:ext cx="4811147" cy="2016369"/>
          </a:xfrm>
        </p:spPr>
        <p:txBody>
          <a:bodyPr>
            <a:normAutofit/>
          </a:bodyPr>
          <a:lstStyle/>
          <a:p>
            <a:r>
              <a:rPr lang="en-IE" sz="1100" dirty="0" err="1"/>
              <a:t>ex:ProcessorReportsBreach</a:t>
            </a:r>
            <a:r>
              <a:rPr lang="en-IE" sz="1100" dirty="0"/>
              <a:t> a </a:t>
            </a:r>
            <a:r>
              <a:rPr lang="en-IE" sz="1100" dirty="0" err="1"/>
              <a:t>dpv-breach:ProcessorDataBreachNotice</a:t>
            </a:r>
            <a:r>
              <a:rPr lang="en-IE" sz="1100" dirty="0"/>
              <a:t>, </a:t>
            </a:r>
            <a:r>
              <a:rPr lang="en-IE" sz="1100" dirty="0" err="1"/>
              <a:t>schema:Message</a:t>
            </a:r>
            <a:r>
              <a:rPr lang="en-IE" sz="1100" dirty="0"/>
              <a:t> ;</a:t>
            </a:r>
          </a:p>
          <a:p>
            <a:r>
              <a:rPr lang="en-IE" sz="1100" dirty="0"/>
              <a:t>    </a:t>
            </a:r>
            <a:r>
              <a:rPr lang="en-IE" sz="1100" dirty="0" err="1"/>
              <a:t>rdfs:comment</a:t>
            </a:r>
            <a:r>
              <a:rPr lang="en-IE" sz="1100" dirty="0"/>
              <a:t> "Processor to Controller" ;</a:t>
            </a:r>
          </a:p>
          <a:p>
            <a:r>
              <a:rPr lang="en-IE" sz="1100" dirty="0"/>
              <a:t>    </a:t>
            </a:r>
            <a:r>
              <a:rPr lang="en-IE" sz="1100" dirty="0" err="1"/>
              <a:t>dct:subject</a:t>
            </a:r>
            <a:r>
              <a:rPr lang="en-IE" sz="1100" dirty="0"/>
              <a:t> ex:Incident1A ;</a:t>
            </a:r>
          </a:p>
          <a:p>
            <a:r>
              <a:rPr lang="en-IE" sz="1100" dirty="0"/>
              <a:t>    </a:t>
            </a:r>
            <a:r>
              <a:rPr lang="en-IE" sz="1100" dirty="0" err="1"/>
              <a:t>schema:dateReceived</a:t>
            </a:r>
            <a:r>
              <a:rPr lang="en-IE" sz="1100" dirty="0"/>
              <a:t> "2023-05-24" ; # when the message was sent</a:t>
            </a:r>
          </a:p>
          <a:p>
            <a:r>
              <a:rPr lang="en-IE" sz="1100" dirty="0"/>
              <a:t>    </a:t>
            </a:r>
            <a:r>
              <a:rPr lang="en-IE" sz="1100" dirty="0" err="1"/>
              <a:t>schema:sender</a:t>
            </a:r>
            <a:r>
              <a:rPr lang="en-IE" sz="1100" dirty="0"/>
              <a:t> </a:t>
            </a:r>
            <a:r>
              <a:rPr lang="en-IE" sz="1100" dirty="0" err="1"/>
              <a:t>ex:Processor</a:t>
            </a:r>
            <a:r>
              <a:rPr lang="en-IE" sz="1100" dirty="0"/>
              <a:t> ; # who sent it</a:t>
            </a:r>
          </a:p>
          <a:p>
            <a:r>
              <a:rPr lang="en-IE" sz="1100" dirty="0"/>
              <a:t>    </a:t>
            </a:r>
            <a:r>
              <a:rPr lang="en-IE" sz="1100" dirty="0" err="1"/>
              <a:t>schema:recipient</a:t>
            </a:r>
            <a:r>
              <a:rPr lang="en-IE" sz="1100" dirty="0"/>
              <a:t> </a:t>
            </a:r>
            <a:r>
              <a:rPr lang="en-IE" sz="1100" dirty="0" err="1"/>
              <a:t>ex:Controller</a:t>
            </a:r>
            <a:r>
              <a:rPr lang="en-IE" sz="1100" dirty="0"/>
              <a:t> ; # who received it</a:t>
            </a:r>
          </a:p>
          <a:p>
            <a:r>
              <a:rPr lang="en-IE" sz="1100" dirty="0"/>
              <a:t>    </a:t>
            </a:r>
            <a:r>
              <a:rPr lang="en-IE" sz="1100" dirty="0" err="1"/>
              <a:t>schema:messageAttachment</a:t>
            </a:r>
            <a:r>
              <a:rPr lang="en-IE" sz="1100" dirty="0"/>
              <a:t> &lt;report.pdf&gt; . # what were the contents</a:t>
            </a:r>
          </a:p>
        </p:txBody>
      </p:sp>
      <p:sp>
        <p:nvSpPr>
          <p:cNvPr id="6" name="Rectangle: Rounded Corners 5">
            <a:extLst>
              <a:ext uri="{FF2B5EF4-FFF2-40B4-BE49-F238E27FC236}">
                <a16:creationId xmlns:a16="http://schemas.microsoft.com/office/drawing/2014/main" id="{3D0FE8DE-DB2B-CF9F-6F3E-87A4E50AFD67}"/>
              </a:ext>
            </a:extLst>
          </p:cNvPr>
          <p:cNvSpPr/>
          <p:nvPr/>
        </p:nvSpPr>
        <p:spPr>
          <a:xfrm>
            <a:off x="574429" y="1699845"/>
            <a:ext cx="2297723" cy="201636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a:t>Processor describing a Data Breach event to a Controller</a:t>
            </a:r>
            <a:endParaRPr lang="en-IE" dirty="0"/>
          </a:p>
        </p:txBody>
      </p:sp>
      <p:sp>
        <p:nvSpPr>
          <p:cNvPr id="7" name="Rectangle: Rounded Corners 6">
            <a:extLst>
              <a:ext uri="{FF2B5EF4-FFF2-40B4-BE49-F238E27FC236}">
                <a16:creationId xmlns:a16="http://schemas.microsoft.com/office/drawing/2014/main" id="{5B094D55-F92F-3F93-FC7B-853E8B657C7E}"/>
              </a:ext>
            </a:extLst>
          </p:cNvPr>
          <p:cNvSpPr/>
          <p:nvPr/>
        </p:nvSpPr>
        <p:spPr>
          <a:xfrm>
            <a:off x="574430" y="4314092"/>
            <a:ext cx="2297723" cy="201636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a:t>Controller describing a Data Breach event to an Authority</a:t>
            </a:r>
            <a:endParaRPr lang="en-IE" dirty="0"/>
          </a:p>
        </p:txBody>
      </p:sp>
      <p:sp>
        <p:nvSpPr>
          <p:cNvPr id="4" name="TextBox 3">
            <a:extLst>
              <a:ext uri="{FF2B5EF4-FFF2-40B4-BE49-F238E27FC236}">
                <a16:creationId xmlns:a16="http://schemas.microsoft.com/office/drawing/2014/main" id="{C1AA5742-642A-652A-A72A-AEAA451CA51F}"/>
              </a:ext>
            </a:extLst>
          </p:cNvPr>
          <p:cNvSpPr txBox="1"/>
          <p:nvPr/>
        </p:nvSpPr>
        <p:spPr>
          <a:xfrm>
            <a:off x="3704492" y="4478216"/>
            <a:ext cx="4700954" cy="1446550"/>
          </a:xfrm>
          <a:prstGeom prst="rect">
            <a:avLst/>
          </a:prstGeom>
          <a:noFill/>
        </p:spPr>
        <p:txBody>
          <a:bodyPr wrap="square" rtlCol="0">
            <a:spAutoFit/>
          </a:bodyPr>
          <a:lstStyle/>
          <a:p>
            <a:r>
              <a:rPr lang="en-IE" sz="1100" dirty="0" err="1"/>
              <a:t>ex:ControllerReportsBreach</a:t>
            </a:r>
            <a:r>
              <a:rPr lang="en-IE" sz="1100" dirty="0"/>
              <a:t> a </a:t>
            </a:r>
            <a:r>
              <a:rPr lang="en-IE" sz="1100" dirty="0" err="1"/>
              <a:t>dpv-breach:AuthorityDataBreachNotice</a:t>
            </a:r>
            <a:r>
              <a:rPr lang="en-IE" sz="1100" dirty="0"/>
              <a:t>, </a:t>
            </a:r>
            <a:r>
              <a:rPr lang="en-IE" sz="1100" dirty="0" err="1"/>
              <a:t>schema:Message</a:t>
            </a:r>
            <a:r>
              <a:rPr lang="en-IE" sz="1100" dirty="0"/>
              <a:t> ;</a:t>
            </a:r>
          </a:p>
          <a:p>
            <a:r>
              <a:rPr lang="en-IE" sz="1100" dirty="0"/>
              <a:t>    </a:t>
            </a:r>
            <a:r>
              <a:rPr lang="en-IE" sz="1100" dirty="0" err="1"/>
              <a:t>rdfs:comment</a:t>
            </a:r>
            <a:r>
              <a:rPr lang="en-IE" sz="1100" dirty="0"/>
              <a:t> "Controller to Authority" ;</a:t>
            </a:r>
          </a:p>
          <a:p>
            <a:r>
              <a:rPr lang="en-IE" sz="1100" dirty="0"/>
              <a:t>    </a:t>
            </a:r>
            <a:r>
              <a:rPr lang="en-IE" sz="1100" dirty="0" err="1"/>
              <a:t>dct:subject</a:t>
            </a:r>
            <a:r>
              <a:rPr lang="en-IE" sz="1100" dirty="0"/>
              <a:t> ex:Incident1A ;</a:t>
            </a:r>
          </a:p>
          <a:p>
            <a:r>
              <a:rPr lang="en-IE" sz="1100" dirty="0"/>
              <a:t>    </a:t>
            </a:r>
            <a:r>
              <a:rPr lang="en-IE" sz="1100" dirty="0" err="1"/>
              <a:t>schema:dateSent</a:t>
            </a:r>
            <a:r>
              <a:rPr lang="en-IE" sz="1100" dirty="0"/>
              <a:t> "2023-05-24" ; # when the message was sent</a:t>
            </a:r>
          </a:p>
          <a:p>
            <a:r>
              <a:rPr lang="en-IE" sz="1100" dirty="0"/>
              <a:t>    </a:t>
            </a:r>
            <a:r>
              <a:rPr lang="en-IE" sz="1100" dirty="0" err="1"/>
              <a:t>schema:sender</a:t>
            </a:r>
            <a:r>
              <a:rPr lang="en-IE" sz="1100" dirty="0"/>
              <a:t> </a:t>
            </a:r>
            <a:r>
              <a:rPr lang="en-IE" sz="1100" dirty="0" err="1"/>
              <a:t>ex:Controller</a:t>
            </a:r>
            <a:r>
              <a:rPr lang="en-IE" sz="1100" dirty="0"/>
              <a:t> ; # who sent it</a:t>
            </a:r>
          </a:p>
          <a:p>
            <a:r>
              <a:rPr lang="en-IE" sz="1100" dirty="0"/>
              <a:t>    </a:t>
            </a:r>
            <a:r>
              <a:rPr lang="en-IE" sz="1100" dirty="0" err="1"/>
              <a:t>schema:recipient</a:t>
            </a:r>
            <a:r>
              <a:rPr lang="en-IE" sz="1100" dirty="0"/>
              <a:t> </a:t>
            </a:r>
            <a:r>
              <a:rPr lang="en-IE" sz="1100" dirty="0" err="1"/>
              <a:t>ex:DPA-IE</a:t>
            </a:r>
            <a:r>
              <a:rPr lang="en-IE" sz="1100" dirty="0"/>
              <a:t> ; # who received it</a:t>
            </a:r>
          </a:p>
          <a:p>
            <a:r>
              <a:rPr lang="en-IE" sz="1100" dirty="0"/>
              <a:t>    </a:t>
            </a:r>
            <a:r>
              <a:rPr lang="en-IE" sz="1100" dirty="0" err="1"/>
              <a:t>schema:messageAttachment</a:t>
            </a:r>
            <a:r>
              <a:rPr lang="en-IE" sz="1100" dirty="0"/>
              <a:t> &lt;report.pdf&gt; . # what were the contents</a:t>
            </a:r>
          </a:p>
        </p:txBody>
      </p:sp>
      <p:sp>
        <p:nvSpPr>
          <p:cNvPr id="5" name="TextBox 4">
            <a:extLst>
              <a:ext uri="{FF2B5EF4-FFF2-40B4-BE49-F238E27FC236}">
                <a16:creationId xmlns:a16="http://schemas.microsoft.com/office/drawing/2014/main" id="{253F351F-36CF-EB2D-F5CB-8A730E754429}"/>
              </a:ext>
            </a:extLst>
          </p:cNvPr>
          <p:cNvSpPr txBox="1"/>
          <p:nvPr/>
        </p:nvSpPr>
        <p:spPr>
          <a:xfrm>
            <a:off x="867508" y="1078523"/>
            <a:ext cx="7115907" cy="3658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E" dirty="0"/>
              <a:t>Multiple stakeholders may require notifications </a:t>
            </a:r>
          </a:p>
        </p:txBody>
      </p:sp>
    </p:spTree>
    <p:extLst>
      <p:ext uri="{BB962C8B-B14F-4D97-AF65-F5344CB8AC3E}">
        <p14:creationId xmlns:p14="http://schemas.microsoft.com/office/powerpoint/2010/main" val="220037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F229A-1AF2-4E0B-989E-7C8F13BCDFF0}"/>
              </a:ext>
            </a:extLst>
          </p:cNvPr>
          <p:cNvSpPr>
            <a:spLocks noGrp="1"/>
          </p:cNvSpPr>
          <p:nvPr>
            <p:ph type="title"/>
          </p:nvPr>
        </p:nvSpPr>
        <p:spPr/>
        <p:txBody>
          <a:bodyPr/>
          <a:lstStyle/>
          <a:p>
            <a:r>
              <a:rPr lang="en-IE" dirty="0"/>
              <a:t>Conclusions</a:t>
            </a:r>
          </a:p>
        </p:txBody>
      </p:sp>
      <p:sp>
        <p:nvSpPr>
          <p:cNvPr id="3" name="Content Placeholder 2">
            <a:extLst>
              <a:ext uri="{FF2B5EF4-FFF2-40B4-BE49-F238E27FC236}">
                <a16:creationId xmlns:a16="http://schemas.microsoft.com/office/drawing/2014/main" id="{F7CC6F11-C954-4C58-84A3-84E6FBBA652F}"/>
              </a:ext>
            </a:extLst>
          </p:cNvPr>
          <p:cNvSpPr>
            <a:spLocks noGrp="1"/>
          </p:cNvSpPr>
          <p:nvPr>
            <p:ph idx="1"/>
          </p:nvPr>
        </p:nvSpPr>
        <p:spPr>
          <a:xfrm>
            <a:off x="243088" y="1274463"/>
            <a:ext cx="8229600" cy="4801123"/>
          </a:xfrm>
        </p:spPr>
        <p:txBody>
          <a:bodyPr>
            <a:normAutofit/>
          </a:bodyPr>
          <a:lstStyle/>
          <a:p>
            <a:r>
              <a:rPr lang="en-IE" sz="2400" dirty="0"/>
              <a:t>A semantic specification for representing information about data breaches based on the requirements of the GDPR</a:t>
            </a:r>
          </a:p>
          <a:p>
            <a:endParaRPr lang="en-IE" sz="2400" dirty="0"/>
          </a:p>
          <a:p>
            <a:r>
              <a:rPr lang="en-IE" sz="2400" dirty="0"/>
              <a:t>A machine-readable vocabulary to represent critical information regarding the data breach event, how it was detected, the consequent analysis of its impact on systems, data, and data subjects, and its communication to other entities</a:t>
            </a:r>
          </a:p>
          <a:p>
            <a:endParaRPr lang="en-IE" sz="1600" dirty="0"/>
          </a:p>
          <a:p>
            <a:r>
              <a:rPr lang="en-IE" sz="2400" dirty="0"/>
              <a:t>to enable efficient tools and processes to handle obligations regarding data breaches, and to be interoperable with other security vocabularies.  </a:t>
            </a:r>
            <a:endParaRPr lang="en-US" sz="2400" dirty="0"/>
          </a:p>
          <a:p>
            <a:endParaRPr lang="en-US" sz="2400" dirty="0"/>
          </a:p>
          <a:p>
            <a:endParaRPr lang="en-US" sz="2400" dirty="0"/>
          </a:p>
        </p:txBody>
      </p:sp>
      <p:sp>
        <p:nvSpPr>
          <p:cNvPr id="4" name="TextBox 3">
            <a:extLst>
              <a:ext uri="{FF2B5EF4-FFF2-40B4-BE49-F238E27FC236}">
                <a16:creationId xmlns:a16="http://schemas.microsoft.com/office/drawing/2014/main" id="{8945538B-95F7-49ED-BFC1-90C9262BFF1B}"/>
              </a:ext>
            </a:extLst>
          </p:cNvPr>
          <p:cNvSpPr txBox="1"/>
          <p:nvPr/>
        </p:nvSpPr>
        <p:spPr>
          <a:xfrm>
            <a:off x="243080" y="6424551"/>
            <a:ext cx="457564" cy="246221"/>
          </a:xfrm>
          <a:prstGeom prst="rect">
            <a:avLst/>
          </a:prstGeom>
          <a:noFill/>
        </p:spPr>
        <p:txBody>
          <a:bodyPr wrap="square" rtlCol="0">
            <a:spAutoFit/>
          </a:bodyPr>
          <a:lstStyle/>
          <a:p>
            <a:r>
              <a:rPr lang="en-IE" sz="1000" dirty="0"/>
              <a:t>10</a:t>
            </a:r>
          </a:p>
        </p:txBody>
      </p:sp>
    </p:spTree>
    <p:extLst>
      <p:ext uri="{BB962C8B-B14F-4D97-AF65-F5344CB8AC3E}">
        <p14:creationId xmlns:p14="http://schemas.microsoft.com/office/powerpoint/2010/main" val="4215635817"/>
      </p:ext>
    </p:extLst>
  </p:cSld>
  <p:clrMapOvr>
    <a:masterClrMapping/>
  </p:clrMapOvr>
  <mc:AlternateContent xmlns:mc="http://schemas.openxmlformats.org/markup-compatibility/2006" xmlns:p14="http://schemas.microsoft.com/office/powerpoint/2010/main">
    <mc:Choice Requires="p14">
      <p:transition spd="slow" p14:dur="2000" advTm="76953"/>
    </mc:Choice>
    <mc:Fallback xmlns="">
      <p:transition spd="slow" advTm="7695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89B0-6539-43F2-80DD-442E0235BF57}"/>
              </a:ext>
            </a:extLst>
          </p:cNvPr>
          <p:cNvSpPr>
            <a:spLocks noGrp="1"/>
          </p:cNvSpPr>
          <p:nvPr>
            <p:ph type="title"/>
          </p:nvPr>
        </p:nvSpPr>
        <p:spPr/>
        <p:txBody>
          <a:bodyPr/>
          <a:lstStyle/>
          <a:p>
            <a:r>
              <a:rPr lang="en-IE" dirty="0"/>
              <a:t>Future Work and Directions  </a:t>
            </a:r>
          </a:p>
        </p:txBody>
      </p:sp>
      <p:sp>
        <p:nvSpPr>
          <p:cNvPr id="3" name="Content Placeholder 2">
            <a:extLst>
              <a:ext uri="{FF2B5EF4-FFF2-40B4-BE49-F238E27FC236}">
                <a16:creationId xmlns:a16="http://schemas.microsoft.com/office/drawing/2014/main" id="{6AFB46DD-9761-4509-A676-E6D347336779}"/>
              </a:ext>
            </a:extLst>
          </p:cNvPr>
          <p:cNvSpPr>
            <a:spLocks noGrp="1"/>
          </p:cNvSpPr>
          <p:nvPr>
            <p:ph idx="1"/>
          </p:nvPr>
        </p:nvSpPr>
        <p:spPr>
          <a:xfrm>
            <a:off x="243088" y="1028279"/>
            <a:ext cx="8420266" cy="3876661"/>
          </a:xfrm>
        </p:spPr>
        <p:txBody>
          <a:bodyPr>
            <a:normAutofit/>
          </a:bodyPr>
          <a:lstStyle/>
          <a:p>
            <a:r>
              <a:rPr lang="en-IE" sz="2000" dirty="0"/>
              <a:t>Creating communal ’knowledge graphs’ to identify relevant risks and impacts similar to existing security initiatives such as MITRE and VERIS</a:t>
            </a:r>
          </a:p>
          <a:p>
            <a:endParaRPr lang="en-IE" sz="2000" dirty="0"/>
          </a:p>
          <a:p>
            <a:r>
              <a:rPr lang="en-IE" sz="2000" dirty="0"/>
              <a:t>Data breaches are also security incidents; ontology is extensible to other regulatory requirements such as NIS2 and DORA.</a:t>
            </a:r>
          </a:p>
        </p:txBody>
      </p:sp>
      <p:sp>
        <p:nvSpPr>
          <p:cNvPr id="4" name="TextBox 3">
            <a:extLst>
              <a:ext uri="{FF2B5EF4-FFF2-40B4-BE49-F238E27FC236}">
                <a16:creationId xmlns:a16="http://schemas.microsoft.com/office/drawing/2014/main" id="{2818BF4D-0222-4E62-BCDD-41B3F9E7D8FC}"/>
              </a:ext>
            </a:extLst>
          </p:cNvPr>
          <p:cNvSpPr txBox="1"/>
          <p:nvPr/>
        </p:nvSpPr>
        <p:spPr>
          <a:xfrm>
            <a:off x="712519" y="4999512"/>
            <a:ext cx="7250381" cy="646331"/>
          </a:xfrm>
          <a:prstGeom prst="rect">
            <a:avLst/>
          </a:prstGeom>
          <a:noFill/>
        </p:spPr>
        <p:txBody>
          <a:bodyPr wrap="square" rtlCol="0">
            <a:spAutoFit/>
          </a:bodyPr>
          <a:lstStyle/>
          <a:p>
            <a:pPr algn="ctr"/>
            <a:r>
              <a:rPr lang="en-US" dirty="0">
                <a:cs typeface="Calibri"/>
              </a:rPr>
              <a:t>Contact:  Paul.Ryan76@mail.dcu.ie</a:t>
            </a:r>
            <a:endParaRPr lang="en-IE" dirty="0"/>
          </a:p>
          <a:p>
            <a:endParaRPr lang="en-IE" dirty="0"/>
          </a:p>
        </p:txBody>
      </p:sp>
      <p:sp>
        <p:nvSpPr>
          <p:cNvPr id="5" name="TextBox 4">
            <a:extLst>
              <a:ext uri="{FF2B5EF4-FFF2-40B4-BE49-F238E27FC236}">
                <a16:creationId xmlns:a16="http://schemas.microsoft.com/office/drawing/2014/main" id="{286715EC-2F4C-4EA3-92EA-92146B57A69A}"/>
              </a:ext>
            </a:extLst>
          </p:cNvPr>
          <p:cNvSpPr txBox="1"/>
          <p:nvPr/>
        </p:nvSpPr>
        <p:spPr>
          <a:xfrm>
            <a:off x="243079" y="6448301"/>
            <a:ext cx="469439" cy="246221"/>
          </a:xfrm>
          <a:prstGeom prst="rect">
            <a:avLst/>
          </a:prstGeom>
          <a:noFill/>
        </p:spPr>
        <p:txBody>
          <a:bodyPr wrap="square" rtlCol="0">
            <a:spAutoFit/>
          </a:bodyPr>
          <a:lstStyle/>
          <a:p>
            <a:r>
              <a:rPr lang="en-IE" sz="1000" dirty="0"/>
              <a:t>11</a:t>
            </a:r>
          </a:p>
        </p:txBody>
      </p:sp>
      <p:sp>
        <p:nvSpPr>
          <p:cNvPr id="7" name="TextBox 6">
            <a:extLst>
              <a:ext uri="{FF2B5EF4-FFF2-40B4-BE49-F238E27FC236}">
                <a16:creationId xmlns:a16="http://schemas.microsoft.com/office/drawing/2014/main" id="{D5D70B16-4B96-3E80-D378-60A0DD5E9768}"/>
              </a:ext>
            </a:extLst>
          </p:cNvPr>
          <p:cNvSpPr txBox="1"/>
          <p:nvPr/>
        </p:nvSpPr>
        <p:spPr>
          <a:xfrm>
            <a:off x="712519" y="5645843"/>
            <a:ext cx="7412306" cy="707886"/>
          </a:xfrm>
          <a:prstGeom prst="rect">
            <a:avLst/>
          </a:prstGeom>
          <a:noFill/>
        </p:spPr>
        <p:txBody>
          <a:bodyPr wrap="square">
            <a:spAutoFit/>
          </a:bodyPr>
          <a:lstStyle/>
          <a:p>
            <a:r>
              <a:rPr lang="en-IE" sz="1000" dirty="0">
                <a:hlinkClick r:id="rId3"/>
              </a:rPr>
              <a:t>The VERIS Framework</a:t>
            </a:r>
            <a:endParaRPr lang="en-IE" sz="1000" dirty="0"/>
          </a:p>
          <a:p>
            <a:r>
              <a:rPr lang="en-IE" sz="1000" dirty="0"/>
              <a:t>CVE - Common Vulnerabilities and Exposures;. Available from: https://cve.mitre.org/</a:t>
            </a:r>
          </a:p>
          <a:p>
            <a:r>
              <a:rPr lang="en-IE" sz="1000" dirty="0"/>
              <a:t>Network and Information Security Directive (NIS2, 2023) </a:t>
            </a:r>
          </a:p>
          <a:p>
            <a:r>
              <a:rPr lang="en-IE" sz="1000" dirty="0"/>
              <a:t>Digital Operational Resilience Act (DORA, 2023)</a:t>
            </a:r>
          </a:p>
        </p:txBody>
      </p:sp>
    </p:spTree>
    <p:extLst>
      <p:ext uri="{BB962C8B-B14F-4D97-AF65-F5344CB8AC3E}">
        <p14:creationId xmlns:p14="http://schemas.microsoft.com/office/powerpoint/2010/main" val="17809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25475" y="2999248"/>
            <a:ext cx="7715192" cy="2374483"/>
          </a:xfrm>
        </p:spPr>
        <p:txBody>
          <a:bodyPr>
            <a:normAutofit/>
          </a:bodyPr>
          <a:lstStyle/>
          <a:p>
            <a:endParaRPr lang="en-US" sz="2000" dirty="0">
              <a:latin typeface="Calibri"/>
              <a:cs typeface="Calibri"/>
            </a:endParaRPr>
          </a:p>
          <a:p>
            <a:pPr algn="ctr"/>
            <a:r>
              <a:rPr lang="en-US" sz="4400" dirty="0">
                <a:latin typeface="Calibri"/>
                <a:cs typeface="Calibri"/>
              </a:rPr>
              <a:t>Thank you </a:t>
            </a:r>
          </a:p>
        </p:txBody>
      </p:sp>
      <p:sp>
        <p:nvSpPr>
          <p:cNvPr id="8" name="Rectangle 4"/>
          <p:cNvSpPr>
            <a:spLocks/>
          </p:cNvSpPr>
          <p:nvPr/>
        </p:nvSpPr>
        <p:spPr bwMode="auto">
          <a:xfrm>
            <a:off x="1253064" y="6568744"/>
            <a:ext cx="8212666" cy="680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63500" tIns="63500" rIns="129359" bIns="63500"/>
          <a:lstStyle/>
          <a:p>
            <a:pPr marL="1588"/>
            <a:r>
              <a:rPr lang="en-US" sz="800" dirty="0">
                <a:solidFill>
                  <a:schemeClr val="bg1"/>
                </a:solidFill>
                <a:latin typeface="Calibri"/>
                <a:cs typeface="Calibri"/>
              </a:rPr>
              <a:t>The ADAPT Centre is funded under the SFI Research Centres Programme (Grant 13/RC/2106) and is co-funded under the European Regional Development Fund.</a:t>
            </a:r>
            <a:endParaRPr lang="en-US" sz="800" b="1" dirty="0">
              <a:solidFill>
                <a:schemeClr val="bg1"/>
              </a:solidFill>
              <a:latin typeface="Calibri"/>
              <a:ea typeface="ヒラギノ角ゴ Pro W3" charset="0"/>
              <a:cs typeface="Calibri"/>
              <a:sym typeface="Lucida Grande" charset="0"/>
            </a:endParaRPr>
          </a:p>
        </p:txBody>
      </p:sp>
      <p:pic>
        <p:nvPicPr>
          <p:cNvPr id="9" name="Picture 1" descr="ESF Logos_w.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11171" y="6278630"/>
            <a:ext cx="2597362" cy="274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utoShape 2" descr="Image result for insight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E" dirty="0"/>
          </a:p>
        </p:txBody>
      </p:sp>
      <p:pic>
        <p:nvPicPr>
          <p:cNvPr id="7" name="Picture 6">
            <a:extLst>
              <a:ext uri="{FF2B5EF4-FFF2-40B4-BE49-F238E27FC236}">
                <a16:creationId xmlns:a16="http://schemas.microsoft.com/office/drawing/2014/main" id="{30223EC2-A981-443C-BD39-AA20C9116232}"/>
              </a:ext>
            </a:extLst>
          </p:cNvPr>
          <p:cNvPicPr/>
          <p:nvPr/>
        </p:nvPicPr>
        <p:blipFill>
          <a:blip r:embed="rId4"/>
          <a:stretch>
            <a:fillRect/>
          </a:stretch>
        </p:blipFill>
        <p:spPr>
          <a:xfrm>
            <a:off x="7833148" y="0"/>
            <a:ext cx="1175385" cy="1175385"/>
          </a:xfrm>
          <a:prstGeom prst="rect">
            <a:avLst/>
          </a:prstGeom>
        </p:spPr>
      </p:pic>
      <p:sp>
        <p:nvSpPr>
          <p:cNvPr id="10" name="Title 3">
            <a:extLst>
              <a:ext uri="{FF2B5EF4-FFF2-40B4-BE49-F238E27FC236}">
                <a16:creationId xmlns:a16="http://schemas.microsoft.com/office/drawing/2014/main" id="{C91C0061-6DB8-4CAD-A14C-2F7018AE7A0F}"/>
              </a:ext>
            </a:extLst>
          </p:cNvPr>
          <p:cNvSpPr>
            <a:spLocks noGrp="1"/>
          </p:cNvSpPr>
          <p:nvPr>
            <p:ph type="ctrTitle"/>
          </p:nvPr>
        </p:nvSpPr>
        <p:spPr>
          <a:xfrm>
            <a:off x="514350" y="2201863"/>
            <a:ext cx="8394700" cy="639029"/>
          </a:xfrm>
        </p:spPr>
        <p:txBody>
          <a:bodyPr/>
          <a:lstStyle/>
          <a:p>
            <a:pPr algn="ctr"/>
            <a:br>
              <a:rPr lang="en-GB" sz="3600" dirty="0"/>
            </a:br>
            <a:br>
              <a:rPr lang="en-GB" sz="3600" dirty="0"/>
            </a:br>
            <a:r>
              <a:rPr lang="en-IE" sz="3600" dirty="0"/>
              <a:t>Towards a Semantic Specification for</a:t>
            </a:r>
            <a:br>
              <a:rPr lang="en-IE" sz="3600" dirty="0"/>
            </a:br>
            <a:r>
              <a:rPr lang="en-IE" sz="3600" dirty="0"/>
              <a:t>GDPR Data Breach Reporting</a:t>
            </a:r>
            <a:br>
              <a:rPr lang="en-IE" sz="3600" dirty="0"/>
            </a:br>
            <a:br>
              <a:rPr lang="en-IE" dirty="0"/>
            </a:br>
            <a:br>
              <a:rPr lang="en-IE" cap="all" dirty="0"/>
            </a:br>
            <a:br>
              <a:rPr lang="en-IE" sz="3600" dirty="0"/>
            </a:br>
            <a:endParaRPr lang="en-US" sz="2400" dirty="0">
              <a:latin typeface="Calibri"/>
              <a:cs typeface="Calibri"/>
            </a:endParaRPr>
          </a:p>
        </p:txBody>
      </p:sp>
      <p:sp>
        <p:nvSpPr>
          <p:cNvPr id="3" name="TextBox 2">
            <a:extLst>
              <a:ext uri="{FF2B5EF4-FFF2-40B4-BE49-F238E27FC236}">
                <a16:creationId xmlns:a16="http://schemas.microsoft.com/office/drawing/2014/main" id="{0989484A-3804-41A5-90C1-E841C8A80E33}"/>
              </a:ext>
            </a:extLst>
          </p:cNvPr>
          <p:cNvSpPr txBox="1"/>
          <p:nvPr/>
        </p:nvSpPr>
        <p:spPr>
          <a:xfrm>
            <a:off x="307975" y="6553200"/>
            <a:ext cx="304800" cy="246221"/>
          </a:xfrm>
          <a:prstGeom prst="rect">
            <a:avLst/>
          </a:prstGeom>
          <a:noFill/>
        </p:spPr>
        <p:txBody>
          <a:bodyPr wrap="square" rtlCol="0">
            <a:spAutoFit/>
          </a:bodyPr>
          <a:lstStyle/>
          <a:p>
            <a:r>
              <a:rPr lang="en-IE" sz="1000" dirty="0"/>
              <a:t>1</a:t>
            </a:r>
          </a:p>
        </p:txBody>
      </p:sp>
    </p:spTree>
    <p:extLst>
      <p:ext uri="{BB962C8B-B14F-4D97-AF65-F5344CB8AC3E}">
        <p14:creationId xmlns:p14="http://schemas.microsoft.com/office/powerpoint/2010/main" val="3684178404"/>
      </p:ext>
    </p:extLst>
  </p:cSld>
  <p:clrMapOvr>
    <a:masterClrMapping/>
  </p:clrMapOvr>
  <mc:AlternateContent xmlns:mc="http://schemas.openxmlformats.org/markup-compatibility/2006" xmlns:p14="http://schemas.microsoft.com/office/powerpoint/2010/main">
    <mc:Choice Requires="p14">
      <p:transition spd="slow" p14:dur="2000" advTm="729"/>
    </mc:Choice>
    <mc:Fallback xmlns="">
      <p:transition spd="slow" advTm="72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EDA4-4430-EEB6-1C72-0729DDCC1B6C}"/>
              </a:ext>
            </a:extLst>
          </p:cNvPr>
          <p:cNvSpPr>
            <a:spLocks noGrp="1"/>
          </p:cNvSpPr>
          <p:nvPr>
            <p:ph type="title"/>
          </p:nvPr>
        </p:nvSpPr>
        <p:spPr/>
        <p:txBody>
          <a:bodyPr/>
          <a:lstStyle/>
          <a:p>
            <a:r>
              <a:rPr lang="en-IE" dirty="0"/>
              <a:t>What is a Data Breach ?  </a:t>
            </a:r>
          </a:p>
        </p:txBody>
      </p:sp>
      <p:sp>
        <p:nvSpPr>
          <p:cNvPr id="3" name="Content Placeholder 2">
            <a:extLst>
              <a:ext uri="{FF2B5EF4-FFF2-40B4-BE49-F238E27FC236}">
                <a16:creationId xmlns:a16="http://schemas.microsoft.com/office/drawing/2014/main" id="{55D07733-E9B8-8714-6D5B-2591A97E1765}"/>
              </a:ext>
            </a:extLst>
          </p:cNvPr>
          <p:cNvSpPr>
            <a:spLocks noGrp="1"/>
          </p:cNvSpPr>
          <p:nvPr>
            <p:ph idx="1"/>
          </p:nvPr>
        </p:nvSpPr>
        <p:spPr>
          <a:xfrm>
            <a:off x="623248" y="2872025"/>
            <a:ext cx="8158363" cy="2676526"/>
          </a:xfrm>
        </p:spPr>
        <p:txBody>
          <a:bodyPr/>
          <a:lstStyle/>
          <a:p>
            <a:pPr marL="0" indent="0">
              <a:buNone/>
            </a:pPr>
            <a:r>
              <a:rPr lang="en-IE" dirty="0"/>
              <a:t>A breach of security leading to the accidental or unlawful destruction, loss, alteration, unauthorised disclosure of, or access to, personal data transmitted, stored or otherwise processed.” GDPR Article 4-12</a:t>
            </a:r>
          </a:p>
          <a:p>
            <a:pPr marL="0" indent="0">
              <a:buNone/>
            </a:pPr>
            <a:endParaRPr lang="en-IE" dirty="0"/>
          </a:p>
        </p:txBody>
      </p:sp>
      <p:sp>
        <p:nvSpPr>
          <p:cNvPr id="6" name="TextBox 5">
            <a:extLst>
              <a:ext uri="{FF2B5EF4-FFF2-40B4-BE49-F238E27FC236}">
                <a16:creationId xmlns:a16="http://schemas.microsoft.com/office/drawing/2014/main" id="{ABBFB3BD-C9A8-C98B-0EF3-E4431B9A045B}"/>
              </a:ext>
            </a:extLst>
          </p:cNvPr>
          <p:cNvSpPr txBox="1"/>
          <p:nvPr/>
        </p:nvSpPr>
        <p:spPr>
          <a:xfrm>
            <a:off x="1732528" y="5310024"/>
            <a:ext cx="8158362" cy="477054"/>
          </a:xfrm>
          <a:prstGeom prst="rect">
            <a:avLst/>
          </a:prstGeom>
          <a:noFill/>
        </p:spPr>
        <p:txBody>
          <a:bodyPr wrap="square">
            <a:spAutoFit/>
          </a:bodyPr>
          <a:lstStyle/>
          <a:p>
            <a:r>
              <a:rPr lang="en-IE" sz="2500" dirty="0"/>
              <a:t>An emerging challenge in the digital era!</a:t>
            </a:r>
          </a:p>
        </p:txBody>
      </p:sp>
      <p:pic>
        <p:nvPicPr>
          <p:cNvPr id="1027" name="Picture 3">
            <a:extLst>
              <a:ext uri="{FF2B5EF4-FFF2-40B4-BE49-F238E27FC236}">
                <a16:creationId xmlns:a16="http://schemas.microsoft.com/office/drawing/2014/main" id="{87427CD2-74E6-A69E-66AB-5AFE5DE37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376" y="1070922"/>
            <a:ext cx="2720105" cy="1752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6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6768-368D-7604-0512-7B63D1712C92}"/>
              </a:ext>
            </a:extLst>
          </p:cNvPr>
          <p:cNvSpPr>
            <a:spLocks noGrp="1"/>
          </p:cNvSpPr>
          <p:nvPr>
            <p:ph type="title"/>
          </p:nvPr>
        </p:nvSpPr>
        <p:spPr/>
        <p:txBody>
          <a:bodyPr/>
          <a:lstStyle/>
          <a:p>
            <a:r>
              <a:rPr lang="en-IE" dirty="0"/>
              <a:t>Reporting Obligations - The Data Breach Life Cycle  </a:t>
            </a:r>
          </a:p>
        </p:txBody>
      </p:sp>
      <p:graphicFrame>
        <p:nvGraphicFramePr>
          <p:cNvPr id="4" name="Content Placeholder 3">
            <a:extLst>
              <a:ext uri="{FF2B5EF4-FFF2-40B4-BE49-F238E27FC236}">
                <a16:creationId xmlns:a16="http://schemas.microsoft.com/office/drawing/2014/main" id="{A122FAB1-C035-DB87-BA95-7AA0FBED6344}"/>
              </a:ext>
            </a:extLst>
          </p:cNvPr>
          <p:cNvGraphicFramePr>
            <a:graphicFrameLocks noGrp="1"/>
          </p:cNvGraphicFramePr>
          <p:nvPr>
            <p:ph idx="1"/>
            <p:extLst>
              <p:ext uri="{D42A27DB-BD31-4B8C-83A1-F6EECF244321}">
                <p14:modId xmlns:p14="http://schemas.microsoft.com/office/powerpoint/2010/main" val="3675248377"/>
              </p:ext>
            </p:extLst>
          </p:nvPr>
        </p:nvGraphicFramePr>
        <p:xfrm>
          <a:off x="242888" y="1028700"/>
          <a:ext cx="82296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926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53083-8A8A-4931-A08B-ECD495FEE4BB}"/>
              </a:ext>
            </a:extLst>
          </p:cNvPr>
          <p:cNvSpPr>
            <a:spLocks noGrp="1"/>
          </p:cNvSpPr>
          <p:nvPr>
            <p:ph type="title"/>
          </p:nvPr>
        </p:nvSpPr>
        <p:spPr/>
        <p:txBody>
          <a:bodyPr>
            <a:normAutofit/>
          </a:bodyPr>
          <a:lstStyle/>
          <a:p>
            <a:r>
              <a:rPr lang="en-IE" dirty="0"/>
              <a:t>Motivation </a:t>
            </a:r>
          </a:p>
        </p:txBody>
      </p:sp>
      <p:sp>
        <p:nvSpPr>
          <p:cNvPr id="3" name="Content Placeholder 2">
            <a:extLst>
              <a:ext uri="{FF2B5EF4-FFF2-40B4-BE49-F238E27FC236}">
                <a16:creationId xmlns:a16="http://schemas.microsoft.com/office/drawing/2014/main" id="{9CAA903B-6DC1-4C9E-B56B-C1150970A836}"/>
              </a:ext>
            </a:extLst>
          </p:cNvPr>
          <p:cNvSpPr>
            <a:spLocks noGrp="1"/>
          </p:cNvSpPr>
          <p:nvPr>
            <p:ph idx="1"/>
          </p:nvPr>
        </p:nvSpPr>
        <p:spPr>
          <a:xfrm>
            <a:off x="243087" y="1028278"/>
            <a:ext cx="8631281" cy="4974733"/>
          </a:xfrm>
        </p:spPr>
        <p:txBody>
          <a:bodyPr>
            <a:normAutofit/>
          </a:bodyPr>
          <a:lstStyle/>
          <a:p>
            <a:endParaRPr lang="en-GB" dirty="0"/>
          </a:p>
          <a:p>
            <a:endParaRPr lang="en-GB" dirty="0"/>
          </a:p>
          <a:p>
            <a:r>
              <a:rPr lang="en-IE" dirty="0"/>
              <a:t>Impact assessment  can be challenging to complete </a:t>
            </a:r>
          </a:p>
          <a:p>
            <a:endParaRPr lang="en-IE" dirty="0"/>
          </a:p>
          <a:p>
            <a:r>
              <a:rPr lang="en-IE" dirty="0"/>
              <a:t>Notifications – factual communication to multiple stakeholders </a:t>
            </a:r>
          </a:p>
          <a:p>
            <a:endParaRPr lang="en-IE" dirty="0"/>
          </a:p>
          <a:p>
            <a:r>
              <a:rPr lang="en-IE" dirty="0"/>
              <a:t>Regulators reports require supplementary information </a:t>
            </a:r>
          </a:p>
          <a:p>
            <a:endParaRPr lang="en-IE" dirty="0"/>
          </a:p>
          <a:p>
            <a:r>
              <a:rPr lang="en-IE" dirty="0"/>
              <a:t>Conventional approaches represent a barrier to effective compliance</a:t>
            </a:r>
            <a:endParaRPr lang="en-US" dirty="0"/>
          </a:p>
          <a:p>
            <a:endParaRPr lang="en-IE" dirty="0"/>
          </a:p>
          <a:p>
            <a:r>
              <a:rPr lang="en-IE" dirty="0"/>
              <a:t>Increased </a:t>
            </a:r>
            <a:r>
              <a:rPr lang="en-IE" dirty="0" err="1"/>
              <a:t>CyberSecurity</a:t>
            </a:r>
            <a:r>
              <a:rPr lang="en-IE" dirty="0"/>
              <a:t> reporting  demands * </a:t>
            </a:r>
          </a:p>
          <a:p>
            <a:endParaRPr lang="en-IE"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196F899B-3B88-4A8D-A684-033360864288}"/>
              </a:ext>
            </a:extLst>
          </p:cNvPr>
          <p:cNvSpPr txBox="1"/>
          <p:nvPr/>
        </p:nvSpPr>
        <p:spPr>
          <a:xfrm>
            <a:off x="243088" y="6424551"/>
            <a:ext cx="273132" cy="246221"/>
          </a:xfrm>
          <a:prstGeom prst="rect">
            <a:avLst/>
          </a:prstGeom>
          <a:noFill/>
        </p:spPr>
        <p:txBody>
          <a:bodyPr wrap="square" rtlCol="0">
            <a:spAutoFit/>
          </a:bodyPr>
          <a:lstStyle/>
          <a:p>
            <a:r>
              <a:rPr lang="en-IE" sz="1000" dirty="0"/>
              <a:t>3</a:t>
            </a:r>
          </a:p>
        </p:txBody>
      </p:sp>
      <p:sp>
        <p:nvSpPr>
          <p:cNvPr id="6" name="TextBox 5">
            <a:extLst>
              <a:ext uri="{FF2B5EF4-FFF2-40B4-BE49-F238E27FC236}">
                <a16:creationId xmlns:a16="http://schemas.microsoft.com/office/drawing/2014/main" id="{2AD79894-0F8C-7933-5899-13C2E665BABC}"/>
              </a:ext>
            </a:extLst>
          </p:cNvPr>
          <p:cNvSpPr txBox="1"/>
          <p:nvPr/>
        </p:nvSpPr>
        <p:spPr>
          <a:xfrm>
            <a:off x="671313" y="5572125"/>
            <a:ext cx="5262762" cy="430887"/>
          </a:xfrm>
          <a:prstGeom prst="rect">
            <a:avLst/>
          </a:prstGeom>
          <a:noFill/>
        </p:spPr>
        <p:txBody>
          <a:bodyPr wrap="square" rtlCol="0">
            <a:spAutoFit/>
          </a:bodyPr>
          <a:lstStyle/>
          <a:p>
            <a:pPr marL="0" indent="0">
              <a:buNone/>
            </a:pPr>
            <a:r>
              <a:rPr lang="en-IE" sz="1100" dirty="0"/>
              <a:t>*Network and Information Security Directive (NIS2, 2023) and Digital Operational Resilience Act (DORA, 2023)</a:t>
            </a:r>
          </a:p>
        </p:txBody>
      </p:sp>
    </p:spTree>
    <p:extLst>
      <p:ext uri="{BB962C8B-B14F-4D97-AF65-F5344CB8AC3E}">
        <p14:creationId xmlns:p14="http://schemas.microsoft.com/office/powerpoint/2010/main" val="4267237069"/>
      </p:ext>
    </p:extLst>
  </p:cSld>
  <p:clrMapOvr>
    <a:masterClrMapping/>
  </p:clrMapOvr>
  <mc:AlternateContent xmlns:mc="http://schemas.openxmlformats.org/markup-compatibility/2006" xmlns:p14="http://schemas.microsoft.com/office/powerpoint/2010/main">
    <mc:Choice Requires="p14">
      <p:transition spd="slow" p14:dur="2000" advTm="51179"/>
    </mc:Choice>
    <mc:Fallback xmlns="">
      <p:transition spd="slow" advTm="511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CC1B0-F0E0-3817-C47B-5EABC155B51C}"/>
              </a:ext>
            </a:extLst>
          </p:cNvPr>
          <p:cNvSpPr>
            <a:spLocks noGrp="1"/>
          </p:cNvSpPr>
          <p:nvPr>
            <p:ph type="title"/>
          </p:nvPr>
        </p:nvSpPr>
        <p:spPr/>
        <p:txBody>
          <a:bodyPr/>
          <a:lstStyle/>
          <a:p>
            <a:r>
              <a:rPr lang="en-IE" dirty="0"/>
              <a:t>Our Objective </a:t>
            </a:r>
          </a:p>
        </p:txBody>
      </p:sp>
      <p:sp>
        <p:nvSpPr>
          <p:cNvPr id="3" name="Content Placeholder 2">
            <a:extLst>
              <a:ext uri="{FF2B5EF4-FFF2-40B4-BE49-F238E27FC236}">
                <a16:creationId xmlns:a16="http://schemas.microsoft.com/office/drawing/2014/main" id="{E460AA92-BEED-2367-CF59-C85100FFBBE0}"/>
              </a:ext>
            </a:extLst>
          </p:cNvPr>
          <p:cNvSpPr>
            <a:spLocks noGrp="1"/>
          </p:cNvSpPr>
          <p:nvPr>
            <p:ph idx="1"/>
          </p:nvPr>
        </p:nvSpPr>
        <p:spPr/>
        <p:txBody>
          <a:bodyPr/>
          <a:lstStyle/>
          <a:p>
            <a:pPr marL="0" indent="0" algn="ctr">
              <a:buNone/>
            </a:pPr>
            <a:r>
              <a:rPr lang="en-IE" dirty="0"/>
              <a:t>To define information regarding data breaches in a machine-readable form (by using semantic web standards) to address these challenges and enable the development of interoperable tools for assisting organisations and authorities in their data breach requirements.</a:t>
            </a:r>
          </a:p>
        </p:txBody>
      </p:sp>
    </p:spTree>
    <p:extLst>
      <p:ext uri="{BB962C8B-B14F-4D97-AF65-F5344CB8AC3E}">
        <p14:creationId xmlns:p14="http://schemas.microsoft.com/office/powerpoint/2010/main" val="1240139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1C46-13D3-49F0-843F-FEA70FC6D971}"/>
              </a:ext>
            </a:extLst>
          </p:cNvPr>
          <p:cNvSpPr>
            <a:spLocks noGrp="1"/>
          </p:cNvSpPr>
          <p:nvPr>
            <p:ph type="title"/>
          </p:nvPr>
        </p:nvSpPr>
        <p:spPr/>
        <p:txBody>
          <a:bodyPr>
            <a:normAutofit/>
          </a:bodyPr>
          <a:lstStyle/>
          <a:p>
            <a:pPr lvl="0" fontAlgn="base"/>
            <a:r>
              <a:rPr lang="en-IE" dirty="0"/>
              <a:t>Our Approach </a:t>
            </a:r>
            <a:endParaRPr lang="en-IE" dirty="0">
              <a:effectLst>
                <a:outerShdw sx="0" sy="0">
                  <a:srgbClr val="000000"/>
                </a:outerShdw>
              </a:effectLst>
            </a:endParaRPr>
          </a:p>
        </p:txBody>
      </p:sp>
      <p:sp>
        <p:nvSpPr>
          <p:cNvPr id="3" name="Content Placeholder 2">
            <a:extLst>
              <a:ext uri="{FF2B5EF4-FFF2-40B4-BE49-F238E27FC236}">
                <a16:creationId xmlns:a16="http://schemas.microsoft.com/office/drawing/2014/main" id="{71FF475E-81BA-4DCB-BDB7-46197F265865}"/>
              </a:ext>
            </a:extLst>
          </p:cNvPr>
          <p:cNvSpPr>
            <a:spLocks noGrp="1"/>
          </p:cNvSpPr>
          <p:nvPr>
            <p:ph idx="1"/>
          </p:nvPr>
        </p:nvSpPr>
        <p:spPr>
          <a:xfrm>
            <a:off x="243088" y="1274501"/>
            <a:ext cx="8522540" cy="4853030"/>
          </a:xfrm>
        </p:spPr>
        <p:txBody>
          <a:bodyPr>
            <a:normAutofit fontScale="55000" lnSpcReduction="20000"/>
          </a:bodyPr>
          <a:lstStyle/>
          <a:p>
            <a:endParaRPr lang="en-IE" dirty="0"/>
          </a:p>
          <a:p>
            <a:pPr marL="0" indent="0">
              <a:buNone/>
            </a:pPr>
            <a:endParaRPr lang="en-IE" dirty="0"/>
          </a:p>
          <a:p>
            <a:r>
              <a:rPr lang="en-IE" sz="4500" dirty="0"/>
              <a:t>Identify Breach concepts found in the GDPR </a:t>
            </a:r>
          </a:p>
          <a:p>
            <a:endParaRPr lang="en-IE" sz="4500" dirty="0"/>
          </a:p>
          <a:p>
            <a:r>
              <a:rPr lang="en-IE" sz="4500" dirty="0"/>
              <a:t>Utilise existing concepts in Data Privacy Vocabulary (DPV) </a:t>
            </a:r>
          </a:p>
          <a:p>
            <a:endParaRPr lang="en-IE" sz="4500" dirty="0"/>
          </a:p>
          <a:p>
            <a:r>
              <a:rPr lang="en-IE" sz="4500" dirty="0"/>
              <a:t>Utilise concepts found in other vocabularies   </a:t>
            </a:r>
          </a:p>
          <a:p>
            <a:endParaRPr lang="en-IE" sz="4500" dirty="0"/>
          </a:p>
          <a:p>
            <a:r>
              <a:rPr lang="en-IE" sz="4500" dirty="0"/>
              <a:t>Add new concepts to DPV</a:t>
            </a:r>
          </a:p>
          <a:p>
            <a:endParaRPr lang="en-IE" sz="4500" dirty="0"/>
          </a:p>
          <a:p>
            <a:r>
              <a:rPr lang="en-IE" sz="4500" dirty="0"/>
              <a:t>Utilise Legal and Data Protection expertise of Data Privacy Vocabulary Community Group </a:t>
            </a:r>
          </a:p>
          <a:p>
            <a:endParaRPr lang="en-IE" sz="4500" dirty="0"/>
          </a:p>
          <a:p>
            <a:r>
              <a:rPr lang="en-IE" sz="4500" dirty="0"/>
              <a:t>Model the Breach Reporting requirements </a:t>
            </a:r>
          </a:p>
          <a:p>
            <a:endParaRPr lang="en-IE" sz="4500" dirty="0"/>
          </a:p>
          <a:p>
            <a:endParaRPr lang="en-IE" dirty="0"/>
          </a:p>
          <a:p>
            <a:pPr marL="0" indent="0">
              <a:buNone/>
            </a:pPr>
            <a:endParaRPr lang="en-IE" dirty="0"/>
          </a:p>
          <a:p>
            <a:endParaRPr lang="en-IE" dirty="0"/>
          </a:p>
        </p:txBody>
      </p:sp>
      <p:sp>
        <p:nvSpPr>
          <p:cNvPr id="5" name="TextBox 4">
            <a:extLst>
              <a:ext uri="{FF2B5EF4-FFF2-40B4-BE49-F238E27FC236}">
                <a16:creationId xmlns:a16="http://schemas.microsoft.com/office/drawing/2014/main" id="{66D5AFF6-96F1-4FBD-B144-1BF48E245942}"/>
              </a:ext>
            </a:extLst>
          </p:cNvPr>
          <p:cNvSpPr txBox="1"/>
          <p:nvPr/>
        </p:nvSpPr>
        <p:spPr>
          <a:xfrm>
            <a:off x="224911" y="6447575"/>
            <a:ext cx="196307" cy="246221"/>
          </a:xfrm>
          <a:prstGeom prst="rect">
            <a:avLst/>
          </a:prstGeom>
          <a:noFill/>
        </p:spPr>
        <p:txBody>
          <a:bodyPr wrap="square" rtlCol="0">
            <a:spAutoFit/>
          </a:bodyPr>
          <a:lstStyle/>
          <a:p>
            <a:r>
              <a:rPr lang="en-IE" sz="1000" dirty="0"/>
              <a:t>5</a:t>
            </a:r>
          </a:p>
        </p:txBody>
      </p:sp>
    </p:spTree>
    <p:extLst>
      <p:ext uri="{BB962C8B-B14F-4D97-AF65-F5344CB8AC3E}">
        <p14:creationId xmlns:p14="http://schemas.microsoft.com/office/powerpoint/2010/main" val="1394280255"/>
      </p:ext>
    </p:extLst>
  </p:cSld>
  <p:clrMapOvr>
    <a:masterClrMapping/>
  </p:clrMapOvr>
  <mc:AlternateContent xmlns:mc="http://schemas.openxmlformats.org/markup-compatibility/2006" xmlns:p14="http://schemas.microsoft.com/office/powerpoint/2010/main">
    <mc:Choice Requires="p14">
      <p:transition spd="slow" p14:dur="2000" advTm="31104"/>
    </mc:Choice>
    <mc:Fallback xmlns="">
      <p:transition spd="slow" advTm="311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1429-EF2E-4CFF-A74F-A36BEB485C7C}"/>
              </a:ext>
            </a:extLst>
          </p:cNvPr>
          <p:cNvSpPr>
            <a:spLocks noGrp="1"/>
          </p:cNvSpPr>
          <p:nvPr>
            <p:ph type="title"/>
          </p:nvPr>
        </p:nvSpPr>
        <p:spPr/>
        <p:txBody>
          <a:bodyPr/>
          <a:lstStyle/>
          <a:p>
            <a:r>
              <a:rPr lang="en-IE" dirty="0"/>
              <a:t>What is the Data Privacy Vocabulary  ? </a:t>
            </a:r>
          </a:p>
        </p:txBody>
      </p:sp>
      <p:sp>
        <p:nvSpPr>
          <p:cNvPr id="3" name="Content Placeholder 2">
            <a:extLst>
              <a:ext uri="{FF2B5EF4-FFF2-40B4-BE49-F238E27FC236}">
                <a16:creationId xmlns:a16="http://schemas.microsoft.com/office/drawing/2014/main" id="{D80CA9D8-85FB-4A60-9BD7-933C2CE9F47D}"/>
              </a:ext>
            </a:extLst>
          </p:cNvPr>
          <p:cNvSpPr>
            <a:spLocks noGrp="1"/>
          </p:cNvSpPr>
          <p:nvPr>
            <p:ph idx="1"/>
          </p:nvPr>
        </p:nvSpPr>
        <p:spPr/>
        <p:txBody>
          <a:bodyPr>
            <a:normAutofit fontScale="85000" lnSpcReduction="20000"/>
          </a:bodyPr>
          <a:lstStyle/>
          <a:p>
            <a:r>
              <a:rPr lang="en-IE" dirty="0"/>
              <a:t>The DPV is a vocabulary (terms) and an ontology (relationships) serialised using semantic-web standards to represent concepts associated with privacy and data protection, primarily derived from GDPR</a:t>
            </a:r>
            <a:r>
              <a:rPr lang="en-GB" dirty="0"/>
              <a:t> </a:t>
            </a:r>
          </a:p>
          <a:p>
            <a:endParaRPr lang="en-GB" dirty="0"/>
          </a:p>
          <a:p>
            <a:r>
              <a:rPr lang="en-GB" dirty="0"/>
              <a:t>A community specification through the W3C Data Privacy Vocabulary and Controls Community Group (DPVCG). </a:t>
            </a:r>
          </a:p>
          <a:p>
            <a:endParaRPr lang="en-GB" dirty="0"/>
          </a:p>
          <a:p>
            <a:r>
              <a:rPr lang="en-IE" dirty="0"/>
              <a:t>A machine-readable representation of personal data processing and can be adopted in relevant use-cases such as legal compliance documentation and evaluation, policy specification, consent representation and requests, taxonomy of legal terms, and annotation of text and data.</a:t>
            </a:r>
            <a:endParaRPr lang="en-GB" dirty="0"/>
          </a:p>
          <a:p>
            <a:endParaRPr lang="en-GB" dirty="0"/>
          </a:p>
          <a:p>
            <a:endParaRPr lang="en-GB" dirty="0"/>
          </a:p>
          <a:p>
            <a:r>
              <a:rPr lang="en-GB" dirty="0"/>
              <a:t>Links to DPV and community group </a:t>
            </a:r>
          </a:p>
          <a:p>
            <a:r>
              <a:rPr lang="en-IE" u="sng" dirty="0">
                <a:hlinkClick r:id="rId2"/>
              </a:rPr>
              <a:t>https://w3.org/ns/dpv </a:t>
            </a:r>
            <a:endParaRPr lang="en-IE" u="sng" dirty="0"/>
          </a:p>
          <a:p>
            <a:r>
              <a:rPr lang="en-GB" dirty="0">
                <a:hlinkClick r:id="rId3"/>
              </a:rPr>
              <a:t>https://www.w3.org/community/dpvcg/</a:t>
            </a:r>
            <a:endParaRPr lang="en-GB" dirty="0"/>
          </a:p>
          <a:p>
            <a:endParaRPr lang="en-GB" dirty="0"/>
          </a:p>
          <a:p>
            <a:endParaRPr lang="en-IE" dirty="0"/>
          </a:p>
        </p:txBody>
      </p:sp>
      <p:sp>
        <p:nvSpPr>
          <p:cNvPr id="4" name="TextBox 3">
            <a:extLst>
              <a:ext uri="{FF2B5EF4-FFF2-40B4-BE49-F238E27FC236}">
                <a16:creationId xmlns:a16="http://schemas.microsoft.com/office/drawing/2014/main" id="{F37F40D9-1C06-4807-81FF-3CDBF43CAEFB}"/>
              </a:ext>
            </a:extLst>
          </p:cNvPr>
          <p:cNvSpPr txBox="1"/>
          <p:nvPr/>
        </p:nvSpPr>
        <p:spPr>
          <a:xfrm>
            <a:off x="243080" y="6377049"/>
            <a:ext cx="231933" cy="246221"/>
          </a:xfrm>
          <a:prstGeom prst="rect">
            <a:avLst/>
          </a:prstGeom>
          <a:noFill/>
        </p:spPr>
        <p:txBody>
          <a:bodyPr wrap="square" rtlCol="0">
            <a:spAutoFit/>
          </a:bodyPr>
          <a:lstStyle/>
          <a:p>
            <a:r>
              <a:rPr lang="en-IE" sz="1000" dirty="0"/>
              <a:t>7</a:t>
            </a:r>
          </a:p>
        </p:txBody>
      </p:sp>
    </p:spTree>
    <p:extLst>
      <p:ext uri="{BB962C8B-B14F-4D97-AF65-F5344CB8AC3E}">
        <p14:creationId xmlns:p14="http://schemas.microsoft.com/office/powerpoint/2010/main" val="215613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8B6A7-EC3C-D83D-EB03-104C8CC8B0A2}"/>
              </a:ext>
            </a:extLst>
          </p:cNvPr>
          <p:cNvSpPr>
            <a:spLocks noGrp="1"/>
          </p:cNvSpPr>
          <p:nvPr>
            <p:ph type="title"/>
          </p:nvPr>
        </p:nvSpPr>
        <p:spPr/>
        <p:txBody>
          <a:bodyPr/>
          <a:lstStyle/>
          <a:p>
            <a:r>
              <a:rPr lang="en-IE" dirty="0"/>
              <a:t>Describing a Data Breach </a:t>
            </a:r>
          </a:p>
        </p:txBody>
      </p:sp>
      <p:sp>
        <p:nvSpPr>
          <p:cNvPr id="3" name="Content Placeholder 2">
            <a:extLst>
              <a:ext uri="{FF2B5EF4-FFF2-40B4-BE49-F238E27FC236}">
                <a16:creationId xmlns:a16="http://schemas.microsoft.com/office/drawing/2014/main" id="{47FBD293-0237-F564-5680-38D7D4675ED7}"/>
              </a:ext>
            </a:extLst>
          </p:cNvPr>
          <p:cNvSpPr>
            <a:spLocks noGrp="1"/>
          </p:cNvSpPr>
          <p:nvPr>
            <p:ph idx="1"/>
          </p:nvPr>
        </p:nvSpPr>
        <p:spPr>
          <a:xfrm>
            <a:off x="3465345" y="1625952"/>
            <a:ext cx="4811147" cy="2016369"/>
          </a:xfrm>
        </p:spPr>
        <p:txBody>
          <a:bodyPr>
            <a:normAutofit/>
          </a:bodyPr>
          <a:lstStyle/>
          <a:p>
            <a:pPr marL="0" indent="0">
              <a:buNone/>
            </a:pPr>
            <a:r>
              <a:rPr lang="en-IE" sz="1100" dirty="0"/>
              <a:t>ex:Incident1A a </a:t>
            </a:r>
            <a:r>
              <a:rPr lang="en-IE" sz="1100" dirty="0" err="1"/>
              <a:t>dpv-breach:DataBreach</a:t>
            </a:r>
            <a:r>
              <a:rPr lang="en-IE" sz="1100" dirty="0"/>
              <a:t> ;</a:t>
            </a:r>
          </a:p>
          <a:p>
            <a:pPr marL="0" indent="0">
              <a:buNone/>
            </a:pPr>
            <a:r>
              <a:rPr lang="en-IE" sz="1100" dirty="0"/>
              <a:t>    </a:t>
            </a:r>
            <a:r>
              <a:rPr lang="en-IE" sz="1100" dirty="0" err="1"/>
              <a:t>rdf:type</a:t>
            </a:r>
            <a:r>
              <a:rPr lang="en-IE" sz="1100" dirty="0"/>
              <a:t> </a:t>
            </a:r>
            <a:r>
              <a:rPr lang="en-IE" sz="1100" dirty="0" err="1"/>
              <a:t>dpv-breach:ConfidentialityBreach</a:t>
            </a:r>
            <a:r>
              <a:rPr lang="en-IE" sz="1100" dirty="0"/>
              <a:t> ; # type of breach</a:t>
            </a:r>
          </a:p>
          <a:p>
            <a:pPr marL="0" indent="0">
              <a:buNone/>
            </a:pPr>
            <a:r>
              <a:rPr lang="en-IE" sz="1100" dirty="0"/>
              <a:t>    </a:t>
            </a:r>
            <a:r>
              <a:rPr lang="en-IE" sz="1100" dirty="0" err="1"/>
              <a:t>dct:temporal</a:t>
            </a:r>
            <a:r>
              <a:rPr lang="en-IE" sz="1100" dirty="0"/>
              <a:t> </a:t>
            </a:r>
            <a:r>
              <a:rPr lang="en-IE" sz="1100" dirty="0" err="1"/>
              <a:t>dpv-breach:Unknown</a:t>
            </a:r>
            <a:r>
              <a:rPr lang="en-IE" sz="1100" dirty="0"/>
              <a:t> ; # start and end are unknown</a:t>
            </a:r>
          </a:p>
          <a:p>
            <a:pPr marL="0" indent="0">
              <a:buNone/>
            </a:pPr>
            <a:r>
              <a:rPr lang="en-IE" sz="1100" dirty="0"/>
              <a:t>    </a:t>
            </a:r>
            <a:r>
              <a:rPr lang="en-IE" sz="1100" dirty="0" err="1"/>
              <a:t>dpv:hasRiskSource</a:t>
            </a:r>
            <a:r>
              <a:rPr lang="en-IE" sz="1100" dirty="0"/>
              <a:t> </a:t>
            </a:r>
            <a:r>
              <a:rPr lang="en-IE" sz="1100" dirty="0" err="1"/>
              <a:t>dpv-breach:Unknown</a:t>
            </a:r>
            <a:r>
              <a:rPr lang="en-IE" sz="1100" dirty="0"/>
              <a:t> ; # what caused the breach</a:t>
            </a:r>
          </a:p>
          <a:p>
            <a:pPr marL="0" indent="0">
              <a:buNone/>
            </a:pPr>
            <a:r>
              <a:rPr lang="en-IE" sz="1100" dirty="0"/>
              <a:t>    </a:t>
            </a:r>
            <a:r>
              <a:rPr lang="en-IE" sz="1100" dirty="0" err="1"/>
              <a:t>dpv:hasThreatActor</a:t>
            </a:r>
            <a:r>
              <a:rPr lang="en-IE" sz="1100" dirty="0"/>
              <a:t> </a:t>
            </a:r>
            <a:r>
              <a:rPr lang="en-IE" sz="1100" dirty="0" err="1"/>
              <a:t>dpv-breach:Unknown</a:t>
            </a:r>
            <a:r>
              <a:rPr lang="en-IE" sz="1100" dirty="0"/>
              <a:t> ; # who caused the breach</a:t>
            </a:r>
          </a:p>
          <a:p>
            <a:pPr marL="0" indent="0">
              <a:buNone/>
            </a:pPr>
            <a:r>
              <a:rPr lang="en-IE" sz="1100" dirty="0"/>
              <a:t>    </a:t>
            </a:r>
            <a:r>
              <a:rPr lang="en-IE" sz="1100" dirty="0" err="1"/>
              <a:t>dpv:hasStatus</a:t>
            </a:r>
            <a:r>
              <a:rPr lang="en-IE" sz="1100" dirty="0"/>
              <a:t> </a:t>
            </a:r>
            <a:r>
              <a:rPr lang="en-IE" sz="1100" dirty="0" err="1"/>
              <a:t>dpv-breach:DataBreachOngoing</a:t>
            </a:r>
            <a:r>
              <a:rPr lang="en-IE" sz="1100" dirty="0"/>
              <a:t> . # status of breach</a:t>
            </a:r>
          </a:p>
        </p:txBody>
      </p:sp>
      <p:sp>
        <p:nvSpPr>
          <p:cNvPr id="6" name="Rectangle: Rounded Corners 5">
            <a:extLst>
              <a:ext uri="{FF2B5EF4-FFF2-40B4-BE49-F238E27FC236}">
                <a16:creationId xmlns:a16="http://schemas.microsoft.com/office/drawing/2014/main" id="{3D0FE8DE-DB2B-CF9F-6F3E-87A4E50AFD67}"/>
              </a:ext>
            </a:extLst>
          </p:cNvPr>
          <p:cNvSpPr/>
          <p:nvPr/>
        </p:nvSpPr>
        <p:spPr>
          <a:xfrm>
            <a:off x="574430" y="1625952"/>
            <a:ext cx="2297723" cy="201636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Describing a Breach </a:t>
            </a:r>
          </a:p>
        </p:txBody>
      </p:sp>
      <p:sp>
        <p:nvSpPr>
          <p:cNvPr id="7" name="Rectangle: Rounded Corners 6">
            <a:extLst>
              <a:ext uri="{FF2B5EF4-FFF2-40B4-BE49-F238E27FC236}">
                <a16:creationId xmlns:a16="http://schemas.microsoft.com/office/drawing/2014/main" id="{5B094D55-F92F-3F93-FC7B-853E8B657C7E}"/>
              </a:ext>
            </a:extLst>
          </p:cNvPr>
          <p:cNvSpPr/>
          <p:nvPr/>
        </p:nvSpPr>
        <p:spPr>
          <a:xfrm>
            <a:off x="574429" y="4103077"/>
            <a:ext cx="2297723" cy="201636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t>Data Breach Detection report </a:t>
            </a:r>
          </a:p>
        </p:txBody>
      </p:sp>
      <p:sp>
        <p:nvSpPr>
          <p:cNvPr id="8" name="TextBox 7">
            <a:extLst>
              <a:ext uri="{FF2B5EF4-FFF2-40B4-BE49-F238E27FC236}">
                <a16:creationId xmlns:a16="http://schemas.microsoft.com/office/drawing/2014/main" id="{DF9BA4B4-3CA3-0DBB-7BF6-D9E4B9F924E7}"/>
              </a:ext>
            </a:extLst>
          </p:cNvPr>
          <p:cNvSpPr txBox="1"/>
          <p:nvPr/>
        </p:nvSpPr>
        <p:spPr>
          <a:xfrm>
            <a:off x="3465345" y="4223863"/>
            <a:ext cx="5090158" cy="1446550"/>
          </a:xfrm>
          <a:prstGeom prst="rect">
            <a:avLst/>
          </a:prstGeom>
          <a:noFill/>
        </p:spPr>
        <p:txBody>
          <a:bodyPr wrap="square" rtlCol="0">
            <a:spAutoFit/>
          </a:bodyPr>
          <a:lstStyle/>
          <a:p>
            <a:r>
              <a:rPr lang="en-IE" sz="1100" dirty="0"/>
              <a:t>ex:IncidentReport2A a </a:t>
            </a:r>
            <a:r>
              <a:rPr lang="en-IE" sz="1100" dirty="0" err="1"/>
              <a:t>dpv-breach:DataBreachDetectionReport</a:t>
            </a:r>
            <a:r>
              <a:rPr lang="en-IE" sz="1100" dirty="0"/>
              <a:t> ;</a:t>
            </a:r>
          </a:p>
          <a:p>
            <a:r>
              <a:rPr lang="en-IE" sz="1100" dirty="0"/>
              <a:t>    </a:t>
            </a:r>
            <a:r>
              <a:rPr lang="en-IE" sz="1100" dirty="0" err="1"/>
              <a:t>dct:subject</a:t>
            </a:r>
            <a:r>
              <a:rPr lang="en-IE" sz="1100" dirty="0"/>
              <a:t> ex:Incident1A ; # which data breach this report refers to</a:t>
            </a:r>
          </a:p>
          <a:p>
            <a:r>
              <a:rPr lang="en-IE" sz="1100" dirty="0"/>
              <a:t>    </a:t>
            </a:r>
            <a:r>
              <a:rPr lang="en-IE" sz="1100" dirty="0" err="1"/>
              <a:t>dct:created</a:t>
            </a:r>
            <a:r>
              <a:rPr lang="en-IE" sz="1100" dirty="0"/>
              <a:t> "2023-05-26T14:38:00" ; # when this report was created</a:t>
            </a:r>
          </a:p>
          <a:p>
            <a:r>
              <a:rPr lang="en-IE" sz="1100" dirty="0"/>
              <a:t>    </a:t>
            </a:r>
            <a:r>
              <a:rPr lang="en-IE" sz="1100" dirty="0" err="1"/>
              <a:t>dct:creator</a:t>
            </a:r>
            <a:r>
              <a:rPr lang="en-IE" sz="1100" dirty="0"/>
              <a:t> </a:t>
            </a:r>
            <a:r>
              <a:rPr lang="en-IE" sz="1100" dirty="0" err="1"/>
              <a:t>ex:CompanyAlpha</a:t>
            </a:r>
            <a:r>
              <a:rPr lang="en-IE" sz="1100" dirty="0"/>
              <a:t> ; # who created the report</a:t>
            </a:r>
          </a:p>
          <a:p>
            <a:r>
              <a:rPr lang="en-IE" sz="1100" dirty="0"/>
              <a:t>    </a:t>
            </a:r>
            <a:r>
              <a:rPr lang="en-IE" sz="1100" dirty="0" err="1"/>
              <a:t>dpv:hasDataSource</a:t>
            </a:r>
            <a:r>
              <a:rPr lang="en-IE" sz="1100" dirty="0"/>
              <a:t> </a:t>
            </a:r>
            <a:r>
              <a:rPr lang="en-IE" sz="1100" dirty="0" err="1"/>
              <a:t>ex:Employee</a:t>
            </a:r>
            <a:r>
              <a:rPr lang="en-IE" sz="1100" dirty="0"/>
              <a:t> ; # breach was reported by an employee</a:t>
            </a:r>
          </a:p>
          <a:p>
            <a:r>
              <a:rPr lang="en-IE" sz="1100" dirty="0"/>
              <a:t>    </a:t>
            </a:r>
            <a:r>
              <a:rPr lang="en-IE" sz="1100" dirty="0" err="1"/>
              <a:t>dpv:hasDataSource</a:t>
            </a:r>
            <a:r>
              <a:rPr lang="en-IE" sz="1100" dirty="0"/>
              <a:t> &lt;https://nytimes.com&gt; ; # breach was reported in a news</a:t>
            </a:r>
          </a:p>
          <a:p>
            <a:r>
              <a:rPr lang="en-IE" sz="1100" dirty="0"/>
              <a:t>    </a:t>
            </a:r>
            <a:r>
              <a:rPr lang="en-IE" sz="1100" dirty="0" err="1"/>
              <a:t>dpv:hasDataSource</a:t>
            </a:r>
            <a:r>
              <a:rPr lang="en-IE" sz="1100" dirty="0"/>
              <a:t> </a:t>
            </a:r>
            <a:r>
              <a:rPr lang="en-IE" sz="1100" dirty="0" err="1"/>
              <a:t>ex:Processor</a:t>
            </a:r>
            <a:r>
              <a:rPr lang="en-IE" sz="1100" dirty="0"/>
              <a:t> ; # breach was reported by a Processor</a:t>
            </a:r>
          </a:p>
          <a:p>
            <a:r>
              <a:rPr lang="en-IE" sz="1100" dirty="0"/>
              <a:t>    </a:t>
            </a:r>
            <a:r>
              <a:rPr lang="en-IE" sz="1100" dirty="0" err="1"/>
              <a:t>dpv:hasActivityStatus</a:t>
            </a:r>
            <a:r>
              <a:rPr lang="en-IE" sz="1100" dirty="0"/>
              <a:t> </a:t>
            </a:r>
            <a:r>
              <a:rPr lang="en-IE" sz="1100" dirty="0" err="1"/>
              <a:t>dpv:ActivityCompleted</a:t>
            </a:r>
            <a:r>
              <a:rPr lang="en-IE" sz="1100" dirty="0"/>
              <a:t> . # status of the detection reporting</a:t>
            </a:r>
          </a:p>
        </p:txBody>
      </p:sp>
      <p:sp>
        <p:nvSpPr>
          <p:cNvPr id="9" name="TextBox 8">
            <a:extLst>
              <a:ext uri="{FF2B5EF4-FFF2-40B4-BE49-F238E27FC236}">
                <a16:creationId xmlns:a16="http://schemas.microsoft.com/office/drawing/2014/main" id="{89546804-A0ED-3838-8A81-235FDD46EDF9}"/>
              </a:ext>
            </a:extLst>
          </p:cNvPr>
          <p:cNvSpPr txBox="1"/>
          <p:nvPr/>
        </p:nvSpPr>
        <p:spPr>
          <a:xfrm>
            <a:off x="844062" y="956679"/>
            <a:ext cx="7115907" cy="36585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E" dirty="0"/>
              <a:t>Record keeping requirement </a:t>
            </a:r>
          </a:p>
        </p:txBody>
      </p:sp>
    </p:spTree>
    <p:extLst>
      <p:ext uri="{BB962C8B-B14F-4D97-AF65-F5344CB8AC3E}">
        <p14:creationId xmlns:p14="http://schemas.microsoft.com/office/powerpoint/2010/main" val="174407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122A-429E-0496-5B70-C8BE620A314A}"/>
              </a:ext>
            </a:extLst>
          </p:cNvPr>
          <p:cNvSpPr>
            <a:spLocks noGrp="1"/>
          </p:cNvSpPr>
          <p:nvPr>
            <p:ph type="title"/>
          </p:nvPr>
        </p:nvSpPr>
        <p:spPr/>
        <p:txBody>
          <a:bodyPr/>
          <a:lstStyle/>
          <a:p>
            <a:r>
              <a:rPr lang="en-IE" dirty="0"/>
              <a:t>Data Breach Impact Assessment (DBIA)</a:t>
            </a:r>
          </a:p>
        </p:txBody>
      </p:sp>
      <p:graphicFrame>
        <p:nvGraphicFramePr>
          <p:cNvPr id="4" name="Content Placeholder 3">
            <a:extLst>
              <a:ext uri="{FF2B5EF4-FFF2-40B4-BE49-F238E27FC236}">
                <a16:creationId xmlns:a16="http://schemas.microsoft.com/office/drawing/2014/main" id="{06EC71A5-7C18-6FB2-D637-CB9C55D54371}"/>
              </a:ext>
            </a:extLst>
          </p:cNvPr>
          <p:cNvGraphicFramePr>
            <a:graphicFrameLocks noGrp="1"/>
          </p:cNvGraphicFramePr>
          <p:nvPr>
            <p:ph idx="1"/>
            <p:extLst>
              <p:ext uri="{D42A27DB-BD31-4B8C-83A1-F6EECF244321}">
                <p14:modId xmlns:p14="http://schemas.microsoft.com/office/powerpoint/2010/main" val="3733503228"/>
              </p:ext>
            </p:extLst>
          </p:nvPr>
        </p:nvGraphicFramePr>
        <p:xfrm>
          <a:off x="367888" y="945762"/>
          <a:ext cx="8057031" cy="2844800"/>
        </p:xfrm>
        <a:graphic>
          <a:graphicData uri="http://schemas.openxmlformats.org/drawingml/2006/table">
            <a:tbl>
              <a:tblPr firstRow="1" bandRow="1">
                <a:tableStyleId>{5C22544A-7EE6-4342-B048-85BDC9FD1C3A}</a:tableStyleId>
              </a:tblPr>
              <a:tblGrid>
                <a:gridCol w="2062161">
                  <a:extLst>
                    <a:ext uri="{9D8B030D-6E8A-4147-A177-3AD203B41FA5}">
                      <a16:colId xmlns:a16="http://schemas.microsoft.com/office/drawing/2014/main" val="1081483053"/>
                    </a:ext>
                  </a:extLst>
                </a:gridCol>
                <a:gridCol w="5994870">
                  <a:extLst>
                    <a:ext uri="{9D8B030D-6E8A-4147-A177-3AD203B41FA5}">
                      <a16:colId xmlns:a16="http://schemas.microsoft.com/office/drawing/2014/main" val="2909144536"/>
                    </a:ext>
                  </a:extLst>
                </a:gridCol>
              </a:tblGrid>
              <a:tr h="370840">
                <a:tc>
                  <a:txBody>
                    <a:bodyPr/>
                    <a:lstStyle/>
                    <a:p>
                      <a:r>
                        <a:rPr lang="en-IE" dirty="0"/>
                        <a:t>DBIA requirement </a:t>
                      </a:r>
                    </a:p>
                  </a:txBody>
                  <a:tcPr/>
                </a:tc>
                <a:tc>
                  <a:txBody>
                    <a:bodyPr/>
                    <a:lstStyle/>
                    <a:p>
                      <a:r>
                        <a:rPr lang="en-IE" dirty="0"/>
                        <a:t>Content </a:t>
                      </a:r>
                    </a:p>
                  </a:txBody>
                  <a:tcPr/>
                </a:tc>
                <a:extLst>
                  <a:ext uri="{0D108BD9-81ED-4DB2-BD59-A6C34878D82A}">
                    <a16:rowId xmlns:a16="http://schemas.microsoft.com/office/drawing/2014/main" val="2389705728"/>
                  </a:ext>
                </a:extLst>
              </a:tr>
              <a:tr h="370840">
                <a:tc>
                  <a:txBody>
                    <a:bodyPr/>
                    <a:lstStyle/>
                    <a:p>
                      <a:r>
                        <a:rPr lang="en-IE" dirty="0"/>
                        <a:t>Information about the Breach</a:t>
                      </a:r>
                    </a:p>
                  </a:txBody>
                  <a:tcPr/>
                </a:tc>
                <a:tc>
                  <a:txBody>
                    <a:bodyPr/>
                    <a:lstStyle/>
                    <a:p>
                      <a:r>
                        <a:rPr lang="en-IE" dirty="0"/>
                        <a:t>Type of breach; Nature, sensitivity, and volume of personal data; Special characteristics of the individual; Special characteristics of the data controller; Number of affected individuals</a:t>
                      </a:r>
                    </a:p>
                  </a:txBody>
                  <a:tcPr/>
                </a:tc>
                <a:extLst>
                  <a:ext uri="{0D108BD9-81ED-4DB2-BD59-A6C34878D82A}">
                    <a16:rowId xmlns:a16="http://schemas.microsoft.com/office/drawing/2014/main" val="4238781101"/>
                  </a:ext>
                </a:extLst>
              </a:tr>
              <a:tr h="370840">
                <a:tc>
                  <a:txBody>
                    <a:bodyPr/>
                    <a:lstStyle/>
                    <a:p>
                      <a:r>
                        <a:rPr lang="en-IE" dirty="0"/>
                        <a:t>Risk Assessment</a:t>
                      </a:r>
                    </a:p>
                  </a:txBody>
                  <a:tcPr/>
                </a:tc>
                <a:tc>
                  <a:txBody>
                    <a:bodyPr/>
                    <a:lstStyle/>
                    <a:p>
                      <a:r>
                        <a:rPr lang="en-IE" dirty="0"/>
                        <a:t>risks and impacts to rights and freedoms, risk levels, likelihoods, severity of consequences, and specific risks (e.g. ease of identification)</a:t>
                      </a:r>
                    </a:p>
                  </a:txBody>
                  <a:tcPr/>
                </a:tc>
                <a:extLst>
                  <a:ext uri="{0D108BD9-81ED-4DB2-BD59-A6C34878D82A}">
                    <a16:rowId xmlns:a16="http://schemas.microsoft.com/office/drawing/2014/main" val="2081958480"/>
                  </a:ext>
                </a:extLst>
              </a:tr>
              <a:tr h="370840">
                <a:tc>
                  <a:txBody>
                    <a:bodyPr/>
                    <a:lstStyle/>
                    <a:p>
                      <a:r>
                        <a:rPr lang="en-IE" dirty="0"/>
                        <a:t>Outcomes:</a:t>
                      </a:r>
                    </a:p>
                  </a:txBody>
                  <a:tcPr/>
                </a:tc>
                <a:tc>
                  <a:txBody>
                    <a:bodyPr/>
                    <a:lstStyle/>
                    <a:p>
                      <a:r>
                        <a:rPr lang="en-IE" dirty="0"/>
                        <a:t>activities to be undertaken based on the assessment</a:t>
                      </a:r>
                    </a:p>
                  </a:txBody>
                  <a:tcPr/>
                </a:tc>
                <a:extLst>
                  <a:ext uri="{0D108BD9-81ED-4DB2-BD59-A6C34878D82A}">
                    <a16:rowId xmlns:a16="http://schemas.microsoft.com/office/drawing/2014/main" val="451120084"/>
                  </a:ext>
                </a:extLst>
              </a:tr>
            </a:tbl>
          </a:graphicData>
        </a:graphic>
      </p:graphicFrame>
      <p:sp>
        <p:nvSpPr>
          <p:cNvPr id="3" name="Rectangle: Rounded Corners 2">
            <a:extLst>
              <a:ext uri="{FF2B5EF4-FFF2-40B4-BE49-F238E27FC236}">
                <a16:creationId xmlns:a16="http://schemas.microsoft.com/office/drawing/2014/main" id="{49742CD6-0687-A52D-F93D-35AF1BA1763D}"/>
              </a:ext>
            </a:extLst>
          </p:cNvPr>
          <p:cNvSpPr/>
          <p:nvPr/>
        </p:nvSpPr>
        <p:spPr>
          <a:xfrm>
            <a:off x="247843" y="3995334"/>
            <a:ext cx="2659480" cy="245235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E" b="0" i="0" dirty="0">
                <a:solidFill>
                  <a:schemeClr val="bg1"/>
                </a:solidFill>
                <a:effectLst/>
                <a:latin typeface="Arial" panose="020B0604020202020204" pitchFamily="34" charset="0"/>
              </a:rPr>
              <a:t>Describing a Data Breach Impact Assessment</a:t>
            </a:r>
            <a:endParaRPr lang="en-IE" dirty="0">
              <a:solidFill>
                <a:schemeClr val="bg1"/>
              </a:solidFill>
            </a:endParaRPr>
          </a:p>
        </p:txBody>
      </p:sp>
      <p:sp>
        <p:nvSpPr>
          <p:cNvPr id="7" name="Content Placeholder 2">
            <a:extLst>
              <a:ext uri="{FF2B5EF4-FFF2-40B4-BE49-F238E27FC236}">
                <a16:creationId xmlns:a16="http://schemas.microsoft.com/office/drawing/2014/main" id="{8EA1C403-1684-E254-F0E3-DC358777C350}"/>
              </a:ext>
            </a:extLst>
          </p:cNvPr>
          <p:cNvSpPr txBox="1">
            <a:spLocks/>
          </p:cNvSpPr>
          <p:nvPr/>
        </p:nvSpPr>
        <p:spPr>
          <a:xfrm>
            <a:off x="3369226" y="3573303"/>
            <a:ext cx="4811147" cy="3087911"/>
          </a:xfrm>
          <a:prstGeom prst="rect">
            <a:avLst/>
          </a:prstGeom>
        </p:spPr>
        <p:txBody>
          <a:bodyPr vert="horz" lIns="91440" tIns="45720" rIns="91440" bIns="45720" rtlCol="0" anchor="ctr">
            <a:normAutofit/>
          </a:bodyPr>
          <a:lstStyle>
            <a:lvl1pPr marL="342900" indent="-342900" algn="l" defTabSz="457200" rtl="0" eaLnBrk="1" latinLnBrk="0" hangingPunct="1">
              <a:spcBef>
                <a:spcPts val="0"/>
              </a:spcBef>
              <a:buFont typeface="Arial"/>
              <a:buChar char="•"/>
              <a:defRPr sz="2500" b="0" i="0" kern="1200">
                <a:solidFill>
                  <a:schemeClr val="tx1"/>
                </a:solidFill>
                <a:latin typeface="FS Truman"/>
                <a:ea typeface="+mn-ea"/>
                <a:cs typeface="FS Truman"/>
              </a:defRPr>
            </a:lvl1pPr>
            <a:lvl2pPr marL="457200" indent="0" algn="l" defTabSz="457200" rtl="0" eaLnBrk="1" latinLnBrk="0" hangingPunct="1">
              <a:spcBef>
                <a:spcPct val="20000"/>
              </a:spcBef>
              <a:buFont typeface="Arial"/>
              <a:buNone/>
              <a:defRPr sz="2500" kern="1200">
                <a:solidFill>
                  <a:schemeClr val="tx1"/>
                </a:solidFill>
                <a:latin typeface="Helvetica"/>
                <a:ea typeface="+mn-ea"/>
                <a:cs typeface="Helvetica"/>
              </a:defRPr>
            </a:lvl2pPr>
            <a:lvl3pPr marL="914400" indent="0" algn="l" defTabSz="457200" rtl="0" eaLnBrk="1" latinLnBrk="0" hangingPunct="1">
              <a:spcBef>
                <a:spcPct val="20000"/>
              </a:spcBef>
              <a:buFont typeface="Arial"/>
              <a:buNone/>
              <a:defRPr sz="2300" kern="1200">
                <a:solidFill>
                  <a:schemeClr val="tx1"/>
                </a:solidFill>
                <a:latin typeface="Helvetica"/>
                <a:ea typeface="+mn-ea"/>
                <a:cs typeface="Helvetica"/>
              </a:defRPr>
            </a:lvl3pPr>
            <a:lvl4pPr marL="1371600" indent="0" algn="l" defTabSz="457200" rtl="0" eaLnBrk="1" latinLnBrk="0" hangingPunct="1">
              <a:spcBef>
                <a:spcPct val="20000"/>
              </a:spcBef>
              <a:buFont typeface="Arial"/>
              <a:buNone/>
              <a:defRPr sz="2000" kern="1200">
                <a:solidFill>
                  <a:schemeClr val="tx1"/>
                </a:solidFill>
                <a:latin typeface="Helvetica"/>
                <a:ea typeface="+mn-ea"/>
                <a:cs typeface="Helvetica"/>
              </a:defRPr>
            </a:lvl4pPr>
            <a:lvl5pPr marL="1828800" indent="0" algn="l" defTabSz="457200" rtl="0" eaLnBrk="1" latinLnBrk="0" hangingPunct="1">
              <a:spcBef>
                <a:spcPct val="20000"/>
              </a:spcBef>
              <a:buFont typeface="Arial"/>
              <a:buNone/>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IE" sz="1100" dirty="0"/>
              <a:t>ex:DBIA20230628 a </a:t>
            </a:r>
            <a:r>
              <a:rPr lang="en-IE" sz="1100" dirty="0" err="1"/>
              <a:t>data-breach:DataBreachImpactAssessment</a:t>
            </a:r>
            <a:r>
              <a:rPr lang="en-IE" sz="1100" dirty="0"/>
              <a:t> ;</a:t>
            </a:r>
          </a:p>
          <a:p>
            <a:pPr marL="0" indent="0">
              <a:buFont typeface="Arial"/>
              <a:buNone/>
            </a:pPr>
            <a:r>
              <a:rPr lang="en-IE" sz="1100" dirty="0"/>
              <a:t>    </a:t>
            </a:r>
            <a:r>
              <a:rPr lang="en-IE" sz="1100" dirty="0" err="1"/>
              <a:t>dct:title</a:t>
            </a:r>
            <a:r>
              <a:rPr lang="en-IE" sz="1100" dirty="0"/>
              <a:t> "DBIA for Incident2023-2"@en ;</a:t>
            </a:r>
          </a:p>
          <a:p>
            <a:pPr marL="0" indent="0">
              <a:buFont typeface="Arial"/>
              <a:buNone/>
            </a:pPr>
            <a:r>
              <a:rPr lang="en-IE" sz="1100" dirty="0"/>
              <a:t>    # annotations</a:t>
            </a:r>
          </a:p>
          <a:p>
            <a:pPr marL="0" indent="0">
              <a:buFont typeface="Arial"/>
              <a:buNone/>
            </a:pPr>
            <a:r>
              <a:rPr lang="en-IE" sz="1100" dirty="0"/>
              <a:t>    </a:t>
            </a:r>
            <a:r>
              <a:rPr lang="en-IE" sz="1100" dirty="0" err="1"/>
              <a:t>dct:subject</a:t>
            </a:r>
            <a:r>
              <a:rPr lang="en-IE" sz="1100" dirty="0"/>
              <a:t> ex:Incident2023-2 ; # reference to data breach</a:t>
            </a:r>
          </a:p>
          <a:p>
            <a:pPr marL="0" indent="0">
              <a:buFont typeface="Arial"/>
              <a:buNone/>
            </a:pPr>
            <a:r>
              <a:rPr lang="en-IE" sz="1100" dirty="0"/>
              <a:t>    </a:t>
            </a:r>
            <a:r>
              <a:rPr lang="en-IE" sz="1100" dirty="0" err="1"/>
              <a:t>dct:creator</a:t>
            </a:r>
            <a:r>
              <a:rPr lang="en-IE" sz="1100" dirty="0"/>
              <a:t> "Anon. Anon." ; # authorship or contributors</a:t>
            </a:r>
          </a:p>
          <a:p>
            <a:pPr marL="0" indent="0">
              <a:buFont typeface="Arial"/>
              <a:buNone/>
            </a:pPr>
            <a:r>
              <a:rPr lang="en-IE" sz="1100" dirty="0"/>
              <a:t>    # temporal</a:t>
            </a:r>
          </a:p>
          <a:p>
            <a:pPr marL="0" indent="0">
              <a:buFont typeface="Arial"/>
              <a:buNone/>
            </a:pPr>
            <a:r>
              <a:rPr lang="en-IE" sz="1100" dirty="0"/>
              <a:t>    </a:t>
            </a:r>
            <a:r>
              <a:rPr lang="en-IE" sz="1100" dirty="0" err="1"/>
              <a:t>dct:created</a:t>
            </a:r>
            <a:r>
              <a:rPr lang="en-IE" sz="1100" dirty="0"/>
              <a:t> "2023-06-28"^^</a:t>
            </a:r>
            <a:r>
              <a:rPr lang="en-IE" sz="1100" dirty="0" err="1"/>
              <a:t>xsd:date</a:t>
            </a:r>
            <a:r>
              <a:rPr lang="en-IE" sz="1100" dirty="0"/>
              <a:t> ; # creation date</a:t>
            </a:r>
          </a:p>
          <a:p>
            <a:pPr marL="0" indent="0">
              <a:buFont typeface="Arial"/>
              <a:buNone/>
            </a:pPr>
            <a:r>
              <a:rPr lang="en-IE" sz="1100" dirty="0"/>
              <a:t>    </a:t>
            </a:r>
            <a:r>
              <a:rPr lang="en-IE" sz="1100" dirty="0" err="1"/>
              <a:t>dct:created</a:t>
            </a:r>
            <a:r>
              <a:rPr lang="en-IE" sz="1100" dirty="0"/>
              <a:t> "2023-06-28"^^</a:t>
            </a:r>
            <a:r>
              <a:rPr lang="en-IE" sz="1100" dirty="0" err="1"/>
              <a:t>xsd:date</a:t>
            </a:r>
            <a:r>
              <a:rPr lang="en-IE" sz="1100" dirty="0"/>
              <a:t> ; # last modification date</a:t>
            </a:r>
          </a:p>
          <a:p>
            <a:pPr marL="0" indent="0">
              <a:buFont typeface="Arial"/>
              <a:buNone/>
            </a:pPr>
            <a:r>
              <a:rPr lang="en-IE" sz="1100" dirty="0"/>
              <a:t>    </a:t>
            </a:r>
            <a:r>
              <a:rPr lang="en-IE" sz="1100" dirty="0" err="1"/>
              <a:t>dct:dateSubmitted</a:t>
            </a:r>
            <a:r>
              <a:rPr lang="en-IE" sz="1100" dirty="0"/>
              <a:t> "2023-06-28"^^</a:t>
            </a:r>
            <a:r>
              <a:rPr lang="en-IE" sz="1100" dirty="0" err="1"/>
              <a:t>xsd:date</a:t>
            </a:r>
            <a:r>
              <a:rPr lang="en-IE" sz="1100" dirty="0"/>
              <a:t> ; # submission for approval</a:t>
            </a:r>
          </a:p>
          <a:p>
            <a:pPr marL="0" indent="0">
              <a:buFont typeface="Arial"/>
              <a:buNone/>
            </a:pPr>
            <a:r>
              <a:rPr lang="en-IE" sz="1100" dirty="0"/>
              <a:t>    </a:t>
            </a:r>
            <a:r>
              <a:rPr lang="en-IE" sz="1100" dirty="0" err="1"/>
              <a:t>dct:dateAccepted</a:t>
            </a:r>
            <a:r>
              <a:rPr lang="en-IE" sz="1100" dirty="0"/>
              <a:t> "2023-06-28"^^</a:t>
            </a:r>
            <a:r>
              <a:rPr lang="en-IE" sz="1100" dirty="0" err="1"/>
              <a:t>xsd:date</a:t>
            </a:r>
            <a:r>
              <a:rPr lang="en-IE" sz="1100" dirty="0"/>
              <a:t> ; # approval date</a:t>
            </a:r>
          </a:p>
          <a:p>
            <a:pPr marL="0" indent="0">
              <a:buFont typeface="Arial"/>
              <a:buNone/>
            </a:pPr>
            <a:r>
              <a:rPr lang="en-IE" sz="1100" dirty="0"/>
              <a:t>    # versions </a:t>
            </a:r>
          </a:p>
          <a:p>
            <a:pPr marL="0" indent="0">
              <a:buFont typeface="Arial"/>
              <a:buNone/>
            </a:pPr>
            <a:r>
              <a:rPr lang="en-IE" sz="1100" dirty="0"/>
              <a:t>    </a:t>
            </a:r>
            <a:r>
              <a:rPr lang="en-IE" sz="1100" dirty="0" err="1"/>
              <a:t>dct:isReplacedBy</a:t>
            </a:r>
            <a:r>
              <a:rPr lang="en-IE" sz="1100" dirty="0"/>
              <a:t> ex:DBIA20230629 ; # next version</a:t>
            </a:r>
          </a:p>
          <a:p>
            <a:pPr marL="0" indent="0">
              <a:buFont typeface="Arial"/>
              <a:buNone/>
            </a:pPr>
            <a:r>
              <a:rPr lang="en-IE" sz="1100" dirty="0"/>
              <a:t>    </a:t>
            </a:r>
            <a:r>
              <a:rPr lang="en-IE" sz="1100" dirty="0" err="1"/>
              <a:t>dct:replaces</a:t>
            </a:r>
            <a:r>
              <a:rPr lang="en-IE" sz="1100" dirty="0"/>
              <a:t> ex:DBIA20230627 . # previous version</a:t>
            </a:r>
          </a:p>
        </p:txBody>
      </p:sp>
    </p:spTree>
    <p:extLst>
      <p:ext uri="{BB962C8B-B14F-4D97-AF65-F5344CB8AC3E}">
        <p14:creationId xmlns:p14="http://schemas.microsoft.com/office/powerpoint/2010/main" val="103765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8FF4DBB7F80694B8069C98DEC3E1D86" ma:contentTypeVersion="13" ma:contentTypeDescription="Create a new document." ma:contentTypeScope="" ma:versionID="3e6940642786e84f514fd2ff3b9fc10f">
  <xsd:schema xmlns:xsd="http://www.w3.org/2001/XMLSchema" xmlns:xs="http://www.w3.org/2001/XMLSchema" xmlns:p="http://schemas.microsoft.com/office/2006/metadata/properties" xmlns:ns3="94d85eb0-fa91-417d-a634-c39877dc01fd" xmlns:ns4="a010fa89-d8fe-4cf8-bc4c-b6df4fb9284b" targetNamespace="http://schemas.microsoft.com/office/2006/metadata/properties" ma:root="true" ma:fieldsID="b28e72e9f8a0e09ede27d2498cbd1bc4" ns3:_="" ns4:_="">
    <xsd:import namespace="94d85eb0-fa91-417d-a634-c39877dc01fd"/>
    <xsd:import namespace="a010fa89-d8fe-4cf8-bc4c-b6df4fb9284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AutoKeyPoints" minOccurs="0"/>
                <xsd:element ref="ns4:MediaServiceKeyPoint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d85eb0-fa91-417d-a634-c39877dc01f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10fa89-d8fe-4cf8-bc4c-b6df4fb9284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747336-3FE6-48CC-8FB1-BA0471D65EB0}">
  <ds:schemaRefs>
    <ds:schemaRef ds:uri="http://schemas.microsoft.com/sharepoint/v3/contenttype/forms"/>
  </ds:schemaRefs>
</ds:datastoreItem>
</file>

<file path=customXml/itemProps2.xml><?xml version="1.0" encoding="utf-8"?>
<ds:datastoreItem xmlns:ds="http://schemas.openxmlformats.org/officeDocument/2006/customXml" ds:itemID="{107F743B-1EDF-4D62-A7E3-FB54ACD7A86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1B26E68-8CE5-4D37-B5CB-738F6441AF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d85eb0-fa91-417d-a634-c39877dc01fd"/>
    <ds:schemaRef ds:uri="a010fa89-d8fe-4cf8-bc4c-b6df4fb9284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8641</TotalTime>
  <Words>1286</Words>
  <Application>Microsoft Office PowerPoint</Application>
  <PresentationFormat>On-screen Show (4:3)</PresentationFormat>
  <Paragraphs>159</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FS Truman</vt:lpstr>
      <vt:lpstr>FS Truman Light</vt:lpstr>
      <vt:lpstr>Helvetica</vt:lpstr>
      <vt:lpstr>Office Theme</vt:lpstr>
      <vt:lpstr>  Towards a Semantic Specification for GDPR Data Breach Reporting    </vt:lpstr>
      <vt:lpstr>What is a Data Breach ?  </vt:lpstr>
      <vt:lpstr>Reporting Obligations - The Data Breach Life Cycle  </vt:lpstr>
      <vt:lpstr>Motivation </vt:lpstr>
      <vt:lpstr>Our Objective </vt:lpstr>
      <vt:lpstr>Our Approach </vt:lpstr>
      <vt:lpstr>What is the Data Privacy Vocabulary  ? </vt:lpstr>
      <vt:lpstr>Describing a Data Breach </vt:lpstr>
      <vt:lpstr>Data Breach Impact Assessment (DBIA)</vt:lpstr>
      <vt:lpstr>Notifications </vt:lpstr>
      <vt:lpstr>Conclusions</vt:lpstr>
      <vt:lpstr>Future Work and Directions  </vt:lpstr>
      <vt:lpstr>  Towards a Semantic Specification for GDPR Data Breach Reporting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dc:creator>
  <cp:lastModifiedBy>Paul Ryan</cp:lastModifiedBy>
  <cp:revision>699</cp:revision>
  <dcterms:created xsi:type="dcterms:W3CDTF">2014-12-03T09:51:17Z</dcterms:created>
  <dcterms:modified xsi:type="dcterms:W3CDTF">2023-12-19T18:28:58Z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0x01010028FF4DBB7F80694B8069C98DEC3E1D86</vt:lpwstr>
  </property>
  <property fmtid="{D5CDD505-2E9C-101B-9397-08002B2CF9AE}" pid="3" name="MSIP_Label_1746a609-ad44-4cf3-b2e4-6502d7e60667_Enabled">
    <vt:lpwstr>true</vt:lpwstr>
  </property>
  <property fmtid="{D5CDD505-2E9C-101B-9397-08002B2CF9AE}" pid="4" name="MSIP_Label_1746a609-ad44-4cf3-b2e4-6502d7e60667_SetDate">
    <vt:lpwstr>2023-12-11T13:57:09Z</vt:lpwstr>
  </property>
  <property fmtid="{D5CDD505-2E9C-101B-9397-08002B2CF9AE}" pid="5" name="MSIP_Label_1746a609-ad44-4cf3-b2e4-6502d7e60667_Method">
    <vt:lpwstr>Standard</vt:lpwstr>
  </property>
  <property fmtid="{D5CDD505-2E9C-101B-9397-08002B2CF9AE}" pid="6" name="MSIP_Label_1746a609-ad44-4cf3-b2e4-6502d7e60667_Name">
    <vt:lpwstr>General-All Employees</vt:lpwstr>
  </property>
  <property fmtid="{D5CDD505-2E9C-101B-9397-08002B2CF9AE}" pid="7" name="MSIP_Label_1746a609-ad44-4cf3-b2e4-6502d7e60667_SiteId">
    <vt:lpwstr>8421dd92-337e-4405-8cfc-16118ffc5715</vt:lpwstr>
  </property>
  <property fmtid="{D5CDD505-2E9C-101B-9397-08002B2CF9AE}" pid="8" name="MSIP_Label_1746a609-ad44-4cf3-b2e4-6502d7e60667_ActionId">
    <vt:lpwstr>7693cf10-798e-4b75-b8a6-dfb9731712b6</vt:lpwstr>
  </property>
  <property fmtid="{D5CDD505-2E9C-101B-9397-08002B2CF9AE}" pid="9" name="MSIP_Label_1746a609-ad44-4cf3-b2e4-6502d7e60667_ContentBits">
    <vt:lpwstr>0</vt:lpwstr>
  </property>
</Properties>
</file>