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Source Code Pro"/>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ve Lewi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ourceCodePro-regular.fntdata"/><Relationship Id="rId21" Type="http://schemas.openxmlformats.org/officeDocument/2006/relationships/slide" Target="slides/slide16.xml"/><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SourceCodePro-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7-05-26T13:07:06.107">
    <p:pos x="196" y="925"/>
    <p:text>common template specifically come up in shared tasks/competitions against a common data/task benchmark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1a6b18e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1a6b18e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b39f44a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b39f44a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t>The focus of the tool was in advancing knowledge about the use of vocabularies in facilitating sharing and repeatability of experiments and replication of results.  We focused on researchers in areas aligned with Natural Language Programming (NLP) and Machine Learning (ML) as these contain a good variety of variations in experiment workflows where executions are highly interlinked and repetitive by nature. </a:t>
            </a:r>
            <a:endParaRPr/>
          </a:p>
          <a:p>
            <a:pPr indent="0" lvl="0" marL="0" rtl="0" algn="l">
              <a:lnSpc>
                <a:spcPct val="115000"/>
              </a:lnSpc>
              <a:spcBef>
                <a:spcPts val="600"/>
              </a:spcBef>
              <a:spcAft>
                <a:spcPts val="600"/>
              </a:spcAft>
              <a:buNone/>
            </a:pPr>
            <a:r>
              <a:rPr lang="en"/>
              <a:t>The experiment contains three tasks, which combined together can take about one hour in terms of time for completion. To test the tool and the underlying study, we propose that users be assigned one task based on their familiarity with workflow documentation and running executions. This can be gauged by analysing their response to the pre-questionnaire. Users who are not familiar with linked open data or with using workflows can start with Task 1 which asks them to search for experiments containing specified attributes and resources using a form based interface. For users who are familiar with experimentation practices and workflows, Task 2 requires completion of an execution for an existing template. Task 3 can be suited for users who are familiar with linked open data and publication of workflows or are experienced with the concepts of reproduction and repeatability. The task asks them to create a variation of an existing template as an example of modifying existing research. Each tasks targets a different aspect of workflow documentation and consumption. Although the three tasks are disjoint with each other, they all converge on the documentation generated for the workflows which the users are encouraged to explore at the end of their task.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b39f44a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b39f44a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t>The tool also focused on the workflow documentation and its role in publication of the experiment and subsequent discovery of related work</a:t>
            </a:r>
            <a:endParaRPr/>
          </a:p>
          <a:p>
            <a:pPr indent="0" lvl="0" marL="0" rtl="0" algn="l">
              <a:lnSpc>
                <a:spcPct val="115000"/>
              </a:lnSpc>
              <a:spcBef>
                <a:spcPts val="600"/>
              </a:spcBef>
              <a:spcAft>
                <a:spcPts val="0"/>
              </a:spcAft>
              <a:buNone/>
            </a:pPr>
            <a:r>
              <a:rPr lang="en"/>
              <a:t>The documentation generated within the tool follows the principles of linked open data where each resource has its own corresponding properties and attributes. For e.g. an execution instance will contain links to every resource it is associated with, such as the template it was based on, its execution processes and artifacts along with their corresponding template parameters, steps, and data variables. This allows a comprehensive overview of the entire workflow as well as the ability to follow these links to the documentation for a particular resource.</a:t>
            </a:r>
            <a:endParaRPr/>
          </a:p>
          <a:p>
            <a:pPr indent="0" lvl="0" marL="0" rtl="0" algn="l">
              <a:lnSpc>
                <a:spcPct val="115000"/>
              </a:lnSpc>
              <a:spcBef>
                <a:spcPts val="600"/>
              </a:spcBef>
              <a:spcAft>
                <a:spcPts val="6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b39f44a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b39f44a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58d9d09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58d9d09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7b39f44a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7b39f44a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b39f44a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b39f44a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Source Code Pro"/>
                <a:ea typeface="Source Code Pro"/>
                <a:cs typeface="Source Code Pro"/>
                <a:sym typeface="Source Code Pro"/>
              </a:rPr>
              <a:t>coolharsh55/</a:t>
            </a:r>
            <a:br>
              <a:rPr lang="en" sz="1400">
                <a:latin typeface="Source Code Pro"/>
                <a:ea typeface="Source Code Pro"/>
                <a:cs typeface="Source Code Pro"/>
                <a:sym typeface="Source Code Pro"/>
              </a:rPr>
            </a:br>
            <a:r>
              <a:rPr lang="en" sz="1400">
                <a:latin typeface="Source Code Pro"/>
                <a:ea typeface="Source Code Pro"/>
                <a:cs typeface="Source Code Pro"/>
                <a:sym typeface="Source Code Pro"/>
              </a:rPr>
              <a:t>opmw_workflow_editor</a:t>
            </a:r>
            <a:endParaRPr sz="1400">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e1a6b18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e1a6b18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e1a6b18ed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e1a6b18ed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58d9d0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58d9d0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b39f44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7b39f44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None/>
            </a:pPr>
            <a:r>
              <a:rPr lang="en" sz="1000">
                <a:solidFill>
                  <a:srgbClr val="333333"/>
                </a:solidFill>
                <a:highlight>
                  <a:srgbClr val="FFFFFF"/>
                </a:highlight>
              </a:rPr>
              <a:t>R&amp;R Key component in experimental workflow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1a6b18e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1a6b18e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58d9d0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58d9d0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7b39f44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b39f44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lang="en"/>
              <a:t>There are two types of artifacts - data variables and parameter variables. Data variables can be used as inputs and can also be generated by processes whereas parameters work as expected for workflow steps.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1a6b18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1a6b18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310475"/>
            <a:ext cx="8282400" cy="2583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3000">
                <a:solidFill>
                  <a:srgbClr val="FFFFFF"/>
                </a:solidFill>
              </a:rPr>
              <a:t>UTILISING SEMANTIC WEB ONTOLOGIES TO PUBLISH EXPERIMENTAL WORKFLOWS</a:t>
            </a:r>
            <a:endParaRPr sz="3000">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30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2400">
                <a:solidFill>
                  <a:srgbClr val="000000"/>
                </a:solidFill>
              </a:rPr>
              <a:t>SIMPLIFYING EXPERIMENTS THROUGH DECENTRALISATION</a:t>
            </a:r>
            <a:endParaRPr b="1" sz="2400">
              <a:solidFill>
                <a:srgbClr val="000000"/>
              </a:solidFill>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Source Code Pro"/>
                <a:ea typeface="Source Code Pro"/>
                <a:cs typeface="Source Code Pro"/>
                <a:sym typeface="Source Code Pro"/>
              </a:rPr>
              <a:t>Harshvardhan Pandit</a:t>
            </a:r>
            <a:endParaRPr sz="1800">
              <a:latin typeface="Source Code Pro"/>
              <a:ea typeface="Source Code Pro"/>
              <a:cs typeface="Source Code Pro"/>
              <a:sym typeface="Source Code Pro"/>
            </a:endParaRPr>
          </a:p>
          <a:p>
            <a:pPr indent="0" lvl="0" marL="0" rtl="0" algn="ctr">
              <a:spcBef>
                <a:spcPts val="0"/>
              </a:spcBef>
              <a:spcAft>
                <a:spcPts val="0"/>
              </a:spcAft>
              <a:buNone/>
            </a:pPr>
            <a:r>
              <a:rPr lang="en" sz="1800">
                <a:latin typeface="Source Code Pro"/>
                <a:ea typeface="Source Code Pro"/>
                <a:cs typeface="Source Code Pro"/>
                <a:sym typeface="Source Code Pro"/>
              </a:rPr>
              <a:t>Ensar Hadziselimovic</a:t>
            </a:r>
            <a:endParaRPr sz="1800">
              <a:latin typeface="Source Code Pro"/>
              <a:ea typeface="Source Code Pro"/>
              <a:cs typeface="Source Code Pro"/>
              <a:sym typeface="Source Code Pro"/>
            </a:endParaRPr>
          </a:p>
          <a:p>
            <a:pPr indent="0" lvl="0" marL="0" rtl="0" algn="ctr">
              <a:spcBef>
                <a:spcPts val="0"/>
              </a:spcBef>
              <a:spcAft>
                <a:spcPts val="0"/>
              </a:spcAft>
              <a:buNone/>
            </a:pPr>
            <a:r>
              <a:rPr lang="en" sz="1800">
                <a:latin typeface="Source Code Pro"/>
                <a:ea typeface="Source Code Pro"/>
                <a:cs typeface="Source Code Pro"/>
                <a:sym typeface="Source Code Pro"/>
              </a:rPr>
              <a:t>David Lewis</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p:txBody>
      </p:sp>
      <p:pic>
        <p:nvPicPr>
          <p:cNvPr descr="Adapt Logo.png" id="64" name="Google Shape;64;p13"/>
          <p:cNvPicPr preferRelativeResize="0"/>
          <p:nvPr/>
        </p:nvPicPr>
        <p:blipFill>
          <a:blip r:embed="rId3">
            <a:alphaModFix/>
          </a:blip>
          <a:stretch>
            <a:fillRect/>
          </a:stretch>
        </p:blipFill>
        <p:spPr>
          <a:xfrm>
            <a:off x="3980875" y="4354825"/>
            <a:ext cx="11430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ODRL - Concept of Inheritance Through Inclusivity</a:t>
            </a:r>
            <a:endParaRPr/>
          </a:p>
        </p:txBody>
      </p:sp>
      <p:sp>
        <p:nvSpPr>
          <p:cNvPr id="123" name="Google Shape;123;p22"/>
          <p:cNvSpPr/>
          <p:nvPr/>
        </p:nvSpPr>
        <p:spPr>
          <a:xfrm>
            <a:off x="224025" y="2982450"/>
            <a:ext cx="1384500" cy="8403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Code Pro"/>
                <a:ea typeface="Source Code Pro"/>
                <a:cs typeface="Source Code Pro"/>
                <a:sym typeface="Source Code Pro"/>
              </a:rPr>
              <a:t>Asset</a:t>
            </a:r>
            <a:endParaRPr i="1">
              <a:latin typeface="Source Code Pro"/>
              <a:ea typeface="Source Code Pro"/>
              <a:cs typeface="Source Code Pro"/>
              <a:sym typeface="Source Code Pro"/>
            </a:endParaRPr>
          </a:p>
          <a:p>
            <a:pPr indent="0" lvl="0" marL="0" rtl="0" algn="ctr">
              <a:spcBef>
                <a:spcPts val="0"/>
              </a:spcBef>
              <a:spcAft>
                <a:spcPts val="0"/>
              </a:spcAft>
              <a:buNone/>
            </a:pPr>
            <a:r>
              <a:rPr lang="en" sz="1200">
                <a:latin typeface="Source Code Pro"/>
                <a:ea typeface="Source Code Pro"/>
                <a:cs typeface="Source Code Pro"/>
                <a:sym typeface="Source Code Pro"/>
              </a:rPr>
              <a:t>(</a:t>
            </a:r>
            <a:r>
              <a:rPr lang="en" sz="1200">
                <a:latin typeface="Source Code Pro"/>
                <a:ea typeface="Source Code Pro"/>
                <a:cs typeface="Source Code Pro"/>
                <a:sym typeface="Source Code Pro"/>
              </a:rPr>
              <a:t>Parent Experiment)</a:t>
            </a:r>
            <a:endParaRPr sz="1200">
              <a:latin typeface="Source Code Pro"/>
              <a:ea typeface="Source Code Pro"/>
              <a:cs typeface="Source Code Pro"/>
              <a:sym typeface="Source Code Pro"/>
            </a:endParaRPr>
          </a:p>
        </p:txBody>
      </p:sp>
      <p:sp>
        <p:nvSpPr>
          <p:cNvPr id="124" name="Google Shape;124;p22"/>
          <p:cNvSpPr/>
          <p:nvPr/>
        </p:nvSpPr>
        <p:spPr>
          <a:xfrm>
            <a:off x="1875025" y="1832250"/>
            <a:ext cx="11073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grantUse</a:t>
            </a:r>
            <a:endParaRPr sz="1200">
              <a:latin typeface="Source Code Pro"/>
              <a:ea typeface="Source Code Pro"/>
              <a:cs typeface="Source Code Pro"/>
              <a:sym typeface="Source Code Pro"/>
            </a:endParaRPr>
          </a:p>
        </p:txBody>
      </p:sp>
      <p:sp>
        <p:nvSpPr>
          <p:cNvPr id="125" name="Google Shape;125;p22"/>
          <p:cNvSpPr/>
          <p:nvPr/>
        </p:nvSpPr>
        <p:spPr>
          <a:xfrm>
            <a:off x="1875025" y="2329875"/>
            <a:ext cx="11073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annotate</a:t>
            </a:r>
            <a:endParaRPr sz="1200">
              <a:latin typeface="Source Code Pro"/>
              <a:ea typeface="Source Code Pro"/>
              <a:cs typeface="Source Code Pro"/>
              <a:sym typeface="Source Code Pro"/>
            </a:endParaRPr>
          </a:p>
        </p:txBody>
      </p:sp>
      <p:sp>
        <p:nvSpPr>
          <p:cNvPr id="126" name="Google Shape;126;p22"/>
          <p:cNvSpPr/>
          <p:nvPr/>
        </p:nvSpPr>
        <p:spPr>
          <a:xfrm>
            <a:off x="224025" y="1832250"/>
            <a:ext cx="1384500" cy="840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Code Pro"/>
                <a:ea typeface="Source Code Pro"/>
                <a:cs typeface="Source Code Pro"/>
                <a:sym typeface="Source Code Pro"/>
              </a:rPr>
              <a:t>Party</a:t>
            </a:r>
            <a:endParaRPr i="1">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(Experimenter)</a:t>
            </a:r>
            <a:endParaRPr sz="1000">
              <a:latin typeface="Source Code Pro"/>
              <a:ea typeface="Source Code Pro"/>
              <a:cs typeface="Source Code Pro"/>
              <a:sym typeface="Source Code Pro"/>
            </a:endParaRPr>
          </a:p>
        </p:txBody>
      </p:sp>
      <p:sp>
        <p:nvSpPr>
          <p:cNvPr id="127" name="Google Shape;127;p22"/>
          <p:cNvSpPr/>
          <p:nvPr/>
        </p:nvSpPr>
        <p:spPr>
          <a:xfrm>
            <a:off x="1875025" y="2827500"/>
            <a:ext cx="11073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Source Code Pro"/>
                <a:ea typeface="Source Code Pro"/>
                <a:cs typeface="Source Code Pro"/>
                <a:sym typeface="Source Code Pro"/>
              </a:rPr>
              <a:t>anonymize</a:t>
            </a:r>
            <a:endParaRPr sz="1200">
              <a:latin typeface="Source Code Pro"/>
              <a:ea typeface="Source Code Pro"/>
              <a:cs typeface="Source Code Pro"/>
              <a:sym typeface="Source Code Pro"/>
            </a:endParaRPr>
          </a:p>
        </p:txBody>
      </p:sp>
      <p:sp>
        <p:nvSpPr>
          <p:cNvPr id="128" name="Google Shape;128;p22"/>
          <p:cNvSpPr/>
          <p:nvPr/>
        </p:nvSpPr>
        <p:spPr>
          <a:xfrm>
            <a:off x="1875025" y="3325125"/>
            <a:ext cx="11073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Source Code Pro"/>
                <a:ea typeface="Source Code Pro"/>
                <a:cs typeface="Source Code Pro"/>
                <a:sym typeface="Source Code Pro"/>
              </a:rPr>
              <a:t>attribute</a:t>
            </a:r>
            <a:endParaRPr sz="1200">
              <a:latin typeface="Source Code Pro"/>
              <a:ea typeface="Source Code Pro"/>
              <a:cs typeface="Source Code Pro"/>
              <a:sym typeface="Source Code Pro"/>
            </a:endParaRPr>
          </a:p>
        </p:txBody>
      </p:sp>
      <p:sp>
        <p:nvSpPr>
          <p:cNvPr id="129" name="Google Shape;129;p22"/>
          <p:cNvSpPr/>
          <p:nvPr/>
        </p:nvSpPr>
        <p:spPr>
          <a:xfrm>
            <a:off x="1875025" y="3822750"/>
            <a:ext cx="11490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Source Code Pro"/>
                <a:ea typeface="Source Code Pro"/>
                <a:cs typeface="Source Code Pro"/>
                <a:sym typeface="Source Code Pro"/>
              </a:rPr>
              <a:t>derive</a:t>
            </a:r>
            <a:endParaRPr sz="1200">
              <a:latin typeface="Source Code Pro"/>
              <a:ea typeface="Source Code Pro"/>
              <a:cs typeface="Source Code Pro"/>
              <a:sym typeface="Source Code Pro"/>
            </a:endParaRPr>
          </a:p>
        </p:txBody>
      </p:sp>
      <p:sp>
        <p:nvSpPr>
          <p:cNvPr id="130" name="Google Shape;130;p22"/>
          <p:cNvSpPr/>
          <p:nvPr/>
        </p:nvSpPr>
        <p:spPr>
          <a:xfrm>
            <a:off x="1875025" y="4320375"/>
            <a:ext cx="11490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Source Code Pro"/>
                <a:ea typeface="Source Code Pro"/>
                <a:cs typeface="Source Code Pro"/>
                <a:sym typeface="Source Code Pro"/>
              </a:rPr>
              <a:t>distribute</a:t>
            </a:r>
            <a:endParaRPr sz="1200">
              <a:latin typeface="Source Code Pro"/>
              <a:ea typeface="Source Code Pro"/>
              <a:cs typeface="Source Code Pro"/>
              <a:sym typeface="Source Code Pro"/>
            </a:endParaRPr>
          </a:p>
        </p:txBody>
      </p:sp>
      <p:sp>
        <p:nvSpPr>
          <p:cNvPr id="131" name="Google Shape;131;p22"/>
          <p:cNvSpPr/>
          <p:nvPr/>
        </p:nvSpPr>
        <p:spPr>
          <a:xfrm>
            <a:off x="870900" y="2777950"/>
            <a:ext cx="133200" cy="121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22"/>
          <p:cNvCxnSpPr>
            <a:stCxn id="123" idx="3"/>
            <a:endCxn id="124" idx="1"/>
          </p:cNvCxnSpPr>
          <p:nvPr/>
        </p:nvCxnSpPr>
        <p:spPr>
          <a:xfrm flipH="1" rot="10800000">
            <a:off x="1608525" y="2018100"/>
            <a:ext cx="266400" cy="13845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2"/>
          <p:cNvCxnSpPr>
            <a:stCxn id="123" idx="3"/>
            <a:endCxn id="125" idx="1"/>
          </p:cNvCxnSpPr>
          <p:nvPr/>
        </p:nvCxnSpPr>
        <p:spPr>
          <a:xfrm flipH="1" rot="10800000">
            <a:off x="1608525" y="2515800"/>
            <a:ext cx="266400" cy="8868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2"/>
          <p:cNvCxnSpPr>
            <a:stCxn id="123" idx="3"/>
            <a:endCxn id="127" idx="1"/>
          </p:cNvCxnSpPr>
          <p:nvPr/>
        </p:nvCxnSpPr>
        <p:spPr>
          <a:xfrm flipH="1" rot="10800000">
            <a:off x="1608525" y="3013500"/>
            <a:ext cx="266400" cy="3891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2"/>
          <p:cNvCxnSpPr>
            <a:stCxn id="123" idx="3"/>
            <a:endCxn id="128" idx="1"/>
          </p:cNvCxnSpPr>
          <p:nvPr/>
        </p:nvCxnSpPr>
        <p:spPr>
          <a:xfrm>
            <a:off x="1608525" y="3402600"/>
            <a:ext cx="266400" cy="1083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2"/>
          <p:cNvCxnSpPr>
            <a:stCxn id="123" idx="3"/>
            <a:endCxn id="129" idx="1"/>
          </p:cNvCxnSpPr>
          <p:nvPr/>
        </p:nvCxnSpPr>
        <p:spPr>
          <a:xfrm>
            <a:off x="1608525" y="3402600"/>
            <a:ext cx="266400" cy="6060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2"/>
          <p:cNvCxnSpPr>
            <a:stCxn id="123" idx="3"/>
            <a:endCxn id="130" idx="1"/>
          </p:cNvCxnSpPr>
          <p:nvPr/>
        </p:nvCxnSpPr>
        <p:spPr>
          <a:xfrm>
            <a:off x="1608525" y="3402600"/>
            <a:ext cx="266400" cy="1103700"/>
          </a:xfrm>
          <a:prstGeom prst="straightConnector1">
            <a:avLst/>
          </a:prstGeom>
          <a:noFill/>
          <a:ln cap="flat" cmpd="sng" w="9525">
            <a:solidFill>
              <a:schemeClr val="dk2"/>
            </a:solidFill>
            <a:prstDash val="solid"/>
            <a:round/>
            <a:headEnd len="med" w="med" type="none"/>
            <a:tailEnd len="med" w="med" type="none"/>
          </a:ln>
        </p:spPr>
      </p:cxnSp>
      <p:sp>
        <p:nvSpPr>
          <p:cNvPr id="138" name="Google Shape;138;p22"/>
          <p:cNvSpPr txBox="1"/>
          <p:nvPr/>
        </p:nvSpPr>
        <p:spPr>
          <a:xfrm>
            <a:off x="1896800" y="1348000"/>
            <a:ext cx="11073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Concept</a:t>
            </a:r>
            <a:endParaRPr>
              <a:latin typeface="Source Code Pro"/>
              <a:ea typeface="Source Code Pro"/>
              <a:cs typeface="Source Code Pro"/>
              <a:sym typeface="Source Code Pro"/>
            </a:endParaRPr>
          </a:p>
        </p:txBody>
      </p:sp>
      <p:sp>
        <p:nvSpPr>
          <p:cNvPr id="139" name="Google Shape;139;p22"/>
          <p:cNvSpPr/>
          <p:nvPr/>
        </p:nvSpPr>
        <p:spPr>
          <a:xfrm>
            <a:off x="3126325" y="1832250"/>
            <a:ext cx="1590600" cy="3717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inheritAllowed = 1</a:t>
            </a:r>
            <a:endParaRPr sz="1000">
              <a:latin typeface="Source Code Pro"/>
              <a:ea typeface="Source Code Pro"/>
              <a:cs typeface="Source Code Pro"/>
              <a:sym typeface="Source Code Pro"/>
            </a:endParaRPr>
          </a:p>
        </p:txBody>
      </p:sp>
      <p:sp>
        <p:nvSpPr>
          <p:cNvPr id="140" name="Google Shape;140;p22"/>
          <p:cNvSpPr txBox="1"/>
          <p:nvPr/>
        </p:nvSpPr>
        <p:spPr>
          <a:xfrm>
            <a:off x="3126325" y="1348000"/>
            <a:ext cx="15906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Property</a:t>
            </a:r>
            <a:endParaRPr>
              <a:latin typeface="Source Code Pro"/>
              <a:ea typeface="Source Code Pro"/>
              <a:cs typeface="Source Code Pro"/>
              <a:sym typeface="Source Code Pro"/>
            </a:endParaRPr>
          </a:p>
        </p:txBody>
      </p:sp>
      <p:sp>
        <p:nvSpPr>
          <p:cNvPr id="141" name="Google Shape;141;p22"/>
          <p:cNvSpPr/>
          <p:nvPr/>
        </p:nvSpPr>
        <p:spPr>
          <a:xfrm>
            <a:off x="3126325" y="2329875"/>
            <a:ext cx="1590600" cy="3717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inheritAllowed = 1</a:t>
            </a:r>
            <a:endParaRPr sz="1000">
              <a:latin typeface="Source Code Pro"/>
              <a:ea typeface="Source Code Pro"/>
              <a:cs typeface="Source Code Pro"/>
              <a:sym typeface="Source Code Pro"/>
            </a:endParaRPr>
          </a:p>
        </p:txBody>
      </p:sp>
      <p:sp>
        <p:nvSpPr>
          <p:cNvPr id="142" name="Google Shape;142;p22"/>
          <p:cNvSpPr/>
          <p:nvPr/>
        </p:nvSpPr>
        <p:spPr>
          <a:xfrm>
            <a:off x="3126325" y="2827500"/>
            <a:ext cx="1590600" cy="371700"/>
          </a:xfrm>
          <a:prstGeom prst="roundRect">
            <a:avLst>
              <a:gd fmla="val 16667" name="adj"/>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inheritAllowed = 0</a:t>
            </a:r>
            <a:endParaRPr sz="1000">
              <a:latin typeface="Source Code Pro"/>
              <a:ea typeface="Source Code Pro"/>
              <a:cs typeface="Source Code Pro"/>
              <a:sym typeface="Source Code Pro"/>
            </a:endParaRPr>
          </a:p>
        </p:txBody>
      </p:sp>
      <p:sp>
        <p:nvSpPr>
          <p:cNvPr id="143" name="Google Shape;143;p22"/>
          <p:cNvSpPr/>
          <p:nvPr/>
        </p:nvSpPr>
        <p:spPr>
          <a:xfrm>
            <a:off x="3126325" y="3325125"/>
            <a:ext cx="1590600" cy="3717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inheritAllowed = 1</a:t>
            </a:r>
            <a:endParaRPr sz="1000">
              <a:latin typeface="Source Code Pro"/>
              <a:ea typeface="Source Code Pro"/>
              <a:cs typeface="Source Code Pro"/>
              <a:sym typeface="Source Code Pro"/>
            </a:endParaRPr>
          </a:p>
        </p:txBody>
      </p:sp>
      <p:sp>
        <p:nvSpPr>
          <p:cNvPr id="144" name="Google Shape;144;p22"/>
          <p:cNvSpPr/>
          <p:nvPr/>
        </p:nvSpPr>
        <p:spPr>
          <a:xfrm>
            <a:off x="3126325" y="3822750"/>
            <a:ext cx="1590600" cy="3717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inheritAllowed = 1</a:t>
            </a:r>
            <a:endParaRPr sz="1000">
              <a:latin typeface="Source Code Pro"/>
              <a:ea typeface="Source Code Pro"/>
              <a:cs typeface="Source Code Pro"/>
              <a:sym typeface="Source Code Pro"/>
            </a:endParaRPr>
          </a:p>
        </p:txBody>
      </p:sp>
      <p:sp>
        <p:nvSpPr>
          <p:cNvPr id="145" name="Google Shape;145;p22"/>
          <p:cNvSpPr/>
          <p:nvPr/>
        </p:nvSpPr>
        <p:spPr>
          <a:xfrm>
            <a:off x="3126325" y="4320375"/>
            <a:ext cx="1590600" cy="371700"/>
          </a:xfrm>
          <a:prstGeom prst="roundRect">
            <a:avLst>
              <a:gd fmla="val 16667" name="adj"/>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inheritAllowed = 0</a:t>
            </a:r>
            <a:endParaRPr sz="1000">
              <a:latin typeface="Source Code Pro"/>
              <a:ea typeface="Source Code Pro"/>
              <a:cs typeface="Source Code Pro"/>
              <a:sym typeface="Source Code Pro"/>
            </a:endParaRPr>
          </a:p>
        </p:txBody>
      </p:sp>
      <p:sp>
        <p:nvSpPr>
          <p:cNvPr id="146" name="Google Shape;146;p22"/>
          <p:cNvSpPr/>
          <p:nvPr/>
        </p:nvSpPr>
        <p:spPr>
          <a:xfrm>
            <a:off x="7447800" y="1832250"/>
            <a:ext cx="1384500" cy="840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Code Pro"/>
                <a:ea typeface="Source Code Pro"/>
                <a:cs typeface="Source Code Pro"/>
                <a:sym typeface="Source Code Pro"/>
              </a:rPr>
              <a:t>Party</a:t>
            </a:r>
            <a:endParaRPr i="1">
              <a:latin typeface="Source Code Pro"/>
              <a:ea typeface="Source Code Pro"/>
              <a:cs typeface="Source Code Pro"/>
              <a:sym typeface="Source Code Pro"/>
            </a:endParaRPr>
          </a:p>
          <a:p>
            <a:pPr indent="0" lvl="0" marL="0" rtl="0" algn="ctr">
              <a:spcBef>
                <a:spcPts val="0"/>
              </a:spcBef>
              <a:spcAft>
                <a:spcPts val="0"/>
              </a:spcAft>
              <a:buNone/>
            </a:pPr>
            <a:r>
              <a:rPr lang="en" sz="1000">
                <a:latin typeface="Source Code Pro"/>
                <a:ea typeface="Source Code Pro"/>
                <a:cs typeface="Source Code Pro"/>
                <a:sym typeface="Source Code Pro"/>
              </a:rPr>
              <a:t>(Experimenter)</a:t>
            </a:r>
            <a:endParaRPr sz="1000">
              <a:latin typeface="Source Code Pro"/>
              <a:ea typeface="Source Code Pro"/>
              <a:cs typeface="Source Code Pro"/>
              <a:sym typeface="Source Code Pro"/>
            </a:endParaRPr>
          </a:p>
        </p:txBody>
      </p:sp>
      <p:sp>
        <p:nvSpPr>
          <p:cNvPr id="147" name="Google Shape;147;p22"/>
          <p:cNvSpPr/>
          <p:nvPr/>
        </p:nvSpPr>
        <p:spPr>
          <a:xfrm>
            <a:off x="7447800" y="2982450"/>
            <a:ext cx="1384500" cy="8403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Code Pro"/>
                <a:ea typeface="Source Code Pro"/>
                <a:cs typeface="Source Code Pro"/>
                <a:sym typeface="Source Code Pro"/>
              </a:rPr>
              <a:t>Asset</a:t>
            </a:r>
            <a:endParaRPr i="1">
              <a:latin typeface="Source Code Pro"/>
              <a:ea typeface="Source Code Pro"/>
              <a:cs typeface="Source Code Pro"/>
              <a:sym typeface="Source Code Pro"/>
            </a:endParaRPr>
          </a:p>
          <a:p>
            <a:pPr indent="0" lvl="0" marL="0" rtl="0" algn="ctr">
              <a:spcBef>
                <a:spcPts val="0"/>
              </a:spcBef>
              <a:spcAft>
                <a:spcPts val="0"/>
              </a:spcAft>
              <a:buNone/>
            </a:pPr>
            <a:r>
              <a:rPr lang="en" sz="1200">
                <a:latin typeface="Source Code Pro"/>
                <a:ea typeface="Source Code Pro"/>
                <a:cs typeface="Source Code Pro"/>
                <a:sym typeface="Source Code Pro"/>
              </a:rPr>
              <a:t>(Child Experiment)</a:t>
            </a:r>
            <a:endParaRPr sz="1200">
              <a:latin typeface="Source Code Pro"/>
              <a:ea typeface="Source Code Pro"/>
              <a:cs typeface="Source Code Pro"/>
              <a:sym typeface="Source Code Pro"/>
            </a:endParaRPr>
          </a:p>
        </p:txBody>
      </p:sp>
      <p:sp>
        <p:nvSpPr>
          <p:cNvPr id="148" name="Google Shape;148;p22"/>
          <p:cNvSpPr/>
          <p:nvPr/>
        </p:nvSpPr>
        <p:spPr>
          <a:xfrm flipH="1" rot="10800000">
            <a:off x="8073450" y="2766900"/>
            <a:ext cx="133200" cy="121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4888525" y="2827500"/>
            <a:ext cx="1107300" cy="3717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inheritFrom</a:t>
            </a:r>
            <a:endParaRPr>
              <a:latin typeface="Source Code Pro"/>
              <a:ea typeface="Source Code Pro"/>
              <a:cs typeface="Source Code Pro"/>
              <a:sym typeface="Source Code Pro"/>
            </a:endParaRPr>
          </a:p>
        </p:txBody>
      </p:sp>
      <p:sp>
        <p:nvSpPr>
          <p:cNvPr id="150" name="Google Shape;150;p22"/>
          <p:cNvSpPr/>
          <p:nvPr/>
        </p:nvSpPr>
        <p:spPr>
          <a:xfrm>
            <a:off x="6168150" y="1832250"/>
            <a:ext cx="11073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grantUse</a:t>
            </a:r>
            <a:endParaRPr sz="1200">
              <a:latin typeface="Source Code Pro"/>
              <a:ea typeface="Source Code Pro"/>
              <a:cs typeface="Source Code Pro"/>
              <a:sym typeface="Source Code Pro"/>
            </a:endParaRPr>
          </a:p>
        </p:txBody>
      </p:sp>
      <p:sp>
        <p:nvSpPr>
          <p:cNvPr id="151" name="Google Shape;151;p22"/>
          <p:cNvSpPr/>
          <p:nvPr/>
        </p:nvSpPr>
        <p:spPr>
          <a:xfrm>
            <a:off x="6168150" y="2329875"/>
            <a:ext cx="11073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urce Code Pro"/>
                <a:ea typeface="Source Code Pro"/>
                <a:cs typeface="Source Code Pro"/>
                <a:sym typeface="Source Code Pro"/>
              </a:rPr>
              <a:t>annotate</a:t>
            </a:r>
            <a:endParaRPr sz="1200">
              <a:latin typeface="Source Code Pro"/>
              <a:ea typeface="Source Code Pro"/>
              <a:cs typeface="Source Code Pro"/>
              <a:sym typeface="Source Code Pro"/>
            </a:endParaRPr>
          </a:p>
        </p:txBody>
      </p:sp>
      <p:sp>
        <p:nvSpPr>
          <p:cNvPr id="152" name="Google Shape;152;p22"/>
          <p:cNvSpPr/>
          <p:nvPr/>
        </p:nvSpPr>
        <p:spPr>
          <a:xfrm>
            <a:off x="6168150" y="3325125"/>
            <a:ext cx="11073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Source Code Pro"/>
                <a:ea typeface="Source Code Pro"/>
                <a:cs typeface="Source Code Pro"/>
                <a:sym typeface="Source Code Pro"/>
              </a:rPr>
              <a:t>attribute</a:t>
            </a:r>
            <a:endParaRPr sz="1200">
              <a:latin typeface="Source Code Pro"/>
              <a:ea typeface="Source Code Pro"/>
              <a:cs typeface="Source Code Pro"/>
              <a:sym typeface="Source Code Pro"/>
            </a:endParaRPr>
          </a:p>
        </p:txBody>
      </p:sp>
      <p:sp>
        <p:nvSpPr>
          <p:cNvPr id="153" name="Google Shape;153;p22"/>
          <p:cNvSpPr/>
          <p:nvPr/>
        </p:nvSpPr>
        <p:spPr>
          <a:xfrm>
            <a:off x="6147300" y="3822750"/>
            <a:ext cx="1149000" cy="3717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Source Code Pro"/>
                <a:ea typeface="Source Code Pro"/>
                <a:cs typeface="Source Code Pro"/>
                <a:sym typeface="Source Code Pro"/>
              </a:rPr>
              <a:t>derive</a:t>
            </a:r>
            <a:endParaRPr sz="1200">
              <a:latin typeface="Source Code Pro"/>
              <a:ea typeface="Source Code Pro"/>
              <a:cs typeface="Source Code Pro"/>
              <a:sym typeface="Source Code Pro"/>
            </a:endParaRPr>
          </a:p>
        </p:txBody>
      </p:sp>
      <p:cxnSp>
        <p:nvCxnSpPr>
          <p:cNvPr id="154" name="Google Shape;154;p22"/>
          <p:cNvCxnSpPr>
            <a:stCxn id="139" idx="1"/>
            <a:endCxn id="124" idx="3"/>
          </p:cNvCxnSpPr>
          <p:nvPr/>
        </p:nvCxnSpPr>
        <p:spPr>
          <a:xfrm rot="10800000">
            <a:off x="2982325" y="2018100"/>
            <a:ext cx="144000" cy="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22"/>
          <p:cNvCxnSpPr>
            <a:stCxn id="141" idx="1"/>
            <a:endCxn id="125" idx="3"/>
          </p:cNvCxnSpPr>
          <p:nvPr/>
        </p:nvCxnSpPr>
        <p:spPr>
          <a:xfrm rot="10800000">
            <a:off x="2982325" y="2515725"/>
            <a:ext cx="144000" cy="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22"/>
          <p:cNvCxnSpPr>
            <a:stCxn id="142" idx="1"/>
            <a:endCxn id="127" idx="3"/>
          </p:cNvCxnSpPr>
          <p:nvPr/>
        </p:nvCxnSpPr>
        <p:spPr>
          <a:xfrm rot="10800000">
            <a:off x="2982325" y="3013350"/>
            <a:ext cx="144000" cy="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2"/>
          <p:cNvCxnSpPr>
            <a:stCxn id="143" idx="1"/>
            <a:endCxn id="128" idx="3"/>
          </p:cNvCxnSpPr>
          <p:nvPr/>
        </p:nvCxnSpPr>
        <p:spPr>
          <a:xfrm rot="10800000">
            <a:off x="2982325" y="3510975"/>
            <a:ext cx="144000" cy="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2"/>
          <p:cNvCxnSpPr>
            <a:stCxn id="144" idx="1"/>
            <a:endCxn id="129" idx="3"/>
          </p:cNvCxnSpPr>
          <p:nvPr/>
        </p:nvCxnSpPr>
        <p:spPr>
          <a:xfrm rot="10800000">
            <a:off x="3024025" y="4008600"/>
            <a:ext cx="102300" cy="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22"/>
          <p:cNvCxnSpPr>
            <a:stCxn id="145" idx="1"/>
            <a:endCxn id="130" idx="3"/>
          </p:cNvCxnSpPr>
          <p:nvPr/>
        </p:nvCxnSpPr>
        <p:spPr>
          <a:xfrm rot="10800000">
            <a:off x="3024025" y="4506225"/>
            <a:ext cx="102300" cy="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2"/>
          <p:cNvCxnSpPr>
            <a:stCxn id="139" idx="3"/>
            <a:endCxn id="149" idx="1"/>
          </p:cNvCxnSpPr>
          <p:nvPr/>
        </p:nvCxnSpPr>
        <p:spPr>
          <a:xfrm>
            <a:off x="4716925" y="2018100"/>
            <a:ext cx="171600" cy="9954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2"/>
          <p:cNvCxnSpPr>
            <a:stCxn id="141" idx="3"/>
            <a:endCxn id="149" idx="1"/>
          </p:cNvCxnSpPr>
          <p:nvPr/>
        </p:nvCxnSpPr>
        <p:spPr>
          <a:xfrm>
            <a:off x="4716925" y="2515725"/>
            <a:ext cx="171600" cy="4977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2"/>
          <p:cNvCxnSpPr>
            <a:stCxn id="143" idx="3"/>
            <a:endCxn id="149" idx="1"/>
          </p:cNvCxnSpPr>
          <p:nvPr/>
        </p:nvCxnSpPr>
        <p:spPr>
          <a:xfrm flipH="1" rot="10800000">
            <a:off x="4716925" y="3013275"/>
            <a:ext cx="171600" cy="4977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2"/>
          <p:cNvCxnSpPr>
            <a:stCxn id="144" idx="3"/>
            <a:endCxn id="149" idx="1"/>
          </p:cNvCxnSpPr>
          <p:nvPr/>
        </p:nvCxnSpPr>
        <p:spPr>
          <a:xfrm flipH="1" rot="10800000">
            <a:off x="4716925" y="3013500"/>
            <a:ext cx="171600" cy="9951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22"/>
          <p:cNvCxnSpPr>
            <a:stCxn id="149" idx="3"/>
            <a:endCxn id="150" idx="1"/>
          </p:cNvCxnSpPr>
          <p:nvPr/>
        </p:nvCxnSpPr>
        <p:spPr>
          <a:xfrm flipH="1" rot="10800000">
            <a:off x="5995825" y="2018250"/>
            <a:ext cx="172200" cy="9951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2"/>
          <p:cNvCxnSpPr>
            <a:stCxn id="149" idx="3"/>
            <a:endCxn id="151" idx="1"/>
          </p:cNvCxnSpPr>
          <p:nvPr/>
        </p:nvCxnSpPr>
        <p:spPr>
          <a:xfrm flipH="1" rot="10800000">
            <a:off x="5995825" y="2515650"/>
            <a:ext cx="172200" cy="4977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2"/>
          <p:cNvCxnSpPr>
            <a:stCxn id="149" idx="3"/>
            <a:endCxn id="152" idx="1"/>
          </p:cNvCxnSpPr>
          <p:nvPr/>
        </p:nvCxnSpPr>
        <p:spPr>
          <a:xfrm>
            <a:off x="5995825" y="3013350"/>
            <a:ext cx="172200" cy="4977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2"/>
          <p:cNvCxnSpPr>
            <a:stCxn id="149" idx="3"/>
            <a:endCxn id="153" idx="1"/>
          </p:cNvCxnSpPr>
          <p:nvPr/>
        </p:nvCxnSpPr>
        <p:spPr>
          <a:xfrm>
            <a:off x="5995825" y="3013350"/>
            <a:ext cx="151500" cy="9954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2"/>
          <p:cNvCxnSpPr>
            <a:stCxn id="152" idx="3"/>
            <a:endCxn id="147" idx="1"/>
          </p:cNvCxnSpPr>
          <p:nvPr/>
        </p:nvCxnSpPr>
        <p:spPr>
          <a:xfrm flipH="1" rot="10800000">
            <a:off x="7275450" y="3402675"/>
            <a:ext cx="172500" cy="1083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2"/>
          <p:cNvCxnSpPr>
            <a:stCxn id="153" idx="3"/>
            <a:endCxn id="147" idx="1"/>
          </p:cNvCxnSpPr>
          <p:nvPr/>
        </p:nvCxnSpPr>
        <p:spPr>
          <a:xfrm flipH="1" rot="10800000">
            <a:off x="7296300" y="3402600"/>
            <a:ext cx="151500" cy="6060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2"/>
          <p:cNvCxnSpPr>
            <a:stCxn id="150" idx="3"/>
            <a:endCxn id="147" idx="1"/>
          </p:cNvCxnSpPr>
          <p:nvPr/>
        </p:nvCxnSpPr>
        <p:spPr>
          <a:xfrm>
            <a:off x="7275450" y="2018100"/>
            <a:ext cx="172500" cy="13845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2"/>
          <p:cNvCxnSpPr>
            <a:stCxn id="151" idx="3"/>
            <a:endCxn id="147" idx="1"/>
          </p:cNvCxnSpPr>
          <p:nvPr/>
        </p:nvCxnSpPr>
        <p:spPr>
          <a:xfrm>
            <a:off x="7275450" y="2515725"/>
            <a:ext cx="172500" cy="886800"/>
          </a:xfrm>
          <a:prstGeom prst="straightConnector1">
            <a:avLst/>
          </a:prstGeom>
          <a:noFill/>
          <a:ln cap="flat" cmpd="sng" w="9525">
            <a:solidFill>
              <a:schemeClr val="dk2"/>
            </a:solidFill>
            <a:prstDash val="solid"/>
            <a:round/>
            <a:headEnd len="med" w="med" type="none"/>
            <a:tailEnd len="med" w="med" type="none"/>
          </a:ln>
        </p:spPr>
      </p:cxnSp>
      <p:sp>
        <p:nvSpPr>
          <p:cNvPr id="172" name="Google Shape;172;p22"/>
          <p:cNvSpPr txBox="1"/>
          <p:nvPr/>
        </p:nvSpPr>
        <p:spPr>
          <a:xfrm>
            <a:off x="4888375" y="1348000"/>
            <a:ext cx="11073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Property</a:t>
            </a:r>
            <a:endParaRPr>
              <a:latin typeface="Source Code Pro"/>
              <a:ea typeface="Source Code Pro"/>
              <a:cs typeface="Source Code Pro"/>
              <a:sym typeface="Source Code Pro"/>
            </a:endParaRPr>
          </a:p>
        </p:txBody>
      </p:sp>
      <p:sp>
        <p:nvSpPr>
          <p:cNvPr id="173" name="Google Shape;173;p22"/>
          <p:cNvSpPr txBox="1"/>
          <p:nvPr/>
        </p:nvSpPr>
        <p:spPr>
          <a:xfrm>
            <a:off x="6167125" y="1348000"/>
            <a:ext cx="11073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Concept</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template</a:t>
            </a:r>
            <a:endParaRPr/>
          </a:p>
        </p:txBody>
      </p:sp>
      <p:pic>
        <p:nvPicPr>
          <p:cNvPr id="179" name="Google Shape;179;p23"/>
          <p:cNvPicPr preferRelativeResize="0"/>
          <p:nvPr/>
        </p:nvPicPr>
        <p:blipFill>
          <a:blip r:embed="rId3">
            <a:alphaModFix/>
          </a:blip>
          <a:stretch>
            <a:fillRect/>
          </a:stretch>
        </p:blipFill>
        <p:spPr>
          <a:xfrm>
            <a:off x="141450" y="1106000"/>
            <a:ext cx="4876251" cy="3996400"/>
          </a:xfrm>
          <a:prstGeom prst="rect">
            <a:avLst/>
          </a:prstGeom>
          <a:noFill/>
          <a:ln>
            <a:noFill/>
          </a:ln>
        </p:spPr>
      </p:pic>
      <p:sp>
        <p:nvSpPr>
          <p:cNvPr id="180" name="Google Shape;180;p23"/>
          <p:cNvSpPr txBox="1"/>
          <p:nvPr/>
        </p:nvSpPr>
        <p:spPr>
          <a:xfrm>
            <a:off x="5223175" y="1197075"/>
            <a:ext cx="3609000" cy="3485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Source Code Pro"/>
              <a:buChar char="●"/>
            </a:pPr>
            <a:r>
              <a:rPr lang="en" sz="1600">
                <a:latin typeface="Source Code Pro"/>
                <a:ea typeface="Source Code Pro"/>
                <a:cs typeface="Source Code Pro"/>
                <a:sym typeface="Source Code Pro"/>
              </a:rPr>
              <a:t>Experiment contains 3 tasks, based on user’s pre-existing knowledge on </a:t>
            </a:r>
            <a:r>
              <a:rPr lang="en" sz="1600">
                <a:latin typeface="Source Code Pro"/>
                <a:ea typeface="Source Code Pro"/>
                <a:cs typeface="Source Code Pro"/>
                <a:sym typeface="Source Code Pro"/>
              </a:rPr>
              <a:t>experimental workflows as well as </a:t>
            </a:r>
            <a:r>
              <a:rPr lang="en" sz="1600">
                <a:latin typeface="Source Code Pro"/>
                <a:ea typeface="Source Code Pro"/>
                <a:cs typeface="Source Code Pro"/>
                <a:sym typeface="Source Code Pro"/>
              </a:rPr>
              <a:t>linked data principles</a:t>
            </a:r>
            <a:endParaRPr sz="1600">
              <a:latin typeface="Source Code Pro"/>
              <a:ea typeface="Source Code Pro"/>
              <a:cs typeface="Source Code Pro"/>
              <a:sym typeface="Source Code Pro"/>
            </a:endParaRPr>
          </a:p>
          <a:p>
            <a:pPr indent="-330200" lvl="0" marL="457200" rtl="0" algn="l">
              <a:lnSpc>
                <a:spcPct val="115000"/>
              </a:lnSpc>
              <a:spcBef>
                <a:spcPts val="600"/>
              </a:spcBef>
              <a:spcAft>
                <a:spcPts val="600"/>
              </a:spcAft>
              <a:buSzPts val="1600"/>
              <a:buFont typeface="Source Code Pro"/>
              <a:buChar char="●"/>
            </a:pPr>
            <a:r>
              <a:rPr lang="en" sz="1600">
                <a:latin typeface="Source Code Pro"/>
                <a:ea typeface="Source Code Pro"/>
                <a:cs typeface="Source Code Pro"/>
                <a:sym typeface="Source Code Pro"/>
              </a:rPr>
              <a:t>A</a:t>
            </a:r>
            <a:r>
              <a:rPr lang="en" sz="1600">
                <a:latin typeface="Source Code Pro"/>
                <a:ea typeface="Source Code Pro"/>
                <a:cs typeface="Source Code Pro"/>
                <a:sym typeface="Source Code Pro"/>
              </a:rPr>
              <a:t>ll tasks converge on the documentation generated for the workflows which the users are encouraged to explore at the end of their task.</a:t>
            </a:r>
            <a:endParaRPr sz="16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Generate some form of documentation</a:t>
            </a:r>
            <a:endParaRPr/>
          </a:p>
        </p:txBody>
      </p:sp>
      <p:pic>
        <p:nvPicPr>
          <p:cNvPr id="186" name="Google Shape;186;p24"/>
          <p:cNvPicPr preferRelativeResize="0"/>
          <p:nvPr/>
        </p:nvPicPr>
        <p:blipFill>
          <a:blip r:embed="rId3">
            <a:alphaModFix/>
          </a:blip>
          <a:stretch>
            <a:fillRect/>
          </a:stretch>
        </p:blipFill>
        <p:spPr>
          <a:xfrm>
            <a:off x="146450" y="1106000"/>
            <a:ext cx="4858426" cy="3981800"/>
          </a:xfrm>
          <a:prstGeom prst="rect">
            <a:avLst/>
          </a:prstGeom>
          <a:noFill/>
          <a:ln>
            <a:noFill/>
          </a:ln>
        </p:spPr>
      </p:pic>
      <p:sp>
        <p:nvSpPr>
          <p:cNvPr id="187" name="Google Shape;187;p24"/>
          <p:cNvSpPr txBox="1"/>
          <p:nvPr/>
        </p:nvSpPr>
        <p:spPr>
          <a:xfrm>
            <a:off x="5184475" y="1393450"/>
            <a:ext cx="3565500" cy="33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SzPts val="1400"/>
              <a:buFont typeface="Source Code Pro"/>
              <a:buChar char="●"/>
            </a:pPr>
            <a:r>
              <a:rPr lang="en">
                <a:latin typeface="Source Code Pro"/>
                <a:ea typeface="Source Code Pro"/>
                <a:cs typeface="Source Code Pro"/>
                <a:sym typeface="Source Code Pro"/>
              </a:rPr>
              <a:t>The documentation generated follows the principles of linked open data</a:t>
            </a:r>
            <a:endParaRPr>
              <a:latin typeface="Source Code Pro"/>
              <a:ea typeface="Source Code Pro"/>
              <a:cs typeface="Source Code Pro"/>
              <a:sym typeface="Source Code Pro"/>
            </a:endParaRPr>
          </a:p>
          <a:p>
            <a:pPr indent="-317500" lvl="0" marL="457200" rtl="0" algn="l">
              <a:lnSpc>
                <a:spcPct val="115000"/>
              </a:lnSpc>
              <a:spcBef>
                <a:spcPts val="0"/>
              </a:spcBef>
              <a:spcAft>
                <a:spcPts val="0"/>
              </a:spcAft>
              <a:buSzPts val="1400"/>
              <a:buFont typeface="Source Code Pro"/>
              <a:buChar char="●"/>
            </a:pPr>
            <a:r>
              <a:rPr lang="en">
                <a:latin typeface="Source Code Pro"/>
                <a:ea typeface="Source Code Pro"/>
                <a:cs typeface="Source Code Pro"/>
                <a:sym typeface="Source Code Pro"/>
              </a:rPr>
              <a:t>Each resource has its own corresponding properties and attributes.</a:t>
            </a:r>
            <a:endParaRPr>
              <a:latin typeface="Source Code Pro"/>
              <a:ea typeface="Source Code Pro"/>
              <a:cs typeface="Source Code Pro"/>
              <a:sym typeface="Source Code Pro"/>
            </a:endParaRPr>
          </a:p>
          <a:p>
            <a:pPr indent="-317500" lvl="0" marL="457200" rtl="0" algn="l">
              <a:lnSpc>
                <a:spcPct val="115000"/>
              </a:lnSpc>
              <a:spcBef>
                <a:spcPts val="0"/>
              </a:spcBef>
              <a:spcAft>
                <a:spcPts val="0"/>
              </a:spcAft>
              <a:buSzPts val="1400"/>
              <a:buFont typeface="Source Code Pro"/>
              <a:buChar char="●"/>
            </a:pPr>
            <a:r>
              <a:rPr lang="en">
                <a:latin typeface="Source Code Pro"/>
                <a:ea typeface="Source Code Pro"/>
                <a:cs typeface="Source Code Pro"/>
                <a:sym typeface="Source Code Pro"/>
              </a:rPr>
              <a:t>Comprehensive overview of the entire workflow as well as the ability to follow the links to the documentation for a particular resource.</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 to the user</a:t>
            </a:r>
            <a:endParaRPr/>
          </a:p>
        </p:txBody>
      </p:sp>
      <p:sp>
        <p:nvSpPr>
          <p:cNvPr id="193" name="Google Shape;193;p2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Premise</a:t>
            </a:r>
            <a:endParaRPr/>
          </a:p>
          <a:p>
            <a:pPr indent="-317500" lvl="0" marL="457200" rtl="0" algn="l">
              <a:spcBef>
                <a:spcPts val="1600"/>
              </a:spcBef>
              <a:spcAft>
                <a:spcPts val="0"/>
              </a:spcAft>
              <a:buSzPts val="1400"/>
              <a:buChar char="●"/>
            </a:pPr>
            <a:r>
              <a:rPr lang="en"/>
              <a:t>May not know about linked open data</a:t>
            </a:r>
            <a:endParaRPr/>
          </a:p>
          <a:p>
            <a:pPr indent="-317500" lvl="0" marL="457200" rtl="0" algn="l">
              <a:spcBef>
                <a:spcPts val="0"/>
              </a:spcBef>
              <a:spcAft>
                <a:spcPts val="0"/>
              </a:spcAft>
              <a:buSzPts val="1400"/>
              <a:buChar char="●"/>
            </a:pPr>
            <a:r>
              <a:rPr lang="en"/>
              <a:t>May not know about semantic web and ontologies</a:t>
            </a:r>
            <a:endParaRPr/>
          </a:p>
          <a:p>
            <a:pPr indent="-317500" lvl="0" marL="457200" rtl="0" algn="l">
              <a:spcBef>
                <a:spcPts val="0"/>
              </a:spcBef>
              <a:spcAft>
                <a:spcPts val="0"/>
              </a:spcAft>
              <a:buSzPts val="1400"/>
              <a:buChar char="●"/>
            </a:pPr>
            <a:r>
              <a:rPr lang="en"/>
              <a:t>Search for related research</a:t>
            </a:r>
            <a:endParaRPr/>
          </a:p>
          <a:p>
            <a:pPr indent="-317500" lvl="0" marL="457200" rtl="0" algn="l">
              <a:spcBef>
                <a:spcPts val="0"/>
              </a:spcBef>
              <a:spcAft>
                <a:spcPts val="0"/>
              </a:spcAft>
              <a:buSzPts val="1400"/>
              <a:buChar char="●"/>
            </a:pPr>
            <a:r>
              <a:rPr lang="en"/>
              <a:t>Search for related data sets</a:t>
            </a:r>
            <a:endParaRPr/>
          </a:p>
        </p:txBody>
      </p:sp>
      <p:sp>
        <p:nvSpPr>
          <p:cNvPr id="194" name="Google Shape;194;p2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a:t>
            </a:r>
            <a:endParaRPr/>
          </a:p>
          <a:p>
            <a:pPr indent="-317500" lvl="0" marL="457200" rtl="0" algn="l">
              <a:spcBef>
                <a:spcPts val="1600"/>
              </a:spcBef>
              <a:spcAft>
                <a:spcPts val="0"/>
              </a:spcAft>
              <a:buSzPts val="1400"/>
              <a:buChar char="●"/>
            </a:pPr>
            <a:r>
              <a:rPr lang="en"/>
              <a:t>Browser based tool, GUI</a:t>
            </a:r>
            <a:endParaRPr/>
          </a:p>
          <a:p>
            <a:pPr indent="-317500" lvl="0" marL="457200" rtl="0" algn="l">
              <a:spcBef>
                <a:spcPts val="0"/>
              </a:spcBef>
              <a:spcAft>
                <a:spcPts val="0"/>
              </a:spcAft>
              <a:buSzPts val="1400"/>
              <a:buChar char="●"/>
            </a:pPr>
            <a:r>
              <a:rPr lang="en"/>
              <a:t>Abstract ontology into simpler terms and forms</a:t>
            </a:r>
            <a:endParaRPr/>
          </a:p>
          <a:p>
            <a:pPr indent="-317500" lvl="0" marL="457200" rtl="0" algn="l">
              <a:spcBef>
                <a:spcPts val="0"/>
              </a:spcBef>
              <a:spcAft>
                <a:spcPts val="0"/>
              </a:spcAft>
              <a:buSzPts val="1400"/>
              <a:buChar char="●"/>
            </a:pPr>
            <a:r>
              <a:rPr lang="en"/>
              <a:t>Introduce the users to linked open data and experimental workflows</a:t>
            </a:r>
            <a:endParaRPr/>
          </a:p>
          <a:p>
            <a:pPr indent="-317500" lvl="0" marL="457200" rtl="0" algn="l">
              <a:spcBef>
                <a:spcPts val="0"/>
              </a:spcBef>
              <a:spcAft>
                <a:spcPts val="0"/>
              </a:spcAft>
              <a:buSzPts val="1400"/>
              <a:buChar char="●"/>
            </a:pPr>
            <a:r>
              <a:rPr lang="en"/>
              <a:t>Provide motivation to publish experiments using linked open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00" name="Google Shape;200;p2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Char char="●"/>
            </a:pPr>
            <a:r>
              <a:rPr lang="en"/>
              <a:t>What exactly is a variation?</a:t>
            </a:r>
            <a:endParaRPr/>
          </a:p>
          <a:p>
            <a:pPr indent="-342900" lvl="0" marL="457200" marR="0" rtl="0" algn="l">
              <a:lnSpc>
                <a:spcPct val="115000"/>
              </a:lnSpc>
              <a:spcBef>
                <a:spcPts val="0"/>
              </a:spcBef>
              <a:spcAft>
                <a:spcPts val="0"/>
              </a:spcAft>
              <a:buSzPts val="1800"/>
              <a:buChar char="●"/>
            </a:pPr>
            <a:r>
              <a:rPr lang="en"/>
              <a:t>Different experiments have differing views</a:t>
            </a:r>
            <a:endParaRPr/>
          </a:p>
          <a:p>
            <a:pPr indent="-342900" lvl="0" marL="457200" marR="0" rtl="0" algn="l">
              <a:lnSpc>
                <a:spcPct val="115000"/>
              </a:lnSpc>
              <a:spcBef>
                <a:spcPts val="0"/>
              </a:spcBef>
              <a:spcAft>
                <a:spcPts val="0"/>
              </a:spcAft>
              <a:buSzPts val="1800"/>
              <a:buChar char="●"/>
            </a:pPr>
            <a:r>
              <a:rPr lang="en"/>
              <a:t>How to track provenance? PROV may not be sufficient.</a:t>
            </a:r>
            <a:endParaRPr/>
          </a:p>
          <a:p>
            <a:pPr indent="-342900" lvl="0" marL="457200" marR="0" rtl="0" algn="l">
              <a:lnSpc>
                <a:spcPct val="115000"/>
              </a:lnSpc>
              <a:spcBef>
                <a:spcPts val="0"/>
              </a:spcBef>
              <a:spcAft>
                <a:spcPts val="0"/>
              </a:spcAft>
              <a:buSzPts val="1800"/>
              <a:buChar char="●"/>
            </a:pPr>
            <a:r>
              <a:rPr lang="en"/>
              <a:t>Licensing issues are multi-dimensional problem</a:t>
            </a:r>
            <a:endParaRPr/>
          </a:p>
          <a:p>
            <a:pPr indent="-342900" lvl="0" marL="457200" rtl="0" algn="l">
              <a:spcBef>
                <a:spcPts val="0"/>
              </a:spcBef>
              <a:spcAft>
                <a:spcPts val="0"/>
              </a:spcAft>
              <a:buSzPts val="1800"/>
              <a:buChar char="●"/>
            </a:pPr>
            <a:r>
              <a:rPr lang="en"/>
              <a:t>Ambiguity in attached licenses, or non-existing license</a:t>
            </a:r>
            <a:endParaRPr/>
          </a:p>
          <a:p>
            <a:pPr indent="-342900" lvl="0" marL="457200" marR="0" rtl="0" algn="l">
              <a:lnSpc>
                <a:spcPct val="115000"/>
              </a:lnSpc>
              <a:spcBef>
                <a:spcPts val="0"/>
              </a:spcBef>
              <a:spcAft>
                <a:spcPts val="0"/>
              </a:spcAft>
              <a:buSzPts val="1800"/>
              <a:buChar char="●"/>
            </a:pPr>
            <a:r>
              <a:rPr lang="en"/>
              <a:t>Intellectual Property can affect part of the experiment and the experiment as a whole - dissection needed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(pre-)Questionnaire to gauge familiarity with linked data concepts and area of research</a:t>
            </a:r>
            <a:endParaRPr/>
          </a:p>
          <a:p>
            <a:pPr indent="-342900" lvl="0" marL="457200" rtl="0" algn="l">
              <a:spcBef>
                <a:spcPts val="0"/>
              </a:spcBef>
              <a:spcAft>
                <a:spcPts val="0"/>
              </a:spcAft>
              <a:buSzPts val="1800"/>
              <a:buAutoNum type="arabicPeriod"/>
            </a:pPr>
            <a:r>
              <a:rPr lang="en"/>
              <a:t>Ask participants to use the tool, generate documentation</a:t>
            </a:r>
            <a:endParaRPr/>
          </a:p>
          <a:p>
            <a:pPr indent="-342900" lvl="0" marL="457200" rtl="0" algn="l">
              <a:spcBef>
                <a:spcPts val="0"/>
              </a:spcBef>
              <a:spcAft>
                <a:spcPts val="0"/>
              </a:spcAft>
              <a:buSzPts val="1800"/>
              <a:buAutoNum type="arabicPeriod"/>
            </a:pPr>
            <a:r>
              <a:rPr lang="en"/>
              <a:t>(post-)Questionnaire to identify alignment with research methods and use of automatically generated documentation</a:t>
            </a:r>
            <a:endParaRPr/>
          </a:p>
          <a:p>
            <a:pPr indent="-342900" lvl="0" marL="457200" rtl="0" algn="l">
              <a:spcBef>
                <a:spcPts val="0"/>
              </a:spcBef>
              <a:spcAft>
                <a:spcPts val="0"/>
              </a:spcAft>
              <a:buSzPts val="1800"/>
              <a:buAutoNum type="arabicPeriod"/>
            </a:pPr>
            <a:r>
              <a:rPr lang="en"/>
              <a:t>More participants for user study</a:t>
            </a:r>
            <a:endParaRPr/>
          </a:p>
          <a:p>
            <a:pPr indent="-342900" lvl="0" marL="457200" rtl="0" algn="l">
              <a:spcBef>
                <a:spcPts val="0"/>
              </a:spcBef>
              <a:spcAft>
                <a:spcPts val="0"/>
              </a:spcAft>
              <a:buSzPts val="1800"/>
              <a:buAutoNum type="arabicPeriod"/>
            </a:pPr>
            <a:r>
              <a:rPr lang="en"/>
              <a:t>Formally declare variation of experiment as a workflow ontology term rather than through provenance</a:t>
            </a:r>
            <a:endParaRPr/>
          </a:p>
          <a:p>
            <a:pPr indent="-342900" lvl="0" marL="457200" rtl="0" algn="l">
              <a:spcBef>
                <a:spcPts val="0"/>
              </a:spcBef>
              <a:spcAft>
                <a:spcPts val="0"/>
              </a:spcAft>
              <a:buSzPts val="1800"/>
              <a:buAutoNum type="arabicPeriod"/>
            </a:pPr>
            <a:r>
              <a:rPr lang="en"/>
              <a:t>Attach licenses to datasets and generate documentation listing terms of usage</a:t>
            </a:r>
            <a:endParaRPr/>
          </a:p>
        </p:txBody>
      </p:sp>
      <p:sp>
        <p:nvSpPr>
          <p:cNvPr id="206" name="Google Shape;206;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 User Study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that’s all for today</a:t>
            </a:r>
            <a:endParaRPr/>
          </a:p>
        </p:txBody>
      </p:sp>
      <p:sp>
        <p:nvSpPr>
          <p:cNvPr id="212" name="Google Shape;212;p28"/>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questions?</a:t>
            </a:r>
            <a:endParaRPr/>
          </a:p>
        </p:txBody>
      </p:sp>
      <p:sp>
        <p:nvSpPr>
          <p:cNvPr id="213" name="Google Shape;213;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Slides and comments:</a:t>
            </a:r>
            <a:r>
              <a:rPr lang="en">
                <a:solidFill>
                  <a:srgbClr val="000000"/>
                </a:solidFill>
              </a:rPr>
              <a:t> </a:t>
            </a:r>
            <a:r>
              <a:rPr lang="en" sz="1400">
                <a:solidFill>
                  <a:srgbClr val="000000"/>
                </a:solidFill>
              </a:rPr>
              <a:t>https://goo.gl/ARd2wJ</a:t>
            </a:r>
            <a:endParaRPr sz="14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1600"/>
              </a:spcAft>
              <a:buNone/>
            </a:pPr>
            <a:r>
              <a:rPr b="1" lang="en">
                <a:solidFill>
                  <a:srgbClr val="000000"/>
                </a:solidFill>
              </a:rPr>
              <a:t>Source code:</a:t>
            </a:r>
            <a:br>
              <a:rPr lang="en">
                <a:solidFill>
                  <a:srgbClr val="000000"/>
                </a:solidFill>
              </a:rPr>
            </a:br>
            <a:r>
              <a:rPr lang="en" sz="1400">
                <a:solidFill>
                  <a:srgbClr val="000000"/>
                </a:solidFill>
              </a:rPr>
              <a:t>https://github.com/___</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Us</a:t>
            </a:r>
            <a:endParaRPr/>
          </a:p>
        </p:txBody>
      </p:sp>
      <p:sp>
        <p:nvSpPr>
          <p:cNvPr id="70" name="Google Shape;70;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SzPts val="1600"/>
              <a:buChar char="●"/>
            </a:pPr>
            <a:r>
              <a:rPr lang="en" sz="1400"/>
              <a:t>The ADAPT research centre focuses on developing next generation </a:t>
            </a:r>
            <a:r>
              <a:rPr b="1" lang="en" sz="1400">
                <a:solidFill>
                  <a:srgbClr val="751D84"/>
                </a:solidFill>
              </a:rPr>
              <a:t>digital technologies </a:t>
            </a:r>
            <a:r>
              <a:rPr lang="en" sz="1400"/>
              <a:t>that transform how people communicate. Adapt excels in areas of </a:t>
            </a:r>
            <a:r>
              <a:rPr b="1" lang="en" sz="1400">
                <a:solidFill>
                  <a:srgbClr val="751D84"/>
                </a:solidFill>
              </a:rPr>
              <a:t>Natural Language Processing, Machine Learning, AI</a:t>
            </a:r>
            <a:r>
              <a:rPr lang="en" sz="1400">
                <a:solidFill>
                  <a:srgbClr val="751D84"/>
                </a:solidFill>
              </a:rPr>
              <a:t> </a:t>
            </a:r>
            <a:r>
              <a:rPr lang="en" sz="1400">
                <a:solidFill>
                  <a:srgbClr val="002060"/>
                </a:solidFill>
              </a:rPr>
              <a:t>and many more.</a:t>
            </a:r>
            <a:endParaRPr sz="1400">
              <a:solidFill>
                <a:srgbClr val="002060"/>
              </a:solidFill>
            </a:endParaRPr>
          </a:p>
          <a:p>
            <a:pPr indent="-330200" lvl="0" marL="457200" rtl="0" algn="l">
              <a:lnSpc>
                <a:spcPct val="114000"/>
              </a:lnSpc>
              <a:spcBef>
                <a:spcPts val="0"/>
              </a:spcBef>
              <a:spcAft>
                <a:spcPts val="0"/>
              </a:spcAft>
              <a:buSzPts val="1600"/>
              <a:buChar char="●"/>
            </a:pPr>
            <a:r>
              <a:rPr lang="en" sz="1400"/>
              <a:t>ADAPT researchers are based in four leading universities:</a:t>
            </a:r>
            <a:endParaRPr sz="1400"/>
          </a:p>
          <a:p>
            <a:pPr indent="457200" lvl="0" marL="0" rtl="0" algn="l">
              <a:lnSpc>
                <a:spcPct val="114000"/>
              </a:lnSpc>
              <a:spcBef>
                <a:spcPts val="0"/>
              </a:spcBef>
              <a:spcAft>
                <a:spcPts val="0"/>
              </a:spcAft>
              <a:buNone/>
            </a:pPr>
            <a:r>
              <a:rPr lang="en" sz="1400"/>
              <a:t>Trinity College Dublin, Dublin City University, </a:t>
            </a:r>
            <a:br>
              <a:rPr lang="en" sz="1400"/>
            </a:br>
            <a:r>
              <a:rPr lang="en" sz="1400"/>
              <a:t>	University College Dublin and Dublin Institute of Technology.</a:t>
            </a:r>
            <a:endParaRPr sz="1400"/>
          </a:p>
          <a:p>
            <a:pPr indent="0" lvl="0" marL="0" rtl="0" algn="l">
              <a:lnSpc>
                <a:spcPct val="114000"/>
              </a:lnSpc>
              <a:spcBef>
                <a:spcPts val="0"/>
              </a:spcBef>
              <a:spcAft>
                <a:spcPts val="0"/>
              </a:spcAft>
              <a:buNone/>
            </a:pPr>
            <a:r>
              <a:t/>
            </a:r>
            <a:endParaRPr sz="1400"/>
          </a:p>
          <a:p>
            <a:pPr indent="-330200" lvl="0" marL="457200" rtl="0" algn="l">
              <a:lnSpc>
                <a:spcPct val="115000"/>
              </a:lnSpc>
              <a:spcBef>
                <a:spcPts val="0"/>
              </a:spcBef>
              <a:spcAft>
                <a:spcPts val="0"/>
              </a:spcAft>
              <a:buSzPts val="1600"/>
              <a:buChar char="●"/>
            </a:pPr>
            <a:r>
              <a:rPr b="1" lang="en" sz="2800">
                <a:solidFill>
                  <a:srgbClr val="751D84"/>
                </a:solidFill>
              </a:rPr>
              <a:t>115</a:t>
            </a:r>
            <a:r>
              <a:rPr b="1" lang="en" sz="1400">
                <a:solidFill>
                  <a:srgbClr val="751D84"/>
                </a:solidFill>
              </a:rPr>
              <a:t> </a:t>
            </a:r>
            <a:r>
              <a:rPr b="1" lang="en" sz="1400"/>
              <a:t>Expert Researchers </a:t>
            </a:r>
            <a:r>
              <a:rPr b="1" lang="en" sz="2800">
                <a:solidFill>
                  <a:srgbClr val="01839D"/>
                </a:solidFill>
              </a:rPr>
              <a:t>80</a:t>
            </a:r>
            <a:r>
              <a:rPr b="1" lang="en" sz="1400">
                <a:solidFill>
                  <a:srgbClr val="01839D"/>
                </a:solidFill>
              </a:rPr>
              <a:t> </a:t>
            </a:r>
            <a:r>
              <a:rPr b="1" lang="en" sz="1400"/>
              <a:t>Industry Partners </a:t>
            </a:r>
            <a:r>
              <a:rPr b="1" lang="en" sz="2800">
                <a:solidFill>
                  <a:srgbClr val="92D050"/>
                </a:solidFill>
              </a:rPr>
              <a:t>327</a:t>
            </a:r>
            <a:r>
              <a:rPr b="1" lang="en" sz="1400">
                <a:solidFill>
                  <a:srgbClr val="92D050"/>
                </a:solidFill>
              </a:rPr>
              <a:t> </a:t>
            </a:r>
            <a:r>
              <a:rPr b="1" lang="en" sz="1400"/>
              <a:t>Published Papers</a:t>
            </a:r>
            <a:endParaRPr b="1" sz="1400"/>
          </a:p>
          <a:p>
            <a:pPr indent="0" lvl="0" marL="0" rtl="0" algn="l">
              <a:spcBef>
                <a:spcPts val="1600"/>
              </a:spcBef>
              <a:spcAft>
                <a:spcPts val="1600"/>
              </a:spcAft>
              <a:buNone/>
            </a:pPr>
            <a:r>
              <a:t/>
            </a:r>
            <a:endParaRPr sz="1600"/>
          </a:p>
        </p:txBody>
      </p:sp>
      <p:pic>
        <p:nvPicPr>
          <p:cNvPr descr="Adapt Logo.png" id="71" name="Google Shape;71;p14"/>
          <p:cNvPicPr preferRelativeResize="0"/>
          <p:nvPr/>
        </p:nvPicPr>
        <p:blipFill>
          <a:blip r:embed="rId3">
            <a:alphaModFix/>
          </a:blip>
          <a:stretch>
            <a:fillRect/>
          </a:stretch>
        </p:blipFill>
        <p:spPr>
          <a:xfrm>
            <a:off x="7556725" y="372500"/>
            <a:ext cx="1143000" cy="66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 and Motivation</a:t>
            </a:r>
            <a:endParaRPr/>
          </a:p>
        </p:txBody>
      </p:sp>
      <p:sp>
        <p:nvSpPr>
          <p:cNvPr id="77" name="Google Shape;77;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Diversity in publishing methods</a:t>
            </a:r>
            <a:endParaRPr sz="1600"/>
          </a:p>
          <a:p>
            <a:pPr indent="-330200" lvl="0" marL="457200" rtl="0" algn="l">
              <a:spcBef>
                <a:spcPts val="0"/>
              </a:spcBef>
              <a:spcAft>
                <a:spcPts val="0"/>
              </a:spcAft>
              <a:buSzPts val="1600"/>
              <a:buChar char="●"/>
            </a:pPr>
            <a:r>
              <a:rPr lang="en" sz="1600"/>
              <a:t>Centralised nature of publications</a:t>
            </a:r>
            <a:endParaRPr sz="1600"/>
          </a:p>
          <a:p>
            <a:pPr indent="-330200" lvl="0" marL="457200" rtl="0" algn="l">
              <a:spcBef>
                <a:spcPts val="0"/>
              </a:spcBef>
              <a:spcAft>
                <a:spcPts val="0"/>
              </a:spcAft>
              <a:buSzPts val="1600"/>
              <a:buChar char="●"/>
            </a:pPr>
            <a:r>
              <a:rPr lang="en" sz="1600"/>
              <a:t>No clear guidelines when reproducing an experiment</a:t>
            </a:r>
            <a:endParaRPr sz="1600"/>
          </a:p>
          <a:p>
            <a:pPr indent="-330200" lvl="0" marL="457200" rtl="0" algn="l">
              <a:spcBef>
                <a:spcPts val="0"/>
              </a:spcBef>
              <a:spcAft>
                <a:spcPts val="0"/>
              </a:spcAft>
              <a:buSzPts val="1600"/>
              <a:buChar char="●"/>
            </a:pPr>
            <a:r>
              <a:rPr lang="en" sz="1600"/>
              <a:t>Semantic web and linked data as decentralised approach</a:t>
            </a:r>
            <a:endParaRPr sz="1600"/>
          </a:p>
          <a:p>
            <a:pPr indent="-330200" lvl="0" marL="457200" rtl="0" algn="l">
              <a:spcBef>
                <a:spcPts val="0"/>
              </a:spcBef>
              <a:spcAft>
                <a:spcPts val="0"/>
              </a:spcAft>
              <a:buSzPts val="1600"/>
              <a:buChar char="●"/>
            </a:pPr>
            <a:r>
              <a:rPr lang="en" sz="1600"/>
              <a:t>How to enable anyone to publish their experimental workflows?</a:t>
            </a:r>
            <a:endParaRPr sz="1600"/>
          </a:p>
          <a:p>
            <a:pPr indent="0" lvl="0" marL="0" rtl="0" algn="l">
              <a:spcBef>
                <a:spcPts val="1600"/>
              </a:spcBef>
              <a:spcAft>
                <a:spcPts val="0"/>
              </a:spcAft>
              <a:buNone/>
            </a:pPr>
            <a:r>
              <a:rPr lang="en" sz="1600">
                <a:latin typeface="Oswald"/>
                <a:ea typeface="Oswald"/>
                <a:cs typeface="Oswald"/>
                <a:sym typeface="Oswald"/>
              </a:rPr>
              <a:t>Project Plan</a:t>
            </a:r>
            <a:endParaRPr sz="1600">
              <a:latin typeface="Oswald"/>
              <a:ea typeface="Oswald"/>
              <a:cs typeface="Oswald"/>
              <a:sym typeface="Oswald"/>
            </a:endParaRPr>
          </a:p>
          <a:p>
            <a:pPr indent="-330200" lvl="0" marL="457200" rtl="0" algn="l">
              <a:spcBef>
                <a:spcPts val="0"/>
              </a:spcBef>
              <a:spcAft>
                <a:spcPts val="0"/>
              </a:spcAft>
              <a:buSzPts val="1600"/>
              <a:buChar char="●"/>
            </a:pPr>
            <a:r>
              <a:rPr lang="en" sz="1600"/>
              <a:t>Workflows -&gt; Steps to perform the experiment</a:t>
            </a:r>
            <a:br>
              <a:rPr lang="en" sz="1600"/>
            </a:br>
            <a:r>
              <a:rPr lang="en" sz="1600"/>
              <a:t>Data -&gt; What goes in, properties, conditions for usage</a:t>
            </a:r>
            <a:endParaRPr sz="1600"/>
          </a:p>
          <a:p>
            <a:pPr indent="-330200" lvl="0" marL="457200" rtl="0" algn="l">
              <a:spcBef>
                <a:spcPts val="0"/>
              </a:spcBef>
              <a:spcAft>
                <a:spcPts val="0"/>
              </a:spcAft>
              <a:buSzPts val="1600"/>
              <a:buChar char="●"/>
            </a:pPr>
            <a:r>
              <a:rPr lang="en" sz="1600"/>
              <a:t>License -&gt; Conditions for reproduction / repeatability /reuse</a:t>
            </a:r>
            <a:endParaRPr sz="1600"/>
          </a:p>
          <a:p>
            <a:pPr indent="-330200" lvl="0" marL="457200" rtl="0" algn="l">
              <a:spcBef>
                <a:spcPts val="0"/>
              </a:spcBef>
              <a:spcAft>
                <a:spcPts val="0"/>
              </a:spcAft>
              <a:buSzPts val="1600"/>
              <a:buChar char="●"/>
            </a:pPr>
            <a:r>
              <a:rPr lang="en" sz="1600"/>
              <a:t>Publish using Linked Data</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a:t>
            </a:r>
            <a:r>
              <a:rPr lang="en"/>
              <a:t>pen Publications</a:t>
            </a:r>
            <a:endParaRPr/>
          </a:p>
        </p:txBody>
      </p:sp>
      <p:sp>
        <p:nvSpPr>
          <p:cNvPr id="83" name="Google Shape;83;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Oswald"/>
                <a:ea typeface="Oswald"/>
                <a:cs typeface="Oswald"/>
                <a:sym typeface="Oswald"/>
              </a:rPr>
              <a:t>The Benefits</a:t>
            </a:r>
            <a:endParaRPr sz="1600"/>
          </a:p>
          <a:p>
            <a:pPr indent="-330200" lvl="0" marL="457200" marR="0" rtl="0" algn="l">
              <a:lnSpc>
                <a:spcPct val="115000"/>
              </a:lnSpc>
              <a:spcBef>
                <a:spcPts val="0"/>
              </a:spcBef>
              <a:spcAft>
                <a:spcPts val="0"/>
              </a:spcAft>
              <a:buSzPts val="1600"/>
              <a:buChar char="●"/>
            </a:pPr>
            <a:r>
              <a:rPr lang="en" sz="1600"/>
              <a:t>Workflows can be used as tools of documentation</a:t>
            </a:r>
            <a:endParaRPr sz="1600"/>
          </a:p>
          <a:p>
            <a:pPr indent="-330200" lvl="0" marL="457200" marR="0" rtl="0" algn="l">
              <a:lnSpc>
                <a:spcPct val="115000"/>
              </a:lnSpc>
              <a:spcBef>
                <a:spcPts val="0"/>
              </a:spcBef>
              <a:spcAft>
                <a:spcPts val="0"/>
              </a:spcAft>
              <a:buSzPts val="1600"/>
              <a:buChar char="●"/>
            </a:pPr>
            <a:r>
              <a:rPr lang="en" sz="1600"/>
              <a:t>Published under (author) self-controlled environment</a:t>
            </a:r>
            <a:endParaRPr sz="1600"/>
          </a:p>
          <a:p>
            <a:pPr indent="-330200" lvl="0" marL="457200" marR="0" rtl="0" algn="l">
              <a:lnSpc>
                <a:spcPct val="115000"/>
              </a:lnSpc>
              <a:spcBef>
                <a:spcPts val="0"/>
              </a:spcBef>
              <a:spcAft>
                <a:spcPts val="0"/>
              </a:spcAft>
              <a:buSzPts val="1600"/>
              <a:buChar char="●"/>
            </a:pPr>
            <a:r>
              <a:rPr lang="en" sz="1600"/>
              <a:t>Decentralise knowledge and connect through using linked data</a:t>
            </a:r>
            <a:endParaRPr sz="1600"/>
          </a:p>
          <a:p>
            <a:pPr indent="0" lvl="0" marL="0" marR="0" rtl="0" algn="l">
              <a:lnSpc>
                <a:spcPct val="100000"/>
              </a:lnSpc>
              <a:spcBef>
                <a:spcPts val="1600"/>
              </a:spcBef>
              <a:spcAft>
                <a:spcPts val="0"/>
              </a:spcAft>
              <a:buNone/>
            </a:pPr>
            <a:r>
              <a:rPr lang="en" sz="1600">
                <a:latin typeface="Oswald"/>
                <a:ea typeface="Oswald"/>
                <a:cs typeface="Oswald"/>
                <a:sym typeface="Oswald"/>
              </a:rPr>
              <a:t>Considerations</a:t>
            </a:r>
            <a:endParaRPr sz="1600">
              <a:latin typeface="Oswald"/>
              <a:ea typeface="Oswald"/>
              <a:cs typeface="Oswald"/>
              <a:sym typeface="Oswald"/>
            </a:endParaRPr>
          </a:p>
          <a:p>
            <a:pPr indent="-330200" lvl="0" marL="457200" rtl="0" algn="l">
              <a:lnSpc>
                <a:spcPct val="115000"/>
              </a:lnSpc>
              <a:spcBef>
                <a:spcPts val="0"/>
              </a:spcBef>
              <a:spcAft>
                <a:spcPts val="0"/>
              </a:spcAft>
              <a:buSzPts val="1600"/>
              <a:buChar char="●"/>
            </a:pPr>
            <a:r>
              <a:rPr lang="en" sz="1600"/>
              <a:t>How do researchers conduct their research?</a:t>
            </a:r>
            <a:endParaRPr sz="1600"/>
          </a:p>
          <a:p>
            <a:pPr indent="-330200" lvl="0" marL="457200" rtl="0" algn="l">
              <a:spcBef>
                <a:spcPts val="0"/>
              </a:spcBef>
              <a:spcAft>
                <a:spcPts val="0"/>
              </a:spcAft>
              <a:buSzPts val="1600"/>
              <a:buChar char="●"/>
            </a:pPr>
            <a:r>
              <a:rPr lang="en" sz="1600"/>
              <a:t>How does the research map into an ontology?</a:t>
            </a:r>
            <a:endParaRPr sz="1600"/>
          </a:p>
          <a:p>
            <a:pPr indent="-330200" lvl="0" marL="457200" rtl="0" algn="l">
              <a:spcBef>
                <a:spcPts val="0"/>
              </a:spcBef>
              <a:spcAft>
                <a:spcPts val="0"/>
              </a:spcAft>
              <a:buSzPts val="1600"/>
              <a:buChar char="●"/>
            </a:pPr>
            <a:r>
              <a:rPr lang="en" sz="1600"/>
              <a:t>What existing ontologies can be used here?</a:t>
            </a:r>
            <a:endParaRPr sz="1600"/>
          </a:p>
          <a:p>
            <a:pPr indent="-330200" lvl="0" marL="457200" rtl="0" algn="l">
              <a:spcBef>
                <a:spcPts val="0"/>
              </a:spcBef>
              <a:spcAft>
                <a:spcPts val="0"/>
              </a:spcAft>
              <a:buSzPts val="1600"/>
              <a:buChar char="●"/>
            </a:pPr>
            <a:r>
              <a:rPr lang="en" sz="1600"/>
              <a:t>How can we license data sets?</a:t>
            </a:r>
            <a:endParaRPr sz="1600"/>
          </a:p>
          <a:p>
            <a:pPr indent="-330200" lvl="0" marL="457200" rtl="0" algn="l">
              <a:spcBef>
                <a:spcPts val="0"/>
              </a:spcBef>
              <a:spcAft>
                <a:spcPts val="0"/>
              </a:spcAft>
              <a:buSzPts val="1600"/>
              <a:buChar char="●"/>
            </a:pPr>
            <a:r>
              <a:rPr lang="en" sz="1600"/>
              <a:t>Can we create a user study?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t>Main Concepts in Experimental Workflows</a:t>
            </a:r>
            <a:endParaRPr/>
          </a:p>
        </p:txBody>
      </p:sp>
      <p:sp>
        <p:nvSpPr>
          <p:cNvPr id="89" name="Google Shape;89;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Oswald"/>
                <a:ea typeface="Oswald"/>
                <a:cs typeface="Oswald"/>
                <a:sym typeface="Oswald"/>
              </a:rPr>
              <a:t>Reproducibility and Repeatability</a:t>
            </a:r>
            <a:endParaRPr sz="1600"/>
          </a:p>
          <a:p>
            <a:pPr indent="-330200" lvl="0" marL="457200" rtl="0" algn="l">
              <a:spcBef>
                <a:spcPts val="0"/>
              </a:spcBef>
              <a:spcAft>
                <a:spcPts val="0"/>
              </a:spcAft>
              <a:buSzPts val="1600"/>
              <a:buChar char="●"/>
            </a:pPr>
            <a:r>
              <a:rPr lang="en" sz="1600"/>
              <a:t>‘Sharing of data’ is a key tenet of scientific publications</a:t>
            </a:r>
            <a:endParaRPr sz="1600"/>
          </a:p>
          <a:p>
            <a:pPr indent="-330200" lvl="0" marL="457200" rtl="0" algn="l">
              <a:spcBef>
                <a:spcPts val="0"/>
              </a:spcBef>
              <a:spcAft>
                <a:spcPts val="0"/>
              </a:spcAft>
              <a:buSzPts val="1600"/>
              <a:buChar char="●"/>
            </a:pPr>
            <a:r>
              <a:rPr lang="en" sz="1600"/>
              <a:t>Peer reviews are a decentralised form of validating research</a:t>
            </a:r>
            <a:endParaRPr sz="1600"/>
          </a:p>
          <a:p>
            <a:pPr indent="-330200" lvl="0" marL="457200" rtl="0" algn="l">
              <a:spcBef>
                <a:spcPts val="0"/>
              </a:spcBef>
              <a:spcAft>
                <a:spcPts val="0"/>
              </a:spcAft>
              <a:buSzPts val="1600"/>
              <a:buChar char="●"/>
            </a:pPr>
            <a:r>
              <a:rPr lang="en" sz="1600"/>
              <a:t>Open Access needs access to data and implementation steps</a:t>
            </a:r>
            <a:endParaRPr sz="1600"/>
          </a:p>
          <a:p>
            <a:pPr indent="0" lvl="0" marL="0" rtl="0" algn="l">
              <a:lnSpc>
                <a:spcPct val="100000"/>
              </a:lnSpc>
              <a:spcBef>
                <a:spcPts val="1600"/>
              </a:spcBef>
              <a:spcAft>
                <a:spcPts val="0"/>
              </a:spcAft>
              <a:buNone/>
            </a:pPr>
            <a:r>
              <a:rPr lang="en" sz="1600">
                <a:latin typeface="Oswald"/>
                <a:ea typeface="Oswald"/>
                <a:cs typeface="Oswald"/>
                <a:sym typeface="Oswald"/>
              </a:rPr>
              <a:t>Variations in experiments</a:t>
            </a:r>
            <a:endParaRPr sz="1600">
              <a:latin typeface="Oswald"/>
              <a:ea typeface="Oswald"/>
              <a:cs typeface="Oswald"/>
              <a:sym typeface="Oswald"/>
            </a:endParaRPr>
          </a:p>
          <a:p>
            <a:pPr indent="-330200" lvl="0" marL="457200" rtl="0" algn="l">
              <a:spcBef>
                <a:spcPts val="0"/>
              </a:spcBef>
              <a:spcAft>
                <a:spcPts val="0"/>
              </a:spcAft>
              <a:buSzPts val="1600"/>
              <a:buChar char="●"/>
            </a:pPr>
            <a:r>
              <a:rPr lang="en" sz="1600"/>
              <a:t>Experiments are similar and use (almost) similar datasets</a:t>
            </a:r>
            <a:endParaRPr sz="1600"/>
          </a:p>
          <a:p>
            <a:pPr indent="-330200" lvl="0" marL="457200" rtl="0" algn="l">
              <a:spcBef>
                <a:spcPts val="0"/>
              </a:spcBef>
              <a:spcAft>
                <a:spcPts val="0"/>
              </a:spcAft>
              <a:buSzPts val="1600"/>
              <a:buChar char="●"/>
            </a:pPr>
            <a:r>
              <a:rPr lang="en" sz="1600"/>
              <a:t>Variations of some common template or of previous research</a:t>
            </a:r>
            <a:endParaRPr sz="1600"/>
          </a:p>
          <a:p>
            <a:pPr indent="-330200" lvl="0" marL="457200" rtl="0" algn="l">
              <a:spcBef>
                <a:spcPts val="0"/>
              </a:spcBef>
              <a:spcAft>
                <a:spcPts val="0"/>
              </a:spcAft>
              <a:buSzPts val="1600"/>
              <a:buChar char="●"/>
            </a:pPr>
            <a:r>
              <a:rPr lang="en" sz="1600"/>
              <a:t>Using linked open data, these experiments can be ‘linked’ together</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Licensing and Intellectual Property</a:t>
            </a:r>
            <a:endParaRPr/>
          </a:p>
        </p:txBody>
      </p:sp>
      <p:sp>
        <p:nvSpPr>
          <p:cNvPr id="95" name="Google Shape;95;p18"/>
          <p:cNvSpPr txBox="1"/>
          <p:nvPr>
            <p:ph idx="1" type="body"/>
          </p:nvPr>
        </p:nvSpPr>
        <p:spPr>
          <a:xfrm>
            <a:off x="311700" y="1468825"/>
            <a:ext cx="8520600" cy="337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Oswald"/>
                <a:ea typeface="Oswald"/>
                <a:cs typeface="Oswald"/>
                <a:sym typeface="Oswald"/>
              </a:rPr>
              <a:t>Starting Point</a:t>
            </a:r>
            <a:endParaRPr sz="1600"/>
          </a:p>
          <a:p>
            <a:pPr indent="-330200" lvl="0" marL="457200" marR="0" rtl="0" algn="l">
              <a:lnSpc>
                <a:spcPct val="115000"/>
              </a:lnSpc>
              <a:spcBef>
                <a:spcPts val="0"/>
              </a:spcBef>
              <a:spcAft>
                <a:spcPts val="0"/>
              </a:spcAft>
              <a:buSzPts val="1600"/>
              <a:buChar char="●"/>
            </a:pPr>
            <a:r>
              <a:rPr lang="en" sz="1600"/>
              <a:t>Decision on best licensing practices</a:t>
            </a:r>
            <a:endParaRPr sz="1600"/>
          </a:p>
          <a:p>
            <a:pPr indent="-330200" lvl="0" marL="457200" marR="0" rtl="0" algn="l">
              <a:lnSpc>
                <a:spcPct val="115000"/>
              </a:lnSpc>
              <a:spcBef>
                <a:spcPts val="0"/>
              </a:spcBef>
              <a:spcAft>
                <a:spcPts val="0"/>
              </a:spcAft>
              <a:buSzPts val="1600"/>
              <a:buChar char="●"/>
            </a:pPr>
            <a:r>
              <a:rPr lang="en" sz="1600"/>
              <a:t>Need for comprehensive method to describe not just an experiment, but all of its components and the relations</a:t>
            </a:r>
            <a:endParaRPr sz="1600"/>
          </a:p>
          <a:p>
            <a:pPr indent="-330200" lvl="0" marL="457200" marR="0" rtl="0" algn="l">
              <a:lnSpc>
                <a:spcPct val="115000"/>
              </a:lnSpc>
              <a:spcBef>
                <a:spcPts val="0"/>
              </a:spcBef>
              <a:spcAft>
                <a:spcPts val="0"/>
              </a:spcAft>
              <a:buSzPts val="1600"/>
              <a:buChar char="●"/>
            </a:pPr>
            <a:r>
              <a:rPr lang="en" sz="1600"/>
              <a:t>Licensing model to suggest the best license</a:t>
            </a:r>
            <a:endParaRPr sz="1600"/>
          </a:p>
          <a:p>
            <a:pPr indent="-330200" lvl="0" marL="457200" marR="0" rtl="0" algn="l">
              <a:lnSpc>
                <a:spcPct val="115000"/>
              </a:lnSpc>
              <a:spcBef>
                <a:spcPts val="0"/>
              </a:spcBef>
              <a:spcAft>
                <a:spcPts val="0"/>
              </a:spcAft>
              <a:buSzPts val="1600"/>
              <a:buChar char="●"/>
            </a:pPr>
            <a:r>
              <a:rPr lang="en" sz="1600"/>
              <a:t>Decentralised approach to the above</a:t>
            </a:r>
            <a:endParaRPr sz="1600"/>
          </a:p>
          <a:p>
            <a:pPr indent="0" lvl="0" marL="0" marR="0" rtl="0" algn="l">
              <a:lnSpc>
                <a:spcPct val="100000"/>
              </a:lnSpc>
              <a:spcBef>
                <a:spcPts val="1600"/>
              </a:spcBef>
              <a:spcAft>
                <a:spcPts val="0"/>
              </a:spcAft>
              <a:buNone/>
            </a:pPr>
            <a:r>
              <a:rPr lang="en" sz="1600">
                <a:latin typeface="Oswald"/>
                <a:ea typeface="Oswald"/>
                <a:cs typeface="Oswald"/>
                <a:sym typeface="Oswald"/>
              </a:rPr>
              <a:t>Challenges</a:t>
            </a:r>
            <a:endParaRPr sz="1600">
              <a:latin typeface="Oswald"/>
              <a:ea typeface="Oswald"/>
              <a:cs typeface="Oswald"/>
              <a:sym typeface="Oswald"/>
            </a:endParaRPr>
          </a:p>
          <a:p>
            <a:pPr indent="-330200" lvl="0" marL="457200" rtl="0" algn="l">
              <a:spcBef>
                <a:spcPts val="0"/>
              </a:spcBef>
              <a:spcAft>
                <a:spcPts val="0"/>
              </a:spcAft>
              <a:buSzPts val="1600"/>
              <a:buChar char="●"/>
            </a:pPr>
            <a:r>
              <a:rPr lang="en" sz="1600"/>
              <a:t>Explore the best practices</a:t>
            </a:r>
            <a:endParaRPr sz="1600"/>
          </a:p>
          <a:p>
            <a:pPr indent="-330200" lvl="0" marL="457200" rtl="0" algn="l">
              <a:spcBef>
                <a:spcPts val="0"/>
              </a:spcBef>
              <a:spcAft>
                <a:spcPts val="0"/>
              </a:spcAft>
              <a:buSzPts val="1600"/>
              <a:buChar char="●"/>
            </a:pPr>
            <a:r>
              <a:rPr lang="en" sz="1600"/>
              <a:t>Avoid over-complicated legal requirements</a:t>
            </a:r>
            <a:endParaRPr sz="1600"/>
          </a:p>
          <a:p>
            <a:pPr indent="-330200" lvl="0" marL="457200" rtl="0" algn="l">
              <a:spcBef>
                <a:spcPts val="0"/>
              </a:spcBef>
              <a:spcAft>
                <a:spcPts val="0"/>
              </a:spcAft>
              <a:buSzPts val="1600"/>
              <a:buChar char="●"/>
            </a:pPr>
            <a:r>
              <a:rPr lang="en" sz="1600"/>
              <a:t>Final experiment’s license is not sum of its parts</a:t>
            </a:r>
            <a:endParaRPr sz="1600"/>
          </a:p>
          <a:p>
            <a:pPr indent="-330200" lvl="0" marL="457200" rtl="0" algn="l">
              <a:spcBef>
                <a:spcPts val="0"/>
              </a:spcBef>
              <a:spcAft>
                <a:spcPts val="0"/>
              </a:spcAft>
              <a:buSzPts val="1600"/>
              <a:buChar char="●"/>
            </a:pPr>
            <a:r>
              <a:rPr lang="en" sz="1600"/>
              <a:t>Inheritance: inclusion vs exclusion (parent-child relationship)</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Ontologies</a:t>
            </a:r>
            <a:endParaRPr/>
          </a:p>
        </p:txBody>
      </p:sp>
      <p:sp>
        <p:nvSpPr>
          <p:cNvPr id="101" name="Google Shape;101;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OPMW (Open Provenance Model for Workflows)</a:t>
            </a:r>
            <a:endParaRPr/>
          </a:p>
          <a:p>
            <a:pPr indent="-317500" lvl="1" marL="914400" rtl="0" algn="l">
              <a:spcBef>
                <a:spcPts val="0"/>
              </a:spcBef>
              <a:spcAft>
                <a:spcPts val="0"/>
              </a:spcAft>
              <a:buSzPts val="1400"/>
              <a:buChar char="○"/>
            </a:pPr>
            <a:r>
              <a:rPr lang="en"/>
              <a:t>Based on PROV-O and P-Plan</a:t>
            </a:r>
            <a:endParaRPr/>
          </a:p>
          <a:p>
            <a:pPr indent="-317500" lvl="1" marL="914400" rtl="0" algn="l">
              <a:spcBef>
                <a:spcPts val="0"/>
              </a:spcBef>
              <a:spcAft>
                <a:spcPts val="0"/>
              </a:spcAft>
              <a:buSzPts val="1400"/>
              <a:buChar char="○"/>
            </a:pPr>
            <a:r>
              <a:rPr lang="en"/>
              <a:t>Track provenance in scientific workflows</a:t>
            </a:r>
            <a:br>
              <a:rPr lang="en"/>
            </a:br>
            <a:endParaRPr/>
          </a:p>
          <a:p>
            <a:pPr indent="-342900" lvl="0" marL="457200" rtl="0" algn="l">
              <a:spcBef>
                <a:spcPts val="0"/>
              </a:spcBef>
              <a:spcAft>
                <a:spcPts val="0"/>
              </a:spcAft>
              <a:buSzPts val="1800"/>
              <a:buChar char="●"/>
            </a:pPr>
            <a:r>
              <a:rPr lang="en"/>
              <a:t>ODRL (Open Digital Rights Language)</a:t>
            </a:r>
            <a:endParaRPr/>
          </a:p>
          <a:p>
            <a:pPr indent="-317500" lvl="1" marL="914400" rtl="0" algn="l">
              <a:spcBef>
                <a:spcPts val="0"/>
              </a:spcBef>
              <a:spcAft>
                <a:spcPts val="0"/>
              </a:spcAft>
              <a:buSzPts val="1400"/>
              <a:buChar char="○"/>
            </a:pPr>
            <a:r>
              <a:rPr lang="en"/>
              <a:t>Expressing digital rights management</a:t>
            </a:r>
            <a:endParaRPr/>
          </a:p>
          <a:p>
            <a:pPr indent="-317500" lvl="1" marL="914400" rtl="0" algn="l">
              <a:spcBef>
                <a:spcPts val="0"/>
              </a:spcBef>
              <a:spcAft>
                <a:spcPts val="0"/>
              </a:spcAft>
              <a:buSzPts val="1400"/>
              <a:buChar char="○"/>
            </a:pPr>
            <a:r>
              <a:rPr lang="en"/>
              <a:t>Use for access and usage conditions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OPMW</a:t>
            </a:r>
            <a:endParaRPr/>
          </a:p>
        </p:txBody>
      </p:sp>
      <p:sp>
        <p:nvSpPr>
          <p:cNvPr id="107" name="Google Shape;107;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Template</a:t>
            </a:r>
            <a:endParaRPr/>
          </a:p>
          <a:p>
            <a:pPr indent="-317500" lvl="1" marL="914400" rtl="0" algn="l">
              <a:spcBef>
                <a:spcPts val="0"/>
              </a:spcBef>
              <a:spcAft>
                <a:spcPts val="0"/>
              </a:spcAft>
              <a:buSzPts val="1400"/>
              <a:buChar char="○"/>
            </a:pPr>
            <a:r>
              <a:rPr lang="en"/>
              <a:t>Artifact</a:t>
            </a:r>
            <a:endParaRPr/>
          </a:p>
          <a:p>
            <a:pPr indent="-317500" lvl="2" marL="1371600" rtl="0" algn="l">
              <a:spcBef>
                <a:spcPts val="0"/>
              </a:spcBef>
              <a:spcAft>
                <a:spcPts val="0"/>
              </a:spcAft>
              <a:buSzPts val="1400"/>
              <a:buChar char="■"/>
            </a:pPr>
            <a:r>
              <a:rPr lang="en"/>
              <a:t>Data Variable</a:t>
            </a:r>
            <a:endParaRPr/>
          </a:p>
          <a:p>
            <a:pPr indent="-317500" lvl="2" marL="1371600" rtl="0" algn="l">
              <a:spcBef>
                <a:spcPts val="0"/>
              </a:spcBef>
              <a:spcAft>
                <a:spcPts val="0"/>
              </a:spcAft>
              <a:buSzPts val="1400"/>
              <a:buChar char="■"/>
            </a:pPr>
            <a:r>
              <a:rPr lang="en"/>
              <a:t>Parameter Variable</a:t>
            </a:r>
            <a:endParaRPr/>
          </a:p>
          <a:p>
            <a:pPr indent="-317500" lvl="1" marL="914400" rtl="0" algn="l">
              <a:spcBef>
                <a:spcPts val="0"/>
              </a:spcBef>
              <a:spcAft>
                <a:spcPts val="0"/>
              </a:spcAft>
              <a:buSzPts val="1400"/>
              <a:buChar char="○"/>
            </a:pPr>
            <a:r>
              <a:rPr lang="en"/>
              <a:t>Process/Step</a:t>
            </a:r>
            <a:endParaRPr/>
          </a:p>
          <a:p>
            <a:pPr indent="-342900" lvl="0" marL="457200" rtl="0" algn="l">
              <a:spcBef>
                <a:spcPts val="0"/>
              </a:spcBef>
              <a:spcAft>
                <a:spcPts val="0"/>
              </a:spcAft>
              <a:buSzPts val="1800"/>
              <a:buChar char="●"/>
            </a:pPr>
            <a:r>
              <a:rPr lang="en"/>
              <a:t>Execution</a:t>
            </a:r>
            <a:endParaRPr/>
          </a:p>
          <a:p>
            <a:pPr indent="-317500" lvl="1" marL="914400" rtl="0" algn="l">
              <a:spcBef>
                <a:spcPts val="0"/>
              </a:spcBef>
              <a:spcAft>
                <a:spcPts val="0"/>
              </a:spcAft>
              <a:buSzPts val="1400"/>
              <a:buChar char="○"/>
            </a:pPr>
            <a:r>
              <a:rPr lang="en"/>
              <a:t>Artifact</a:t>
            </a:r>
            <a:endParaRPr/>
          </a:p>
          <a:p>
            <a:pPr indent="-317500" lvl="1" marL="914400" rtl="0" algn="l">
              <a:spcBef>
                <a:spcPts val="0"/>
              </a:spcBef>
              <a:spcAft>
                <a:spcPts val="0"/>
              </a:spcAft>
              <a:buSzPts val="1400"/>
              <a:buChar char="○"/>
            </a:pPr>
            <a:r>
              <a:rPr lang="en"/>
              <a:t>Process</a:t>
            </a:r>
            <a:endParaRPr/>
          </a:p>
          <a:p>
            <a:pPr indent="-317500" lvl="2" marL="1371600" rtl="0" algn="l">
              <a:spcBef>
                <a:spcPts val="0"/>
              </a:spcBef>
              <a:spcAft>
                <a:spcPts val="0"/>
              </a:spcAft>
              <a:buSzPts val="1400"/>
              <a:buChar char="■"/>
            </a:pPr>
            <a:r>
              <a:rPr lang="en"/>
              <a:t>Controller / Agent</a:t>
            </a:r>
            <a:endParaRPr/>
          </a:p>
        </p:txBody>
      </p:sp>
      <p:pic>
        <p:nvPicPr>
          <p:cNvPr id="108" name="Google Shape;108;p20"/>
          <p:cNvPicPr preferRelativeResize="0"/>
          <p:nvPr/>
        </p:nvPicPr>
        <p:blipFill>
          <a:blip r:embed="rId3">
            <a:alphaModFix/>
          </a:blip>
          <a:stretch>
            <a:fillRect/>
          </a:stretch>
        </p:blipFill>
        <p:spPr>
          <a:xfrm>
            <a:off x="5838464" y="0"/>
            <a:ext cx="2105025" cy="5143500"/>
          </a:xfrm>
          <a:prstGeom prst="rect">
            <a:avLst/>
          </a:prstGeom>
          <a:noFill/>
          <a:ln>
            <a:noFill/>
          </a:ln>
        </p:spPr>
      </p:pic>
      <p:sp>
        <p:nvSpPr>
          <p:cNvPr id="109" name="Google Shape;109;p20"/>
          <p:cNvSpPr txBox="1"/>
          <p:nvPr/>
        </p:nvSpPr>
        <p:spPr>
          <a:xfrm>
            <a:off x="1438175" y="616350"/>
            <a:ext cx="2577900" cy="37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http://www.opmw.org/</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ODRL</a:t>
            </a:r>
            <a:endParaRPr/>
          </a:p>
        </p:txBody>
      </p:sp>
      <p:sp>
        <p:nvSpPr>
          <p:cNvPr id="115" name="Google Shape;115;p21"/>
          <p:cNvSpPr txBox="1"/>
          <p:nvPr>
            <p:ph idx="1" type="body"/>
          </p:nvPr>
        </p:nvSpPr>
        <p:spPr>
          <a:xfrm>
            <a:off x="311700" y="1468825"/>
            <a:ext cx="8520600" cy="338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Classes</a:t>
            </a:r>
            <a:endParaRPr/>
          </a:p>
          <a:p>
            <a:pPr indent="-317500" lvl="1" marL="914400" rtl="0" algn="l">
              <a:spcBef>
                <a:spcPts val="0"/>
              </a:spcBef>
              <a:spcAft>
                <a:spcPts val="0"/>
              </a:spcAft>
              <a:buSzPts val="1400"/>
              <a:buChar char="○"/>
            </a:pPr>
            <a:r>
              <a:rPr lang="en"/>
              <a:t>Permission, Prohibition</a:t>
            </a:r>
            <a:endParaRPr/>
          </a:p>
          <a:p>
            <a:pPr indent="-317500" lvl="1" marL="914400" rtl="0" algn="l">
              <a:spcBef>
                <a:spcPts val="0"/>
              </a:spcBef>
              <a:spcAft>
                <a:spcPts val="0"/>
              </a:spcAft>
              <a:buSzPts val="1400"/>
              <a:buChar char="○"/>
            </a:pPr>
            <a:r>
              <a:rPr lang="en"/>
              <a:t>Asset, Party</a:t>
            </a:r>
            <a:endParaRPr/>
          </a:p>
          <a:p>
            <a:pPr indent="-317500" lvl="1" marL="914400" rtl="0" algn="l">
              <a:spcBef>
                <a:spcPts val="0"/>
              </a:spcBef>
              <a:spcAft>
                <a:spcPts val="0"/>
              </a:spcAft>
              <a:buSzPts val="1400"/>
              <a:buChar char="○"/>
            </a:pPr>
            <a:r>
              <a:rPr lang="en"/>
              <a:t>Policy, Privacy</a:t>
            </a:r>
            <a:endParaRPr/>
          </a:p>
          <a:p>
            <a:pPr indent="-317500" lvl="0" marL="457200" marR="0" rtl="0" algn="l">
              <a:lnSpc>
                <a:spcPct val="115000"/>
              </a:lnSpc>
              <a:spcBef>
                <a:spcPts val="0"/>
              </a:spcBef>
              <a:spcAft>
                <a:spcPts val="0"/>
              </a:spcAft>
              <a:buClr>
                <a:schemeClr val="dk2"/>
              </a:buClr>
              <a:buSzPts val="1400"/>
              <a:buFont typeface="Source Code Pro"/>
              <a:buChar char="●"/>
            </a:pPr>
            <a:r>
              <a:rPr lang="en"/>
              <a:t>Properties</a:t>
            </a:r>
            <a:endParaRPr/>
          </a:p>
          <a:p>
            <a:pPr indent="-317500" lvl="1" marL="914400" rtl="0" algn="l">
              <a:spcBef>
                <a:spcPts val="0"/>
              </a:spcBef>
              <a:spcAft>
                <a:spcPts val="0"/>
              </a:spcAft>
              <a:buSzPts val="1400"/>
              <a:buChar char="○"/>
            </a:pPr>
            <a:r>
              <a:rPr lang="en"/>
              <a:t>inheritAllowed, inheritFrom</a:t>
            </a:r>
            <a:endParaRPr/>
          </a:p>
          <a:p>
            <a:pPr indent="-317500" lvl="1" marL="914400" rtl="0" algn="l">
              <a:spcBef>
                <a:spcPts val="0"/>
              </a:spcBef>
              <a:spcAft>
                <a:spcPts val="0"/>
              </a:spcAft>
              <a:buSzPts val="1400"/>
              <a:buChar char="○"/>
            </a:pPr>
            <a:r>
              <a:rPr lang="en"/>
              <a:t>constraint, relation</a:t>
            </a:r>
            <a:endParaRPr/>
          </a:p>
          <a:p>
            <a:pPr indent="-317500" lvl="1" marL="914400" rtl="0" algn="l">
              <a:spcBef>
                <a:spcPts val="0"/>
              </a:spcBef>
              <a:spcAft>
                <a:spcPts val="0"/>
              </a:spcAft>
              <a:buSzPts val="1400"/>
              <a:buChar char="○"/>
            </a:pPr>
            <a:r>
              <a:rPr lang="en"/>
              <a:t>attributedParty, consentingParty</a:t>
            </a:r>
            <a:endParaRPr/>
          </a:p>
          <a:p>
            <a:pPr indent="-342900" lvl="0" marL="457200" rtl="0" algn="l">
              <a:spcBef>
                <a:spcPts val="0"/>
              </a:spcBef>
              <a:spcAft>
                <a:spcPts val="0"/>
              </a:spcAft>
              <a:buSzPts val="1800"/>
              <a:buChar char="●"/>
            </a:pPr>
            <a:r>
              <a:rPr lang="en"/>
              <a:t>Concepts</a:t>
            </a:r>
            <a:endParaRPr/>
          </a:p>
          <a:p>
            <a:pPr indent="-317500" lvl="1" marL="914400" rtl="0" algn="l">
              <a:spcBef>
                <a:spcPts val="0"/>
              </a:spcBef>
              <a:spcAft>
                <a:spcPts val="0"/>
              </a:spcAft>
              <a:buSzPts val="1400"/>
              <a:buChar char="○"/>
            </a:pPr>
            <a:r>
              <a:rPr lang="en"/>
              <a:t>grantUse, annotate</a:t>
            </a:r>
            <a:endParaRPr/>
          </a:p>
          <a:p>
            <a:pPr indent="-317500" lvl="1" marL="914400" rtl="0" algn="l">
              <a:spcBef>
                <a:spcPts val="0"/>
              </a:spcBef>
              <a:spcAft>
                <a:spcPts val="0"/>
              </a:spcAft>
              <a:buSzPts val="1400"/>
              <a:buChar char="○"/>
            </a:pPr>
            <a:r>
              <a:rPr lang="en"/>
              <a:t>anonymize, attribute</a:t>
            </a:r>
            <a:endParaRPr/>
          </a:p>
          <a:p>
            <a:pPr indent="-317500" lvl="1" marL="914400" rtl="0" algn="l">
              <a:spcBef>
                <a:spcPts val="0"/>
              </a:spcBef>
              <a:spcAft>
                <a:spcPts val="0"/>
              </a:spcAft>
              <a:buSzPts val="1400"/>
              <a:buChar char="○"/>
            </a:pPr>
            <a:r>
              <a:rPr lang="en"/>
              <a:t>derive, distribute</a:t>
            </a:r>
            <a:endParaRPr/>
          </a:p>
        </p:txBody>
      </p:sp>
      <p:sp>
        <p:nvSpPr>
          <p:cNvPr id="116" name="Google Shape;116;p21"/>
          <p:cNvSpPr txBox="1"/>
          <p:nvPr/>
        </p:nvSpPr>
        <p:spPr>
          <a:xfrm>
            <a:off x="1438175" y="616350"/>
            <a:ext cx="4269000" cy="37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https://www.w3.org/community/odrl/</a:t>
            </a:r>
            <a:endParaRPr>
              <a:latin typeface="Source Code Pro"/>
              <a:ea typeface="Source Code Pro"/>
              <a:cs typeface="Source Code Pro"/>
              <a:sym typeface="Source Code Pro"/>
            </a:endParaRPr>
          </a:p>
        </p:txBody>
      </p:sp>
      <p:pic>
        <p:nvPicPr>
          <p:cNvPr descr="ODRL 2.0 Ontology diagram" id="117" name="Google Shape;117;p21"/>
          <p:cNvPicPr preferRelativeResize="0"/>
          <p:nvPr/>
        </p:nvPicPr>
        <p:blipFill>
          <a:blip r:embed="rId3">
            <a:alphaModFix/>
          </a:blip>
          <a:stretch>
            <a:fillRect/>
          </a:stretch>
        </p:blipFill>
        <p:spPr>
          <a:xfrm>
            <a:off x="4103325" y="864100"/>
            <a:ext cx="5186476" cy="370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