
<file path=[Content_Types].xml><?xml version="1.0" encoding="utf-8"?>
<Types xmlns="http://schemas.openxmlformats.org/package/2006/content-types">
  <Override PartName="/_rels/.rels" ContentType="application/vnd.openxmlformats-package.relationships+xml"/>
  <Override PartName="/ppt/notesSlides/_rels/notesSlide33.xml.rels" ContentType="application/vnd.openxmlformats-package.relationships+xml"/>
  <Override PartName="/ppt/notesSlides/_rels/notesSlide32.xml.rels" ContentType="application/vnd.openxmlformats-package.relationships+xml"/>
  <Override PartName="/ppt/notesSlides/_rels/notesSlide27.xml.rels" ContentType="application/vnd.openxmlformats-package.relationships+xml"/>
  <Override PartName="/ppt/notesSlides/_rels/notesSlide25.xml.rels" ContentType="application/vnd.openxmlformats-package.relationships+xml"/>
  <Override PartName="/ppt/notesSlides/_rels/notesSlide24.xml.rels" ContentType="application/vnd.openxmlformats-package.relationships+xml"/>
  <Override PartName="/ppt/notesSlides/_rels/notesSlide11.xml.rels" ContentType="application/vnd.openxmlformats-package.relationships+xml"/>
  <Override PartName="/ppt/notesSlides/_rels/notesSlide18.xml.rels" ContentType="application/vnd.openxmlformats-package.relationships+xml"/>
  <Override PartName="/ppt/notesSlides/_rels/notesSlide10.xml.rels" ContentType="application/vnd.openxmlformats-package.relationships+xml"/>
  <Override PartName="/ppt/notesSlides/_rels/notesSlide17.xml.rels" ContentType="application/vnd.openxmlformats-package.relationships+xml"/>
  <Override PartName="/ppt/notesSlides/_rels/notesSlide31.xml.rels" ContentType="application/vnd.openxmlformats-package.relationships+xml"/>
  <Override PartName="/ppt/notesSlides/_rels/notesSlide9.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12.xml.rels" ContentType="application/vnd.openxmlformats-package.relationships+xml"/>
  <Override PartName="/ppt/notesSlides/_rels/notesSlide2.xml.rels" ContentType="application/vnd.openxmlformats-package.relationships+xml"/>
  <Override PartName="/ppt/notesSlides/_rels/notesSlide19.xml.rels" ContentType="application/vnd.openxmlformats-package.relationships+xml"/>
  <Override PartName="/ppt/notesSlides/_rels/notesSlide34.xml.rels" ContentType="application/vnd.openxmlformats-package.relationships+xml"/>
  <Override PartName="/ppt/notesSlides/_rels/notesSlide20.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26.xml.rels" ContentType="application/vnd.openxmlformats-package.relationships+xml"/>
  <Override PartName="/ppt/notesSlides/_rels/notesSlide15.xml.rels" ContentType="application/vnd.openxmlformats-package.relationships+xml"/>
  <Override PartName="/ppt/notesSlides/_rels/notesSlide23.xml.rels" ContentType="application/vnd.openxmlformats-package.relationships+xml"/>
  <Override PartName="/ppt/notesSlides/_rels/notesSlide16.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31.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23.xml" ContentType="application/vnd.openxmlformats-officedocument.presentationml.notesSlide+xml"/>
  <Override PartName="/ppt/notesSlides/notesSlide6.xml" ContentType="application/vnd.openxmlformats-officedocument.presentationml.notesSlide+xml"/>
  <Override PartName="/ppt/notesSlides/notesSlide22.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notesSlides/notesSlide11.xml" ContentType="application/vnd.openxmlformats-officedocument.presentationml.notesSlide+xml"/>
  <Override PartName="/ppt/notesSlides/notesSlide4.xml" ContentType="application/vnd.openxmlformats-officedocument.presentationml.notesSlide+xml"/>
  <Override PartName="/ppt/notesSlides/notesSlide20.xml" ContentType="application/vnd.openxmlformats-officedocument.presentationml.notesSlide+xml"/>
  <Override PartName="/ppt/notesSlides/notesSlide5.xml" ContentType="application/vnd.openxmlformats-officedocument.presentationml.notesSlide+xml"/>
  <Override PartName="/ppt/notesSlides/notesSlide2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slides/_rels/slide3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9.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3.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14.jpeg" ContentType="image/jpeg"/>
  <Override PartName="/ppt/media/image13.png" ContentType="image/png"/>
  <Override PartName="/ppt/media/image12.png" ContentType="image/png"/>
  <Override PartName="/ppt/media/image7.png" ContentType="image/png"/>
  <Override PartName="/ppt/media/image2.png" ContentType="image/png"/>
  <Override PartName="/ppt/media/image3.png" ContentType="image/png"/>
  <Override PartName="/ppt/media/image11.png" ContentType="image/png"/>
  <Override PartName="/ppt/media/image1.jpeg" ContentType="image/jpeg"/>
  <Override PartName="/ppt/media/image4.jpeg" ContentType="image/jpeg"/>
  <Override PartName="/ppt/media/image6.png" ContentType="image/png"/>
  <Override PartName="/ppt/media/image5.wmf" ContentType="image/x-wmf"/>
  <Override PartName="/ppt/media/image8.png" ContentType="image/png"/>
  <Override PartName="/ppt/media/image9.png" ContentType="image/png"/>
  <Override PartName="/ppt/media/image10.png" ContentType="image/png"/>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body"/>
          </p:nvPr>
        </p:nvSpPr>
        <p:spPr>
          <a:xfrm>
            <a:off x="756000" y="5078520"/>
            <a:ext cx="6047640" cy="4811040"/>
          </a:xfrm>
          <a:prstGeom prst="rect">
            <a:avLst/>
          </a:prstGeom>
        </p:spPr>
        <p:txBody>
          <a:bodyPr lIns="0" rIns="0" tIns="0" bIns="0"/>
          <a:p>
            <a:r>
              <a:rPr b="0" lang="de-DE" sz="2810" spc="-1" strike="noStrike">
                <a:solidFill>
                  <a:srgbClr val="000000"/>
                </a:solidFill>
                <a:uFill>
                  <a:solidFill>
                    <a:srgbClr val="ffffff"/>
                  </a:solidFill>
                </a:uFill>
                <a:latin typeface="Arial"/>
              </a:rPr>
              <a:t>Click to edit the notes format</a:t>
            </a:r>
            <a:endParaRPr b="0" lang="de-DE" sz="2810" spc="-1" strike="noStrike">
              <a:solidFill>
                <a:srgbClr val="000000"/>
              </a:solidFill>
              <a:uFill>
                <a:solidFill>
                  <a:srgbClr val="ffffff"/>
                </a:solidFill>
              </a:uFill>
              <a:latin typeface="Arial"/>
            </a:endParaRPr>
          </a:p>
        </p:txBody>
      </p:sp>
      <p:sp>
        <p:nvSpPr>
          <p:cNvPr id="85" name="PlaceHolder 2"/>
          <p:cNvSpPr>
            <a:spLocks noGrp="1"/>
          </p:cNvSpPr>
          <p:nvPr>
            <p:ph type="hdr"/>
          </p:nvPr>
        </p:nvSpPr>
        <p:spPr>
          <a:xfrm>
            <a:off x="0" y="0"/>
            <a:ext cx="3280680" cy="534240"/>
          </a:xfrm>
          <a:prstGeom prst="rect">
            <a:avLst/>
          </a:prstGeom>
        </p:spPr>
        <p:txBody>
          <a:bodyPr lIns="0" rIns="0" tIns="0" bIns="0"/>
          <a:p>
            <a:r>
              <a:rPr b="0" lang="de-DE" sz="1400" spc="-1" strike="noStrike">
                <a:solidFill>
                  <a:srgbClr val="000000"/>
                </a:solidFill>
                <a:uFill>
                  <a:solidFill>
                    <a:srgbClr val="ffffff"/>
                  </a:solidFill>
                </a:uFill>
                <a:latin typeface="Open Sans"/>
              </a:rPr>
              <a:t>&lt;header&gt;</a:t>
            </a:r>
            <a:endParaRPr b="0" lang="de-DE" sz="1400" spc="-1" strike="noStrike">
              <a:solidFill>
                <a:srgbClr val="000000"/>
              </a:solidFill>
              <a:uFill>
                <a:solidFill>
                  <a:srgbClr val="ffffff"/>
                </a:solidFill>
              </a:uFill>
              <a:latin typeface="Open Sans"/>
            </a:endParaRPr>
          </a:p>
        </p:txBody>
      </p:sp>
      <p:sp>
        <p:nvSpPr>
          <p:cNvPr id="86" name="PlaceHolder 3"/>
          <p:cNvSpPr>
            <a:spLocks noGrp="1"/>
          </p:cNvSpPr>
          <p:nvPr>
            <p:ph type="dt"/>
          </p:nvPr>
        </p:nvSpPr>
        <p:spPr>
          <a:xfrm>
            <a:off x="4278960" y="0"/>
            <a:ext cx="3280680" cy="534240"/>
          </a:xfrm>
          <a:prstGeom prst="rect">
            <a:avLst/>
          </a:prstGeom>
        </p:spPr>
        <p:txBody>
          <a:bodyPr lIns="0" rIns="0" tIns="0" bIns="0"/>
          <a:p>
            <a:pPr algn="r"/>
            <a:r>
              <a:rPr b="0" lang="de-DE" sz="1400" spc="-1" strike="noStrike">
                <a:solidFill>
                  <a:srgbClr val="000000"/>
                </a:solidFill>
                <a:uFill>
                  <a:solidFill>
                    <a:srgbClr val="ffffff"/>
                  </a:solidFill>
                </a:uFill>
                <a:latin typeface="Open Sans"/>
              </a:rPr>
              <a:t>&lt;date/time&gt;</a:t>
            </a:r>
            <a:endParaRPr b="0" lang="de-DE" sz="1400" spc="-1" strike="noStrike">
              <a:solidFill>
                <a:srgbClr val="000000"/>
              </a:solidFill>
              <a:uFill>
                <a:solidFill>
                  <a:srgbClr val="ffffff"/>
                </a:solidFill>
              </a:uFill>
              <a:latin typeface="Open Sans"/>
            </a:endParaRPr>
          </a:p>
        </p:txBody>
      </p:sp>
      <p:sp>
        <p:nvSpPr>
          <p:cNvPr id="87" name="PlaceHolder 4"/>
          <p:cNvSpPr>
            <a:spLocks noGrp="1"/>
          </p:cNvSpPr>
          <p:nvPr>
            <p:ph type="ftr"/>
          </p:nvPr>
        </p:nvSpPr>
        <p:spPr>
          <a:xfrm>
            <a:off x="0" y="10157400"/>
            <a:ext cx="3280680" cy="534240"/>
          </a:xfrm>
          <a:prstGeom prst="rect">
            <a:avLst/>
          </a:prstGeom>
        </p:spPr>
        <p:txBody>
          <a:bodyPr lIns="0" rIns="0" tIns="0" bIns="0" anchor="b"/>
          <a:p>
            <a:r>
              <a:rPr b="0" lang="de-DE" sz="1400" spc="-1" strike="noStrike">
                <a:solidFill>
                  <a:srgbClr val="000000"/>
                </a:solidFill>
                <a:uFill>
                  <a:solidFill>
                    <a:srgbClr val="ffffff"/>
                  </a:solidFill>
                </a:uFill>
                <a:latin typeface="Open Sans"/>
              </a:rPr>
              <a:t>&lt;footer&gt;</a:t>
            </a:r>
            <a:endParaRPr b="0" lang="de-DE" sz="1400" spc="-1" strike="noStrike">
              <a:solidFill>
                <a:srgbClr val="000000"/>
              </a:solidFill>
              <a:uFill>
                <a:solidFill>
                  <a:srgbClr val="ffffff"/>
                </a:solidFill>
              </a:uFill>
              <a:latin typeface="Open Sans"/>
            </a:endParaRPr>
          </a:p>
        </p:txBody>
      </p:sp>
      <p:sp>
        <p:nvSpPr>
          <p:cNvPr id="88" name="PlaceHolder 5"/>
          <p:cNvSpPr>
            <a:spLocks noGrp="1"/>
          </p:cNvSpPr>
          <p:nvPr>
            <p:ph type="sldNum"/>
          </p:nvPr>
        </p:nvSpPr>
        <p:spPr>
          <a:xfrm>
            <a:off x="4278960" y="10157400"/>
            <a:ext cx="3280680" cy="534240"/>
          </a:xfrm>
          <a:prstGeom prst="rect">
            <a:avLst/>
          </a:prstGeom>
        </p:spPr>
        <p:txBody>
          <a:bodyPr lIns="0" rIns="0" tIns="0" bIns="0" anchor="b"/>
          <a:p>
            <a:pPr algn="r"/>
            <a:fld id="{5246DF12-5E2B-43D4-8A77-F6958E6BFB4B}" type="slidenum">
              <a:rPr b="0" lang="de-DE" sz="1400" spc="-1" strike="noStrike">
                <a:solidFill>
                  <a:srgbClr val="000000"/>
                </a:solidFill>
                <a:uFill>
                  <a:solidFill>
                    <a:srgbClr val="ffffff"/>
                  </a:solidFill>
                </a:uFill>
                <a:latin typeface="Open Sans"/>
              </a:rPr>
              <a:t>&lt;number&gt;</a:t>
            </a:fld>
            <a:endParaRPr b="0" lang="de-DE" sz="1400" spc="-1" strike="noStrike">
              <a:solidFill>
                <a:srgbClr val="000000"/>
              </a:solidFill>
              <a:uFill>
                <a:solidFill>
                  <a:srgbClr val="ffffff"/>
                </a:solidFill>
              </a:uFill>
              <a:latin typeface="Open Sans"/>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~3.30</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For constraints, SHACL is the W3C recommendation for representing the shape of a graph. It is used to define constraints that are evaluated to produce reports in RDF. The premise of SHACL is to check whether the graph satisfies a certain pattern or shape based on presence of information and links in the graph. SHACL-SPARQL is an extension to SHACL that allows using SPARQL queries to model the constraints.</a:t>
            </a:r>
            <a:endParaRPr b="0" lang="de-DE" sz="2000" spc="-1" strike="noStrike">
              <a:solidFill>
                <a:srgbClr val="000000"/>
              </a:solidFill>
              <a:uFill>
                <a:solidFill>
                  <a:srgbClr val="ffffff"/>
                </a:solidFill>
              </a:uFill>
              <a:latin typeface="Arial"/>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~4.0</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Because of the scope of the metadata involved, the resulting data-graphs can be quite complex and large. To reduce the complexity, existing approaches based on graphs can be utilised. These can help in detecting common patterns or fragments, reducing or converting individual use-cases into common structures or abstractions that can ease the task of querying for information. These approaches may not be RDF-specific, but the basic principle is that of action on a set of connected nodes.</a:t>
            </a:r>
            <a:endParaRPr b="0" lang="de-DE" sz="2000" spc="-1" strike="noStrike">
              <a:solidFill>
                <a:srgbClr val="000000"/>
              </a:solidFill>
              <a:uFill>
                <a:solidFill>
                  <a:srgbClr val="ffffff"/>
                </a:solidFill>
              </a:uFill>
              <a:latin typeface="Arial"/>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~4.45</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For GDPR, Bartolini et. al. modeled an ontology for GDPR concepts which was based on a draft version of the regulation. It is not up-to-date, does not specify where the concepts come from, and does not address compliance or provenance.</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The UsablePrivacy project contains 115 privacy policies of top internet websites that are annotated by legal researchers to show what data is being collected and how it is used and who it may be shared with.</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EuroPrise gives certifications and seals to organisations based on their data protection practices. Their latest certification addresses the GDPR.</a:t>
            </a:r>
            <a:endParaRPr b="0" lang="de-DE" sz="2000" spc="-1" strike="noStrike">
              <a:solidFill>
                <a:srgbClr val="000000"/>
              </a:solidFill>
              <a:uFill>
                <a:solidFill>
                  <a:srgbClr val="ffffff"/>
                </a:solidFill>
              </a:uFill>
              <a:latin typeface="Arial"/>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~5.00</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Coming to work done till date, the requirements gathered from evaluating existing work led to identifying PROV-O and P-Plan as being suitable for representing provenance of consent &amp; data lifecycles. However, they needed to be extended with relevant terms and concepts to make them specific to the GDPR.</a:t>
            </a:r>
            <a:endParaRPr b="0" lang="de-DE" sz="2000" spc="-1" strike="noStrike">
              <a:solidFill>
                <a:srgbClr val="000000"/>
              </a:solidFill>
              <a:uFill>
                <a:solidFill>
                  <a:srgbClr val="ffffff"/>
                </a:solidFill>
              </a:uFill>
              <a:latin typeface="Arial"/>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~5.30</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This led to the creation of GDPRov, which was presented recently at the PrivOn workshop co-located with ISWC, the top conference in semantic web domain. Apart from modeling GDPR provenance requirements, GDPRov provides separation between data and consent which makes it possible to have specific queries over them for different GDPR obligations.</a:t>
            </a:r>
            <a:endParaRPr b="0" lang="de-DE" sz="2000" spc="-1" strike="noStrike">
              <a:solidFill>
                <a:srgbClr val="000000"/>
              </a:solidFill>
              <a:uFill>
                <a:solidFill>
                  <a:srgbClr val="ffffff"/>
                </a:solidFill>
              </a:uFill>
              <a:latin typeface="Arial"/>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~6.00</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Using GDPRov, this is a rudimentary query that retrieves information related to sharing of anonymised data with third parties. The results returned by the query can be further used to evaluate whether the sharing was in adherence to GDPR obligations. An extention to this query could be retrieving the source of data in question, or the consent associated with the data to check whether such sharing is valid or not.</a:t>
            </a:r>
            <a:endParaRPr b="0" lang="de-DE" sz="2000" spc="-1" strike="noStrike">
              <a:solidFill>
                <a:srgbClr val="000000"/>
              </a:solidFill>
              <a:uFill>
                <a:solidFill>
                  <a:srgbClr val="ffffff"/>
                </a:solidFill>
              </a:uFill>
              <a:latin typeface="Arial"/>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~6.30</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Since everything constantly refers to specific points within the GDPR, the legal text was used to create a RDF dataset where individual points and articles have unique IRIs so that they can be additionally annotated. This was then exposed using DCAT and a SPARQL endpoint, where I tried to follow best practices preached by the community.</a:t>
            </a:r>
            <a:endParaRPr b="0" lang="de-DE" sz="2000" spc="-1" strike="noStrike">
              <a:solidFill>
                <a:srgbClr val="000000"/>
              </a:solidFill>
              <a:uFill>
                <a:solidFill>
                  <a:srgbClr val="ffffff"/>
                </a:solidFill>
              </a:uFill>
              <a:latin typeface="Arial"/>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~7.00</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I also created an ontology for representing the concepts for GDPR. This was inspired from the work done by Bartolini et. al., with the improvement of being more up-to-date, linked back to the specific points where the concept is defined in GDPR, and defining terms keeping in mind the requirement for representing compliance.</a:t>
            </a:r>
            <a:endParaRPr b="0" lang="de-DE" sz="2000" spc="-1" strike="noStrike">
              <a:solidFill>
                <a:srgbClr val="000000"/>
              </a:solidFill>
              <a:uFill>
                <a:solidFill>
                  <a:srgbClr val="ffffff"/>
                </a:solidFill>
              </a:uFill>
              <a:latin typeface="Arial"/>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~7.30</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Collaboration with other researchers resulted in two publications. The first was for a consent ontology and a framework model for GDPR compliance. The second was for an ontology to represent and track data sharing between organisations. Both approaches target GDPR by providing parallel approaches regarding compliance and thereby benefit my research.</a:t>
            </a:r>
            <a:endParaRPr b="0" lang="de-DE" sz="2000" spc="-1" strike="noStrike">
              <a:solidFill>
                <a:srgbClr val="000000"/>
              </a:solidFill>
              <a:uFill>
                <a:solidFill>
                  <a:srgbClr val="ffffff"/>
                </a:solidFill>
              </a:uFill>
              <a:latin typeface="Arial"/>
            </a:endParaRPr>
          </a:p>
          <a:p>
            <a:endParaRPr b="0" lang="de-DE" sz="2000" spc="-1" strike="noStrike">
              <a:solidFill>
                <a:srgbClr val="000000"/>
              </a:solidFill>
              <a:uFill>
                <a:solidFill>
                  <a:srgbClr val="ffffff"/>
                </a:solidFill>
              </a:uFill>
              <a:latin typeface="Arial"/>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~8.0</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Moving on to the proposed PhD Completion Plan, which is in two phases. First phase relates to retrieving information regarding specific obligations, termed as compliance queries. This starts with the creation of use-cases using GDPRov, taking examples from UsablePrivacy and EuroPriSe, then building SPARQL queries to get the relevant information, and recording the queries using SPIN.</a:t>
            </a:r>
            <a:endParaRPr b="0" lang="de-DE" sz="2000" spc="-1" strike="noStrike">
              <a:solidFill>
                <a:srgbClr val="000000"/>
              </a:solidFill>
              <a:uFill>
                <a:solidFill>
                  <a:srgbClr val="ffffff"/>
                </a:solidFill>
              </a:uFill>
              <a:latin typeface="Arial"/>
            </a:endParaRPr>
          </a:p>
          <a:p>
            <a:endParaRPr b="0" lang="de-DE" sz="2000" spc="-1" strike="noStrike">
              <a:solidFill>
                <a:srgbClr val="000000"/>
              </a:solidFill>
              <a:uFill>
                <a:solidFill>
                  <a:srgbClr val="ffffff"/>
                </a:solidFill>
              </a:uFill>
              <a:latin typeface="Arial"/>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This presentation will be for about 12-13mins. I will be presenting my research motivation, the work done till date, and completion plan for the PhD. All resources related to research and publications are available on the Openscience website. Where possible, I have provided links to relevant pages in the Transfer report at the bottom of the slide.</a:t>
            </a:r>
            <a:endParaRPr b="0" lang="de-DE" sz="2000" spc="-1" strike="noStrike">
              <a:solidFill>
                <a:srgbClr val="000000"/>
              </a:solidFill>
              <a:uFill>
                <a:solidFill>
                  <a:srgbClr val="ffffff"/>
                </a:solidFill>
              </a:uFill>
              <a:latin typeface="Arial"/>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~8.30</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The evaluation of obligations is difficult without a legal background, so instead, I‘m going to be looking at how much of the relevant information is present, whether it is in the required format, and can it be expressed relevant to provenance. This will then be used to create a compliance score as an indication of information presence related to specific obligations.</a:t>
            </a:r>
            <a:endParaRPr b="0" lang="de-DE" sz="2000" spc="-1" strike="noStrike">
              <a:solidFill>
                <a:srgbClr val="000000"/>
              </a:solidFill>
              <a:uFill>
                <a:solidFill>
                  <a:srgbClr val="ffffff"/>
                </a:solidFill>
              </a:uFill>
              <a:latin typeface="Arial"/>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~9.30</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The second phase starts after the GDPR comes into effect May next year with use-cases based on how various organisations react to the requirements of the GDPR. These use-cases would then be expressed using GDPRov and evaluated using constraints specified by SHACL based on presence of information as well as on its structure. Since SHACL already has a way to represent evaluations, there is a possibility to extend it to represent evaluation of GDPR obligations. The metric in this phase incorporates the compliance score from the first phase in addition to SHACL evaluations.</a:t>
            </a:r>
            <a:endParaRPr b="0" lang="de-DE" sz="2000" spc="-1" strike="noStrike">
              <a:solidFill>
                <a:srgbClr val="000000"/>
              </a:solidFill>
              <a:uFill>
                <a:solidFill>
                  <a:srgbClr val="ffffff"/>
                </a:solidFill>
              </a:uFill>
              <a:latin typeface="Arial"/>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~10.30</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The SPARQL queries from the first phase can be re-used using SHACL-SPARQL. This also provides an oppurtunity to compare the constraints using SHACL with some of the SPARQL queries, and to decide whether an obligation is better dealt with by just retrieving information using SPARQL, or can it also be represented as a constraint using SHACL that can be evaluated as a result. SHACL has severity levels such as high and warning which can further be utilised to separate concerns regarding the obligations. The final outcome of this phase, and the research, would be an ontology to represent the compliance information along with evidence in form of evaluated use-cases.</a:t>
            </a:r>
            <a:endParaRPr b="0" lang="de-DE" sz="2000" spc="-1" strike="noStrike">
              <a:solidFill>
                <a:srgbClr val="000000"/>
              </a:solidFill>
              <a:uFill>
                <a:solidFill>
                  <a:srgbClr val="ffffff"/>
                </a:solidFill>
              </a:uFill>
              <a:latin typeface="Arial"/>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~11.0</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Till date, there have been 5 publications. The first three are relevant to the PhD research, whereas the other two are from the directed study, though still relevant as they deal with workflows, provenance, and lifecycles.</a:t>
            </a:r>
            <a:endParaRPr b="0" lang="de-DE" sz="2000" spc="-1" strike="noStrike">
              <a:solidFill>
                <a:srgbClr val="000000"/>
              </a:solidFill>
              <a:uFill>
                <a:solidFill>
                  <a:srgbClr val="ffffff"/>
                </a:solidFill>
              </a:uFill>
              <a:latin typeface="Arial"/>
            </a:endParaRPr>
          </a:p>
          <a:p>
            <a:endParaRPr b="0" lang="de-DE" sz="2000" spc="-1" strike="noStrike">
              <a:solidFill>
                <a:srgbClr val="000000"/>
              </a:solidFill>
              <a:uFill>
                <a:solidFill>
                  <a:srgbClr val="ffffff"/>
                </a:solidFill>
              </a:uFill>
              <a:latin typeface="Arial"/>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~12.0</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In conclusion, the following is the short-term and long-term plan I intend to follow. The next 6 months will be the creation of use-cases and compliance queries along with wrapping up the GDPRtEXT resource in time for publication at ESWC next year, which is a top-tier conference for semantic-web. After that, following the enforcement of GDPR, I would be updating my use-cases based on real-world examples, and using SHACL constraints to model GDPR obligations. I will also be looking into how graph-based techniques can be used to make the queries and evaluations easier. The planned dissemination of this would be in ISWC and ESWC the following year.</a:t>
            </a:r>
            <a:endParaRPr b="0" lang="de-DE" sz="2000" spc="-1" strike="noStrike">
              <a:solidFill>
                <a:srgbClr val="000000"/>
              </a:solidFill>
              <a:uFill>
                <a:solidFill>
                  <a:srgbClr val="ffffff"/>
                </a:solidFill>
              </a:uFill>
              <a:latin typeface="Arial"/>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Thank you.</a:t>
            </a:r>
            <a:endParaRPr b="0" lang="de-DE" sz="2000" spc="-1" strike="noStrike">
              <a:solidFill>
                <a:srgbClr val="000000"/>
              </a:solidFill>
              <a:uFill>
                <a:solidFill>
                  <a:srgbClr val="ffffff"/>
                </a:solidFill>
              </a:uFill>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½ ==1.0</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Semantic web technologies can help with metadata</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Flexible open shareable common model</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Between stakeholders</a:t>
            </a:r>
            <a:endParaRPr b="0" lang="de-DE" sz="2000" spc="-1" strike="noStrike">
              <a:solidFill>
                <a:srgbClr val="000000"/>
              </a:solidFill>
              <a:uFill>
                <a:solidFill>
                  <a:srgbClr val="ffffff"/>
                </a:solidFill>
              </a:uFill>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½</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4:30</a:t>
            </a:r>
            <a:endParaRPr b="0" lang="de-DE" sz="2000" spc="-1" strike="noStrike">
              <a:solidFill>
                <a:srgbClr val="000000"/>
              </a:solidFill>
              <a:uFill>
                <a:solidFill>
                  <a:srgbClr val="ffffff"/>
                </a:solidFill>
              </a:uFill>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~1.0</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GDPR is the new and guiding data protection law to be enforced in May next year. It is mandatory, and comes with good motivation in the form of large fines. GDPR Compliance requires keeping records of activities involving personal data and monitoring compliance as a continous process as in demonstrating compliance i.e. in the past, as well as for intended actions i.e. in the future.</a:t>
            </a:r>
            <a:endParaRPr b="0" lang="de-DE" sz="2000" spc="-1" strike="noStrike">
              <a:solidFill>
                <a:srgbClr val="000000"/>
              </a:solidFill>
              <a:uFill>
                <a:solidFill>
                  <a:srgbClr val="ffffff"/>
                </a:solidFill>
              </a:uFill>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½ == 12.0</a:t>
            </a:r>
            <a:endParaRPr b="0" lang="de-DE" sz="2000" spc="-1" strike="noStrike">
              <a:solidFill>
                <a:srgbClr val="000000"/>
              </a:solidFill>
              <a:uFill>
                <a:solidFill>
                  <a:srgbClr val="ffffff"/>
                </a:solidFill>
              </a:uFill>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½ == 8.5</a:t>
            </a:r>
            <a:endParaRPr b="0" lang="de-DE" sz="2000" spc="-1" strike="noStrike">
              <a:solidFill>
                <a:srgbClr val="000000"/>
              </a:solidFill>
              <a:uFill>
                <a:solidFill>
                  <a:srgbClr val="ffffff"/>
                </a:solidFill>
              </a:uFill>
              <a:latin typeface="Arial"/>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½ == 10.0</a:t>
            </a:r>
            <a:endParaRPr b="0" lang="de-DE" sz="2000" spc="-1" strike="noStrike">
              <a:solidFill>
                <a:srgbClr val="000000"/>
              </a:solidFill>
              <a:uFill>
                <a:solidFill>
                  <a:srgbClr val="ffffff"/>
                </a:solidFill>
              </a:uFill>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½ == 11.5</a:t>
            </a:r>
            <a:endParaRPr b="0" lang="de-DE" sz="2000" spc="-1" strike="noStrike">
              <a:solidFill>
                <a:srgbClr val="000000"/>
              </a:solidFill>
              <a:uFill>
                <a:solidFill>
                  <a:srgbClr val="ffffff"/>
                </a:solidFill>
              </a:uFill>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~1.15</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Therefore, GDPR compliance involves working with significant amounts of metadata and encompasses a large area in terms of research oppurtunities. The requirement of being able to easily model, share, and query this metatadata is where semantic web technologies can be beneficial as they provide a proven way to do all three. For my PhD, I‘ve decided to focus or narrow this down to compliance involving provenance metadata, which in the context of GDPR is the metadata associated with consent and personal data lifecycles.</a:t>
            </a:r>
            <a:endParaRPr b="0" lang="de-DE" sz="2000" spc="-1" strike="noStrike">
              <a:solidFill>
                <a:srgbClr val="000000"/>
              </a:solidFill>
              <a:uFill>
                <a:solidFill>
                  <a:srgbClr val="ffffff"/>
                </a:solidFill>
              </a:u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~1.30</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The research question for the work, therefore, revolves around the extent to which GDPR obligations can be modelled, queried, and evaluated using semantic web ontologies.</a:t>
            </a:r>
            <a:endParaRPr b="0" lang="de-DE" sz="2000" spc="-1" strike="noStrike">
              <a:solidFill>
                <a:srgbClr val="000000"/>
              </a:solidFill>
              <a:uFill>
                <a:solidFill>
                  <a:srgbClr val="ffffff"/>
                </a:solidFill>
              </a:u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~2.0</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Based on this, the objectives of the research can be formulated into three incremental stages of research. Of this, the core objectives are #2 and #3, which correspond to identifying and retrieving relevant information from provenance records and using them to formulate and evaluate constraints based on GDPR obligations.</a:t>
            </a:r>
            <a:endParaRPr b="0" lang="de-DE" sz="2000" spc="-1" strike="noStrike">
              <a:solidFill>
                <a:srgbClr val="000000"/>
              </a:solidFill>
              <a:uFill>
                <a:solidFill>
                  <a:srgbClr val="ffffff"/>
                </a:solidFill>
              </a:uFill>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~2.30</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The major contribution of this research would be an ontology to express GDPR compliance based on the provenance of consent and data lifecycles. Such an ontology can be useful in the analysing of compliance as well as in identification of information relevant to the creation of compliance documentation.</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Minor contributions include representation of provenance, a way to use graph constraints to evaluate legal obligations, and representing GDPR itself as a linked data resource.</a:t>
            </a:r>
            <a:endParaRPr b="0" lang="de-DE" sz="2000" spc="-1" strike="noStrike">
              <a:solidFill>
                <a:srgbClr val="000000"/>
              </a:solidFill>
              <a:uFill>
                <a:solidFill>
                  <a:srgbClr val="ffffff"/>
                </a:solidFill>
              </a:uFill>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~2.45</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For state of the art in representing provenance, we have PROV-O, which is a W3C recommendation for recording the interactions between activities, entities, and agents.</a:t>
            </a:r>
            <a:endParaRPr b="0" lang="de-DE" sz="2000" spc="-1" strike="noStrike">
              <a:solidFill>
                <a:srgbClr val="000000"/>
              </a:solidFill>
              <a:uFill>
                <a:solidFill>
                  <a:srgbClr val="ffffff"/>
                </a:solidFill>
              </a:uFill>
              <a:latin typeface="Arial"/>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body"/>
          </p:nvPr>
        </p:nvSpPr>
        <p:spPr>
          <a:xfrm>
            <a:off x="756000" y="5078520"/>
            <a:ext cx="6047640" cy="4811040"/>
          </a:xfrm>
          <a:prstGeom prst="rect">
            <a:avLst/>
          </a:prstGeom>
        </p:spPr>
        <p:txBody>
          <a:bodyPr lIns="0" rIns="0" tIns="0" bIns="0"/>
          <a:p>
            <a:r>
              <a:rPr b="0" lang="de-DE" sz="2000" spc="-1" strike="noStrike">
                <a:solidFill>
                  <a:srgbClr val="000000"/>
                </a:solidFill>
                <a:uFill>
                  <a:solidFill>
                    <a:srgbClr val="ffffff"/>
                  </a:solidFill>
                </a:uFill>
                <a:latin typeface="Arial"/>
              </a:rPr>
              <a:t>~3.00</a:t>
            </a:r>
            <a:endParaRPr b="0" lang="de-DE" sz="2000" spc="-1" strike="noStrike">
              <a:solidFill>
                <a:srgbClr val="000000"/>
              </a:solidFill>
              <a:uFill>
                <a:solidFill>
                  <a:srgbClr val="ffffff"/>
                </a:solidFill>
              </a:uFill>
              <a:latin typeface="Arial"/>
            </a:endParaRPr>
          </a:p>
          <a:p>
            <a:r>
              <a:rPr b="0" lang="de-DE" sz="2000" spc="-1" strike="noStrike">
                <a:solidFill>
                  <a:srgbClr val="000000"/>
                </a:solidFill>
                <a:uFill>
                  <a:solidFill>
                    <a:srgbClr val="ffffff"/>
                  </a:solidFill>
                </a:uFill>
                <a:latin typeface="Arial"/>
              </a:rPr>
              <a:t>This is extended by P-Plan for representing a plan or a model for what is </a:t>
            </a:r>
            <a:r>
              <a:rPr b="1" lang="de-DE" sz="2000" spc="-1" strike="noStrike">
                <a:solidFill>
                  <a:srgbClr val="000000"/>
                </a:solidFill>
                <a:uFill>
                  <a:solidFill>
                    <a:srgbClr val="ffffff"/>
                  </a:solidFill>
                </a:uFill>
                <a:latin typeface="Arial"/>
              </a:rPr>
              <a:t>supposed</a:t>
            </a:r>
            <a:r>
              <a:rPr b="0" lang="de-DE" sz="2000" spc="-1" strike="noStrike">
                <a:solidFill>
                  <a:srgbClr val="000000"/>
                </a:solidFill>
                <a:uFill>
                  <a:solidFill>
                    <a:srgbClr val="ffffff"/>
                  </a:solidFill>
                </a:uFill>
                <a:latin typeface="Arial"/>
              </a:rPr>
              <a:t> to happen. This can be used to create a common template of a process instantiated into records that differ in implementation or dataset, for example algorithm in a step or a data produced as output.</a:t>
            </a:r>
            <a:endParaRPr b="0" lang="de-DE" sz="2000" spc="-1" strike="noStrike">
              <a:solidFill>
                <a:srgbClr val="000000"/>
              </a:solidFill>
              <a:uFill>
                <a:solidFill>
                  <a:srgbClr val="ffffff"/>
                </a:solidFill>
              </a:u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20000" y="300960"/>
            <a:ext cx="8855640" cy="1262520"/>
          </a:xfrm>
          <a:prstGeom prst="rect">
            <a:avLst/>
          </a:prstGeom>
        </p:spPr>
        <p:txBody>
          <a:bodyPr lIns="0" rIns="0" tIns="0" bIns="0" anchor="ctr"/>
          <a:p>
            <a:endParaRPr b="1" lang="de-DE" sz="4400" spc="-1" strike="noStrike">
              <a:solidFill>
                <a:srgbClr val="333333"/>
              </a:solidFill>
              <a:uFill>
                <a:solidFill>
                  <a:srgbClr val="ffffff"/>
                </a:solidFill>
              </a:uFill>
              <a:latin typeface="Open Sans"/>
            </a:endParaRPr>
          </a:p>
        </p:txBody>
      </p:sp>
      <p:sp>
        <p:nvSpPr>
          <p:cNvPr id="28" name="PlaceHolder 2"/>
          <p:cNvSpPr>
            <a:spLocks noGrp="1"/>
          </p:cNvSpPr>
          <p:nvPr>
            <p:ph type="body"/>
          </p:nvPr>
        </p:nvSpPr>
        <p:spPr>
          <a:xfrm>
            <a:off x="720000" y="2160000"/>
            <a:ext cx="864000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29" name="PlaceHolder 3"/>
          <p:cNvSpPr>
            <a:spLocks noGrp="1"/>
          </p:cNvSpPr>
          <p:nvPr>
            <p:ph type="body"/>
          </p:nvPr>
        </p:nvSpPr>
        <p:spPr>
          <a:xfrm>
            <a:off x="720000" y="4450320"/>
            <a:ext cx="864000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720000" y="300960"/>
            <a:ext cx="8855640" cy="1262520"/>
          </a:xfrm>
          <a:prstGeom prst="rect">
            <a:avLst/>
          </a:prstGeom>
        </p:spPr>
        <p:txBody>
          <a:bodyPr lIns="0" rIns="0" tIns="0" bIns="0" anchor="ctr"/>
          <a:p>
            <a:endParaRPr b="1" lang="de-DE" sz="4400" spc="-1" strike="noStrike">
              <a:solidFill>
                <a:srgbClr val="333333"/>
              </a:solidFill>
              <a:uFill>
                <a:solidFill>
                  <a:srgbClr val="ffffff"/>
                </a:solidFill>
              </a:uFill>
              <a:latin typeface="Open Sans"/>
            </a:endParaRPr>
          </a:p>
        </p:txBody>
      </p:sp>
      <p:sp>
        <p:nvSpPr>
          <p:cNvPr id="31" name="PlaceHolder 2"/>
          <p:cNvSpPr>
            <a:spLocks noGrp="1"/>
          </p:cNvSpPr>
          <p:nvPr>
            <p:ph type="body"/>
          </p:nvPr>
        </p:nvSpPr>
        <p:spPr>
          <a:xfrm>
            <a:off x="720000" y="2160000"/>
            <a:ext cx="421596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32" name="PlaceHolder 3"/>
          <p:cNvSpPr>
            <a:spLocks noGrp="1"/>
          </p:cNvSpPr>
          <p:nvPr>
            <p:ph type="body"/>
          </p:nvPr>
        </p:nvSpPr>
        <p:spPr>
          <a:xfrm>
            <a:off x="5147280" y="2160000"/>
            <a:ext cx="421596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33" name="PlaceHolder 4"/>
          <p:cNvSpPr>
            <a:spLocks noGrp="1"/>
          </p:cNvSpPr>
          <p:nvPr>
            <p:ph type="body"/>
          </p:nvPr>
        </p:nvSpPr>
        <p:spPr>
          <a:xfrm>
            <a:off x="5147280" y="4450320"/>
            <a:ext cx="421596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34" name="PlaceHolder 5"/>
          <p:cNvSpPr>
            <a:spLocks noGrp="1"/>
          </p:cNvSpPr>
          <p:nvPr>
            <p:ph type="body"/>
          </p:nvPr>
        </p:nvSpPr>
        <p:spPr>
          <a:xfrm>
            <a:off x="720000" y="4450320"/>
            <a:ext cx="421596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20000" y="300960"/>
            <a:ext cx="8855640" cy="1262520"/>
          </a:xfrm>
          <a:prstGeom prst="rect">
            <a:avLst/>
          </a:prstGeom>
        </p:spPr>
        <p:txBody>
          <a:bodyPr lIns="0" rIns="0" tIns="0" bIns="0" anchor="ctr"/>
          <a:p>
            <a:endParaRPr b="1" lang="de-DE" sz="4400" spc="-1" strike="noStrike">
              <a:solidFill>
                <a:srgbClr val="333333"/>
              </a:solidFill>
              <a:uFill>
                <a:solidFill>
                  <a:srgbClr val="ffffff"/>
                </a:solidFill>
              </a:uFill>
              <a:latin typeface="Open Sans"/>
            </a:endParaRPr>
          </a:p>
        </p:txBody>
      </p:sp>
      <p:sp>
        <p:nvSpPr>
          <p:cNvPr id="36" name="PlaceHolder 2"/>
          <p:cNvSpPr>
            <a:spLocks noGrp="1"/>
          </p:cNvSpPr>
          <p:nvPr>
            <p:ph type="body"/>
          </p:nvPr>
        </p:nvSpPr>
        <p:spPr>
          <a:xfrm>
            <a:off x="720000" y="2160000"/>
            <a:ext cx="278172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37" name="PlaceHolder 3"/>
          <p:cNvSpPr>
            <a:spLocks noGrp="1"/>
          </p:cNvSpPr>
          <p:nvPr>
            <p:ph type="body"/>
          </p:nvPr>
        </p:nvSpPr>
        <p:spPr>
          <a:xfrm>
            <a:off x="3641040" y="2160000"/>
            <a:ext cx="278172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38" name="PlaceHolder 4"/>
          <p:cNvSpPr>
            <a:spLocks noGrp="1"/>
          </p:cNvSpPr>
          <p:nvPr>
            <p:ph type="body"/>
          </p:nvPr>
        </p:nvSpPr>
        <p:spPr>
          <a:xfrm>
            <a:off x="6562440" y="2160000"/>
            <a:ext cx="278172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39" name="PlaceHolder 5"/>
          <p:cNvSpPr>
            <a:spLocks noGrp="1"/>
          </p:cNvSpPr>
          <p:nvPr>
            <p:ph type="body"/>
          </p:nvPr>
        </p:nvSpPr>
        <p:spPr>
          <a:xfrm>
            <a:off x="6562440" y="4450320"/>
            <a:ext cx="278172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40" name="PlaceHolder 6"/>
          <p:cNvSpPr>
            <a:spLocks noGrp="1"/>
          </p:cNvSpPr>
          <p:nvPr>
            <p:ph type="body"/>
          </p:nvPr>
        </p:nvSpPr>
        <p:spPr>
          <a:xfrm>
            <a:off x="3641040" y="4450320"/>
            <a:ext cx="278172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41" name="PlaceHolder 7"/>
          <p:cNvSpPr>
            <a:spLocks noGrp="1"/>
          </p:cNvSpPr>
          <p:nvPr>
            <p:ph type="body"/>
          </p:nvPr>
        </p:nvSpPr>
        <p:spPr>
          <a:xfrm>
            <a:off x="720000" y="4450320"/>
            <a:ext cx="278172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720000" y="300960"/>
            <a:ext cx="8855640" cy="1262520"/>
          </a:xfrm>
          <a:prstGeom prst="rect">
            <a:avLst/>
          </a:prstGeom>
        </p:spPr>
        <p:txBody>
          <a:bodyPr lIns="0" rIns="0" tIns="0" bIns="0" anchor="ctr"/>
          <a:p>
            <a:endParaRPr b="1" lang="de-DE" sz="4400" spc="-1" strike="noStrike">
              <a:solidFill>
                <a:srgbClr val="333333"/>
              </a:solidFill>
              <a:uFill>
                <a:solidFill>
                  <a:srgbClr val="ffffff"/>
                </a:solidFill>
              </a:uFill>
              <a:latin typeface="Open Sans"/>
            </a:endParaRPr>
          </a:p>
        </p:txBody>
      </p:sp>
      <p:sp>
        <p:nvSpPr>
          <p:cNvPr id="49" name="PlaceHolder 2"/>
          <p:cNvSpPr>
            <a:spLocks noGrp="1"/>
          </p:cNvSpPr>
          <p:nvPr>
            <p:ph type="subTitle"/>
          </p:nvPr>
        </p:nvSpPr>
        <p:spPr>
          <a:xfrm>
            <a:off x="720000" y="2160000"/>
            <a:ext cx="8640000" cy="4384800"/>
          </a:xfrm>
          <a:prstGeom prst="rect">
            <a:avLst/>
          </a:prstGeom>
        </p:spPr>
        <p:txBody>
          <a:bodyPr lIns="0" rIns="0" tIns="0" bIns="0" anchor="ctr"/>
          <a:p>
            <a:pPr algn="ctr"/>
            <a:endParaRPr b="0" lang="de-DE"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20000" y="300960"/>
            <a:ext cx="8855640" cy="1262520"/>
          </a:xfrm>
          <a:prstGeom prst="rect">
            <a:avLst/>
          </a:prstGeom>
        </p:spPr>
        <p:txBody>
          <a:bodyPr lIns="0" rIns="0" tIns="0" bIns="0" anchor="ctr"/>
          <a:p>
            <a:endParaRPr b="1" lang="de-DE" sz="4400" spc="-1" strike="noStrike">
              <a:solidFill>
                <a:srgbClr val="333333"/>
              </a:solidFill>
              <a:uFill>
                <a:solidFill>
                  <a:srgbClr val="ffffff"/>
                </a:solidFill>
              </a:uFill>
              <a:latin typeface="Open Sans"/>
            </a:endParaRPr>
          </a:p>
        </p:txBody>
      </p:sp>
      <p:sp>
        <p:nvSpPr>
          <p:cNvPr id="51" name="PlaceHolder 2"/>
          <p:cNvSpPr>
            <a:spLocks noGrp="1"/>
          </p:cNvSpPr>
          <p:nvPr>
            <p:ph type="body"/>
          </p:nvPr>
        </p:nvSpPr>
        <p:spPr>
          <a:xfrm>
            <a:off x="720000" y="2160000"/>
            <a:ext cx="8640000" cy="438480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20000" y="300960"/>
            <a:ext cx="8855640" cy="1262520"/>
          </a:xfrm>
          <a:prstGeom prst="rect">
            <a:avLst/>
          </a:prstGeom>
        </p:spPr>
        <p:txBody>
          <a:bodyPr lIns="0" rIns="0" tIns="0" bIns="0" anchor="ctr"/>
          <a:p>
            <a:endParaRPr b="1" lang="de-DE" sz="4400" spc="-1" strike="noStrike">
              <a:solidFill>
                <a:srgbClr val="333333"/>
              </a:solidFill>
              <a:uFill>
                <a:solidFill>
                  <a:srgbClr val="ffffff"/>
                </a:solidFill>
              </a:uFill>
              <a:latin typeface="Open Sans"/>
            </a:endParaRPr>
          </a:p>
        </p:txBody>
      </p:sp>
      <p:sp>
        <p:nvSpPr>
          <p:cNvPr id="53" name="PlaceHolder 2"/>
          <p:cNvSpPr>
            <a:spLocks noGrp="1"/>
          </p:cNvSpPr>
          <p:nvPr>
            <p:ph type="body"/>
          </p:nvPr>
        </p:nvSpPr>
        <p:spPr>
          <a:xfrm>
            <a:off x="720000" y="2160000"/>
            <a:ext cx="4215960" cy="438480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54" name="PlaceHolder 3"/>
          <p:cNvSpPr>
            <a:spLocks noGrp="1"/>
          </p:cNvSpPr>
          <p:nvPr>
            <p:ph type="body"/>
          </p:nvPr>
        </p:nvSpPr>
        <p:spPr>
          <a:xfrm>
            <a:off x="5147280" y="2160000"/>
            <a:ext cx="4215960" cy="438480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720000" y="300960"/>
            <a:ext cx="8855640" cy="1262520"/>
          </a:xfrm>
          <a:prstGeom prst="rect">
            <a:avLst/>
          </a:prstGeom>
        </p:spPr>
        <p:txBody>
          <a:bodyPr lIns="0" rIns="0" tIns="0" bIns="0" anchor="ctr"/>
          <a:p>
            <a:endParaRPr b="1" lang="de-DE" sz="4400" spc="-1" strike="noStrike">
              <a:solidFill>
                <a:srgbClr val="333333"/>
              </a:solidFill>
              <a:uFill>
                <a:solidFill>
                  <a:srgbClr val="ffffff"/>
                </a:solidFill>
              </a:uFill>
              <a:latin typeface="Open San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720000" y="300960"/>
            <a:ext cx="8855640" cy="5853600"/>
          </a:xfrm>
          <a:prstGeom prst="rect">
            <a:avLst/>
          </a:prstGeom>
        </p:spPr>
        <p:txBody>
          <a:bodyPr lIns="0" rIns="0" tIns="0" bIns="0" anchor="ctr"/>
          <a:p>
            <a:pPr algn="ctr"/>
            <a:endParaRPr b="0" lang="de-DE"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720000" y="300960"/>
            <a:ext cx="8855640" cy="1262520"/>
          </a:xfrm>
          <a:prstGeom prst="rect">
            <a:avLst/>
          </a:prstGeom>
        </p:spPr>
        <p:txBody>
          <a:bodyPr lIns="0" rIns="0" tIns="0" bIns="0" anchor="ctr"/>
          <a:p>
            <a:endParaRPr b="1" lang="de-DE" sz="4400" spc="-1" strike="noStrike">
              <a:solidFill>
                <a:srgbClr val="333333"/>
              </a:solidFill>
              <a:uFill>
                <a:solidFill>
                  <a:srgbClr val="ffffff"/>
                </a:solidFill>
              </a:uFill>
              <a:latin typeface="Open Sans"/>
            </a:endParaRPr>
          </a:p>
        </p:txBody>
      </p:sp>
      <p:sp>
        <p:nvSpPr>
          <p:cNvPr id="58" name="PlaceHolder 2"/>
          <p:cNvSpPr>
            <a:spLocks noGrp="1"/>
          </p:cNvSpPr>
          <p:nvPr>
            <p:ph type="body"/>
          </p:nvPr>
        </p:nvSpPr>
        <p:spPr>
          <a:xfrm>
            <a:off x="720000" y="2160000"/>
            <a:ext cx="421596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59" name="PlaceHolder 3"/>
          <p:cNvSpPr>
            <a:spLocks noGrp="1"/>
          </p:cNvSpPr>
          <p:nvPr>
            <p:ph type="body"/>
          </p:nvPr>
        </p:nvSpPr>
        <p:spPr>
          <a:xfrm>
            <a:off x="720000" y="4450320"/>
            <a:ext cx="421596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60" name="PlaceHolder 4"/>
          <p:cNvSpPr>
            <a:spLocks noGrp="1"/>
          </p:cNvSpPr>
          <p:nvPr>
            <p:ph type="body"/>
          </p:nvPr>
        </p:nvSpPr>
        <p:spPr>
          <a:xfrm>
            <a:off x="5147280" y="2160000"/>
            <a:ext cx="4215960" cy="438480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720000" y="300960"/>
            <a:ext cx="8855640" cy="1262520"/>
          </a:xfrm>
          <a:prstGeom prst="rect">
            <a:avLst/>
          </a:prstGeom>
        </p:spPr>
        <p:txBody>
          <a:bodyPr lIns="0" rIns="0" tIns="0" bIns="0" anchor="ctr"/>
          <a:p>
            <a:endParaRPr b="1" lang="de-DE" sz="4400" spc="-1" strike="noStrike">
              <a:solidFill>
                <a:srgbClr val="333333"/>
              </a:solidFill>
              <a:uFill>
                <a:solidFill>
                  <a:srgbClr val="ffffff"/>
                </a:solidFill>
              </a:uFill>
              <a:latin typeface="Open Sans"/>
            </a:endParaRPr>
          </a:p>
        </p:txBody>
      </p:sp>
      <p:sp>
        <p:nvSpPr>
          <p:cNvPr id="7" name="PlaceHolder 2"/>
          <p:cNvSpPr>
            <a:spLocks noGrp="1"/>
          </p:cNvSpPr>
          <p:nvPr>
            <p:ph type="subTitle"/>
          </p:nvPr>
        </p:nvSpPr>
        <p:spPr>
          <a:xfrm>
            <a:off x="720000" y="2160000"/>
            <a:ext cx="8640000" cy="4384800"/>
          </a:xfrm>
          <a:prstGeom prst="rect">
            <a:avLst/>
          </a:prstGeom>
        </p:spPr>
        <p:txBody>
          <a:bodyPr lIns="0" rIns="0" tIns="0" bIns="0" anchor="ctr"/>
          <a:p>
            <a:pPr algn="ctr"/>
            <a:endParaRPr b="0" lang="de-DE"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20000" y="300960"/>
            <a:ext cx="8855640" cy="1262520"/>
          </a:xfrm>
          <a:prstGeom prst="rect">
            <a:avLst/>
          </a:prstGeom>
        </p:spPr>
        <p:txBody>
          <a:bodyPr lIns="0" rIns="0" tIns="0" bIns="0" anchor="ctr"/>
          <a:p>
            <a:endParaRPr b="1" lang="de-DE" sz="4400" spc="-1" strike="noStrike">
              <a:solidFill>
                <a:srgbClr val="333333"/>
              </a:solidFill>
              <a:uFill>
                <a:solidFill>
                  <a:srgbClr val="ffffff"/>
                </a:solidFill>
              </a:uFill>
              <a:latin typeface="Open Sans"/>
            </a:endParaRPr>
          </a:p>
        </p:txBody>
      </p:sp>
      <p:sp>
        <p:nvSpPr>
          <p:cNvPr id="62" name="PlaceHolder 2"/>
          <p:cNvSpPr>
            <a:spLocks noGrp="1"/>
          </p:cNvSpPr>
          <p:nvPr>
            <p:ph type="body"/>
          </p:nvPr>
        </p:nvSpPr>
        <p:spPr>
          <a:xfrm>
            <a:off x="720000" y="2160000"/>
            <a:ext cx="4215960" cy="438480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63" name="PlaceHolder 3"/>
          <p:cNvSpPr>
            <a:spLocks noGrp="1"/>
          </p:cNvSpPr>
          <p:nvPr>
            <p:ph type="body"/>
          </p:nvPr>
        </p:nvSpPr>
        <p:spPr>
          <a:xfrm>
            <a:off x="5147280" y="2160000"/>
            <a:ext cx="421596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64" name="PlaceHolder 4"/>
          <p:cNvSpPr>
            <a:spLocks noGrp="1"/>
          </p:cNvSpPr>
          <p:nvPr>
            <p:ph type="body"/>
          </p:nvPr>
        </p:nvSpPr>
        <p:spPr>
          <a:xfrm>
            <a:off x="5147280" y="4450320"/>
            <a:ext cx="421596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20000" y="300960"/>
            <a:ext cx="8855640" cy="1262520"/>
          </a:xfrm>
          <a:prstGeom prst="rect">
            <a:avLst/>
          </a:prstGeom>
        </p:spPr>
        <p:txBody>
          <a:bodyPr lIns="0" rIns="0" tIns="0" bIns="0" anchor="ctr"/>
          <a:p>
            <a:endParaRPr b="1" lang="de-DE" sz="4400" spc="-1" strike="noStrike">
              <a:solidFill>
                <a:srgbClr val="333333"/>
              </a:solidFill>
              <a:uFill>
                <a:solidFill>
                  <a:srgbClr val="ffffff"/>
                </a:solidFill>
              </a:uFill>
              <a:latin typeface="Open Sans"/>
            </a:endParaRPr>
          </a:p>
        </p:txBody>
      </p:sp>
      <p:sp>
        <p:nvSpPr>
          <p:cNvPr id="66" name="PlaceHolder 2"/>
          <p:cNvSpPr>
            <a:spLocks noGrp="1"/>
          </p:cNvSpPr>
          <p:nvPr>
            <p:ph type="body"/>
          </p:nvPr>
        </p:nvSpPr>
        <p:spPr>
          <a:xfrm>
            <a:off x="720000" y="2160000"/>
            <a:ext cx="421596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67" name="PlaceHolder 3"/>
          <p:cNvSpPr>
            <a:spLocks noGrp="1"/>
          </p:cNvSpPr>
          <p:nvPr>
            <p:ph type="body"/>
          </p:nvPr>
        </p:nvSpPr>
        <p:spPr>
          <a:xfrm>
            <a:off x="5147280" y="2160000"/>
            <a:ext cx="421596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68" name="PlaceHolder 4"/>
          <p:cNvSpPr>
            <a:spLocks noGrp="1"/>
          </p:cNvSpPr>
          <p:nvPr>
            <p:ph type="body"/>
          </p:nvPr>
        </p:nvSpPr>
        <p:spPr>
          <a:xfrm>
            <a:off x="720000" y="4450320"/>
            <a:ext cx="864000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720000" y="300960"/>
            <a:ext cx="8855640" cy="1262520"/>
          </a:xfrm>
          <a:prstGeom prst="rect">
            <a:avLst/>
          </a:prstGeom>
        </p:spPr>
        <p:txBody>
          <a:bodyPr lIns="0" rIns="0" tIns="0" bIns="0" anchor="ctr"/>
          <a:p>
            <a:endParaRPr b="1" lang="de-DE" sz="4400" spc="-1" strike="noStrike">
              <a:solidFill>
                <a:srgbClr val="333333"/>
              </a:solidFill>
              <a:uFill>
                <a:solidFill>
                  <a:srgbClr val="ffffff"/>
                </a:solidFill>
              </a:uFill>
              <a:latin typeface="Open Sans"/>
            </a:endParaRPr>
          </a:p>
        </p:txBody>
      </p:sp>
      <p:sp>
        <p:nvSpPr>
          <p:cNvPr id="70" name="PlaceHolder 2"/>
          <p:cNvSpPr>
            <a:spLocks noGrp="1"/>
          </p:cNvSpPr>
          <p:nvPr>
            <p:ph type="body"/>
          </p:nvPr>
        </p:nvSpPr>
        <p:spPr>
          <a:xfrm>
            <a:off x="720000" y="2160000"/>
            <a:ext cx="864000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71" name="PlaceHolder 3"/>
          <p:cNvSpPr>
            <a:spLocks noGrp="1"/>
          </p:cNvSpPr>
          <p:nvPr>
            <p:ph type="body"/>
          </p:nvPr>
        </p:nvSpPr>
        <p:spPr>
          <a:xfrm>
            <a:off x="720000" y="4450320"/>
            <a:ext cx="864000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720000" y="300960"/>
            <a:ext cx="8855640" cy="1262520"/>
          </a:xfrm>
          <a:prstGeom prst="rect">
            <a:avLst/>
          </a:prstGeom>
        </p:spPr>
        <p:txBody>
          <a:bodyPr lIns="0" rIns="0" tIns="0" bIns="0" anchor="ctr"/>
          <a:p>
            <a:endParaRPr b="1" lang="de-DE" sz="4400" spc="-1" strike="noStrike">
              <a:solidFill>
                <a:srgbClr val="333333"/>
              </a:solidFill>
              <a:uFill>
                <a:solidFill>
                  <a:srgbClr val="ffffff"/>
                </a:solidFill>
              </a:uFill>
              <a:latin typeface="Open Sans"/>
            </a:endParaRPr>
          </a:p>
        </p:txBody>
      </p:sp>
      <p:sp>
        <p:nvSpPr>
          <p:cNvPr id="73" name="PlaceHolder 2"/>
          <p:cNvSpPr>
            <a:spLocks noGrp="1"/>
          </p:cNvSpPr>
          <p:nvPr>
            <p:ph type="body"/>
          </p:nvPr>
        </p:nvSpPr>
        <p:spPr>
          <a:xfrm>
            <a:off x="720000" y="2160000"/>
            <a:ext cx="421596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74" name="PlaceHolder 3"/>
          <p:cNvSpPr>
            <a:spLocks noGrp="1"/>
          </p:cNvSpPr>
          <p:nvPr>
            <p:ph type="body"/>
          </p:nvPr>
        </p:nvSpPr>
        <p:spPr>
          <a:xfrm>
            <a:off x="5147280" y="2160000"/>
            <a:ext cx="421596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75" name="PlaceHolder 4"/>
          <p:cNvSpPr>
            <a:spLocks noGrp="1"/>
          </p:cNvSpPr>
          <p:nvPr>
            <p:ph type="body"/>
          </p:nvPr>
        </p:nvSpPr>
        <p:spPr>
          <a:xfrm>
            <a:off x="5147280" y="4450320"/>
            <a:ext cx="421596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76" name="PlaceHolder 5"/>
          <p:cNvSpPr>
            <a:spLocks noGrp="1"/>
          </p:cNvSpPr>
          <p:nvPr>
            <p:ph type="body"/>
          </p:nvPr>
        </p:nvSpPr>
        <p:spPr>
          <a:xfrm>
            <a:off x="720000" y="4450320"/>
            <a:ext cx="421596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720000" y="300960"/>
            <a:ext cx="8855640" cy="1262520"/>
          </a:xfrm>
          <a:prstGeom prst="rect">
            <a:avLst/>
          </a:prstGeom>
        </p:spPr>
        <p:txBody>
          <a:bodyPr lIns="0" rIns="0" tIns="0" bIns="0" anchor="ctr"/>
          <a:p>
            <a:endParaRPr b="1" lang="de-DE" sz="4400" spc="-1" strike="noStrike">
              <a:solidFill>
                <a:srgbClr val="333333"/>
              </a:solidFill>
              <a:uFill>
                <a:solidFill>
                  <a:srgbClr val="ffffff"/>
                </a:solidFill>
              </a:uFill>
              <a:latin typeface="Open Sans"/>
            </a:endParaRPr>
          </a:p>
        </p:txBody>
      </p:sp>
      <p:sp>
        <p:nvSpPr>
          <p:cNvPr id="78" name="PlaceHolder 2"/>
          <p:cNvSpPr>
            <a:spLocks noGrp="1"/>
          </p:cNvSpPr>
          <p:nvPr>
            <p:ph type="body"/>
          </p:nvPr>
        </p:nvSpPr>
        <p:spPr>
          <a:xfrm>
            <a:off x="720000" y="2160000"/>
            <a:ext cx="278172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79" name="PlaceHolder 3"/>
          <p:cNvSpPr>
            <a:spLocks noGrp="1"/>
          </p:cNvSpPr>
          <p:nvPr>
            <p:ph type="body"/>
          </p:nvPr>
        </p:nvSpPr>
        <p:spPr>
          <a:xfrm>
            <a:off x="3641040" y="2160000"/>
            <a:ext cx="278172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80" name="PlaceHolder 4"/>
          <p:cNvSpPr>
            <a:spLocks noGrp="1"/>
          </p:cNvSpPr>
          <p:nvPr>
            <p:ph type="body"/>
          </p:nvPr>
        </p:nvSpPr>
        <p:spPr>
          <a:xfrm>
            <a:off x="6562440" y="2160000"/>
            <a:ext cx="278172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81" name="PlaceHolder 5"/>
          <p:cNvSpPr>
            <a:spLocks noGrp="1"/>
          </p:cNvSpPr>
          <p:nvPr>
            <p:ph type="body"/>
          </p:nvPr>
        </p:nvSpPr>
        <p:spPr>
          <a:xfrm>
            <a:off x="6562440" y="4450320"/>
            <a:ext cx="278172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82" name="PlaceHolder 6"/>
          <p:cNvSpPr>
            <a:spLocks noGrp="1"/>
          </p:cNvSpPr>
          <p:nvPr>
            <p:ph type="body"/>
          </p:nvPr>
        </p:nvSpPr>
        <p:spPr>
          <a:xfrm>
            <a:off x="3641040" y="4450320"/>
            <a:ext cx="278172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83" name="PlaceHolder 7"/>
          <p:cNvSpPr>
            <a:spLocks noGrp="1"/>
          </p:cNvSpPr>
          <p:nvPr>
            <p:ph type="body"/>
          </p:nvPr>
        </p:nvSpPr>
        <p:spPr>
          <a:xfrm>
            <a:off x="720000" y="4450320"/>
            <a:ext cx="278172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720000" y="300960"/>
            <a:ext cx="8855640" cy="1262520"/>
          </a:xfrm>
          <a:prstGeom prst="rect">
            <a:avLst/>
          </a:prstGeom>
        </p:spPr>
        <p:txBody>
          <a:bodyPr lIns="0" rIns="0" tIns="0" bIns="0" anchor="ctr"/>
          <a:p>
            <a:endParaRPr b="1" lang="de-DE" sz="4400" spc="-1" strike="noStrike">
              <a:solidFill>
                <a:srgbClr val="333333"/>
              </a:solidFill>
              <a:uFill>
                <a:solidFill>
                  <a:srgbClr val="ffffff"/>
                </a:solidFill>
              </a:uFill>
              <a:latin typeface="Open Sans"/>
            </a:endParaRPr>
          </a:p>
        </p:txBody>
      </p:sp>
      <p:sp>
        <p:nvSpPr>
          <p:cNvPr id="9" name="PlaceHolder 2"/>
          <p:cNvSpPr>
            <a:spLocks noGrp="1"/>
          </p:cNvSpPr>
          <p:nvPr>
            <p:ph type="body"/>
          </p:nvPr>
        </p:nvSpPr>
        <p:spPr>
          <a:xfrm>
            <a:off x="720000" y="2160000"/>
            <a:ext cx="8640000" cy="438480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720000" y="300960"/>
            <a:ext cx="8855640" cy="1262520"/>
          </a:xfrm>
          <a:prstGeom prst="rect">
            <a:avLst/>
          </a:prstGeom>
        </p:spPr>
        <p:txBody>
          <a:bodyPr lIns="0" rIns="0" tIns="0" bIns="0" anchor="ctr"/>
          <a:p>
            <a:endParaRPr b="1" lang="de-DE" sz="4400" spc="-1" strike="noStrike">
              <a:solidFill>
                <a:srgbClr val="333333"/>
              </a:solidFill>
              <a:uFill>
                <a:solidFill>
                  <a:srgbClr val="ffffff"/>
                </a:solidFill>
              </a:uFill>
              <a:latin typeface="Open Sans"/>
            </a:endParaRPr>
          </a:p>
        </p:txBody>
      </p:sp>
      <p:sp>
        <p:nvSpPr>
          <p:cNvPr id="11" name="PlaceHolder 2"/>
          <p:cNvSpPr>
            <a:spLocks noGrp="1"/>
          </p:cNvSpPr>
          <p:nvPr>
            <p:ph type="body"/>
          </p:nvPr>
        </p:nvSpPr>
        <p:spPr>
          <a:xfrm>
            <a:off x="720000" y="2160000"/>
            <a:ext cx="4215960" cy="438480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12" name="PlaceHolder 3"/>
          <p:cNvSpPr>
            <a:spLocks noGrp="1"/>
          </p:cNvSpPr>
          <p:nvPr>
            <p:ph type="body"/>
          </p:nvPr>
        </p:nvSpPr>
        <p:spPr>
          <a:xfrm>
            <a:off x="5147280" y="2160000"/>
            <a:ext cx="4215960" cy="438480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720000" y="300960"/>
            <a:ext cx="8855640" cy="1262520"/>
          </a:xfrm>
          <a:prstGeom prst="rect">
            <a:avLst/>
          </a:prstGeom>
        </p:spPr>
        <p:txBody>
          <a:bodyPr lIns="0" rIns="0" tIns="0" bIns="0" anchor="ctr"/>
          <a:p>
            <a:endParaRPr b="1" lang="de-DE" sz="4400" spc="-1" strike="noStrike">
              <a:solidFill>
                <a:srgbClr val="333333"/>
              </a:solidFill>
              <a:uFill>
                <a:solidFill>
                  <a:srgbClr val="ffffff"/>
                </a:solidFill>
              </a:uFill>
              <a:latin typeface="Open 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720000" y="300960"/>
            <a:ext cx="8855640" cy="5853600"/>
          </a:xfrm>
          <a:prstGeom prst="rect">
            <a:avLst/>
          </a:prstGeom>
        </p:spPr>
        <p:txBody>
          <a:bodyPr lIns="0" rIns="0" tIns="0" bIns="0" anchor="ctr"/>
          <a:p>
            <a:pPr algn="ctr"/>
            <a:endParaRPr b="0" lang="de-DE"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20000" y="300960"/>
            <a:ext cx="8855640" cy="1262520"/>
          </a:xfrm>
          <a:prstGeom prst="rect">
            <a:avLst/>
          </a:prstGeom>
        </p:spPr>
        <p:txBody>
          <a:bodyPr lIns="0" rIns="0" tIns="0" bIns="0" anchor="ctr"/>
          <a:p>
            <a:endParaRPr b="1" lang="de-DE" sz="4400" spc="-1" strike="noStrike">
              <a:solidFill>
                <a:srgbClr val="333333"/>
              </a:solidFill>
              <a:uFill>
                <a:solidFill>
                  <a:srgbClr val="ffffff"/>
                </a:solidFill>
              </a:uFill>
              <a:latin typeface="Open Sans"/>
            </a:endParaRPr>
          </a:p>
        </p:txBody>
      </p:sp>
      <p:sp>
        <p:nvSpPr>
          <p:cNvPr id="16" name="PlaceHolder 2"/>
          <p:cNvSpPr>
            <a:spLocks noGrp="1"/>
          </p:cNvSpPr>
          <p:nvPr>
            <p:ph type="body"/>
          </p:nvPr>
        </p:nvSpPr>
        <p:spPr>
          <a:xfrm>
            <a:off x="720000" y="2160000"/>
            <a:ext cx="421596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17" name="PlaceHolder 3"/>
          <p:cNvSpPr>
            <a:spLocks noGrp="1"/>
          </p:cNvSpPr>
          <p:nvPr>
            <p:ph type="body"/>
          </p:nvPr>
        </p:nvSpPr>
        <p:spPr>
          <a:xfrm>
            <a:off x="720000" y="4450320"/>
            <a:ext cx="421596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18" name="PlaceHolder 4"/>
          <p:cNvSpPr>
            <a:spLocks noGrp="1"/>
          </p:cNvSpPr>
          <p:nvPr>
            <p:ph type="body"/>
          </p:nvPr>
        </p:nvSpPr>
        <p:spPr>
          <a:xfrm>
            <a:off x="5147280" y="2160000"/>
            <a:ext cx="4215960" cy="438480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20000" y="300960"/>
            <a:ext cx="8855640" cy="1262520"/>
          </a:xfrm>
          <a:prstGeom prst="rect">
            <a:avLst/>
          </a:prstGeom>
        </p:spPr>
        <p:txBody>
          <a:bodyPr lIns="0" rIns="0" tIns="0" bIns="0" anchor="ctr"/>
          <a:p>
            <a:endParaRPr b="1" lang="de-DE" sz="4400" spc="-1" strike="noStrike">
              <a:solidFill>
                <a:srgbClr val="333333"/>
              </a:solidFill>
              <a:uFill>
                <a:solidFill>
                  <a:srgbClr val="ffffff"/>
                </a:solidFill>
              </a:uFill>
              <a:latin typeface="Open Sans"/>
            </a:endParaRPr>
          </a:p>
        </p:txBody>
      </p:sp>
      <p:sp>
        <p:nvSpPr>
          <p:cNvPr id="20" name="PlaceHolder 2"/>
          <p:cNvSpPr>
            <a:spLocks noGrp="1"/>
          </p:cNvSpPr>
          <p:nvPr>
            <p:ph type="body"/>
          </p:nvPr>
        </p:nvSpPr>
        <p:spPr>
          <a:xfrm>
            <a:off x="720000" y="2160000"/>
            <a:ext cx="4215960" cy="438480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21" name="PlaceHolder 3"/>
          <p:cNvSpPr>
            <a:spLocks noGrp="1"/>
          </p:cNvSpPr>
          <p:nvPr>
            <p:ph type="body"/>
          </p:nvPr>
        </p:nvSpPr>
        <p:spPr>
          <a:xfrm>
            <a:off x="5147280" y="2160000"/>
            <a:ext cx="421596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22" name="PlaceHolder 4"/>
          <p:cNvSpPr>
            <a:spLocks noGrp="1"/>
          </p:cNvSpPr>
          <p:nvPr>
            <p:ph type="body"/>
          </p:nvPr>
        </p:nvSpPr>
        <p:spPr>
          <a:xfrm>
            <a:off x="5147280" y="4450320"/>
            <a:ext cx="421596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20000" y="300960"/>
            <a:ext cx="8855640" cy="1262520"/>
          </a:xfrm>
          <a:prstGeom prst="rect">
            <a:avLst/>
          </a:prstGeom>
        </p:spPr>
        <p:txBody>
          <a:bodyPr lIns="0" rIns="0" tIns="0" bIns="0" anchor="ctr"/>
          <a:p>
            <a:endParaRPr b="1" lang="de-DE" sz="4400" spc="-1" strike="noStrike">
              <a:solidFill>
                <a:srgbClr val="333333"/>
              </a:solidFill>
              <a:uFill>
                <a:solidFill>
                  <a:srgbClr val="ffffff"/>
                </a:solidFill>
              </a:uFill>
              <a:latin typeface="Open Sans"/>
            </a:endParaRPr>
          </a:p>
        </p:txBody>
      </p:sp>
      <p:sp>
        <p:nvSpPr>
          <p:cNvPr id="24" name="PlaceHolder 2"/>
          <p:cNvSpPr>
            <a:spLocks noGrp="1"/>
          </p:cNvSpPr>
          <p:nvPr>
            <p:ph type="body"/>
          </p:nvPr>
        </p:nvSpPr>
        <p:spPr>
          <a:xfrm>
            <a:off x="720000" y="2160000"/>
            <a:ext cx="421596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25" name="PlaceHolder 3"/>
          <p:cNvSpPr>
            <a:spLocks noGrp="1"/>
          </p:cNvSpPr>
          <p:nvPr>
            <p:ph type="body"/>
          </p:nvPr>
        </p:nvSpPr>
        <p:spPr>
          <a:xfrm>
            <a:off x="5147280" y="2160000"/>
            <a:ext cx="421596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
        <p:nvSpPr>
          <p:cNvPr id="26" name="PlaceHolder 4"/>
          <p:cNvSpPr>
            <a:spLocks noGrp="1"/>
          </p:cNvSpPr>
          <p:nvPr>
            <p:ph type="body"/>
          </p:nvPr>
        </p:nvSpPr>
        <p:spPr>
          <a:xfrm>
            <a:off x="720000" y="4450320"/>
            <a:ext cx="8640000" cy="2091240"/>
          </a:xfrm>
          <a:prstGeom prst="rect">
            <a:avLst/>
          </a:prstGeom>
        </p:spPr>
        <p:txBody>
          <a:bodyPr lIns="0" rIns="0" tIns="0" bIns="0"/>
          <a:p>
            <a:endParaRPr b="0" lang="de-DE" sz="2800" spc="-1" strike="noStrike">
              <a:solidFill>
                <a:srgbClr val="333333"/>
              </a:solidFill>
              <a:uFill>
                <a:solidFill>
                  <a:srgbClr val="ffffff"/>
                </a:solidFill>
              </a:uFill>
              <a:latin typeface="Open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792000" y="1800000"/>
            <a:ext cx="8568000" cy="1440000"/>
          </a:xfrm>
          <a:prstGeom prst="rect">
            <a:avLst/>
          </a:prstGeom>
        </p:spPr>
        <p:txBody>
          <a:bodyPr lIns="0" rIns="0" tIns="0" bIns="0" anchor="ctr"/>
          <a:p>
            <a:r>
              <a:rPr b="1" lang="de-DE" sz="4800" spc="-1" strike="noStrike">
                <a:solidFill>
                  <a:srgbClr val="333333"/>
                </a:solidFill>
                <a:uFill>
                  <a:solidFill>
                    <a:srgbClr val="ffffff"/>
                  </a:solidFill>
                </a:uFill>
                <a:latin typeface="Open Sans"/>
              </a:rPr>
              <a:t>Click to edit the title text format</a:t>
            </a:r>
            <a:endParaRPr b="1" lang="de-DE" sz="4800" spc="-1" strike="noStrike">
              <a:solidFill>
                <a:srgbClr val="333333"/>
              </a:solidFill>
              <a:uFill>
                <a:solidFill>
                  <a:srgbClr val="ffffff"/>
                </a:solidFill>
              </a:uFill>
              <a:latin typeface="Open Sans"/>
            </a:endParaRPr>
          </a:p>
        </p:txBody>
      </p:sp>
      <p:sp>
        <p:nvSpPr>
          <p:cNvPr id="1" name="PlaceHolder 2"/>
          <p:cNvSpPr>
            <a:spLocks noGrp="1"/>
          </p:cNvSpPr>
          <p:nvPr>
            <p:ph type="body"/>
          </p:nvPr>
        </p:nvSpPr>
        <p:spPr>
          <a:xfrm>
            <a:off x="792000" y="3456000"/>
            <a:ext cx="8568000" cy="982440"/>
          </a:xfrm>
          <a:prstGeom prst="rect">
            <a:avLst/>
          </a:prstGeom>
        </p:spPr>
        <p:txBody>
          <a:bodyPr lIns="0" rIns="0" tIns="0" bIns="0"/>
          <a:p>
            <a:pPr marL="432000" indent="-324000">
              <a:spcAft>
                <a:spcPts val="1879"/>
              </a:spcAft>
              <a:buClr>
                <a:srgbClr val="333333"/>
              </a:buClr>
              <a:buSzPct val="45000"/>
              <a:buFont typeface="Wingdings" charset="2"/>
              <a:buChar char=""/>
            </a:pPr>
            <a:r>
              <a:rPr b="0" lang="de-DE" sz="2400" spc="-1" strike="noStrike">
                <a:solidFill>
                  <a:srgbClr val="333333"/>
                </a:solidFill>
                <a:uFill>
                  <a:solidFill>
                    <a:srgbClr val="ffffff"/>
                  </a:solidFill>
                </a:uFill>
                <a:latin typeface="Open Sans"/>
              </a:rPr>
              <a:t>Click to edit the outline text format</a:t>
            </a:r>
            <a:endParaRPr b="0" lang="de-DE" sz="2400" spc="-1" strike="noStrike">
              <a:solidFill>
                <a:srgbClr val="333333"/>
              </a:solidFill>
              <a:uFill>
                <a:solidFill>
                  <a:srgbClr val="ffffff"/>
                </a:solidFill>
              </a:uFill>
              <a:latin typeface="Open Sans"/>
            </a:endParaRPr>
          </a:p>
          <a:p>
            <a:pPr lvl="1" marL="864000" indent="-324000">
              <a:spcAft>
                <a:spcPts val="1497"/>
              </a:spcAft>
              <a:buClr>
                <a:srgbClr val="ffffff"/>
              </a:buClr>
              <a:buSzPct val="75000"/>
              <a:buFont typeface="Symbol" charset="2"/>
              <a:buChar char=""/>
            </a:pPr>
            <a:r>
              <a:rPr b="0" lang="de-DE" sz="2400" spc="-1" strike="noStrike">
                <a:solidFill>
                  <a:srgbClr val="333333"/>
                </a:solidFill>
                <a:uFill>
                  <a:solidFill>
                    <a:srgbClr val="ffffff"/>
                  </a:solidFill>
                </a:uFill>
                <a:latin typeface="Open Sans"/>
              </a:rPr>
              <a:t>Second Outline Level</a:t>
            </a:r>
            <a:endParaRPr b="0" lang="de-DE" sz="2400" spc="-1" strike="noStrike">
              <a:solidFill>
                <a:srgbClr val="333333"/>
              </a:solidFill>
              <a:uFill>
                <a:solidFill>
                  <a:srgbClr val="ffffff"/>
                </a:solidFill>
              </a:uFill>
              <a:latin typeface="Open Sans"/>
            </a:endParaRPr>
          </a:p>
          <a:p>
            <a:pPr lvl="2" marL="1296000" indent="-288000">
              <a:spcAft>
                <a:spcPts val="1120"/>
              </a:spcAft>
              <a:buClr>
                <a:srgbClr val="ffffff"/>
              </a:buClr>
              <a:buSzPct val="45000"/>
              <a:buFont typeface="Wingdings" charset="2"/>
              <a:buChar char=""/>
            </a:pPr>
            <a:r>
              <a:rPr b="0" lang="de-DE" sz="2400" spc="-1" strike="noStrike">
                <a:solidFill>
                  <a:srgbClr val="333333"/>
                </a:solidFill>
                <a:uFill>
                  <a:solidFill>
                    <a:srgbClr val="ffffff"/>
                  </a:solidFill>
                </a:uFill>
                <a:latin typeface="Open Sans"/>
              </a:rPr>
              <a:t>Third Outline Level</a:t>
            </a:r>
            <a:endParaRPr b="0" lang="de-DE" sz="2400" spc="-1" strike="noStrike">
              <a:solidFill>
                <a:srgbClr val="333333"/>
              </a:solidFill>
              <a:uFill>
                <a:solidFill>
                  <a:srgbClr val="ffffff"/>
                </a:solidFill>
              </a:uFill>
              <a:latin typeface="Open Sans"/>
            </a:endParaRPr>
          </a:p>
          <a:p>
            <a:pPr lvl="3" marL="1728000" indent="-216000">
              <a:spcAft>
                <a:spcPts val="743"/>
              </a:spcAft>
              <a:buClr>
                <a:srgbClr val="ffffff"/>
              </a:buClr>
              <a:buSzPct val="75000"/>
              <a:buFont typeface="Symbol" charset="2"/>
              <a:buChar char=""/>
            </a:pPr>
            <a:r>
              <a:rPr b="0" lang="de-DE" sz="2400" spc="-1" strike="noStrike">
                <a:solidFill>
                  <a:srgbClr val="333333"/>
                </a:solidFill>
                <a:uFill>
                  <a:solidFill>
                    <a:srgbClr val="ffffff"/>
                  </a:solidFill>
                </a:uFill>
                <a:latin typeface="Open Sans"/>
              </a:rPr>
              <a:t>Fourth Outline Level</a:t>
            </a:r>
            <a:endParaRPr b="0" lang="de-DE" sz="2400" spc="-1" strike="noStrike">
              <a:solidFill>
                <a:srgbClr val="333333"/>
              </a:solidFill>
              <a:uFill>
                <a:solidFill>
                  <a:srgbClr val="ffffff"/>
                </a:solidFill>
              </a:uFill>
              <a:latin typeface="Open Sans"/>
            </a:endParaRPr>
          </a:p>
          <a:p>
            <a:pPr lvl="4" marL="2160000" indent="-216000">
              <a:spcAft>
                <a:spcPts val="366"/>
              </a:spcAft>
              <a:buClr>
                <a:srgbClr val="ffffff"/>
              </a:buClr>
              <a:buSzPct val="45000"/>
              <a:buFont typeface="Wingdings" charset="2"/>
              <a:buChar char=""/>
            </a:pPr>
            <a:r>
              <a:rPr b="0" lang="de-DE" sz="2400" spc="-1" strike="noStrike">
                <a:solidFill>
                  <a:srgbClr val="333333"/>
                </a:solidFill>
                <a:uFill>
                  <a:solidFill>
                    <a:srgbClr val="ffffff"/>
                  </a:solidFill>
                </a:uFill>
                <a:latin typeface="Open Sans"/>
              </a:rPr>
              <a:t>Fifth Outline Level</a:t>
            </a:r>
            <a:endParaRPr b="0" lang="de-DE" sz="2400" spc="-1" strike="noStrike">
              <a:solidFill>
                <a:srgbClr val="333333"/>
              </a:solidFill>
              <a:uFill>
                <a:solidFill>
                  <a:srgbClr val="ffffff"/>
                </a:solidFill>
              </a:uFill>
              <a:latin typeface="Open Sans"/>
            </a:endParaRPr>
          </a:p>
          <a:p>
            <a:pPr lvl="5" marL="2592000" indent="-216000">
              <a:spcAft>
                <a:spcPts val="366"/>
              </a:spcAft>
              <a:buClr>
                <a:srgbClr val="ffffff"/>
              </a:buClr>
              <a:buSzPct val="45000"/>
              <a:buFont typeface="Wingdings" charset="2"/>
              <a:buChar char=""/>
            </a:pPr>
            <a:r>
              <a:rPr b="0" lang="de-DE" sz="2400" spc="-1" strike="noStrike">
                <a:solidFill>
                  <a:srgbClr val="333333"/>
                </a:solidFill>
                <a:uFill>
                  <a:solidFill>
                    <a:srgbClr val="ffffff"/>
                  </a:solidFill>
                </a:uFill>
                <a:latin typeface="Open Sans"/>
              </a:rPr>
              <a:t>Sixth Outline Level</a:t>
            </a:r>
            <a:endParaRPr b="0" lang="de-DE" sz="2400" spc="-1" strike="noStrike">
              <a:solidFill>
                <a:srgbClr val="333333"/>
              </a:solidFill>
              <a:uFill>
                <a:solidFill>
                  <a:srgbClr val="ffffff"/>
                </a:solidFill>
              </a:uFill>
              <a:latin typeface="Open Sans"/>
            </a:endParaRPr>
          </a:p>
          <a:p>
            <a:pPr lvl="6" marL="3024000" indent="-216000">
              <a:spcAft>
                <a:spcPts val="366"/>
              </a:spcAft>
              <a:buClr>
                <a:srgbClr val="ffffff"/>
              </a:buClr>
              <a:buSzPct val="45000"/>
              <a:buFont typeface="Wingdings" charset="2"/>
              <a:buChar char=""/>
            </a:pPr>
            <a:r>
              <a:rPr b="0" lang="de-DE" sz="2400" spc="-1" strike="noStrike">
                <a:solidFill>
                  <a:srgbClr val="333333"/>
                </a:solidFill>
                <a:uFill>
                  <a:solidFill>
                    <a:srgbClr val="ffffff"/>
                  </a:solidFill>
                </a:uFill>
                <a:latin typeface="Open Sans"/>
              </a:rPr>
              <a:t>Seventh Outline Level</a:t>
            </a:r>
            <a:endParaRPr b="0" lang="de-DE" sz="2400" spc="-1" strike="noStrike">
              <a:solidFill>
                <a:srgbClr val="333333"/>
              </a:solidFill>
              <a:uFill>
                <a:solidFill>
                  <a:srgbClr val="ffffff"/>
                </a:solidFill>
              </a:uFill>
              <a:latin typeface="Open Sans"/>
            </a:endParaRPr>
          </a:p>
        </p:txBody>
      </p:sp>
      <p:sp>
        <p:nvSpPr>
          <p:cNvPr id="2" name="PlaceHolder 3"/>
          <p:cNvSpPr>
            <a:spLocks noGrp="1"/>
          </p:cNvSpPr>
          <p:nvPr>
            <p:ph type="ftr"/>
          </p:nvPr>
        </p:nvSpPr>
        <p:spPr>
          <a:xfrm>
            <a:off x="792000" y="6894720"/>
            <a:ext cx="3195000" cy="521280"/>
          </a:xfrm>
          <a:prstGeom prst="rect">
            <a:avLst/>
          </a:prstGeom>
        </p:spPr>
        <p:txBody>
          <a:bodyPr lIns="0" rIns="0" tIns="0" bIns="0"/>
          <a:p>
            <a:pPr algn="ctr"/>
            <a:r>
              <a:rPr b="0" lang="de-DE" sz="1400" spc="-1" strike="noStrike">
                <a:solidFill>
                  <a:srgbClr val="000000"/>
                </a:solidFill>
                <a:uFill>
                  <a:solidFill>
                    <a:srgbClr val="ffffff"/>
                  </a:solidFill>
                </a:uFill>
                <a:latin typeface="Open Sans"/>
              </a:rPr>
              <a:t>&lt;footer&gt;</a:t>
            </a:r>
            <a:endParaRPr b="0" lang="de-DE" sz="1400" spc="-1" strike="noStrike">
              <a:solidFill>
                <a:srgbClr val="000000"/>
              </a:solidFill>
              <a:uFill>
                <a:solidFill>
                  <a:srgbClr val="ffffff"/>
                </a:solidFill>
              </a:uFill>
              <a:latin typeface="Open Sans"/>
            </a:endParaRPr>
          </a:p>
        </p:txBody>
      </p:sp>
      <p:sp>
        <p:nvSpPr>
          <p:cNvPr id="3" name="CustomShape 4"/>
          <p:cNvSpPr/>
          <p:nvPr/>
        </p:nvSpPr>
        <p:spPr>
          <a:xfrm>
            <a:off x="0" y="2016000"/>
            <a:ext cx="504000" cy="1080000"/>
          </a:xfrm>
          <a:prstGeom prst="rect">
            <a:avLst/>
          </a:prstGeom>
          <a:solidFill>
            <a:srgbClr val="7f00ff"/>
          </a:solidFill>
          <a:ln>
            <a:noFill/>
          </a:ln>
        </p:spPr>
        <p:style>
          <a:lnRef idx="0"/>
          <a:fillRef idx="0"/>
          <a:effectRef idx="0"/>
          <a:fontRef idx="minor"/>
        </p:style>
      </p:sp>
      <p:pic>
        <p:nvPicPr>
          <p:cNvPr id="4" name="" descr=""/>
          <p:cNvPicPr/>
          <p:nvPr/>
        </p:nvPicPr>
        <p:blipFill>
          <a:blip r:embed="rId2"/>
          <a:stretch/>
        </p:blipFill>
        <p:spPr>
          <a:xfrm>
            <a:off x="1512000" y="6845400"/>
            <a:ext cx="1923480" cy="534600"/>
          </a:xfrm>
          <a:prstGeom prst="rect">
            <a:avLst/>
          </a:prstGeom>
          <a:ln>
            <a:noFill/>
          </a:ln>
        </p:spPr>
      </p:pic>
      <p:pic>
        <p:nvPicPr>
          <p:cNvPr id="5" name="" descr=""/>
          <p:cNvPicPr/>
          <p:nvPr/>
        </p:nvPicPr>
        <p:blipFill>
          <a:blip r:embed="rId3"/>
          <a:stretch/>
        </p:blipFill>
        <p:spPr>
          <a:xfrm>
            <a:off x="648000" y="6696000"/>
            <a:ext cx="855000" cy="855000"/>
          </a:xfrm>
          <a:prstGeom prst="rect">
            <a:avLst/>
          </a:prstGeom>
          <a:ln>
            <a:noFill/>
          </a:ln>
        </p:spPr>
      </p:pic>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PlaceHolder 1"/>
          <p:cNvSpPr>
            <a:spLocks noGrp="1"/>
          </p:cNvSpPr>
          <p:nvPr>
            <p:ph type="title"/>
          </p:nvPr>
        </p:nvSpPr>
        <p:spPr>
          <a:xfrm>
            <a:off x="720000" y="300960"/>
            <a:ext cx="8855640" cy="1262520"/>
          </a:xfrm>
          <a:prstGeom prst="rect">
            <a:avLst/>
          </a:prstGeom>
        </p:spPr>
        <p:txBody>
          <a:bodyPr lIns="0" rIns="0" tIns="0" bIns="0" anchor="ctr"/>
          <a:p>
            <a:r>
              <a:rPr b="1" lang="de-DE" sz="4400" spc="-1" strike="noStrike">
                <a:solidFill>
                  <a:srgbClr val="333333"/>
                </a:solidFill>
                <a:uFill>
                  <a:solidFill>
                    <a:srgbClr val="ffffff"/>
                  </a:solidFill>
                </a:uFill>
                <a:latin typeface="Open Sans"/>
              </a:rPr>
              <a:t>Click to edit the title text format</a:t>
            </a:r>
            <a:endParaRPr b="1" lang="de-DE" sz="4400" spc="-1" strike="noStrike">
              <a:solidFill>
                <a:srgbClr val="333333"/>
              </a:solidFill>
              <a:uFill>
                <a:solidFill>
                  <a:srgbClr val="ffffff"/>
                </a:solidFill>
              </a:uFill>
              <a:latin typeface="Open Sans"/>
            </a:endParaRPr>
          </a:p>
        </p:txBody>
      </p:sp>
      <p:sp>
        <p:nvSpPr>
          <p:cNvPr id="43" name="PlaceHolder 2"/>
          <p:cNvSpPr>
            <a:spLocks noGrp="1"/>
          </p:cNvSpPr>
          <p:nvPr>
            <p:ph type="body"/>
          </p:nvPr>
        </p:nvSpPr>
        <p:spPr>
          <a:xfrm>
            <a:off x="720000" y="2160000"/>
            <a:ext cx="8640000" cy="4384800"/>
          </a:xfrm>
          <a:prstGeom prst="rect">
            <a:avLst/>
          </a:prstGeom>
        </p:spPr>
        <p:txBody>
          <a:bodyPr lIns="0" rIns="0" tIns="0" bIns="0"/>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Click to edit the outline text format</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ymbol" charset="2"/>
              <a:buChar char=""/>
            </a:pPr>
            <a:r>
              <a:rPr b="0" lang="de-DE" sz="2800" spc="-1" strike="noStrike">
                <a:solidFill>
                  <a:srgbClr val="333333"/>
                </a:solidFill>
                <a:uFill>
                  <a:solidFill>
                    <a:srgbClr val="ffffff"/>
                  </a:solidFill>
                </a:uFill>
                <a:latin typeface="Open Sans"/>
              </a:rPr>
              <a:t>Second Outline Level</a:t>
            </a:r>
            <a:endParaRPr b="0" lang="de-DE" sz="2800" spc="-1" strike="noStrike">
              <a:solidFill>
                <a:srgbClr val="333333"/>
              </a:solidFill>
              <a:uFill>
                <a:solidFill>
                  <a:srgbClr val="ffffff"/>
                </a:solidFill>
              </a:uFill>
              <a:latin typeface="Open Sans"/>
            </a:endParaRPr>
          </a:p>
          <a:p>
            <a:pPr lvl="2" marL="900000" indent="-180000">
              <a:spcAft>
                <a:spcPts val="845"/>
              </a:spcAft>
              <a:buClr>
                <a:srgbClr val="7f00ff"/>
              </a:buClr>
              <a:buSzPct val="50000"/>
              <a:buFont typeface="Wingdings" charset="2"/>
              <a:buChar char=""/>
            </a:pPr>
            <a:r>
              <a:rPr b="0" lang="de-DE" sz="2800" spc="-1" strike="noStrike">
                <a:solidFill>
                  <a:srgbClr val="333333"/>
                </a:solidFill>
                <a:uFill>
                  <a:solidFill>
                    <a:srgbClr val="ffffff"/>
                  </a:solidFill>
                </a:uFill>
                <a:latin typeface="Open Sans"/>
              </a:rPr>
              <a:t>Third Outline Level</a:t>
            </a:r>
            <a:endParaRPr b="0" lang="de-DE" sz="2800" spc="-1" strike="noStrike">
              <a:solidFill>
                <a:srgbClr val="333333"/>
              </a:solidFill>
              <a:uFill>
                <a:solidFill>
                  <a:srgbClr val="ffffff"/>
                </a:solidFill>
              </a:uFill>
              <a:latin typeface="Open Sans"/>
            </a:endParaRPr>
          </a:p>
          <a:p>
            <a:pPr lvl="3" marL="396000" indent="-180000">
              <a:spcAft>
                <a:spcPts val="567"/>
              </a:spcAft>
              <a:buClr>
                <a:srgbClr val="7f00ff"/>
              </a:buClr>
              <a:buFont typeface="Symbol" charset="2"/>
              <a:buChar char=""/>
            </a:pPr>
            <a:r>
              <a:rPr b="0" lang="de-DE" sz="2800" spc="-1" strike="noStrike">
                <a:solidFill>
                  <a:srgbClr val="333333"/>
                </a:solidFill>
                <a:uFill>
                  <a:solidFill>
                    <a:srgbClr val="ffffff"/>
                  </a:solidFill>
                </a:uFill>
                <a:latin typeface="Open Sans"/>
              </a:rPr>
              <a:t>Fourth Outline Level</a:t>
            </a:r>
            <a:endParaRPr b="0" lang="de-DE" sz="2800" spc="-1" strike="noStrike">
              <a:solidFill>
                <a:srgbClr val="333333"/>
              </a:solidFill>
              <a:uFill>
                <a:solidFill>
                  <a:srgbClr val="ffffff"/>
                </a:solidFill>
              </a:uFill>
              <a:latin typeface="Open Sans"/>
            </a:endParaRPr>
          </a:p>
          <a:p>
            <a:pPr lvl="4" marL="450000" indent="-180000">
              <a:spcAft>
                <a:spcPts val="283"/>
              </a:spcAft>
              <a:buClr>
                <a:srgbClr val="7f00ff"/>
              </a:buClr>
              <a:buFont typeface="Wingdings" charset="2"/>
              <a:buChar char=""/>
            </a:pPr>
            <a:r>
              <a:rPr b="0" lang="de-DE" sz="2800" spc="-1" strike="noStrike">
                <a:solidFill>
                  <a:srgbClr val="333333"/>
                </a:solidFill>
                <a:uFill>
                  <a:solidFill>
                    <a:srgbClr val="ffffff"/>
                  </a:solidFill>
                </a:uFill>
                <a:latin typeface="Open Sans"/>
              </a:rPr>
              <a:t>Fifth Outline Level</a:t>
            </a:r>
            <a:endParaRPr b="0" lang="de-DE" sz="2800" spc="-1" strike="noStrike">
              <a:solidFill>
                <a:srgbClr val="333333"/>
              </a:solidFill>
              <a:uFill>
                <a:solidFill>
                  <a:srgbClr val="ffffff"/>
                </a:solidFill>
              </a:uFill>
              <a:latin typeface="Open Sans"/>
            </a:endParaRPr>
          </a:p>
          <a:p>
            <a:pPr lvl="5" marL="504000" indent="-180000">
              <a:spcAft>
                <a:spcPts val="283"/>
              </a:spcAft>
              <a:buClr>
                <a:srgbClr val="7f00ff"/>
              </a:buClr>
              <a:buFont typeface="Wingdings" charset="2"/>
              <a:buChar char=""/>
            </a:pPr>
            <a:r>
              <a:rPr b="0" lang="de-DE" sz="2800" spc="-1" strike="noStrike">
                <a:solidFill>
                  <a:srgbClr val="333333"/>
                </a:solidFill>
                <a:uFill>
                  <a:solidFill>
                    <a:srgbClr val="ffffff"/>
                  </a:solidFill>
                </a:uFill>
                <a:latin typeface="Open Sans"/>
              </a:rPr>
              <a:t>Sixth Outline Level</a:t>
            </a:r>
            <a:endParaRPr b="0" lang="de-DE" sz="2800" spc="-1" strike="noStrike">
              <a:solidFill>
                <a:srgbClr val="333333"/>
              </a:solidFill>
              <a:uFill>
                <a:solidFill>
                  <a:srgbClr val="ffffff"/>
                </a:solidFill>
              </a:uFill>
              <a:latin typeface="Open Sans"/>
            </a:endParaRPr>
          </a:p>
          <a:p>
            <a:pPr lvl="6" marL="558000" indent="-180000">
              <a:spcAft>
                <a:spcPts val="283"/>
              </a:spcAft>
              <a:buClr>
                <a:srgbClr val="7f00ff"/>
              </a:buClr>
              <a:buFont typeface="Wingdings" charset="2"/>
              <a:buChar char=""/>
            </a:pPr>
            <a:r>
              <a:rPr b="0" lang="de-DE" sz="2800" spc="-1" strike="noStrike">
                <a:solidFill>
                  <a:srgbClr val="333333"/>
                </a:solidFill>
                <a:uFill>
                  <a:solidFill>
                    <a:srgbClr val="ffffff"/>
                  </a:solidFill>
                </a:uFill>
                <a:latin typeface="Open Sans"/>
              </a:rPr>
              <a:t>Seventh Outline Level</a:t>
            </a:r>
            <a:endParaRPr b="0" lang="de-DE" sz="2800" spc="-1" strike="noStrike">
              <a:solidFill>
                <a:srgbClr val="333333"/>
              </a:solidFill>
              <a:uFill>
                <a:solidFill>
                  <a:srgbClr val="ffffff"/>
                </a:solidFill>
              </a:uFill>
              <a:latin typeface="Open Sans"/>
            </a:endParaRPr>
          </a:p>
        </p:txBody>
      </p:sp>
      <p:sp>
        <p:nvSpPr>
          <p:cNvPr id="44" name="PlaceHolder 3"/>
          <p:cNvSpPr>
            <a:spLocks noGrp="1"/>
          </p:cNvSpPr>
          <p:nvPr>
            <p:ph type="sldNum"/>
          </p:nvPr>
        </p:nvSpPr>
        <p:spPr>
          <a:xfrm>
            <a:off x="7560000" y="6886800"/>
            <a:ext cx="2015640" cy="521280"/>
          </a:xfrm>
          <a:prstGeom prst="rect">
            <a:avLst/>
          </a:prstGeom>
        </p:spPr>
        <p:txBody>
          <a:bodyPr lIns="0" rIns="0" tIns="0" bIns="0"/>
          <a:p>
            <a:pPr algn="r"/>
            <a:endParaRPr b="0" lang="de-DE" sz="1400" spc="-1" strike="noStrike">
              <a:solidFill>
                <a:srgbClr val="000000"/>
              </a:solidFill>
              <a:uFill>
                <a:solidFill>
                  <a:srgbClr val="ffffff"/>
                </a:solidFill>
              </a:uFill>
              <a:latin typeface="Open Sans"/>
            </a:endParaRPr>
          </a:p>
          <a:p>
            <a:pPr algn="r"/>
            <a:r>
              <a:rPr b="0" lang="de-DE" sz="1400" spc="-1" strike="noStrike">
                <a:solidFill>
                  <a:srgbClr val="808080"/>
                </a:solidFill>
                <a:uFill>
                  <a:solidFill>
                    <a:srgbClr val="ffffff"/>
                  </a:solidFill>
                </a:uFill>
                <a:latin typeface="Open Sans"/>
              </a:rPr>
              <a:t>slide#</a:t>
            </a:r>
            <a:fld id="{C4208C5A-334F-438A-9CB8-A61677F3E862}" type="slidenum">
              <a:rPr b="0" lang="de-DE" sz="1400" spc="-1" strike="noStrike">
                <a:solidFill>
                  <a:srgbClr val="808080"/>
                </a:solidFill>
                <a:uFill>
                  <a:solidFill>
                    <a:srgbClr val="ffffff"/>
                  </a:solidFill>
                </a:uFill>
                <a:latin typeface="Open Sans"/>
              </a:rPr>
              <a:t>&lt;number&gt;</a:t>
            </a:fld>
            <a:endParaRPr b="0" lang="de-DE" sz="1400" spc="-1" strike="noStrike">
              <a:solidFill>
                <a:srgbClr val="000000"/>
              </a:solidFill>
              <a:uFill>
                <a:solidFill>
                  <a:srgbClr val="ffffff"/>
                </a:solidFill>
              </a:uFill>
              <a:latin typeface="Open Sans"/>
            </a:endParaRPr>
          </a:p>
        </p:txBody>
      </p:sp>
      <p:sp>
        <p:nvSpPr>
          <p:cNvPr id="45" name="CustomShape 4"/>
          <p:cNvSpPr/>
          <p:nvPr/>
        </p:nvSpPr>
        <p:spPr>
          <a:xfrm>
            <a:off x="0" y="288000"/>
            <a:ext cx="504000" cy="1080000"/>
          </a:xfrm>
          <a:prstGeom prst="rect">
            <a:avLst/>
          </a:prstGeom>
          <a:solidFill>
            <a:srgbClr val="7f00ff"/>
          </a:solidFill>
          <a:ln>
            <a:noFill/>
          </a:ln>
        </p:spPr>
        <p:style>
          <a:lnRef idx="0"/>
          <a:fillRef idx="0"/>
          <a:effectRef idx="0"/>
          <a:fontRef idx="minor"/>
        </p:style>
      </p:sp>
      <p:pic>
        <p:nvPicPr>
          <p:cNvPr id="46" name="" descr=""/>
          <p:cNvPicPr/>
          <p:nvPr/>
        </p:nvPicPr>
        <p:blipFill>
          <a:blip r:embed="rId2"/>
          <a:stretch/>
        </p:blipFill>
        <p:spPr>
          <a:xfrm>
            <a:off x="648360" y="6696360"/>
            <a:ext cx="855000" cy="855000"/>
          </a:xfrm>
          <a:prstGeom prst="rect">
            <a:avLst/>
          </a:prstGeom>
          <a:ln>
            <a:noFill/>
          </a:ln>
        </p:spPr>
      </p:pic>
      <p:pic>
        <p:nvPicPr>
          <p:cNvPr id="47" name="" descr=""/>
          <p:cNvPicPr/>
          <p:nvPr/>
        </p:nvPicPr>
        <p:blipFill>
          <a:blip r:embed="rId3"/>
          <a:stretch/>
        </p:blipFill>
        <p:spPr>
          <a:xfrm>
            <a:off x="1512360" y="6845760"/>
            <a:ext cx="1923480" cy="534600"/>
          </a:xfrm>
          <a:prstGeom prst="rect">
            <a:avLst/>
          </a:prstGeom>
          <a:ln>
            <a:noFill/>
          </a:ln>
        </p:spPr>
      </p:pic>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5.wmf"/><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6.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hyperlink" Target="https://usableprivacy.org/" TargetMode="External"/><Relationship Id="rId2" Type="http://schemas.openxmlformats.org/officeDocument/2006/relationships/hyperlink" Target="https://www.european-privacy-seal.eu/" TargetMode="External"/><Relationship Id="rId3" Type="http://schemas.openxmlformats.org/officeDocument/2006/relationships/slideLayout" Target="../slideLayouts/slideLayout20.xml"/><Relationship Id="rId4"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6.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6.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6.xml"/><Relationship Id="rId3"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6.xml"/><Relationship Id="rId3"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6.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6.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6.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720000" y="1800000"/>
            <a:ext cx="8568000" cy="1440000"/>
          </a:xfrm>
          <a:prstGeom prst="rect">
            <a:avLst/>
          </a:prstGeom>
          <a:noFill/>
          <a:ln>
            <a:noFill/>
          </a:ln>
        </p:spPr>
        <p:txBody>
          <a:bodyPr lIns="0" rIns="0" tIns="0" bIns="0" anchor="ctr"/>
          <a:p>
            <a:r>
              <a:rPr b="1" lang="de-DE" sz="2400" spc="-1" strike="noStrike">
                <a:solidFill>
                  <a:srgbClr val="333333"/>
                </a:solidFill>
                <a:uFill>
                  <a:solidFill>
                    <a:srgbClr val="ffffff"/>
                  </a:solidFill>
                </a:uFill>
                <a:latin typeface="Open Sans"/>
              </a:rPr>
              <a:t>A Semantic Web Ontology for expressing GDPR compliance over consent &amp; data lifecycles</a:t>
            </a:r>
            <a:endParaRPr b="1" lang="de-DE" sz="4800" spc="-1" strike="noStrike">
              <a:solidFill>
                <a:srgbClr val="333333"/>
              </a:solidFill>
              <a:uFill>
                <a:solidFill>
                  <a:srgbClr val="ffffff"/>
                </a:solidFill>
              </a:uFill>
              <a:latin typeface="Open Sans"/>
            </a:endParaRPr>
          </a:p>
        </p:txBody>
      </p:sp>
      <p:sp>
        <p:nvSpPr>
          <p:cNvPr id="90" name="TextShape 2"/>
          <p:cNvSpPr txBox="1"/>
          <p:nvPr/>
        </p:nvSpPr>
        <p:spPr>
          <a:xfrm>
            <a:off x="648000" y="3094920"/>
            <a:ext cx="8568000" cy="3375000"/>
          </a:xfrm>
          <a:prstGeom prst="rect">
            <a:avLst/>
          </a:prstGeom>
          <a:noFill/>
          <a:ln>
            <a:noFill/>
          </a:ln>
        </p:spPr>
        <p:txBody>
          <a:bodyPr lIns="0" rIns="0" tIns="0" bIns="0" anchor="ctr"/>
          <a:p>
            <a:pPr algn="ctr"/>
            <a:r>
              <a:rPr b="0" lang="de-DE" sz="2000" spc="-1" strike="noStrike">
                <a:solidFill>
                  <a:srgbClr val="000000"/>
                </a:solidFill>
                <a:uFill>
                  <a:solidFill>
                    <a:srgbClr val="ffffff"/>
                  </a:solidFill>
                </a:uFill>
                <a:latin typeface="Open Sans"/>
              </a:rPr>
              <a:t>Harshvardhan J. Pandit</a:t>
            </a:r>
            <a:endParaRPr b="0" lang="de-DE" sz="3200" spc="-1" strike="noStrike">
              <a:solidFill>
                <a:srgbClr val="000000"/>
              </a:solidFill>
              <a:uFill>
                <a:solidFill>
                  <a:srgbClr val="ffffff"/>
                </a:solidFill>
              </a:uFill>
              <a:latin typeface="Open Sans"/>
            </a:endParaRPr>
          </a:p>
          <a:p>
            <a:pPr algn="ctr"/>
            <a:endParaRPr b="0" lang="de-DE" sz="3200" spc="-1" strike="noStrike">
              <a:solidFill>
                <a:srgbClr val="000000"/>
              </a:solidFill>
              <a:uFill>
                <a:solidFill>
                  <a:srgbClr val="ffffff"/>
                </a:solidFill>
              </a:uFill>
              <a:latin typeface="Open Sans"/>
            </a:endParaRPr>
          </a:p>
          <a:p>
            <a:pPr algn="ctr"/>
            <a:r>
              <a:rPr b="0" lang="de-DE" sz="2000" spc="-1" strike="noStrike">
                <a:solidFill>
                  <a:srgbClr val="000000"/>
                </a:solidFill>
                <a:uFill>
                  <a:solidFill>
                    <a:srgbClr val="ffffff"/>
                  </a:solidFill>
                </a:uFill>
                <a:latin typeface="Open Sans"/>
              </a:rPr>
              <a:t>  </a:t>
            </a:r>
            <a:r>
              <a:rPr b="0" lang="de-DE" sz="1800" spc="-1" strike="noStrike">
                <a:solidFill>
                  <a:srgbClr val="000000"/>
                </a:solidFill>
                <a:uFill>
                  <a:solidFill>
                    <a:srgbClr val="ffffff"/>
                  </a:solidFill>
                </a:uFill>
                <a:latin typeface="Open Sans"/>
              </a:rPr>
              <a:t>Supervised by: Dave Lewis       </a:t>
            </a:r>
            <a:endParaRPr b="0" lang="de-DE" sz="3200" spc="-1" strike="noStrike">
              <a:solidFill>
                <a:srgbClr val="000000"/>
              </a:solidFill>
              <a:uFill>
                <a:solidFill>
                  <a:srgbClr val="ffffff"/>
                </a:solidFill>
              </a:uFill>
              <a:latin typeface="Open Sans"/>
            </a:endParaRPr>
          </a:p>
          <a:p>
            <a:pPr algn="ctr"/>
            <a:r>
              <a:rPr b="0" lang="de-DE" sz="1800" spc="-1" strike="noStrike">
                <a:solidFill>
                  <a:srgbClr val="000000"/>
                </a:solidFill>
                <a:uFill>
                  <a:solidFill>
                    <a:srgbClr val="ffffff"/>
                  </a:solidFill>
                </a:uFill>
                <a:latin typeface="Open Sans"/>
              </a:rPr>
              <a:t>Co-Supervised by: Declan O‘Sullivan</a:t>
            </a:r>
            <a:endParaRPr b="0" lang="de-DE" sz="3200" spc="-1" strike="noStrike">
              <a:solidFill>
                <a:srgbClr val="000000"/>
              </a:solidFill>
              <a:uFill>
                <a:solidFill>
                  <a:srgbClr val="ffffff"/>
                </a:solidFill>
              </a:uFill>
              <a:latin typeface="Open Sans"/>
            </a:endParaRPr>
          </a:p>
          <a:p>
            <a:pPr algn="ctr"/>
            <a:endParaRPr b="0" lang="de-DE" sz="3200" spc="-1" strike="noStrike">
              <a:solidFill>
                <a:srgbClr val="000000"/>
              </a:solidFill>
              <a:uFill>
                <a:solidFill>
                  <a:srgbClr val="ffffff"/>
                </a:solidFill>
              </a:uFill>
              <a:latin typeface="Open Sans"/>
            </a:endParaRPr>
          </a:p>
          <a:p>
            <a:pPr algn="ctr"/>
            <a:endParaRPr b="0" lang="de-DE" sz="3200" spc="-1" strike="noStrike">
              <a:solidFill>
                <a:srgbClr val="000000"/>
              </a:solidFill>
              <a:uFill>
                <a:solidFill>
                  <a:srgbClr val="ffffff"/>
                </a:solidFill>
              </a:uFill>
              <a:latin typeface="Open Sans"/>
            </a:endParaRPr>
          </a:p>
          <a:p>
            <a:pPr algn="ctr"/>
            <a:r>
              <a:rPr b="0" lang="de-DE" sz="1800" spc="-1" strike="noStrike">
                <a:solidFill>
                  <a:srgbClr val="000000"/>
                </a:solidFill>
                <a:uFill>
                  <a:solidFill>
                    <a:srgbClr val="ffffff"/>
                  </a:solidFill>
                </a:uFill>
                <a:latin typeface="Open Sans"/>
              </a:rPr>
              <a:t>Theme E</a:t>
            </a:r>
            <a:endParaRPr b="0" lang="de-DE" sz="3200" spc="-1" strike="noStrike">
              <a:solidFill>
                <a:srgbClr val="000000"/>
              </a:solidFill>
              <a:uFill>
                <a:solidFill>
                  <a:srgbClr val="ffffff"/>
                </a:solidFill>
              </a:uFill>
              <a:latin typeface="Open Sans"/>
            </a:endParaRPr>
          </a:p>
          <a:p>
            <a:pPr algn="ctr"/>
            <a:r>
              <a:rPr b="0" lang="de-DE" sz="1800" spc="-1" strike="noStrike">
                <a:solidFill>
                  <a:srgbClr val="000000"/>
                </a:solidFill>
                <a:uFill>
                  <a:solidFill>
                    <a:srgbClr val="ffffff"/>
                  </a:solidFill>
                </a:uFill>
                <a:latin typeface="Open Sans"/>
              </a:rPr>
              <a:t>ADAPT Centre</a:t>
            </a:r>
            <a:endParaRPr b="0" lang="de-DE" sz="3200" spc="-1" strike="noStrike">
              <a:solidFill>
                <a:srgbClr val="000000"/>
              </a:solidFill>
              <a:uFill>
                <a:solidFill>
                  <a:srgbClr val="ffffff"/>
                </a:solidFill>
              </a:uFill>
              <a:latin typeface="Open Sans"/>
            </a:endParaRPr>
          </a:p>
          <a:p>
            <a:pPr algn="ctr"/>
            <a:r>
              <a:rPr b="0" lang="de-DE" sz="1800" spc="-1" strike="noStrike">
                <a:solidFill>
                  <a:srgbClr val="000000"/>
                </a:solidFill>
                <a:uFill>
                  <a:solidFill>
                    <a:srgbClr val="ffffff"/>
                  </a:solidFill>
                </a:uFill>
                <a:latin typeface="Open Sans"/>
              </a:rPr>
              <a:t>Trinity College Dublin</a:t>
            </a:r>
            <a:endParaRPr b="0" lang="de-DE" sz="3200" spc="-1" strike="noStrike">
              <a:solidFill>
                <a:srgbClr val="000000"/>
              </a:solidFill>
              <a:uFill>
                <a:solidFill>
                  <a:srgbClr val="ffffff"/>
                </a:solidFill>
              </a:uFill>
              <a:latin typeface="Open Sans"/>
            </a:endParaRPr>
          </a:p>
          <a:p>
            <a:pPr algn="ctr"/>
            <a:endParaRPr b="0" lang="de-DE" sz="3200" spc="-1" strike="noStrike">
              <a:solidFill>
                <a:srgbClr val="000000"/>
              </a:solidFill>
              <a:uFill>
                <a:solidFill>
                  <a:srgbClr val="ffffff"/>
                </a:solidFill>
              </a:uFill>
              <a:latin typeface="Open Sans"/>
            </a:endParaRPr>
          </a:p>
          <a:p>
            <a:pPr algn="ctr"/>
            <a:r>
              <a:rPr b="0" lang="de-DE" sz="1100" spc="-1" strike="noStrike">
                <a:solidFill>
                  <a:srgbClr val="000000"/>
                </a:solidFill>
                <a:uFill>
                  <a:solidFill>
                    <a:srgbClr val="ffffff"/>
                  </a:solidFill>
                </a:uFill>
                <a:latin typeface="Open Sans"/>
              </a:rPr>
              <a:t>The ADAPT Centre is funded under the</a:t>
            </a:r>
            <a:endParaRPr b="0" lang="de-DE" sz="3200" spc="-1" strike="noStrike">
              <a:solidFill>
                <a:srgbClr val="000000"/>
              </a:solidFill>
              <a:uFill>
                <a:solidFill>
                  <a:srgbClr val="ffffff"/>
                </a:solidFill>
              </a:uFill>
              <a:latin typeface="Open Sans"/>
            </a:endParaRPr>
          </a:p>
          <a:p>
            <a:pPr algn="ctr"/>
            <a:r>
              <a:rPr b="0" lang="de-DE" sz="1100" spc="-1" strike="noStrike">
                <a:solidFill>
                  <a:srgbClr val="000000"/>
                </a:solidFill>
                <a:uFill>
                  <a:solidFill>
                    <a:srgbClr val="ffffff"/>
                  </a:solidFill>
                </a:uFill>
                <a:latin typeface="Open Sans"/>
              </a:rPr>
              <a:t>SFI Research Centres Programme (Grant 13/RC/2106)</a:t>
            </a:r>
            <a:endParaRPr b="0" lang="de-DE" sz="3200" spc="-1" strike="noStrike">
              <a:solidFill>
                <a:srgbClr val="000000"/>
              </a:solidFill>
              <a:uFill>
                <a:solidFill>
                  <a:srgbClr val="ffffff"/>
                </a:solidFill>
              </a:uFill>
              <a:latin typeface="Open Sans"/>
            </a:endParaRPr>
          </a:p>
          <a:p>
            <a:pPr algn="ctr"/>
            <a:r>
              <a:rPr b="0" lang="de-DE" sz="1100" spc="-1" strike="noStrike">
                <a:solidFill>
                  <a:srgbClr val="000000"/>
                </a:solidFill>
                <a:uFill>
                  <a:solidFill>
                    <a:srgbClr val="ffffff"/>
                  </a:solidFill>
                </a:uFill>
                <a:latin typeface="Open Sans"/>
              </a:rPr>
              <a:t>and is co-funded under the European Regional Development Fund.</a:t>
            </a:r>
            <a:endParaRPr b="0" lang="de-DE" sz="3200" spc="-1" strike="noStrike">
              <a:solidFill>
                <a:srgbClr val="000000"/>
              </a:solidFill>
              <a:uFill>
                <a:solidFill>
                  <a:srgbClr val="ffffff"/>
                </a:solidFill>
              </a:uFill>
              <a:latin typeface="Open Sans"/>
            </a:endParaRPr>
          </a:p>
        </p:txBody>
      </p:sp>
      <p:pic>
        <p:nvPicPr>
          <p:cNvPr id="91" name="Picture 1" descr=""/>
          <p:cNvPicPr/>
          <p:nvPr/>
        </p:nvPicPr>
        <p:blipFill>
          <a:blip r:embed="rId1"/>
          <a:stretch/>
        </p:blipFill>
        <p:spPr>
          <a:xfrm>
            <a:off x="3603960" y="6876000"/>
            <a:ext cx="4100040" cy="433080"/>
          </a:xfrm>
          <a:prstGeom prst="rect">
            <a:avLst/>
          </a:prstGeom>
          <a:ln>
            <a:noFill/>
          </a:ln>
        </p:spPr>
      </p:pic>
    </p:spTree>
  </p:cSld>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TextShape 1"/>
          <p:cNvSpPr txBox="1"/>
          <p:nvPr/>
        </p:nvSpPr>
        <p:spPr>
          <a:xfrm>
            <a:off x="720000" y="300600"/>
            <a:ext cx="8855640" cy="1262520"/>
          </a:xfrm>
          <a:prstGeom prst="rect">
            <a:avLst/>
          </a:prstGeom>
          <a:noFill/>
          <a:ln>
            <a:noFill/>
          </a:ln>
        </p:spPr>
        <p:txBody>
          <a:bodyPr lIns="0" rIns="0" tIns="0" bIns="0" anchor="ctr"/>
          <a:p>
            <a:r>
              <a:rPr b="1" lang="de-DE" sz="4000" spc="-1" strike="noStrike">
                <a:solidFill>
                  <a:srgbClr val="333333"/>
                </a:solidFill>
                <a:uFill>
                  <a:solidFill>
                    <a:srgbClr val="ffffff"/>
                  </a:solidFill>
                </a:uFill>
                <a:latin typeface="Open Sans"/>
              </a:rPr>
              <a:t>State of the Art</a:t>
            </a:r>
            <a:r>
              <a:rPr b="1" lang="de-DE" sz="4000" spc="-1" strike="noStrike">
                <a:solidFill>
                  <a:srgbClr val="333333"/>
                </a:solidFill>
                <a:uFill>
                  <a:solidFill>
                    <a:srgbClr val="ffffff"/>
                  </a:solidFill>
                </a:uFill>
                <a:latin typeface="Open Sans"/>
              </a:rPr>
              <a:t>
</a:t>
            </a:r>
            <a:r>
              <a:rPr b="1" lang="de-DE" sz="2400" spc="-1" strike="noStrike">
                <a:solidFill>
                  <a:srgbClr val="333333"/>
                </a:solidFill>
                <a:uFill>
                  <a:solidFill>
                    <a:srgbClr val="ffffff"/>
                  </a:solidFill>
                </a:uFill>
                <a:latin typeface="Open Sans"/>
              </a:rPr>
              <a:t>Constraints – Shapes Constraint Language (SHACL)</a:t>
            </a:r>
            <a:endParaRPr b="1" lang="de-DE" sz="4400" spc="-1" strike="noStrike">
              <a:solidFill>
                <a:srgbClr val="333333"/>
              </a:solidFill>
              <a:uFill>
                <a:solidFill>
                  <a:srgbClr val="ffffff"/>
                </a:solidFill>
              </a:uFill>
              <a:latin typeface="Open Sans"/>
            </a:endParaRPr>
          </a:p>
        </p:txBody>
      </p:sp>
      <p:sp>
        <p:nvSpPr>
          <p:cNvPr id="123" name="TextShape 2"/>
          <p:cNvSpPr txBox="1"/>
          <p:nvPr/>
        </p:nvSpPr>
        <p:spPr>
          <a:xfrm>
            <a:off x="720000" y="2160000"/>
            <a:ext cx="4215960" cy="4384800"/>
          </a:xfrm>
          <a:prstGeom prst="rect">
            <a:avLst/>
          </a:prstGeom>
          <a:noFill/>
          <a:ln>
            <a:noFill/>
          </a:ln>
        </p:spPr>
        <p:txBody>
          <a:bodyPr lIns="0" rIns="0" tIns="0" bIns="0"/>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W3C Recommendation</a:t>
            </a: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  20-JUL-2017 </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Describe and validate RDF graphs</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What should the graph ‘look like‘ to be valid?</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i="1" lang="de-DE" sz="2400" spc="-1" strike="noStrike">
                <a:solidFill>
                  <a:srgbClr val="333333"/>
                </a:solidFill>
                <a:uFill>
                  <a:solidFill>
                    <a:srgbClr val="ffffff"/>
                  </a:solidFill>
                </a:uFill>
                <a:latin typeface="Open Sans"/>
              </a:rPr>
              <a:t>SHACL-SPARQL </a:t>
            </a:r>
            <a:r>
              <a:rPr b="0" lang="de-DE" sz="2400" spc="-1" strike="noStrike">
                <a:solidFill>
                  <a:srgbClr val="333333"/>
                </a:solidFill>
                <a:uFill>
                  <a:solidFill>
                    <a:srgbClr val="ffffff"/>
                  </a:solidFill>
                </a:uFill>
                <a:latin typeface="Open Sans"/>
              </a:rPr>
              <a:t>to define constraint using SPARQL</a:t>
            </a:r>
            <a:endParaRPr b="0" lang="de-DE" sz="2800" spc="-1" strike="noStrike">
              <a:solidFill>
                <a:srgbClr val="333333"/>
              </a:solidFill>
              <a:uFill>
                <a:solidFill>
                  <a:srgbClr val="ffffff"/>
                </a:solidFill>
              </a:uFill>
              <a:latin typeface="Open Sans"/>
            </a:endParaRPr>
          </a:p>
        </p:txBody>
      </p:sp>
      <p:sp>
        <p:nvSpPr>
          <p:cNvPr id="124" name="TextShape 3"/>
          <p:cNvSpPr txBox="1"/>
          <p:nvPr/>
        </p:nvSpPr>
        <p:spPr>
          <a:xfrm>
            <a:off x="718920" y="1456200"/>
            <a:ext cx="3529080" cy="343800"/>
          </a:xfrm>
          <a:prstGeom prst="rect">
            <a:avLst/>
          </a:prstGeom>
          <a:noFill/>
          <a:ln>
            <a:noFill/>
          </a:ln>
        </p:spPr>
        <p:txBody>
          <a:bodyPr lIns="90000" rIns="90000" tIns="45000" bIns="45000"/>
          <a:p>
            <a:r>
              <a:rPr b="0" lang="de-DE" sz="1800" spc="-1" strike="noStrike">
                <a:solidFill>
                  <a:srgbClr val="0000ff"/>
                </a:solidFill>
                <a:uFill>
                  <a:solidFill>
                    <a:srgbClr val="ffffff"/>
                  </a:solidFill>
                </a:uFill>
                <a:latin typeface="Arial"/>
              </a:rPr>
              <a:t>https://www.w3.org/TR/shacl/</a:t>
            </a:r>
            <a:endParaRPr b="0" lang="de-DE" sz="1800" spc="-1" strike="noStrike">
              <a:solidFill>
                <a:srgbClr val="000000"/>
              </a:solidFill>
              <a:uFill>
                <a:solidFill>
                  <a:srgbClr val="ffffff"/>
                </a:solidFill>
              </a:uFill>
              <a:latin typeface="Arial"/>
            </a:endParaRPr>
          </a:p>
        </p:txBody>
      </p:sp>
      <p:pic>
        <p:nvPicPr>
          <p:cNvPr id="125" name="" descr=""/>
          <p:cNvPicPr/>
          <p:nvPr/>
        </p:nvPicPr>
        <p:blipFill>
          <a:blip r:embed="rId1"/>
          <a:stretch/>
        </p:blipFill>
        <p:spPr>
          <a:xfrm>
            <a:off x="5146920" y="2446200"/>
            <a:ext cx="4215960" cy="2372040"/>
          </a:xfrm>
          <a:prstGeom prst="rect">
            <a:avLst/>
          </a:prstGeom>
          <a:ln>
            <a:noFill/>
          </a:ln>
        </p:spPr>
      </p:pic>
      <p:sp>
        <p:nvSpPr>
          <p:cNvPr id="126" name="TextShape 4"/>
          <p:cNvSpPr txBox="1"/>
          <p:nvPr/>
        </p:nvSpPr>
        <p:spPr>
          <a:xfrm>
            <a:off x="3672000" y="7020360"/>
            <a:ext cx="4968000" cy="302040"/>
          </a:xfrm>
          <a:prstGeom prst="rect">
            <a:avLst/>
          </a:prstGeom>
          <a:noFill/>
          <a:ln>
            <a:noFill/>
          </a:ln>
        </p:spPr>
        <p:txBody>
          <a:bodyPr lIns="90000" rIns="90000" tIns="45000" bIns="45000"/>
          <a:p>
            <a:r>
              <a:rPr b="0" lang="de-DE" sz="1500" spc="-1" strike="noStrike">
                <a:solidFill>
                  <a:srgbClr val="666666"/>
                </a:solidFill>
                <a:uFill>
                  <a:solidFill>
                    <a:srgbClr val="ffffff"/>
                  </a:solidFill>
                </a:uFill>
                <a:latin typeface="Arial"/>
              </a:rPr>
              <a:t>More info in page(s): 8-10</a:t>
            </a:r>
            <a:endParaRPr b="0" lang="de-DE" sz="1800" spc="-1" strike="noStrike">
              <a:solidFill>
                <a:srgbClr val="000000"/>
              </a:solidFill>
              <a:uFill>
                <a:solidFill>
                  <a:srgbClr val="ffffff"/>
                </a:solidFill>
              </a:uFill>
              <a:latin typeface="Arial"/>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Shape 1"/>
          <p:cNvSpPr txBox="1"/>
          <p:nvPr/>
        </p:nvSpPr>
        <p:spPr>
          <a:xfrm>
            <a:off x="720000" y="300960"/>
            <a:ext cx="8855640" cy="1262520"/>
          </a:xfrm>
          <a:prstGeom prst="rect">
            <a:avLst/>
          </a:prstGeom>
          <a:noFill/>
          <a:ln>
            <a:noFill/>
          </a:ln>
        </p:spPr>
        <p:txBody>
          <a:bodyPr lIns="0" rIns="0" tIns="0" bIns="0" anchor="ctr"/>
          <a:p>
            <a:r>
              <a:rPr b="1" lang="de-DE" sz="4000" spc="-1" strike="noStrike">
                <a:solidFill>
                  <a:srgbClr val="333333"/>
                </a:solidFill>
                <a:uFill>
                  <a:solidFill>
                    <a:srgbClr val="ffffff"/>
                  </a:solidFill>
                </a:uFill>
                <a:latin typeface="Open Sans"/>
              </a:rPr>
              <a:t>State of the Art</a:t>
            </a:r>
            <a:r>
              <a:rPr b="1" lang="de-DE" sz="4000" spc="-1" strike="noStrike">
                <a:solidFill>
                  <a:srgbClr val="333333"/>
                </a:solidFill>
                <a:uFill>
                  <a:solidFill>
                    <a:srgbClr val="ffffff"/>
                  </a:solidFill>
                </a:uFill>
                <a:latin typeface="Open Sans"/>
              </a:rPr>
              <a:t>
</a:t>
            </a:r>
            <a:r>
              <a:rPr b="1" lang="de-DE" sz="2800" spc="-1" strike="noStrike">
                <a:solidFill>
                  <a:srgbClr val="333333"/>
                </a:solidFill>
                <a:uFill>
                  <a:solidFill>
                    <a:srgbClr val="ffffff"/>
                  </a:solidFill>
                </a:uFill>
                <a:latin typeface="Open Sans"/>
              </a:rPr>
              <a:t>Graph patterns / fragments</a:t>
            </a:r>
            <a:endParaRPr b="1" lang="de-DE" sz="4400" spc="-1" strike="noStrike">
              <a:solidFill>
                <a:srgbClr val="333333"/>
              </a:solidFill>
              <a:uFill>
                <a:solidFill>
                  <a:srgbClr val="ffffff"/>
                </a:solidFill>
              </a:uFill>
              <a:latin typeface="Open Sans"/>
            </a:endParaRPr>
          </a:p>
        </p:txBody>
      </p:sp>
      <p:sp>
        <p:nvSpPr>
          <p:cNvPr id="128" name="TextShape 2"/>
          <p:cNvSpPr txBox="1"/>
          <p:nvPr/>
        </p:nvSpPr>
        <p:spPr>
          <a:xfrm>
            <a:off x="720000" y="2160000"/>
            <a:ext cx="4215960" cy="4384800"/>
          </a:xfrm>
          <a:prstGeom prst="rect">
            <a:avLst/>
          </a:prstGeom>
          <a:noFill/>
          <a:ln>
            <a:noFill/>
          </a:ln>
        </p:spPr>
        <p:txBody>
          <a:bodyPr lIns="0" rIns="0" tIns="0" bIns="0"/>
          <a:p>
            <a:pPr marL="234000" indent="-180000">
              <a:spcAft>
                <a:spcPts val="1417"/>
              </a:spcAft>
              <a:buClr>
                <a:srgbClr val="7f00ff"/>
              </a:buClr>
              <a:buFont typeface="Wingdings" charset="2"/>
              <a:buChar char=""/>
            </a:pPr>
            <a:r>
              <a:rPr b="1" lang="de-DE" sz="2400" spc="-1" strike="noStrike">
                <a:solidFill>
                  <a:srgbClr val="333333"/>
                </a:solidFill>
                <a:uFill>
                  <a:solidFill>
                    <a:srgbClr val="ffffff"/>
                  </a:solidFill>
                </a:uFill>
                <a:latin typeface="Open Sans"/>
              </a:rPr>
              <a:t>WHY?</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Different use-cases</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Common requirements</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Easier to query</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Evaluate constraints</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Check information exists</a:t>
            </a:r>
            <a:endParaRPr b="0" lang="de-DE" sz="2800" spc="-1" strike="noStrike">
              <a:solidFill>
                <a:srgbClr val="333333"/>
              </a:solidFill>
              <a:uFill>
                <a:solidFill>
                  <a:srgbClr val="ffffff"/>
                </a:solidFill>
              </a:uFill>
              <a:latin typeface="Open Sans"/>
            </a:endParaRPr>
          </a:p>
        </p:txBody>
      </p:sp>
      <p:sp>
        <p:nvSpPr>
          <p:cNvPr id="129" name="TextShape 3"/>
          <p:cNvSpPr txBox="1"/>
          <p:nvPr/>
        </p:nvSpPr>
        <p:spPr>
          <a:xfrm>
            <a:off x="5147280" y="2160000"/>
            <a:ext cx="4215960" cy="4384800"/>
          </a:xfrm>
          <a:prstGeom prst="rect">
            <a:avLst/>
          </a:prstGeom>
          <a:noFill/>
          <a:ln>
            <a:noFill/>
          </a:ln>
        </p:spPr>
        <p:txBody>
          <a:bodyPr lIns="0" rIns="0" tIns="0" bIns="0"/>
          <a:p>
            <a:pPr marL="234000" indent="-180000">
              <a:spcAft>
                <a:spcPts val="1417"/>
              </a:spcAft>
              <a:buClr>
                <a:srgbClr val="7f00ff"/>
              </a:buClr>
              <a:buFont typeface="Wingdings" charset="2"/>
              <a:buChar char=""/>
            </a:pPr>
            <a:r>
              <a:rPr b="1" lang="de-DE" sz="2400" spc="-1" strike="noStrike">
                <a:solidFill>
                  <a:srgbClr val="333333"/>
                </a:solidFill>
                <a:uFill>
                  <a:solidFill>
                    <a:srgbClr val="ffffff"/>
                  </a:solidFill>
                </a:uFill>
                <a:latin typeface="Open Sans"/>
              </a:rPr>
              <a:t>HOW?</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Pattern detection</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Extracting fragments</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Isomorphism</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Reduction</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Abstraction</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Change detection</a:t>
            </a:r>
            <a:endParaRPr b="0" lang="de-DE" sz="2800" spc="-1" strike="noStrike">
              <a:solidFill>
                <a:srgbClr val="333333"/>
              </a:solidFill>
              <a:uFill>
                <a:solidFill>
                  <a:srgbClr val="ffffff"/>
                </a:solidFill>
              </a:uFill>
              <a:latin typeface="Open Sans"/>
            </a:endParaRPr>
          </a:p>
        </p:txBody>
      </p:sp>
      <p:sp>
        <p:nvSpPr>
          <p:cNvPr id="130" name="TextShape 4"/>
          <p:cNvSpPr txBox="1"/>
          <p:nvPr/>
        </p:nvSpPr>
        <p:spPr>
          <a:xfrm>
            <a:off x="3672000" y="7020360"/>
            <a:ext cx="4968000" cy="302040"/>
          </a:xfrm>
          <a:prstGeom prst="rect">
            <a:avLst/>
          </a:prstGeom>
          <a:noFill/>
          <a:ln>
            <a:noFill/>
          </a:ln>
        </p:spPr>
        <p:txBody>
          <a:bodyPr lIns="90000" rIns="90000" tIns="45000" bIns="45000"/>
          <a:p>
            <a:r>
              <a:rPr b="0" lang="de-DE" sz="1500" spc="-1" strike="noStrike">
                <a:solidFill>
                  <a:srgbClr val="666666"/>
                </a:solidFill>
                <a:uFill>
                  <a:solidFill>
                    <a:srgbClr val="ffffff"/>
                  </a:solidFill>
                </a:uFill>
                <a:latin typeface="Arial"/>
              </a:rPr>
              <a:t>More info in page(s): 11-12</a:t>
            </a:r>
            <a:endParaRPr b="0" lang="de-DE" sz="1800" spc="-1" strike="noStrike">
              <a:solidFill>
                <a:srgbClr val="000000"/>
              </a:solidFill>
              <a:uFill>
                <a:solidFill>
                  <a:srgbClr val="ffffff"/>
                </a:solidFill>
              </a:uFill>
              <a:latin typeface="Arial"/>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TextShape 1"/>
          <p:cNvSpPr txBox="1"/>
          <p:nvPr/>
        </p:nvSpPr>
        <p:spPr>
          <a:xfrm>
            <a:off x="720000" y="300960"/>
            <a:ext cx="8855640" cy="1262520"/>
          </a:xfrm>
          <a:prstGeom prst="rect">
            <a:avLst/>
          </a:prstGeom>
          <a:noFill/>
          <a:ln>
            <a:noFill/>
          </a:ln>
        </p:spPr>
        <p:txBody>
          <a:bodyPr lIns="0" rIns="0" tIns="0" bIns="0" anchor="ctr"/>
          <a:p>
            <a:r>
              <a:rPr b="1" lang="de-DE" sz="4000" spc="-1" strike="noStrike">
                <a:solidFill>
                  <a:srgbClr val="333333"/>
                </a:solidFill>
                <a:uFill>
                  <a:solidFill>
                    <a:srgbClr val="ffffff"/>
                  </a:solidFill>
                </a:uFill>
                <a:latin typeface="Open Sans"/>
              </a:rPr>
              <a:t>State of the Art</a:t>
            </a:r>
            <a:r>
              <a:rPr b="1" lang="de-DE" sz="4000" spc="-1" strike="noStrike">
                <a:solidFill>
                  <a:srgbClr val="333333"/>
                </a:solidFill>
                <a:uFill>
                  <a:solidFill>
                    <a:srgbClr val="ffffff"/>
                  </a:solidFill>
                </a:uFill>
                <a:latin typeface="Open Sans"/>
              </a:rPr>
              <a:t>
</a:t>
            </a:r>
            <a:r>
              <a:rPr b="1" lang="de-DE" sz="2800" spc="-1" strike="noStrike">
                <a:solidFill>
                  <a:srgbClr val="333333"/>
                </a:solidFill>
                <a:uFill>
                  <a:solidFill>
                    <a:srgbClr val="ffffff"/>
                  </a:solidFill>
                </a:uFill>
                <a:latin typeface="Open Sans"/>
              </a:rPr>
              <a:t>Legislation &amp; Privacy</a:t>
            </a:r>
            <a:endParaRPr b="1" lang="de-DE" sz="4400" spc="-1" strike="noStrike">
              <a:solidFill>
                <a:srgbClr val="333333"/>
              </a:solidFill>
              <a:uFill>
                <a:solidFill>
                  <a:srgbClr val="ffffff"/>
                </a:solidFill>
              </a:uFill>
              <a:latin typeface="Open Sans"/>
            </a:endParaRPr>
          </a:p>
        </p:txBody>
      </p:sp>
      <p:sp>
        <p:nvSpPr>
          <p:cNvPr id="132" name="TextShape 2"/>
          <p:cNvSpPr txBox="1"/>
          <p:nvPr/>
        </p:nvSpPr>
        <p:spPr>
          <a:xfrm>
            <a:off x="720000" y="2160000"/>
            <a:ext cx="4215960" cy="4384800"/>
          </a:xfrm>
          <a:prstGeom prst="rect">
            <a:avLst/>
          </a:prstGeom>
          <a:noFill/>
          <a:ln>
            <a:noFill/>
          </a:ln>
        </p:spPr>
        <p:txBody>
          <a:bodyPr lIns="0" rIns="0" tIns="0" bIns="0"/>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GDPR</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ymbol"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Bartolini et. al.</a:t>
            </a:r>
            <a:endParaRPr b="0" lang="de-DE" sz="2800" spc="-1" strike="noStrike">
              <a:solidFill>
                <a:srgbClr val="333333"/>
              </a:solidFill>
              <a:uFill>
                <a:solidFill>
                  <a:srgbClr val="ffffff"/>
                </a:solidFill>
              </a:uFill>
              <a:latin typeface="Open Sans"/>
            </a:endParaRPr>
          </a:p>
          <a:p>
            <a:pPr lvl="2" marL="900000" indent="-180000">
              <a:spcAft>
                <a:spcPts val="845"/>
              </a:spcAft>
              <a:buClr>
                <a:srgbClr val="7f00ff"/>
              </a:buClr>
              <a:buSzPct val="50000"/>
              <a:buFont typeface="Wingdings"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Model GDPR</a:t>
            </a:r>
            <a:endParaRPr b="0" lang="de-DE" sz="2800" spc="-1" strike="noStrike">
              <a:solidFill>
                <a:srgbClr val="333333"/>
              </a:solidFill>
              <a:uFill>
                <a:solidFill>
                  <a:srgbClr val="ffffff"/>
                </a:solidFill>
              </a:uFill>
              <a:latin typeface="Open Sans"/>
            </a:endParaRPr>
          </a:p>
          <a:p>
            <a:pPr lvl="2" marL="900000" indent="-180000">
              <a:spcAft>
                <a:spcPts val="845"/>
              </a:spcAft>
              <a:buClr>
                <a:srgbClr val="7f00ff"/>
              </a:buClr>
              <a:buSzPct val="50000"/>
              <a:buFont typeface="Wingdings"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Based on draft</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ymbol"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Log / Blockchain </a:t>
            </a:r>
            <a:r>
              <a:rPr b="0" lang="de-DE" sz="2400" spc="-1" strike="noStrike" baseline="33000">
                <a:solidFill>
                  <a:srgbClr val="333333"/>
                </a:solidFill>
                <a:uFill>
                  <a:solidFill>
                    <a:srgbClr val="ffffff"/>
                  </a:solidFill>
                </a:uFill>
                <a:latin typeface="Open Sans"/>
              </a:rPr>
              <a:t>[4, 56]</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ymbol"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Impact Assessment </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ymbol"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Other legislation HIPAA, PIPPA, DPD, ...</a:t>
            </a:r>
            <a:endParaRPr b="0" lang="de-DE" sz="2800" spc="-1" strike="noStrike">
              <a:solidFill>
                <a:srgbClr val="333333"/>
              </a:solidFill>
              <a:uFill>
                <a:solidFill>
                  <a:srgbClr val="ffffff"/>
                </a:solidFill>
              </a:uFill>
              <a:latin typeface="Open Sans"/>
            </a:endParaRPr>
          </a:p>
        </p:txBody>
      </p:sp>
      <p:sp>
        <p:nvSpPr>
          <p:cNvPr id="133" name="TextShape 3"/>
          <p:cNvSpPr txBox="1"/>
          <p:nvPr/>
        </p:nvSpPr>
        <p:spPr>
          <a:xfrm>
            <a:off x="5147280" y="2160000"/>
            <a:ext cx="4215960" cy="2091240"/>
          </a:xfrm>
          <a:prstGeom prst="rect">
            <a:avLst/>
          </a:prstGeom>
          <a:noFill/>
          <a:ln>
            <a:noFill/>
          </a:ln>
        </p:spPr>
        <p:txBody>
          <a:bodyPr lIns="0" rIns="0" tIns="0" bIns="0"/>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Privacy </a:t>
            </a:r>
            <a:r>
              <a:rPr b="0" lang="de-DE" sz="2400" spc="-1" strike="noStrike">
                <a:solidFill>
                  <a:srgbClr val="333333"/>
                </a:solidFill>
                <a:uFill>
                  <a:solidFill>
                    <a:srgbClr val="ffffff"/>
                  </a:solidFill>
                </a:uFill>
                <a:latin typeface="Open Sans"/>
              </a:rPr>
              <a:t>Policy</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UsablePrivacy Project</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1600" spc="-1" strike="noStrike" u="sng">
                <a:solidFill>
                  <a:srgbClr val="0000ff"/>
                </a:solidFill>
                <a:uFill>
                  <a:solidFill>
                    <a:srgbClr val="ffffff"/>
                  </a:solidFill>
                </a:uFill>
                <a:latin typeface="Open Sans"/>
                <a:hlinkClick r:id="rId1"/>
              </a:rPr>
              <a:t>https://usableprivacy.org/</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115 annotatedpolicies</a:t>
            </a:r>
            <a:endParaRPr b="0" lang="de-DE" sz="2800" spc="-1" strike="noStrike">
              <a:solidFill>
                <a:srgbClr val="333333"/>
              </a:solidFill>
              <a:uFill>
                <a:solidFill>
                  <a:srgbClr val="ffffff"/>
                </a:solidFill>
              </a:uFill>
              <a:latin typeface="Open Sans"/>
            </a:endParaRPr>
          </a:p>
        </p:txBody>
      </p:sp>
      <p:sp>
        <p:nvSpPr>
          <p:cNvPr id="134" name="TextShape 4"/>
          <p:cNvSpPr txBox="1"/>
          <p:nvPr/>
        </p:nvSpPr>
        <p:spPr>
          <a:xfrm>
            <a:off x="5147280" y="4450320"/>
            <a:ext cx="4215960" cy="2091240"/>
          </a:xfrm>
          <a:prstGeom prst="rect">
            <a:avLst/>
          </a:prstGeom>
          <a:noFill/>
          <a:ln>
            <a:noFill/>
          </a:ln>
        </p:spPr>
        <p:txBody>
          <a:bodyPr lIns="0" rIns="0" tIns="0" bIns="0"/>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EuroPrise</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1600" spc="-1" strike="noStrike" u="sng">
                <a:solidFill>
                  <a:srgbClr val="0000ff"/>
                </a:solidFill>
                <a:uFill>
                  <a:solidFill>
                    <a:srgbClr val="ffffff"/>
                  </a:solidFill>
                </a:uFill>
                <a:latin typeface="Open Sans"/>
                <a:hlinkClick r:id="rId2"/>
              </a:rPr>
              <a:t>https://www.european-privacy-seal.eu/</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GDPR certification through audit</a:t>
            </a:r>
            <a:endParaRPr b="0" lang="de-DE" sz="2800" spc="-1" strike="noStrike">
              <a:solidFill>
                <a:srgbClr val="333333"/>
              </a:solidFill>
              <a:uFill>
                <a:solidFill>
                  <a:srgbClr val="ffffff"/>
                </a:solidFill>
              </a:uFill>
              <a:latin typeface="Open Sans"/>
            </a:endParaRPr>
          </a:p>
        </p:txBody>
      </p:sp>
      <p:sp>
        <p:nvSpPr>
          <p:cNvPr id="135" name="TextShape 5"/>
          <p:cNvSpPr txBox="1"/>
          <p:nvPr/>
        </p:nvSpPr>
        <p:spPr>
          <a:xfrm>
            <a:off x="3672000" y="7020360"/>
            <a:ext cx="4968000" cy="302040"/>
          </a:xfrm>
          <a:prstGeom prst="rect">
            <a:avLst/>
          </a:prstGeom>
          <a:noFill/>
          <a:ln>
            <a:noFill/>
          </a:ln>
        </p:spPr>
        <p:txBody>
          <a:bodyPr lIns="90000" rIns="90000" tIns="45000" bIns="45000"/>
          <a:p>
            <a:r>
              <a:rPr b="0" lang="de-DE" sz="1500" spc="-1" strike="noStrike">
                <a:solidFill>
                  <a:srgbClr val="666666"/>
                </a:solidFill>
                <a:uFill>
                  <a:solidFill>
                    <a:srgbClr val="ffffff"/>
                  </a:solidFill>
                </a:uFill>
                <a:latin typeface="Arial"/>
              </a:rPr>
              <a:t>More info in page(s): 12-14</a:t>
            </a:r>
            <a:endParaRPr b="0" lang="de-DE" sz="1800" spc="-1" strike="noStrike">
              <a:solidFill>
                <a:srgbClr val="000000"/>
              </a:solidFill>
              <a:uFill>
                <a:solidFill>
                  <a:srgbClr val="ffffff"/>
                </a:solidFill>
              </a:uFill>
              <a:latin typeface="Arial"/>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720000" y="30024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Work done till date</a:t>
            </a:r>
            <a:r>
              <a:rPr b="1" lang="de-DE" sz="4400" spc="-1" strike="noStrike">
                <a:solidFill>
                  <a:srgbClr val="333333"/>
                </a:solidFill>
                <a:uFill>
                  <a:solidFill>
                    <a:srgbClr val="ffffff"/>
                  </a:solidFill>
                </a:uFill>
                <a:latin typeface="Open Sans"/>
              </a:rPr>
              <a:t>
</a:t>
            </a:r>
            <a:r>
              <a:rPr b="1" lang="de-DE" sz="2800" spc="-1" strike="noStrike">
                <a:solidFill>
                  <a:srgbClr val="333333"/>
                </a:solidFill>
                <a:uFill>
                  <a:solidFill>
                    <a:srgbClr val="ffffff"/>
                  </a:solidFill>
                </a:uFill>
                <a:latin typeface="Open Sans"/>
              </a:rPr>
              <a:t>Gathering Requirements</a:t>
            </a:r>
            <a:endParaRPr b="1" lang="de-DE" sz="4400" spc="-1" strike="noStrike">
              <a:solidFill>
                <a:srgbClr val="333333"/>
              </a:solidFill>
              <a:uFill>
                <a:solidFill>
                  <a:srgbClr val="ffffff"/>
                </a:solidFill>
              </a:uFill>
              <a:latin typeface="Open Sans"/>
            </a:endParaRPr>
          </a:p>
        </p:txBody>
      </p:sp>
      <p:sp>
        <p:nvSpPr>
          <p:cNvPr id="137" name="TextShape 2"/>
          <p:cNvSpPr txBox="1"/>
          <p:nvPr/>
        </p:nvSpPr>
        <p:spPr>
          <a:xfrm>
            <a:off x="720000" y="1663200"/>
            <a:ext cx="8640000" cy="4384800"/>
          </a:xfrm>
          <a:prstGeom prst="rect">
            <a:avLst/>
          </a:prstGeom>
          <a:noFill/>
          <a:ln>
            <a:noFill/>
          </a:ln>
        </p:spPr>
        <p:txBody>
          <a:bodyPr lIns="0" rIns="0" tIns="0" bIns="0"/>
          <a:p>
            <a:pPr marL="234000" indent="-180000">
              <a:spcAft>
                <a:spcPts val="1417"/>
              </a:spcAft>
              <a:buClr>
                <a:srgbClr val="7f00ff"/>
              </a:buClr>
              <a:buFont typeface="Wingdings" charset="2"/>
              <a:buChar char=""/>
            </a:pPr>
            <a:r>
              <a:rPr b="1" lang="de-DE" sz="2800" spc="-1" strike="noStrike">
                <a:solidFill>
                  <a:srgbClr val="333333"/>
                </a:solidFill>
                <a:uFill>
                  <a:solidFill>
                    <a:srgbClr val="ffffff"/>
                  </a:solidFill>
                </a:uFill>
                <a:latin typeface="Open Sans"/>
              </a:rPr>
              <a:t>
</a:t>
            </a:r>
            <a:r>
              <a:rPr b="1" lang="de-DE" sz="2800" spc="-1" strike="noStrike">
                <a:solidFill>
                  <a:srgbClr val="333333"/>
                </a:solidFill>
                <a:uFill>
                  <a:solidFill>
                    <a:srgbClr val="ffffff"/>
                  </a:solidFill>
                </a:uFill>
                <a:latin typeface="Open Sans"/>
              </a:rPr>
              <a:t>Goal: </a:t>
            </a:r>
            <a:r>
              <a:rPr b="0" lang="de-DE" sz="2800" spc="-1" strike="noStrike">
                <a:solidFill>
                  <a:srgbClr val="333333"/>
                </a:solidFill>
                <a:uFill>
                  <a:solidFill>
                    <a:srgbClr val="ffffff"/>
                  </a:solidFill>
                </a:uFill>
                <a:latin typeface="Open Sans"/>
              </a:rPr>
              <a:t>Representing provenance of consent &amp; data lifecycles using semantic web vocabularies</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Identify requirements by reading GDPR</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Evaluate existing work</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PROV-O and P-Plan identified to be suitable</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Extend with relevant terminology</a:t>
            </a:r>
            <a:endParaRPr b="0" lang="de-DE" sz="2800" spc="-1" strike="noStrike">
              <a:solidFill>
                <a:srgbClr val="333333"/>
              </a:solidFill>
              <a:uFill>
                <a:solidFill>
                  <a:srgbClr val="ffffff"/>
                </a:solidFill>
              </a:uFill>
              <a:latin typeface="Open Sans"/>
            </a:endParaRPr>
          </a:p>
        </p:txBody>
      </p:sp>
      <p:sp>
        <p:nvSpPr>
          <p:cNvPr id="138" name="TextShape 3"/>
          <p:cNvSpPr txBox="1"/>
          <p:nvPr/>
        </p:nvSpPr>
        <p:spPr>
          <a:xfrm>
            <a:off x="3672000" y="7020720"/>
            <a:ext cx="4968000" cy="302040"/>
          </a:xfrm>
          <a:prstGeom prst="rect">
            <a:avLst/>
          </a:prstGeom>
          <a:noFill/>
          <a:ln>
            <a:noFill/>
          </a:ln>
        </p:spPr>
        <p:txBody>
          <a:bodyPr lIns="90000" rIns="90000" tIns="45000" bIns="45000"/>
          <a:p>
            <a:r>
              <a:rPr b="0" lang="de-DE" sz="1500" spc="-1" strike="noStrike">
                <a:solidFill>
                  <a:srgbClr val="666666"/>
                </a:solidFill>
                <a:uFill>
                  <a:solidFill>
                    <a:srgbClr val="ffffff"/>
                  </a:solidFill>
                </a:uFill>
                <a:latin typeface="Arial"/>
              </a:rPr>
              <a:t>More info in page(s): 15-16 </a:t>
            </a:r>
            <a:endParaRPr b="0" lang="de-DE" sz="1800" spc="-1" strike="noStrike">
              <a:solidFill>
                <a:srgbClr val="000000"/>
              </a:solidFill>
              <a:uFill>
                <a:solidFill>
                  <a:srgbClr val="ffffff"/>
                </a:solidFill>
              </a:uFill>
              <a:latin typeface="Arial"/>
            </a:endParaRPr>
          </a:p>
        </p:txBody>
      </p:sp>
    </p:spTree>
  </p:cSld>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9" name="" descr=""/>
          <p:cNvPicPr/>
          <p:nvPr/>
        </p:nvPicPr>
        <p:blipFill>
          <a:blip r:embed="rId1"/>
          <a:stretch/>
        </p:blipFill>
        <p:spPr>
          <a:xfrm>
            <a:off x="3525120" y="2268000"/>
            <a:ext cx="6158880" cy="3634560"/>
          </a:xfrm>
          <a:prstGeom prst="rect">
            <a:avLst/>
          </a:prstGeom>
          <a:ln>
            <a:noFill/>
          </a:ln>
        </p:spPr>
      </p:pic>
      <p:sp>
        <p:nvSpPr>
          <p:cNvPr id="140" name="TextShape 1"/>
          <p:cNvSpPr txBox="1"/>
          <p:nvPr/>
        </p:nvSpPr>
        <p:spPr>
          <a:xfrm>
            <a:off x="720000" y="30096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Work done till date</a:t>
            </a:r>
            <a:r>
              <a:rPr b="1" lang="de-DE" sz="4400" spc="-1" strike="noStrike">
                <a:solidFill>
                  <a:srgbClr val="333333"/>
                </a:solidFill>
                <a:uFill>
                  <a:solidFill>
                    <a:srgbClr val="ffffff"/>
                  </a:solidFill>
                </a:uFill>
                <a:latin typeface="Open Sans"/>
              </a:rPr>
              <a:t>
</a:t>
            </a:r>
            <a:r>
              <a:rPr b="1" lang="de-DE" sz="2800" spc="-1" strike="noStrike">
                <a:solidFill>
                  <a:srgbClr val="333333"/>
                </a:solidFill>
                <a:uFill>
                  <a:solidFill>
                    <a:srgbClr val="ffffff"/>
                  </a:solidFill>
                </a:uFill>
                <a:latin typeface="Open Sans"/>
              </a:rPr>
              <a:t>GDPRov – GDPR Provenance Ontology</a:t>
            </a:r>
            <a:endParaRPr b="1" lang="de-DE" sz="4400" spc="-1" strike="noStrike">
              <a:solidFill>
                <a:srgbClr val="333333"/>
              </a:solidFill>
              <a:uFill>
                <a:solidFill>
                  <a:srgbClr val="ffffff"/>
                </a:solidFill>
              </a:uFill>
              <a:latin typeface="Open Sans"/>
            </a:endParaRPr>
          </a:p>
        </p:txBody>
      </p:sp>
      <p:sp>
        <p:nvSpPr>
          <p:cNvPr id="141" name="TextShape 2"/>
          <p:cNvSpPr txBox="1"/>
          <p:nvPr/>
        </p:nvSpPr>
        <p:spPr>
          <a:xfrm>
            <a:off x="396000" y="2628000"/>
            <a:ext cx="4608000" cy="4384800"/>
          </a:xfrm>
          <a:prstGeom prst="rect">
            <a:avLst/>
          </a:prstGeom>
          <a:noFill/>
          <a:ln>
            <a:noFill/>
          </a:ln>
        </p:spPr>
        <p:txBody>
          <a:bodyPr lIns="0" rIns="0" tIns="0" bIns="0"/>
          <a:p>
            <a:pPr marL="234000" indent="-180000">
              <a:spcAft>
                <a:spcPts val="1417"/>
              </a:spcAft>
              <a:buClr>
                <a:srgbClr val="7f00ff"/>
              </a:buClr>
              <a:buFont typeface="Wingdings"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Separation between personal data and consent </a:t>
            </a: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activities and entities</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GDPR terminology</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Published at PrivOn </a:t>
            </a: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workshop co-located</a:t>
            </a: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with ISWC 2017 </a:t>
            </a:r>
            <a:r>
              <a:rPr b="0" lang="de-DE" sz="2000" spc="-1" strike="noStrike" baseline="33000">
                <a:solidFill>
                  <a:srgbClr val="333333"/>
                </a:solidFill>
                <a:uFill>
                  <a:solidFill>
                    <a:srgbClr val="ffffff"/>
                  </a:solidFill>
                </a:uFill>
                <a:latin typeface="Open Sans"/>
              </a:rPr>
              <a:t>[5]</a:t>
            </a:r>
            <a:endParaRPr b="0" lang="de-DE" sz="2800" spc="-1" strike="noStrike">
              <a:solidFill>
                <a:srgbClr val="333333"/>
              </a:solidFill>
              <a:uFill>
                <a:solidFill>
                  <a:srgbClr val="ffffff"/>
                </a:solidFill>
              </a:uFill>
              <a:latin typeface="Open Sans"/>
            </a:endParaRPr>
          </a:p>
        </p:txBody>
      </p:sp>
      <p:sp>
        <p:nvSpPr>
          <p:cNvPr id="142" name="TextShape 3"/>
          <p:cNvSpPr txBox="1"/>
          <p:nvPr/>
        </p:nvSpPr>
        <p:spPr>
          <a:xfrm>
            <a:off x="3672000" y="7020720"/>
            <a:ext cx="4968000" cy="302040"/>
          </a:xfrm>
          <a:prstGeom prst="rect">
            <a:avLst/>
          </a:prstGeom>
          <a:noFill/>
          <a:ln>
            <a:noFill/>
          </a:ln>
        </p:spPr>
        <p:txBody>
          <a:bodyPr lIns="90000" rIns="90000" tIns="45000" bIns="45000"/>
          <a:p>
            <a:r>
              <a:rPr b="0" lang="de-DE" sz="1500" spc="-1" strike="noStrike">
                <a:solidFill>
                  <a:srgbClr val="666666"/>
                </a:solidFill>
                <a:uFill>
                  <a:solidFill>
                    <a:srgbClr val="ffffff"/>
                  </a:solidFill>
                </a:uFill>
                <a:latin typeface="Arial"/>
              </a:rPr>
              <a:t>More info in page(s): 16-18</a:t>
            </a:r>
            <a:endParaRPr b="0" lang="de-DE" sz="1800" spc="-1" strike="noStrike">
              <a:solidFill>
                <a:srgbClr val="000000"/>
              </a:solidFill>
              <a:uFill>
                <a:solidFill>
                  <a:srgbClr val="ffffff"/>
                </a:solidFill>
              </a:uFill>
              <a:latin typeface="Arial"/>
            </a:endParaRPr>
          </a:p>
        </p:txBody>
      </p:sp>
    </p:spTree>
  </p:cSld>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TextShape 1"/>
          <p:cNvSpPr txBox="1"/>
          <p:nvPr/>
        </p:nvSpPr>
        <p:spPr>
          <a:xfrm>
            <a:off x="720000" y="30096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Work done till date</a:t>
            </a:r>
            <a:r>
              <a:rPr b="1" lang="de-DE" sz="4400" spc="-1" strike="noStrike">
                <a:solidFill>
                  <a:srgbClr val="333333"/>
                </a:solidFill>
                <a:uFill>
                  <a:solidFill>
                    <a:srgbClr val="ffffff"/>
                  </a:solidFill>
                </a:uFill>
                <a:latin typeface="Open Sans"/>
              </a:rPr>
              <a:t>
</a:t>
            </a:r>
            <a:r>
              <a:rPr b="1" lang="de-DE" sz="2800" spc="-1" strike="noStrike">
                <a:solidFill>
                  <a:srgbClr val="333333"/>
                </a:solidFill>
                <a:uFill>
                  <a:solidFill>
                    <a:srgbClr val="ffffff"/>
                  </a:solidFill>
                </a:uFill>
                <a:latin typeface="Open Sans"/>
              </a:rPr>
              <a:t>GDPRov – query using SPARQL</a:t>
            </a:r>
            <a:endParaRPr b="1" lang="de-DE" sz="4400" spc="-1" strike="noStrike">
              <a:solidFill>
                <a:srgbClr val="333333"/>
              </a:solidFill>
              <a:uFill>
                <a:solidFill>
                  <a:srgbClr val="ffffff"/>
                </a:solidFill>
              </a:uFill>
              <a:latin typeface="Open Sans"/>
            </a:endParaRPr>
          </a:p>
        </p:txBody>
      </p:sp>
      <p:sp>
        <p:nvSpPr>
          <p:cNvPr id="144" name="TextShape 2"/>
          <p:cNvSpPr txBox="1"/>
          <p:nvPr/>
        </p:nvSpPr>
        <p:spPr>
          <a:xfrm>
            <a:off x="787320" y="1656000"/>
            <a:ext cx="5692680" cy="2901960"/>
          </a:xfrm>
          <a:prstGeom prst="rect">
            <a:avLst/>
          </a:prstGeom>
          <a:noFill/>
          <a:ln w="6480">
            <a:solidFill>
              <a:srgbClr val="000040"/>
            </a:solidFill>
            <a:round/>
          </a:ln>
        </p:spPr>
        <p:txBody>
          <a:bodyPr lIns="93240" rIns="93240" tIns="48240" bIns="48240"/>
          <a:p>
            <a:r>
              <a:rPr b="0" lang="de-DE" sz="1200" spc="-1" strike="noStrike">
                <a:solidFill>
                  <a:srgbClr val="000000"/>
                </a:solidFill>
                <a:uFill>
                  <a:solidFill>
                    <a:srgbClr val="ffffff"/>
                  </a:solidFill>
                </a:uFill>
                <a:latin typeface="DejaVu Sans Mono"/>
              </a:rPr>
              <a:t>PREFIX GDPRov: </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DejaVu Sans Mono"/>
              </a:rPr>
              <a:t>    </a:t>
            </a:r>
            <a:r>
              <a:rPr b="0" lang="de-DE" sz="1200" spc="-1" strike="noStrike">
                <a:solidFill>
                  <a:srgbClr val="000000"/>
                </a:solidFill>
                <a:uFill>
                  <a:solidFill>
                    <a:srgbClr val="ffffff"/>
                  </a:solidFill>
                </a:uFill>
                <a:latin typeface="DejaVu Sans Mono"/>
              </a:rPr>
              <a:t>&lt;https://openscience.adaptcentre.ie/ontologies/GDPRov#&gt;</a:t>
            </a:r>
            <a:endParaRPr b="0" lang="de-DE" sz="1800" spc="-1" strike="noStrike">
              <a:solidFill>
                <a:srgbClr val="000000"/>
              </a:solidFill>
              <a:uFill>
                <a:solidFill>
                  <a:srgbClr val="ffffff"/>
                </a:solidFill>
              </a:uFill>
              <a:latin typeface="Arial"/>
            </a:endParaRPr>
          </a:p>
          <a:p>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DejaVu Sans Mono"/>
              </a:rPr>
              <a:t>SELECT ?data ?sharestep ?isAnonymised ?anonymisationStep</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DejaVu Sans Mono"/>
              </a:rPr>
              <a:t>WHERE {</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DejaVu Sans Mono"/>
              </a:rPr>
              <a:t>	</a:t>
            </a:r>
            <a:r>
              <a:rPr b="0" lang="de-DE" sz="1200" spc="-1" strike="noStrike">
                <a:solidFill>
                  <a:srgbClr val="000000"/>
                </a:solidFill>
                <a:uFill>
                  <a:solidFill>
                    <a:srgbClr val="ffffff"/>
                  </a:solidFill>
                </a:uFill>
                <a:latin typeface="DejaVu Sans Mono"/>
              </a:rPr>
              <a:t>?data a GDPRov:Data .</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DejaVu Sans Mono"/>
              </a:rPr>
              <a:t>	</a:t>
            </a:r>
            <a:r>
              <a:rPr b="0" lang="de-DE" sz="1200" spc="-1" strike="noStrike">
                <a:solidFill>
                  <a:srgbClr val="000000"/>
                </a:solidFill>
                <a:uFill>
                  <a:solidFill>
                    <a:srgbClr val="ffffff"/>
                  </a:solidFill>
                </a:uFill>
                <a:latin typeface="DejaVu Sans Mono"/>
              </a:rPr>
              <a:t>?sharestep a GDPRov:DataSharingStep .</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DejaVu Sans Mono"/>
              </a:rPr>
              <a:t>	</a:t>
            </a:r>
            <a:r>
              <a:rPr b="0" lang="de-DE" sz="1200" spc="-1" strike="noStrike">
                <a:solidFill>
                  <a:srgbClr val="000000"/>
                </a:solidFill>
                <a:uFill>
                  <a:solidFill>
                    <a:srgbClr val="ffffff"/>
                  </a:solidFill>
                </a:uFill>
                <a:latin typeface="DejaVu Sans Mono"/>
              </a:rPr>
              <a:t>?sharestep GDPRov:sharesData ?data. </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DejaVu Sans Mono"/>
              </a:rPr>
              <a:t>	</a:t>
            </a:r>
            <a:r>
              <a:rPr b="0" lang="de-DE" sz="1200" spc="-1" strike="noStrike">
                <a:solidFill>
                  <a:srgbClr val="000000"/>
                </a:solidFill>
                <a:uFill>
                  <a:solidFill>
                    <a:srgbClr val="ffffff"/>
                  </a:solidFill>
                </a:uFill>
                <a:latin typeface="DejaVu Sans Mono"/>
              </a:rPr>
              <a:t>BIND (</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DejaVu Sans Mono"/>
              </a:rPr>
              <a:t>	</a:t>
            </a:r>
            <a:r>
              <a:rPr b="0" lang="de-DE" sz="1200" spc="-1" strike="noStrike">
                <a:solidFill>
                  <a:srgbClr val="000000"/>
                </a:solidFill>
                <a:uFill>
                  <a:solidFill>
                    <a:srgbClr val="ffffff"/>
                  </a:solidFill>
                </a:uFill>
                <a:latin typeface="DejaVu Sans Mono"/>
              </a:rPr>
              <a:t>    </a:t>
            </a:r>
            <a:r>
              <a:rPr b="0" lang="de-DE" sz="1200" spc="-1" strike="noStrike">
                <a:solidFill>
                  <a:srgbClr val="000000"/>
                </a:solidFill>
                <a:uFill>
                  <a:solidFill>
                    <a:srgbClr val="ffffff"/>
                  </a:solidFill>
                </a:uFill>
                <a:latin typeface="DejaVu Sans Mono"/>
              </a:rPr>
              <a:t>EXISTS { ?data a GDPRov:AnonymisedData . }</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DejaVu Sans Mono"/>
              </a:rPr>
              <a:t>	</a:t>
            </a:r>
            <a:r>
              <a:rPr b="0" lang="de-DE" sz="1200" spc="-1" strike="noStrike">
                <a:solidFill>
                  <a:srgbClr val="000000"/>
                </a:solidFill>
                <a:uFill>
                  <a:solidFill>
                    <a:srgbClr val="ffffff"/>
                  </a:solidFill>
                </a:uFill>
                <a:latin typeface="DejaVu Sans Mono"/>
              </a:rPr>
              <a:t>    </a:t>
            </a:r>
            <a:r>
              <a:rPr b="0" lang="de-DE" sz="1200" spc="-1" strike="noStrike">
                <a:solidFill>
                  <a:srgbClr val="000000"/>
                </a:solidFill>
                <a:uFill>
                  <a:solidFill>
                    <a:srgbClr val="ffffff"/>
                  </a:solidFill>
                </a:uFill>
                <a:latin typeface="DejaVu Sans Mono"/>
              </a:rPr>
              <a:t>as ?isAnonymised ) .</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DejaVu Sans Mono"/>
              </a:rPr>
              <a:t>	</a:t>
            </a:r>
            <a:r>
              <a:rPr b="0" lang="de-DE" sz="1200" spc="-1" strike="noStrike">
                <a:solidFill>
                  <a:srgbClr val="000000"/>
                </a:solidFill>
                <a:uFill>
                  <a:solidFill>
                    <a:srgbClr val="ffffff"/>
                  </a:solidFill>
                </a:uFill>
                <a:latin typeface="DejaVu Sans Mono"/>
              </a:rPr>
              <a:t>OPTIONAL {</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DejaVu Sans Mono"/>
              </a:rPr>
              <a:t>	</a:t>
            </a:r>
            <a:r>
              <a:rPr b="0" lang="de-DE" sz="1200" spc="-1" strike="noStrike">
                <a:solidFill>
                  <a:srgbClr val="000000"/>
                </a:solidFill>
                <a:uFill>
                  <a:solidFill>
                    <a:srgbClr val="ffffff"/>
                  </a:solidFill>
                </a:uFill>
                <a:latin typeface="DejaVu Sans Mono"/>
              </a:rPr>
              <a:t>	</a:t>
            </a:r>
            <a:r>
              <a:rPr b="0" lang="de-DE" sz="1200" spc="-1" strike="noStrike">
                <a:solidFill>
                  <a:srgbClr val="000000"/>
                </a:solidFill>
                <a:uFill>
                  <a:solidFill>
                    <a:srgbClr val="ffffff"/>
                  </a:solidFill>
                </a:uFill>
                <a:latin typeface="DejaVu Sans Mono"/>
              </a:rPr>
              <a:t>?anonymisationStep</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DejaVu Sans Mono"/>
              </a:rPr>
              <a:t>	</a:t>
            </a:r>
            <a:r>
              <a:rPr b="0" lang="de-DE" sz="1200" spc="-1" strike="noStrike">
                <a:solidFill>
                  <a:srgbClr val="000000"/>
                </a:solidFill>
                <a:uFill>
                  <a:solidFill>
                    <a:srgbClr val="ffffff"/>
                  </a:solidFill>
                </a:uFill>
                <a:latin typeface="DejaVu Sans Mono"/>
              </a:rPr>
              <a:t>	</a:t>
            </a:r>
            <a:r>
              <a:rPr b="0" lang="de-DE" sz="1200" spc="-1" strike="noStrike">
                <a:solidFill>
                  <a:srgbClr val="000000"/>
                </a:solidFill>
                <a:uFill>
                  <a:solidFill>
                    <a:srgbClr val="ffffff"/>
                  </a:solidFill>
                </a:uFill>
                <a:latin typeface="DejaVu Sans Mono"/>
              </a:rPr>
              <a:t>GDPRov:generatesAnonymisedData ?data .</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DejaVu Sans Mono"/>
              </a:rPr>
              <a:t>	</a:t>
            </a:r>
            <a:r>
              <a:rPr b="0" lang="de-DE" sz="1200" spc="-1" strike="noStrike">
                <a:solidFill>
                  <a:srgbClr val="000000"/>
                </a:solidFill>
                <a:uFill>
                  <a:solidFill>
                    <a:srgbClr val="ffffff"/>
                  </a:solidFill>
                </a:uFill>
                <a:latin typeface="DejaVu Sans Mono"/>
              </a:rPr>
              <a:t>}</a:t>
            </a:r>
            <a:endParaRPr b="0" lang="de-DE" sz="1800" spc="-1" strike="noStrike">
              <a:solidFill>
                <a:srgbClr val="000000"/>
              </a:solidFill>
              <a:uFill>
                <a:solidFill>
                  <a:srgbClr val="ffffff"/>
                </a:solidFill>
              </a:uFill>
              <a:latin typeface="Arial"/>
            </a:endParaRPr>
          </a:p>
          <a:p>
            <a:r>
              <a:rPr b="0" lang="de-DE" sz="1200" spc="-1" strike="noStrike">
                <a:solidFill>
                  <a:srgbClr val="000000"/>
                </a:solidFill>
                <a:uFill>
                  <a:solidFill>
                    <a:srgbClr val="ffffff"/>
                  </a:solidFill>
                </a:uFill>
                <a:latin typeface="DejaVu Sans Mono"/>
              </a:rPr>
              <a:t>}</a:t>
            </a:r>
            <a:endParaRPr b="0" lang="de-DE" sz="1800" spc="-1" strike="noStrike">
              <a:solidFill>
                <a:srgbClr val="000000"/>
              </a:solidFill>
              <a:uFill>
                <a:solidFill>
                  <a:srgbClr val="ffffff"/>
                </a:solidFill>
              </a:uFill>
              <a:latin typeface="Arial"/>
            </a:endParaRPr>
          </a:p>
        </p:txBody>
      </p:sp>
      <p:sp>
        <p:nvSpPr>
          <p:cNvPr id="145" name="TextShape 3"/>
          <p:cNvSpPr txBox="1"/>
          <p:nvPr/>
        </p:nvSpPr>
        <p:spPr>
          <a:xfrm>
            <a:off x="3600000" y="5760000"/>
            <a:ext cx="180720" cy="427320"/>
          </a:xfrm>
          <a:prstGeom prst="rect">
            <a:avLst/>
          </a:prstGeom>
          <a:noFill/>
          <a:ln>
            <a:noFill/>
          </a:ln>
        </p:spPr>
      </p:sp>
      <p:graphicFrame>
        <p:nvGraphicFramePr>
          <p:cNvPr id="146" name="Table 4"/>
          <p:cNvGraphicFramePr/>
          <p:nvPr/>
        </p:nvGraphicFramePr>
        <p:xfrm>
          <a:off x="4150440" y="5149800"/>
          <a:ext cx="5039640" cy="1190520"/>
        </p:xfrm>
        <a:graphic>
          <a:graphicData uri="http://schemas.openxmlformats.org/drawingml/2006/table">
            <a:tbl>
              <a:tblPr/>
              <a:tblGrid>
                <a:gridCol w="1095120"/>
                <a:gridCol w="1318320"/>
                <a:gridCol w="1231560"/>
                <a:gridCol w="1395000"/>
              </a:tblGrid>
              <a:tr h="298080">
                <a:tc>
                  <a:txBody>
                    <a:bodyPr lIns="90000" rIns="90000" tIns="46800" bIns="46800" anchor="ctr"/>
                    <a:p>
                      <a:pPr algn="ctr"/>
                      <a:r>
                        <a:rPr b="1" lang="de-DE" sz="1200" spc="-1" strike="noStrike">
                          <a:solidFill>
                            <a:srgbClr val="000000"/>
                          </a:solidFill>
                          <a:uFill>
                            <a:solidFill>
                              <a:srgbClr val="ffffff"/>
                            </a:solidFill>
                          </a:uFill>
                          <a:latin typeface="Arial"/>
                        </a:rPr>
                        <a:t>data</a:t>
                      </a:r>
                      <a:endParaRPr b="0" lang="de-DE" sz="1800" spc="-1" strike="noStrike">
                        <a:solidFill>
                          <a:srgbClr val="000000"/>
                        </a:solidFill>
                        <a:uFill>
                          <a:solidFill>
                            <a:srgbClr val="ffffff"/>
                          </a:solidFill>
                        </a:uFill>
                        <a:latin typeface="Arial"/>
                      </a:endParaRPr>
                    </a:p>
                  </a:txBody>
                  <a:tcPr marL="90000" marR="90000">
                    <a:lnL w="14400">
                      <a:solidFill>
                        <a:srgbClr val="000040"/>
                      </a:solidFill>
                    </a:lnL>
                    <a:lnR w="14400">
                      <a:solidFill>
                        <a:srgbClr val="000040"/>
                      </a:solidFill>
                    </a:lnR>
                    <a:lnT w="14400">
                      <a:solidFill>
                        <a:srgbClr val="000040"/>
                      </a:solidFill>
                    </a:lnT>
                    <a:lnB w="14400">
                      <a:solidFill>
                        <a:srgbClr val="000040"/>
                      </a:solidFill>
                    </a:lnB>
                    <a:solidFill>
                      <a:srgbClr val="ffffff"/>
                    </a:solidFill>
                  </a:tcPr>
                </a:tc>
                <a:tc>
                  <a:txBody>
                    <a:bodyPr lIns="90000" rIns="90000" tIns="46800" bIns="46800" anchor="ctr"/>
                    <a:p>
                      <a:pPr algn="ctr"/>
                      <a:r>
                        <a:rPr b="1" lang="de-DE" sz="1200" spc="-1" strike="noStrike">
                          <a:solidFill>
                            <a:srgbClr val="000000"/>
                          </a:solidFill>
                          <a:uFill>
                            <a:solidFill>
                              <a:srgbClr val="ffffff"/>
                            </a:solidFill>
                          </a:uFill>
                          <a:latin typeface="Arial"/>
                        </a:rPr>
                        <a:t>shareStep</a:t>
                      </a:r>
                      <a:endParaRPr b="0" lang="de-DE" sz="1800" spc="-1" strike="noStrike">
                        <a:solidFill>
                          <a:srgbClr val="000000"/>
                        </a:solidFill>
                        <a:uFill>
                          <a:solidFill>
                            <a:srgbClr val="ffffff"/>
                          </a:solidFill>
                        </a:uFill>
                        <a:latin typeface="Arial"/>
                      </a:endParaRPr>
                    </a:p>
                  </a:txBody>
                  <a:tcPr marL="90000" marR="90000">
                    <a:lnL w="14400">
                      <a:solidFill>
                        <a:srgbClr val="000040"/>
                      </a:solidFill>
                    </a:lnL>
                    <a:lnR w="14400">
                      <a:solidFill>
                        <a:srgbClr val="000040"/>
                      </a:solidFill>
                    </a:lnR>
                    <a:lnT w="14400">
                      <a:solidFill>
                        <a:srgbClr val="000040"/>
                      </a:solidFill>
                    </a:lnT>
                    <a:lnB w="14400">
                      <a:solidFill>
                        <a:srgbClr val="000040"/>
                      </a:solidFill>
                    </a:lnB>
                    <a:solidFill>
                      <a:srgbClr val="ffffff"/>
                    </a:solidFill>
                  </a:tcPr>
                </a:tc>
                <a:tc>
                  <a:txBody>
                    <a:bodyPr lIns="90000" rIns="90000" tIns="46800" bIns="46800" anchor="ctr"/>
                    <a:p>
                      <a:pPr algn="ctr"/>
                      <a:r>
                        <a:rPr b="1" lang="de-DE" sz="1200" spc="-1" strike="noStrike">
                          <a:solidFill>
                            <a:srgbClr val="000000"/>
                          </a:solidFill>
                          <a:uFill>
                            <a:solidFill>
                              <a:srgbClr val="ffffff"/>
                            </a:solidFill>
                          </a:uFill>
                          <a:latin typeface="Arial"/>
                        </a:rPr>
                        <a:t>isAnonymised</a:t>
                      </a:r>
                      <a:endParaRPr b="0" lang="de-DE" sz="1800" spc="-1" strike="noStrike">
                        <a:solidFill>
                          <a:srgbClr val="000000"/>
                        </a:solidFill>
                        <a:uFill>
                          <a:solidFill>
                            <a:srgbClr val="ffffff"/>
                          </a:solidFill>
                        </a:uFill>
                        <a:latin typeface="Arial"/>
                      </a:endParaRPr>
                    </a:p>
                  </a:txBody>
                  <a:tcPr marL="90000" marR="90000">
                    <a:lnL w="14400">
                      <a:solidFill>
                        <a:srgbClr val="000040"/>
                      </a:solidFill>
                    </a:lnL>
                    <a:lnR w="14400">
                      <a:solidFill>
                        <a:srgbClr val="000040"/>
                      </a:solidFill>
                    </a:lnR>
                    <a:lnT w="14400">
                      <a:solidFill>
                        <a:srgbClr val="000040"/>
                      </a:solidFill>
                    </a:lnT>
                    <a:lnB w="14400">
                      <a:solidFill>
                        <a:srgbClr val="000040"/>
                      </a:solidFill>
                    </a:lnB>
                    <a:solidFill>
                      <a:srgbClr val="ffffff"/>
                    </a:solidFill>
                  </a:tcPr>
                </a:tc>
                <a:tc>
                  <a:txBody>
                    <a:bodyPr lIns="90000" rIns="90000" tIns="46800" bIns="46800" anchor="ctr"/>
                    <a:p>
                      <a:pPr algn="ctr"/>
                      <a:r>
                        <a:rPr b="1" lang="de-DE" sz="1200" spc="-1" strike="noStrike">
                          <a:solidFill>
                            <a:srgbClr val="000000"/>
                          </a:solidFill>
                          <a:uFill>
                            <a:solidFill>
                              <a:srgbClr val="ffffff"/>
                            </a:solidFill>
                          </a:uFill>
                          <a:latin typeface="Arial"/>
                        </a:rPr>
                        <a:t>anonymiserStep</a:t>
                      </a:r>
                      <a:endParaRPr b="0" lang="de-DE" sz="1800" spc="-1" strike="noStrike">
                        <a:solidFill>
                          <a:srgbClr val="000000"/>
                        </a:solidFill>
                        <a:uFill>
                          <a:solidFill>
                            <a:srgbClr val="ffffff"/>
                          </a:solidFill>
                        </a:uFill>
                        <a:latin typeface="Arial"/>
                      </a:endParaRPr>
                    </a:p>
                  </a:txBody>
                  <a:tcPr marL="90000" marR="90000">
                    <a:lnL w="14400">
                      <a:solidFill>
                        <a:srgbClr val="000040"/>
                      </a:solidFill>
                    </a:lnL>
                    <a:lnR w="14400">
                      <a:solidFill>
                        <a:srgbClr val="000040"/>
                      </a:solidFill>
                    </a:lnR>
                    <a:lnT w="14400">
                      <a:solidFill>
                        <a:srgbClr val="000040"/>
                      </a:solidFill>
                    </a:lnT>
                    <a:lnB w="14400">
                      <a:solidFill>
                        <a:srgbClr val="000040"/>
                      </a:solidFill>
                    </a:lnB>
                    <a:solidFill>
                      <a:srgbClr val="ffffff"/>
                    </a:solidFill>
                  </a:tcPr>
                </a:tc>
              </a:tr>
              <a:tr h="298080">
                <a:tc>
                  <a:txBody>
                    <a:bodyPr lIns="90000" rIns="90000" tIns="46800" bIns="46800" anchor="ctr"/>
                    <a:p>
                      <a:pPr algn="ctr"/>
                      <a:r>
                        <a:rPr b="0" lang="de-DE" sz="1200" spc="-1" strike="noStrike">
                          <a:solidFill>
                            <a:srgbClr val="000000"/>
                          </a:solidFill>
                          <a:uFill>
                            <a:solidFill>
                              <a:srgbClr val="ffffff"/>
                            </a:solidFill>
                          </a:uFill>
                          <a:latin typeface="Arial"/>
                        </a:rPr>
                        <a:t>productsSold</a:t>
                      </a:r>
                      <a:endParaRPr b="0" lang="de-DE" sz="1800" spc="-1" strike="noStrike">
                        <a:solidFill>
                          <a:srgbClr val="000000"/>
                        </a:solidFill>
                        <a:uFill>
                          <a:solidFill>
                            <a:srgbClr val="ffffff"/>
                          </a:solidFill>
                        </a:uFill>
                        <a:latin typeface="Arial"/>
                      </a:endParaRPr>
                    </a:p>
                  </a:txBody>
                  <a:tcPr marL="90000" marR="90000">
                    <a:lnL w="14400">
                      <a:solidFill>
                        <a:srgbClr val="000040"/>
                      </a:solidFill>
                    </a:lnL>
                    <a:lnR w="14400">
                      <a:solidFill>
                        <a:srgbClr val="000040"/>
                      </a:solidFill>
                    </a:lnR>
                    <a:lnT w="14400">
                      <a:solidFill>
                        <a:srgbClr val="000040"/>
                      </a:solidFill>
                    </a:lnT>
                    <a:lnB w="14400">
                      <a:solidFill>
                        <a:srgbClr val="000040"/>
                      </a:solidFill>
                    </a:lnB>
                    <a:solidFill>
                      <a:srgbClr val="ffffff"/>
                    </a:solidFill>
                  </a:tcPr>
                </a:tc>
                <a:tc>
                  <a:txBody>
                    <a:bodyPr lIns="90000" rIns="90000" tIns="46800" bIns="46800" anchor="ctr"/>
                    <a:p>
                      <a:pPr algn="ctr"/>
                      <a:r>
                        <a:rPr b="0" lang="de-DE" sz="1200" spc="-1" strike="noStrike">
                          <a:solidFill>
                            <a:srgbClr val="000000"/>
                          </a:solidFill>
                          <a:uFill>
                            <a:solidFill>
                              <a:srgbClr val="ffffff"/>
                            </a:solidFill>
                          </a:uFill>
                          <a:latin typeface="Arial"/>
                        </a:rPr>
                        <a:t>productAnalytics</a:t>
                      </a:r>
                      <a:endParaRPr b="0" lang="de-DE" sz="1800" spc="-1" strike="noStrike">
                        <a:solidFill>
                          <a:srgbClr val="000000"/>
                        </a:solidFill>
                        <a:uFill>
                          <a:solidFill>
                            <a:srgbClr val="ffffff"/>
                          </a:solidFill>
                        </a:uFill>
                        <a:latin typeface="Arial"/>
                      </a:endParaRPr>
                    </a:p>
                  </a:txBody>
                  <a:tcPr marL="90000" marR="90000">
                    <a:lnL w="14400">
                      <a:solidFill>
                        <a:srgbClr val="000040"/>
                      </a:solidFill>
                    </a:lnL>
                    <a:lnR w="14400">
                      <a:solidFill>
                        <a:srgbClr val="000040"/>
                      </a:solidFill>
                    </a:lnR>
                    <a:lnT w="14400">
                      <a:solidFill>
                        <a:srgbClr val="000040"/>
                      </a:solidFill>
                    </a:lnT>
                    <a:lnB w="14400">
                      <a:solidFill>
                        <a:srgbClr val="000040"/>
                      </a:solidFill>
                    </a:lnB>
                    <a:solidFill>
                      <a:srgbClr val="ffffff"/>
                    </a:solidFill>
                  </a:tcPr>
                </a:tc>
                <a:tc>
                  <a:txBody>
                    <a:bodyPr lIns="90000" rIns="90000" tIns="46800" bIns="46800" anchor="ctr"/>
                    <a:p>
                      <a:pPr algn="ctr"/>
                      <a:r>
                        <a:rPr b="0" lang="de-DE" sz="1200" spc="-1" strike="noStrike">
                          <a:solidFill>
                            <a:srgbClr val="000000"/>
                          </a:solidFill>
                          <a:uFill>
                            <a:solidFill>
                              <a:srgbClr val="ffffff"/>
                            </a:solidFill>
                          </a:uFill>
                          <a:latin typeface="Arial"/>
                        </a:rPr>
                        <a:t>false</a:t>
                      </a:r>
                      <a:endParaRPr b="0" lang="de-DE" sz="1800" spc="-1" strike="noStrike">
                        <a:solidFill>
                          <a:srgbClr val="000000"/>
                        </a:solidFill>
                        <a:uFill>
                          <a:solidFill>
                            <a:srgbClr val="ffffff"/>
                          </a:solidFill>
                        </a:uFill>
                        <a:latin typeface="Arial"/>
                      </a:endParaRPr>
                    </a:p>
                  </a:txBody>
                  <a:tcPr marL="90000" marR="90000">
                    <a:lnL w="14400">
                      <a:solidFill>
                        <a:srgbClr val="000040"/>
                      </a:solidFill>
                    </a:lnL>
                    <a:lnR w="14400">
                      <a:solidFill>
                        <a:srgbClr val="000040"/>
                      </a:solidFill>
                    </a:lnR>
                    <a:lnT w="14400">
                      <a:solidFill>
                        <a:srgbClr val="000040"/>
                      </a:solidFill>
                    </a:lnT>
                    <a:lnB w="14400">
                      <a:solidFill>
                        <a:srgbClr val="000040"/>
                      </a:solidFill>
                    </a:lnB>
                    <a:solidFill>
                      <a:srgbClr val="ffffff"/>
                    </a:solidFill>
                  </a:tcPr>
                </a:tc>
                <a:tc>
                  <a:txBody>
                    <a:bodyPr lIns="90000" rIns="90000" tIns="46800" bIns="46800" anchor="ctr"/>
                    <a:p>
                      <a:pPr algn="ctr"/>
                      <a:r>
                        <a:rPr b="0" lang="de-DE" sz="1200" spc="-1" strike="noStrike">
                          <a:solidFill>
                            <a:srgbClr val="000000"/>
                          </a:solidFill>
                          <a:uFill>
                            <a:solidFill>
                              <a:srgbClr val="ffffff"/>
                            </a:solidFill>
                          </a:uFill>
                          <a:latin typeface="Arial"/>
                        </a:rPr>
                        <a:t>NULL</a:t>
                      </a:r>
                      <a:endParaRPr b="0" lang="de-DE" sz="1800" spc="-1" strike="noStrike">
                        <a:solidFill>
                          <a:srgbClr val="000000"/>
                        </a:solidFill>
                        <a:uFill>
                          <a:solidFill>
                            <a:srgbClr val="ffffff"/>
                          </a:solidFill>
                        </a:uFill>
                        <a:latin typeface="Arial"/>
                      </a:endParaRPr>
                    </a:p>
                  </a:txBody>
                  <a:tcPr marL="90000" marR="90000">
                    <a:lnL w="14400">
                      <a:solidFill>
                        <a:srgbClr val="000040"/>
                      </a:solidFill>
                    </a:lnL>
                    <a:lnR w="14400">
                      <a:solidFill>
                        <a:srgbClr val="000040"/>
                      </a:solidFill>
                    </a:lnR>
                    <a:lnT w="14400">
                      <a:solidFill>
                        <a:srgbClr val="000040"/>
                      </a:solidFill>
                    </a:lnT>
                    <a:lnB w="14400">
                      <a:solidFill>
                        <a:srgbClr val="000040"/>
                      </a:solidFill>
                    </a:lnB>
                    <a:solidFill>
                      <a:srgbClr val="ffffff"/>
                    </a:solidFill>
                  </a:tcPr>
                </a:tc>
              </a:tr>
              <a:tr h="298080">
                <a:tc>
                  <a:txBody>
                    <a:bodyPr lIns="90000" rIns="90000" tIns="46800" bIns="46800" anchor="ctr"/>
                    <a:p>
                      <a:pPr algn="ctr"/>
                      <a:r>
                        <a:rPr b="0" lang="de-DE" sz="1200" spc="-1" strike="noStrike">
                          <a:solidFill>
                            <a:srgbClr val="000000"/>
                          </a:solidFill>
                          <a:uFill>
                            <a:solidFill>
                              <a:srgbClr val="ffffff"/>
                            </a:solidFill>
                          </a:uFill>
                          <a:latin typeface="Arial"/>
                        </a:rPr>
                        <a:t>billingInfo</a:t>
                      </a:r>
                      <a:endParaRPr b="0" lang="de-DE" sz="1800" spc="-1" strike="noStrike">
                        <a:solidFill>
                          <a:srgbClr val="000000"/>
                        </a:solidFill>
                        <a:uFill>
                          <a:solidFill>
                            <a:srgbClr val="ffffff"/>
                          </a:solidFill>
                        </a:uFill>
                        <a:latin typeface="Arial"/>
                      </a:endParaRPr>
                    </a:p>
                  </a:txBody>
                  <a:tcPr marL="90000" marR="90000">
                    <a:lnL w="14400">
                      <a:solidFill>
                        <a:srgbClr val="000040"/>
                      </a:solidFill>
                    </a:lnL>
                    <a:lnR w="14400">
                      <a:solidFill>
                        <a:srgbClr val="000040"/>
                      </a:solidFill>
                    </a:lnR>
                    <a:lnT w="14400">
                      <a:solidFill>
                        <a:srgbClr val="000040"/>
                      </a:solidFill>
                    </a:lnT>
                    <a:lnB w="14400">
                      <a:solidFill>
                        <a:srgbClr val="000040"/>
                      </a:solidFill>
                    </a:lnB>
                    <a:solidFill>
                      <a:srgbClr val="ffffff"/>
                    </a:solidFill>
                  </a:tcPr>
                </a:tc>
                <a:tc>
                  <a:txBody>
                    <a:bodyPr lIns="90000" rIns="90000" tIns="46800" bIns="46800" anchor="ctr"/>
                    <a:p>
                      <a:pPr algn="ctr"/>
                      <a:r>
                        <a:rPr b="0" lang="de-DE" sz="1200" spc="-1" strike="noStrike">
                          <a:solidFill>
                            <a:srgbClr val="000000"/>
                          </a:solidFill>
                          <a:uFill>
                            <a:solidFill>
                              <a:srgbClr val="ffffff"/>
                            </a:solidFill>
                          </a:uFill>
                          <a:latin typeface="Arial"/>
                        </a:rPr>
                        <a:t>billingAnalytics</a:t>
                      </a:r>
                      <a:endParaRPr b="0" lang="de-DE" sz="1800" spc="-1" strike="noStrike">
                        <a:solidFill>
                          <a:srgbClr val="000000"/>
                        </a:solidFill>
                        <a:uFill>
                          <a:solidFill>
                            <a:srgbClr val="ffffff"/>
                          </a:solidFill>
                        </a:uFill>
                        <a:latin typeface="Arial"/>
                      </a:endParaRPr>
                    </a:p>
                  </a:txBody>
                  <a:tcPr marL="90000" marR="90000">
                    <a:lnL w="14400">
                      <a:solidFill>
                        <a:srgbClr val="000040"/>
                      </a:solidFill>
                    </a:lnL>
                    <a:lnR w="14400">
                      <a:solidFill>
                        <a:srgbClr val="000040"/>
                      </a:solidFill>
                    </a:lnR>
                    <a:lnT w="14400">
                      <a:solidFill>
                        <a:srgbClr val="000040"/>
                      </a:solidFill>
                    </a:lnT>
                    <a:lnB w="14400">
                      <a:solidFill>
                        <a:srgbClr val="000040"/>
                      </a:solidFill>
                    </a:lnB>
                    <a:solidFill>
                      <a:srgbClr val="ffffff"/>
                    </a:solidFill>
                  </a:tcPr>
                </a:tc>
                <a:tc>
                  <a:txBody>
                    <a:bodyPr lIns="90000" rIns="90000" tIns="46800" bIns="46800" anchor="ctr"/>
                    <a:p>
                      <a:pPr algn="ctr"/>
                      <a:r>
                        <a:rPr b="0" lang="de-DE" sz="1200" spc="-1" strike="noStrike">
                          <a:solidFill>
                            <a:srgbClr val="000000"/>
                          </a:solidFill>
                          <a:uFill>
                            <a:solidFill>
                              <a:srgbClr val="ffffff"/>
                            </a:solidFill>
                          </a:uFill>
                          <a:latin typeface="Arial"/>
                        </a:rPr>
                        <a:t>false</a:t>
                      </a:r>
                      <a:endParaRPr b="0" lang="de-DE" sz="1800" spc="-1" strike="noStrike">
                        <a:solidFill>
                          <a:srgbClr val="000000"/>
                        </a:solidFill>
                        <a:uFill>
                          <a:solidFill>
                            <a:srgbClr val="ffffff"/>
                          </a:solidFill>
                        </a:uFill>
                        <a:latin typeface="Arial"/>
                      </a:endParaRPr>
                    </a:p>
                  </a:txBody>
                  <a:tcPr marL="90000" marR="90000">
                    <a:lnL w="14400">
                      <a:solidFill>
                        <a:srgbClr val="000040"/>
                      </a:solidFill>
                    </a:lnL>
                    <a:lnR w="14400">
                      <a:solidFill>
                        <a:srgbClr val="000040"/>
                      </a:solidFill>
                    </a:lnR>
                    <a:lnT w="14400">
                      <a:solidFill>
                        <a:srgbClr val="000040"/>
                      </a:solidFill>
                    </a:lnT>
                    <a:lnB w="14400">
                      <a:solidFill>
                        <a:srgbClr val="000040"/>
                      </a:solidFill>
                    </a:lnB>
                    <a:solidFill>
                      <a:srgbClr val="ffffff"/>
                    </a:solidFill>
                  </a:tcPr>
                </a:tc>
                <a:tc>
                  <a:txBody>
                    <a:bodyPr lIns="90000" rIns="90000" tIns="46800" bIns="46800" anchor="ctr"/>
                    <a:p>
                      <a:pPr algn="ctr"/>
                      <a:r>
                        <a:rPr b="0" lang="de-DE" sz="1200" spc="-1" strike="noStrike">
                          <a:solidFill>
                            <a:srgbClr val="000000"/>
                          </a:solidFill>
                          <a:uFill>
                            <a:solidFill>
                              <a:srgbClr val="ffffff"/>
                            </a:solidFill>
                          </a:uFill>
                          <a:latin typeface="Arial"/>
                        </a:rPr>
                        <a:t>NULL</a:t>
                      </a:r>
                      <a:endParaRPr b="0" lang="de-DE" sz="1800" spc="-1" strike="noStrike">
                        <a:solidFill>
                          <a:srgbClr val="000000"/>
                        </a:solidFill>
                        <a:uFill>
                          <a:solidFill>
                            <a:srgbClr val="ffffff"/>
                          </a:solidFill>
                        </a:uFill>
                        <a:latin typeface="Arial"/>
                      </a:endParaRPr>
                    </a:p>
                  </a:txBody>
                  <a:tcPr marL="90000" marR="90000">
                    <a:lnL w="14400">
                      <a:solidFill>
                        <a:srgbClr val="000040"/>
                      </a:solidFill>
                    </a:lnL>
                    <a:lnR w="14400">
                      <a:solidFill>
                        <a:srgbClr val="000040"/>
                      </a:solidFill>
                    </a:lnR>
                    <a:lnT w="14400">
                      <a:solidFill>
                        <a:srgbClr val="000040"/>
                      </a:solidFill>
                    </a:lnT>
                    <a:lnB w="14400">
                      <a:solidFill>
                        <a:srgbClr val="000040"/>
                      </a:solidFill>
                    </a:lnB>
                    <a:solidFill>
                      <a:srgbClr val="ffffff"/>
                    </a:solidFill>
                  </a:tcPr>
                </a:tc>
              </a:tr>
              <a:tr h="296640">
                <a:tc>
                  <a:txBody>
                    <a:bodyPr lIns="90000" rIns="90000" tIns="46800" bIns="46800" anchor="ctr"/>
                    <a:p>
                      <a:pPr algn="ctr"/>
                      <a:r>
                        <a:rPr b="0" lang="de-DE" sz="1200" spc="-1" strike="noStrike">
                          <a:solidFill>
                            <a:srgbClr val="000000"/>
                          </a:solidFill>
                          <a:uFill>
                            <a:solidFill>
                              <a:srgbClr val="ffffff"/>
                            </a:solidFill>
                          </a:uFill>
                          <a:latin typeface="Arial"/>
                        </a:rPr>
                        <a:t>customerInfo</a:t>
                      </a:r>
                      <a:endParaRPr b="0" lang="de-DE" sz="1800" spc="-1" strike="noStrike">
                        <a:solidFill>
                          <a:srgbClr val="000000"/>
                        </a:solidFill>
                        <a:uFill>
                          <a:solidFill>
                            <a:srgbClr val="ffffff"/>
                          </a:solidFill>
                        </a:uFill>
                        <a:latin typeface="Arial"/>
                      </a:endParaRPr>
                    </a:p>
                  </a:txBody>
                  <a:tcPr marL="90000" marR="90000">
                    <a:lnL w="14400">
                      <a:solidFill>
                        <a:srgbClr val="000040"/>
                      </a:solidFill>
                    </a:lnL>
                    <a:lnR w="14400">
                      <a:solidFill>
                        <a:srgbClr val="000040"/>
                      </a:solidFill>
                    </a:lnR>
                    <a:lnT w="14400">
                      <a:solidFill>
                        <a:srgbClr val="000040"/>
                      </a:solidFill>
                    </a:lnT>
                    <a:lnB w="14400">
                      <a:solidFill>
                        <a:srgbClr val="000040"/>
                      </a:solidFill>
                    </a:lnB>
                    <a:solidFill>
                      <a:srgbClr val="ffffff"/>
                    </a:solidFill>
                  </a:tcPr>
                </a:tc>
                <a:tc>
                  <a:txBody>
                    <a:bodyPr lIns="90000" rIns="90000" tIns="46800" bIns="46800" anchor="ctr"/>
                    <a:p>
                      <a:pPr algn="ctr"/>
                      <a:r>
                        <a:rPr b="0" lang="de-DE" sz="1200" spc="-1" strike="noStrike">
                          <a:solidFill>
                            <a:srgbClr val="000000"/>
                          </a:solidFill>
                          <a:uFill>
                            <a:solidFill>
                              <a:srgbClr val="ffffff"/>
                            </a:solidFill>
                          </a:uFill>
                          <a:latin typeface="Arial"/>
                        </a:rPr>
                        <a:t>profiling</a:t>
                      </a:r>
                      <a:endParaRPr b="0" lang="de-DE" sz="1800" spc="-1" strike="noStrike">
                        <a:solidFill>
                          <a:srgbClr val="000000"/>
                        </a:solidFill>
                        <a:uFill>
                          <a:solidFill>
                            <a:srgbClr val="ffffff"/>
                          </a:solidFill>
                        </a:uFill>
                        <a:latin typeface="Arial"/>
                      </a:endParaRPr>
                    </a:p>
                  </a:txBody>
                  <a:tcPr marL="90000" marR="90000">
                    <a:lnL w="14400">
                      <a:solidFill>
                        <a:srgbClr val="000040"/>
                      </a:solidFill>
                    </a:lnL>
                    <a:lnR w="14400">
                      <a:solidFill>
                        <a:srgbClr val="000040"/>
                      </a:solidFill>
                    </a:lnR>
                    <a:lnT w="14400">
                      <a:solidFill>
                        <a:srgbClr val="000040"/>
                      </a:solidFill>
                    </a:lnT>
                    <a:lnB w="14400">
                      <a:solidFill>
                        <a:srgbClr val="000040"/>
                      </a:solidFill>
                    </a:lnB>
                    <a:solidFill>
                      <a:srgbClr val="ffffff"/>
                    </a:solidFill>
                  </a:tcPr>
                </a:tc>
                <a:tc>
                  <a:txBody>
                    <a:bodyPr lIns="90000" rIns="90000" tIns="46800" bIns="46800" anchor="ctr"/>
                    <a:p>
                      <a:pPr algn="ctr"/>
                      <a:r>
                        <a:rPr b="0" lang="de-DE" sz="1200" spc="-1" strike="noStrike">
                          <a:solidFill>
                            <a:srgbClr val="000000"/>
                          </a:solidFill>
                          <a:uFill>
                            <a:solidFill>
                              <a:srgbClr val="ffffff"/>
                            </a:solidFill>
                          </a:uFill>
                          <a:latin typeface="Arial"/>
                        </a:rPr>
                        <a:t>true</a:t>
                      </a:r>
                      <a:endParaRPr b="0" lang="de-DE" sz="1800" spc="-1" strike="noStrike">
                        <a:solidFill>
                          <a:srgbClr val="000000"/>
                        </a:solidFill>
                        <a:uFill>
                          <a:solidFill>
                            <a:srgbClr val="ffffff"/>
                          </a:solidFill>
                        </a:uFill>
                        <a:latin typeface="Arial"/>
                      </a:endParaRPr>
                    </a:p>
                  </a:txBody>
                  <a:tcPr marL="90000" marR="90000">
                    <a:lnL w="14400">
                      <a:solidFill>
                        <a:srgbClr val="000040"/>
                      </a:solidFill>
                    </a:lnL>
                    <a:lnR w="14400">
                      <a:solidFill>
                        <a:srgbClr val="000040"/>
                      </a:solidFill>
                    </a:lnR>
                    <a:lnT w="14400">
                      <a:solidFill>
                        <a:srgbClr val="000040"/>
                      </a:solidFill>
                    </a:lnT>
                    <a:lnB w="14400">
                      <a:solidFill>
                        <a:srgbClr val="000040"/>
                      </a:solidFill>
                    </a:lnB>
                    <a:solidFill>
                      <a:srgbClr val="ffffff"/>
                    </a:solidFill>
                  </a:tcPr>
                </a:tc>
                <a:tc>
                  <a:txBody>
                    <a:bodyPr lIns="90000" rIns="90000" tIns="46800" bIns="46800" anchor="ctr"/>
                    <a:p>
                      <a:pPr algn="ctr"/>
                      <a:r>
                        <a:rPr b="0" lang="de-DE" sz="1200" spc="-1" strike="noStrike">
                          <a:solidFill>
                            <a:srgbClr val="000000"/>
                          </a:solidFill>
                          <a:uFill>
                            <a:solidFill>
                              <a:srgbClr val="ffffff"/>
                            </a:solidFill>
                          </a:uFill>
                          <a:latin typeface="Arial"/>
                        </a:rPr>
                        <a:t>anonymiseUsers</a:t>
                      </a:r>
                      <a:endParaRPr b="0" lang="de-DE" sz="1800" spc="-1" strike="noStrike">
                        <a:solidFill>
                          <a:srgbClr val="000000"/>
                        </a:solidFill>
                        <a:uFill>
                          <a:solidFill>
                            <a:srgbClr val="ffffff"/>
                          </a:solidFill>
                        </a:uFill>
                        <a:latin typeface="Arial"/>
                      </a:endParaRPr>
                    </a:p>
                  </a:txBody>
                  <a:tcPr marL="90000" marR="90000">
                    <a:lnL w="14400">
                      <a:solidFill>
                        <a:srgbClr val="000040"/>
                      </a:solidFill>
                    </a:lnL>
                    <a:lnR w="14400">
                      <a:solidFill>
                        <a:srgbClr val="000040"/>
                      </a:solidFill>
                    </a:lnR>
                    <a:lnT w="14400">
                      <a:solidFill>
                        <a:srgbClr val="000040"/>
                      </a:solidFill>
                    </a:lnT>
                    <a:lnB w="14400">
                      <a:solidFill>
                        <a:srgbClr val="000040"/>
                      </a:solidFill>
                    </a:lnB>
                    <a:solidFill>
                      <a:srgbClr val="ffffff"/>
                    </a:solidFill>
                  </a:tcPr>
                </a:tc>
              </a:tr>
            </a:tbl>
          </a:graphicData>
        </a:graphic>
      </p:graphicFrame>
      <p:sp>
        <p:nvSpPr>
          <p:cNvPr id="147" name="Line 5"/>
          <p:cNvSpPr/>
          <p:nvPr/>
        </p:nvSpPr>
        <p:spPr>
          <a:xfrm>
            <a:off x="3600000" y="4557960"/>
            <a:ext cx="1656000" cy="591840"/>
          </a:xfrm>
          <a:prstGeom prst="line">
            <a:avLst/>
          </a:prstGeom>
          <a:ln>
            <a:solidFill>
              <a:srgbClr val="000040"/>
            </a:solidFill>
            <a:headEnd len="med" type="oval" w="med"/>
            <a:tailEnd len="med" type="triangle" w="med"/>
          </a:ln>
        </p:spPr>
        <p:style>
          <a:lnRef idx="0"/>
          <a:fillRef idx="0"/>
          <a:effectRef idx="0"/>
          <a:fontRef idx="minor"/>
        </p:style>
      </p:sp>
      <p:sp>
        <p:nvSpPr>
          <p:cNvPr id="148" name="TextShape 6"/>
          <p:cNvSpPr txBox="1"/>
          <p:nvPr/>
        </p:nvSpPr>
        <p:spPr>
          <a:xfrm>
            <a:off x="965520" y="4648320"/>
            <a:ext cx="2850480" cy="2115000"/>
          </a:xfrm>
          <a:prstGeom prst="rect">
            <a:avLst/>
          </a:prstGeom>
          <a:noFill/>
          <a:ln>
            <a:noFill/>
          </a:ln>
        </p:spPr>
        <p:txBody>
          <a:bodyPr lIns="90000" rIns="90000" tIns="45000" bIns="45000"/>
          <a:p>
            <a:r>
              <a:rPr b="0" lang="de-DE" sz="1800" spc="-1" strike="noStrike">
                <a:solidFill>
                  <a:srgbClr val="000000"/>
                </a:solidFill>
                <a:uFill>
                  <a:solidFill>
                    <a:srgbClr val="ffffff"/>
                  </a:solidFill>
                </a:uFill>
                <a:latin typeface="Arial"/>
              </a:rPr>
              <a:t>Query to retrieve data shared with third parties,</a:t>
            </a:r>
            <a:endParaRPr b="0" lang="de-DE" sz="1800" spc="-1" strike="noStrike">
              <a:solidFill>
                <a:srgbClr val="000000"/>
              </a:solidFill>
              <a:uFill>
                <a:solidFill>
                  <a:srgbClr val="ffffff"/>
                </a:solidFill>
              </a:uFill>
              <a:latin typeface="Arial"/>
            </a:endParaRPr>
          </a:p>
          <a:p>
            <a:r>
              <a:rPr b="0" lang="de-DE" sz="1800" spc="-1" strike="noStrike">
                <a:solidFill>
                  <a:srgbClr val="000000"/>
                </a:solidFill>
                <a:uFill>
                  <a:solidFill>
                    <a:srgbClr val="ffffff"/>
                  </a:solidFill>
                </a:uFill>
                <a:latin typeface="Arial"/>
              </a:rPr>
              <a:t>whether that data was anonymised, and if yes,</a:t>
            </a:r>
            <a:endParaRPr b="0" lang="de-DE" sz="1800" spc="-1" strike="noStrike">
              <a:solidFill>
                <a:srgbClr val="000000"/>
              </a:solidFill>
              <a:uFill>
                <a:solidFill>
                  <a:srgbClr val="ffffff"/>
                </a:solidFill>
              </a:uFill>
              <a:latin typeface="Arial"/>
            </a:endParaRPr>
          </a:p>
          <a:p>
            <a:r>
              <a:rPr b="0" lang="de-DE" sz="1800" spc="-1" strike="noStrike">
                <a:solidFill>
                  <a:srgbClr val="000000"/>
                </a:solidFill>
                <a:uFill>
                  <a:solidFill>
                    <a:srgbClr val="ffffff"/>
                  </a:solidFill>
                </a:uFill>
                <a:latin typeface="Arial"/>
              </a:rPr>
              <a:t>then using which process</a:t>
            </a:r>
            <a:endParaRPr b="0" lang="de-DE" sz="1800" spc="-1" strike="noStrike">
              <a:solidFill>
                <a:srgbClr val="000000"/>
              </a:solidFill>
              <a:uFill>
                <a:solidFill>
                  <a:srgbClr val="ffffff"/>
                </a:solidFill>
              </a:uFill>
              <a:latin typeface="Arial"/>
            </a:endParaRPr>
          </a:p>
        </p:txBody>
      </p:sp>
      <p:sp>
        <p:nvSpPr>
          <p:cNvPr id="149" name="TextShape 7"/>
          <p:cNvSpPr txBox="1"/>
          <p:nvPr/>
        </p:nvSpPr>
        <p:spPr>
          <a:xfrm>
            <a:off x="3672000" y="7020720"/>
            <a:ext cx="4968000" cy="302040"/>
          </a:xfrm>
          <a:prstGeom prst="rect">
            <a:avLst/>
          </a:prstGeom>
          <a:noFill/>
          <a:ln>
            <a:noFill/>
          </a:ln>
        </p:spPr>
        <p:txBody>
          <a:bodyPr lIns="90000" rIns="90000" tIns="45000" bIns="45000"/>
          <a:p>
            <a:r>
              <a:rPr b="0" lang="de-DE" sz="1500" spc="-1" strike="noStrike">
                <a:solidFill>
                  <a:srgbClr val="666666"/>
                </a:solidFill>
                <a:uFill>
                  <a:solidFill>
                    <a:srgbClr val="ffffff"/>
                  </a:solidFill>
                </a:uFill>
                <a:latin typeface="Arial"/>
              </a:rPr>
              <a:t>More info in page(s): 16-18</a:t>
            </a:r>
            <a:endParaRPr b="0" lang="de-DE" sz="1800" spc="-1" strike="noStrike">
              <a:solidFill>
                <a:srgbClr val="000000"/>
              </a:solidFill>
              <a:uFill>
                <a:solidFill>
                  <a:srgbClr val="ffffff"/>
                </a:solidFill>
              </a:uFill>
              <a:latin typeface="Arial"/>
            </a:endParaRPr>
          </a:p>
        </p:txBody>
      </p:sp>
    </p:spTree>
  </p:cSld>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TextShape 1"/>
          <p:cNvSpPr txBox="1"/>
          <p:nvPr/>
        </p:nvSpPr>
        <p:spPr>
          <a:xfrm>
            <a:off x="720000" y="30096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Work done till date</a:t>
            </a:r>
            <a:r>
              <a:rPr b="1" lang="de-DE" sz="4400" spc="-1" strike="noStrike">
                <a:solidFill>
                  <a:srgbClr val="333333"/>
                </a:solidFill>
                <a:uFill>
                  <a:solidFill>
                    <a:srgbClr val="ffffff"/>
                  </a:solidFill>
                </a:uFill>
                <a:latin typeface="Open Sans"/>
              </a:rPr>
              <a:t>
</a:t>
            </a:r>
            <a:r>
              <a:rPr b="1" lang="de-DE" sz="2800" spc="-1" strike="noStrike">
                <a:solidFill>
                  <a:srgbClr val="333333"/>
                </a:solidFill>
                <a:uFill>
                  <a:solidFill>
                    <a:srgbClr val="ffffff"/>
                  </a:solidFill>
                </a:uFill>
                <a:latin typeface="Open Sans"/>
              </a:rPr>
              <a:t>GDPRtEXT – GDPR as a linked data resource</a:t>
            </a:r>
            <a:endParaRPr b="1" lang="de-DE" sz="4400" spc="-1" strike="noStrike">
              <a:solidFill>
                <a:srgbClr val="333333"/>
              </a:solidFill>
              <a:uFill>
                <a:solidFill>
                  <a:srgbClr val="ffffff"/>
                </a:solidFill>
              </a:uFill>
              <a:latin typeface="Open Sans"/>
            </a:endParaRPr>
          </a:p>
        </p:txBody>
      </p:sp>
      <p:sp>
        <p:nvSpPr>
          <p:cNvPr id="151" name="TextShape 2"/>
          <p:cNvSpPr txBox="1"/>
          <p:nvPr/>
        </p:nvSpPr>
        <p:spPr>
          <a:xfrm>
            <a:off x="720000" y="2160000"/>
            <a:ext cx="4215960" cy="4384800"/>
          </a:xfrm>
          <a:prstGeom prst="rect">
            <a:avLst/>
          </a:prstGeom>
          <a:noFill/>
          <a:ln>
            <a:noFill/>
          </a:ln>
        </p:spPr>
        <p:txBody>
          <a:bodyPr lIns="0" rIns="0" tIns="0" bIns="0"/>
          <a:p>
            <a:pPr marL="234000" indent="-180000">
              <a:spcAft>
                <a:spcPts val="1417"/>
              </a:spcAft>
              <a:buClr>
                <a:srgbClr val="7f00ff"/>
              </a:buClr>
              <a:buFont typeface="Wingdings"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RDF dataset</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Annotated HTML version</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SPARQL endpoint</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DCAT catalog</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Refer to specific points</a:t>
            </a: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within GDPR</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Publication opportunity</a:t>
            </a: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ESWC 2018</a:t>
            </a: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resource track</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endParaRPr b="0" lang="de-DE" sz="2800" spc="-1" strike="noStrike">
              <a:solidFill>
                <a:srgbClr val="333333"/>
              </a:solidFill>
              <a:uFill>
                <a:solidFill>
                  <a:srgbClr val="ffffff"/>
                </a:solidFill>
              </a:uFill>
              <a:latin typeface="Open Sans"/>
            </a:endParaRPr>
          </a:p>
        </p:txBody>
      </p:sp>
      <p:sp>
        <p:nvSpPr>
          <p:cNvPr id="152" name="TextShape 3"/>
          <p:cNvSpPr txBox="1"/>
          <p:nvPr/>
        </p:nvSpPr>
        <p:spPr>
          <a:xfrm>
            <a:off x="3672000" y="7020720"/>
            <a:ext cx="4968000" cy="302040"/>
          </a:xfrm>
          <a:prstGeom prst="rect">
            <a:avLst/>
          </a:prstGeom>
          <a:noFill/>
          <a:ln>
            <a:noFill/>
          </a:ln>
        </p:spPr>
        <p:txBody>
          <a:bodyPr lIns="90000" rIns="90000" tIns="45000" bIns="45000"/>
          <a:p>
            <a:r>
              <a:rPr b="0" lang="de-DE" sz="1500" spc="-1" strike="noStrike">
                <a:solidFill>
                  <a:srgbClr val="666666"/>
                </a:solidFill>
                <a:uFill>
                  <a:solidFill>
                    <a:srgbClr val="ffffff"/>
                  </a:solidFill>
                </a:uFill>
                <a:latin typeface="Arial"/>
              </a:rPr>
              <a:t>More info in page(s): 18-19</a:t>
            </a:r>
            <a:endParaRPr b="0" lang="de-DE" sz="1800" spc="-1" strike="noStrike">
              <a:solidFill>
                <a:srgbClr val="000000"/>
              </a:solidFill>
              <a:uFill>
                <a:solidFill>
                  <a:srgbClr val="ffffff"/>
                </a:solidFill>
              </a:uFill>
              <a:latin typeface="Arial"/>
            </a:endParaRPr>
          </a:p>
        </p:txBody>
      </p:sp>
      <p:pic>
        <p:nvPicPr>
          <p:cNvPr id="153" name="" descr=""/>
          <p:cNvPicPr/>
          <p:nvPr/>
        </p:nvPicPr>
        <p:blipFill>
          <a:blip r:embed="rId1"/>
          <a:stretch/>
        </p:blipFill>
        <p:spPr>
          <a:xfrm>
            <a:off x="4392000" y="2160000"/>
            <a:ext cx="5344920" cy="3620160"/>
          </a:xfrm>
          <a:prstGeom prst="rect">
            <a:avLst/>
          </a:prstGeom>
          <a:ln>
            <a:noFill/>
          </a:ln>
        </p:spPr>
      </p:pic>
    </p:spTree>
  </p:cSld>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720000" y="30096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Work done till date</a:t>
            </a:r>
            <a:r>
              <a:rPr b="1" lang="de-DE" sz="4400" spc="-1" strike="noStrike">
                <a:solidFill>
                  <a:srgbClr val="333333"/>
                </a:solidFill>
                <a:uFill>
                  <a:solidFill>
                    <a:srgbClr val="ffffff"/>
                  </a:solidFill>
                </a:uFill>
                <a:latin typeface="Open Sans"/>
              </a:rPr>
              <a:t>
</a:t>
            </a:r>
            <a:r>
              <a:rPr b="1" lang="de-DE" sz="2800" spc="-1" strike="noStrike">
                <a:solidFill>
                  <a:srgbClr val="333333"/>
                </a:solidFill>
                <a:uFill>
                  <a:solidFill>
                    <a:srgbClr val="ffffff"/>
                  </a:solidFill>
                </a:uFill>
                <a:latin typeface="Open Sans"/>
              </a:rPr>
              <a:t>GDPRtEXT – GDPR ontology</a:t>
            </a:r>
            <a:endParaRPr b="1" lang="de-DE" sz="4400" spc="-1" strike="noStrike">
              <a:solidFill>
                <a:srgbClr val="333333"/>
              </a:solidFill>
              <a:uFill>
                <a:solidFill>
                  <a:srgbClr val="ffffff"/>
                </a:solidFill>
              </a:uFill>
              <a:latin typeface="Open Sans"/>
            </a:endParaRPr>
          </a:p>
        </p:txBody>
      </p:sp>
      <p:sp>
        <p:nvSpPr>
          <p:cNvPr id="155" name="TextShape 2"/>
          <p:cNvSpPr txBox="1"/>
          <p:nvPr/>
        </p:nvSpPr>
        <p:spPr>
          <a:xfrm>
            <a:off x="3672000" y="7020720"/>
            <a:ext cx="4968000" cy="302040"/>
          </a:xfrm>
          <a:prstGeom prst="rect">
            <a:avLst/>
          </a:prstGeom>
          <a:noFill/>
          <a:ln>
            <a:noFill/>
          </a:ln>
        </p:spPr>
        <p:txBody>
          <a:bodyPr lIns="90000" rIns="90000" tIns="45000" bIns="45000"/>
          <a:p>
            <a:r>
              <a:rPr b="0" lang="de-DE" sz="1500" spc="-1" strike="noStrike">
                <a:solidFill>
                  <a:srgbClr val="666666"/>
                </a:solidFill>
                <a:uFill>
                  <a:solidFill>
                    <a:srgbClr val="ffffff"/>
                  </a:solidFill>
                </a:uFill>
                <a:latin typeface="Arial"/>
              </a:rPr>
              <a:t>More info in page(s): 18-19</a:t>
            </a:r>
            <a:endParaRPr b="0" lang="de-DE" sz="1800" spc="-1" strike="noStrike">
              <a:solidFill>
                <a:srgbClr val="000000"/>
              </a:solidFill>
              <a:uFill>
                <a:solidFill>
                  <a:srgbClr val="ffffff"/>
                </a:solidFill>
              </a:uFill>
              <a:latin typeface="Arial"/>
            </a:endParaRPr>
          </a:p>
        </p:txBody>
      </p:sp>
      <p:sp>
        <p:nvSpPr>
          <p:cNvPr id="156" name="TextShape 3"/>
          <p:cNvSpPr txBox="1"/>
          <p:nvPr/>
        </p:nvSpPr>
        <p:spPr>
          <a:xfrm>
            <a:off x="720000" y="2160000"/>
            <a:ext cx="4215960" cy="4384800"/>
          </a:xfrm>
          <a:prstGeom prst="rect">
            <a:avLst/>
          </a:prstGeom>
          <a:noFill/>
          <a:ln>
            <a:noFill/>
          </a:ln>
        </p:spPr>
        <p:txBody>
          <a:bodyPr lIns="0" rIns="0" tIns="0" bIns="0"/>
          <a:p>
            <a:pPr marL="234000" indent="-180000">
              <a:spcAft>
                <a:spcPts val="1417"/>
              </a:spcAft>
              <a:buClr>
                <a:srgbClr val="7f00ff"/>
              </a:buClr>
              <a:buFont typeface="Wingdings"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Defines terms using </a:t>
            </a:r>
            <a:r>
              <a:rPr b="0" i="1" lang="de-DE" sz="2000" spc="-1" strike="noStrike">
                <a:solidFill>
                  <a:srgbClr val="333333"/>
                </a:solidFill>
                <a:uFill>
                  <a:solidFill>
                    <a:srgbClr val="ffffff"/>
                  </a:solidFill>
                </a:uFill>
                <a:latin typeface="Open Sans"/>
              </a:rPr>
              <a:t>skos:Concept</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i="1"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Link related terms</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200+ concepts for GDPR</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ymbol"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Rights</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ymbol"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Compliance</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ymbol"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Obligations</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ymbol"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Data &amp; Consent</a:t>
            </a:r>
            <a:endParaRPr b="0" lang="de-DE" sz="2800" spc="-1" strike="noStrike">
              <a:solidFill>
                <a:srgbClr val="333333"/>
              </a:solidFill>
              <a:uFill>
                <a:solidFill>
                  <a:srgbClr val="ffffff"/>
                </a:solidFill>
              </a:uFill>
              <a:latin typeface="Open Sans"/>
            </a:endParaRPr>
          </a:p>
        </p:txBody>
      </p:sp>
      <p:pic>
        <p:nvPicPr>
          <p:cNvPr id="157" name="" descr=""/>
          <p:cNvPicPr/>
          <p:nvPr/>
        </p:nvPicPr>
        <p:blipFill>
          <a:blip r:embed="rId1"/>
          <a:stretch/>
        </p:blipFill>
        <p:spPr>
          <a:xfrm>
            <a:off x="4554720" y="2160000"/>
            <a:ext cx="5168160" cy="3702600"/>
          </a:xfrm>
          <a:prstGeom prst="rect">
            <a:avLst/>
          </a:prstGeom>
          <a:ln>
            <a:noFill/>
          </a:ln>
        </p:spPr>
      </p:pic>
    </p:spTree>
  </p:cSld>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720000" y="30096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Work done till date</a:t>
            </a:r>
            <a:r>
              <a:rPr b="1" lang="de-DE" sz="4400" spc="-1" strike="noStrike">
                <a:solidFill>
                  <a:srgbClr val="333333"/>
                </a:solidFill>
                <a:uFill>
                  <a:solidFill>
                    <a:srgbClr val="ffffff"/>
                  </a:solidFill>
                </a:uFill>
                <a:latin typeface="Open Sans"/>
              </a:rPr>
              <a:t>
</a:t>
            </a:r>
            <a:r>
              <a:rPr b="1" lang="de-DE" sz="2800" spc="-1" strike="noStrike">
                <a:solidFill>
                  <a:srgbClr val="333333"/>
                </a:solidFill>
                <a:uFill>
                  <a:solidFill>
                    <a:srgbClr val="ffffff"/>
                  </a:solidFill>
                </a:uFill>
                <a:latin typeface="Open Sans"/>
              </a:rPr>
              <a:t>Collaborative Work</a:t>
            </a:r>
            <a:endParaRPr b="1" lang="de-DE" sz="4400" spc="-1" strike="noStrike">
              <a:solidFill>
                <a:srgbClr val="333333"/>
              </a:solidFill>
              <a:uFill>
                <a:solidFill>
                  <a:srgbClr val="ffffff"/>
                </a:solidFill>
              </a:uFill>
              <a:latin typeface="Open Sans"/>
            </a:endParaRPr>
          </a:p>
        </p:txBody>
      </p:sp>
      <p:sp>
        <p:nvSpPr>
          <p:cNvPr id="159" name="TextShape 2"/>
          <p:cNvSpPr txBox="1"/>
          <p:nvPr/>
        </p:nvSpPr>
        <p:spPr>
          <a:xfrm>
            <a:off x="720000" y="2160000"/>
            <a:ext cx="4215960" cy="4384800"/>
          </a:xfrm>
          <a:prstGeom prst="rect">
            <a:avLst/>
          </a:prstGeom>
          <a:noFill/>
          <a:ln>
            <a:noFill/>
          </a:ln>
        </p:spPr>
        <p:txBody>
          <a:bodyPr lIns="0" rIns="0" tIns="0" bIns="0"/>
          <a:p>
            <a:pPr marL="234000" indent="-180000">
              <a:spcAft>
                <a:spcPts val="1417"/>
              </a:spcAft>
              <a:buClr>
                <a:srgbClr val="7f00ff"/>
              </a:buClr>
              <a:buFont typeface="Wingdings"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Consent and Data Management Framework </a:t>
            </a:r>
            <a:r>
              <a:rPr b="0" lang="de-DE" sz="2000" spc="-1" strike="noStrike" baseline="33000">
                <a:solidFill>
                  <a:srgbClr val="333333"/>
                </a:solidFill>
                <a:uFill>
                  <a:solidFill>
                    <a:srgbClr val="ffffff"/>
                  </a:solidFill>
                </a:uFill>
                <a:latin typeface="Open Sans"/>
              </a:rPr>
              <a:t>[9]</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ymbol"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Consent ontology</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ymbol"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Model GDPR compliance activities and processes</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Data Protection Rights Language </a:t>
            </a:r>
            <a:r>
              <a:rPr b="0" lang="de-DE" sz="2000" spc="-1" strike="noStrike" baseline="33000">
                <a:solidFill>
                  <a:srgbClr val="333333"/>
                </a:solidFill>
                <a:uFill>
                  <a:solidFill>
                    <a:srgbClr val="ffffff"/>
                  </a:solidFill>
                </a:uFill>
                <a:latin typeface="Open Sans"/>
              </a:rPr>
              <a:t>[3]</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ymbol"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ODRL extension</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ymbol"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Model data sharing agreements between third-parties</a:t>
            </a:r>
            <a:endParaRPr b="0" lang="de-DE" sz="2800" spc="-1" strike="noStrike">
              <a:solidFill>
                <a:srgbClr val="333333"/>
              </a:solidFill>
              <a:uFill>
                <a:solidFill>
                  <a:srgbClr val="ffffff"/>
                </a:solidFill>
              </a:uFill>
              <a:latin typeface="Open Sans"/>
            </a:endParaRPr>
          </a:p>
        </p:txBody>
      </p:sp>
      <p:sp>
        <p:nvSpPr>
          <p:cNvPr id="160" name="TextShape 3"/>
          <p:cNvSpPr txBox="1"/>
          <p:nvPr/>
        </p:nvSpPr>
        <p:spPr>
          <a:xfrm>
            <a:off x="5147280" y="2160000"/>
            <a:ext cx="4215960" cy="4384800"/>
          </a:xfrm>
          <a:prstGeom prst="rect">
            <a:avLst/>
          </a:prstGeom>
          <a:noFill/>
          <a:ln>
            <a:noFill/>
          </a:ln>
        </p:spPr>
        <p:txBody>
          <a:bodyPr lIns="0" rIns="0" tIns="0" bIns="0"/>
          <a:p>
            <a:endParaRPr b="0" lang="de-DE" sz="2800" spc="-1" strike="noStrike">
              <a:solidFill>
                <a:srgbClr val="333333"/>
              </a:solidFill>
              <a:uFill>
                <a:solidFill>
                  <a:srgbClr val="ffffff"/>
                </a:solidFill>
              </a:uFill>
              <a:latin typeface="Open Sans"/>
            </a:endParaRPr>
          </a:p>
        </p:txBody>
      </p:sp>
      <p:pic>
        <p:nvPicPr>
          <p:cNvPr id="161" name="" descr=""/>
          <p:cNvPicPr/>
          <p:nvPr/>
        </p:nvPicPr>
        <p:blipFill>
          <a:blip r:embed="rId1"/>
          <a:stretch/>
        </p:blipFill>
        <p:spPr>
          <a:xfrm>
            <a:off x="5623920" y="2110680"/>
            <a:ext cx="3592080" cy="4477320"/>
          </a:xfrm>
          <a:prstGeom prst="rect">
            <a:avLst/>
          </a:prstGeom>
          <a:ln>
            <a:noFill/>
          </a:ln>
        </p:spPr>
      </p:pic>
    </p:spTree>
  </p:cSld>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TextShape 1"/>
          <p:cNvSpPr txBox="1"/>
          <p:nvPr/>
        </p:nvSpPr>
        <p:spPr>
          <a:xfrm>
            <a:off x="720000" y="29988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PhD Completion Plan</a:t>
            </a:r>
            <a:r>
              <a:rPr b="1" lang="de-DE" sz="4400" spc="-1" strike="noStrike">
                <a:solidFill>
                  <a:srgbClr val="333333"/>
                </a:solidFill>
                <a:uFill>
                  <a:solidFill>
                    <a:srgbClr val="ffffff"/>
                  </a:solidFill>
                </a:uFill>
                <a:latin typeface="Open Sans"/>
              </a:rPr>
              <a:t>
</a:t>
            </a:r>
            <a:r>
              <a:rPr b="1" lang="de-DE" sz="2000" spc="-1" strike="noStrike">
                <a:solidFill>
                  <a:srgbClr val="333333"/>
                </a:solidFill>
                <a:uFill>
                  <a:solidFill>
                    <a:srgbClr val="ffffff"/>
                  </a:solidFill>
                </a:uFill>
                <a:latin typeface="Open Sans"/>
              </a:rPr>
              <a:t>Phase I - Compliance queries for provenance lifecycles</a:t>
            </a:r>
            <a:endParaRPr b="1" lang="de-DE" sz="4400" spc="-1" strike="noStrike">
              <a:solidFill>
                <a:srgbClr val="333333"/>
              </a:solidFill>
              <a:uFill>
                <a:solidFill>
                  <a:srgbClr val="ffffff"/>
                </a:solidFill>
              </a:uFill>
              <a:latin typeface="Open Sans"/>
            </a:endParaRPr>
          </a:p>
        </p:txBody>
      </p:sp>
      <p:sp>
        <p:nvSpPr>
          <p:cNvPr id="163" name="TextShape 2"/>
          <p:cNvSpPr txBox="1"/>
          <p:nvPr/>
        </p:nvSpPr>
        <p:spPr>
          <a:xfrm>
            <a:off x="720000" y="2160000"/>
            <a:ext cx="8640000" cy="4384800"/>
          </a:xfrm>
          <a:prstGeom prst="rect">
            <a:avLst/>
          </a:prstGeom>
          <a:noFill/>
          <a:ln>
            <a:noFill/>
          </a:ln>
        </p:spPr>
        <p:txBody>
          <a:bodyPr lIns="0" rIns="0" tIns="0" bIns="0"/>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Corpus of use-cases using </a:t>
            </a:r>
            <a:r>
              <a:rPr b="0" i="1" lang="de-DE" sz="2400" spc="-1" strike="noStrike">
                <a:solidFill>
                  <a:srgbClr val="333333"/>
                </a:solidFill>
                <a:uFill>
                  <a:solidFill>
                    <a:srgbClr val="ffffff"/>
                  </a:solidFill>
                </a:uFill>
                <a:latin typeface="Open Sans"/>
              </a:rPr>
              <a:t>GDPRov</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i="1"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UsablePrivacy to understand data-related activities</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EuroPriSe as use-case</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Identify information needed for compliance</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Express query to retrieve this information</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i="1" lang="de-DE" sz="2400" spc="-1" strike="noStrike">
                <a:solidFill>
                  <a:srgbClr val="333333"/>
                </a:solidFill>
                <a:uFill>
                  <a:solidFill>
                    <a:srgbClr val="ffffff"/>
                  </a:solidFill>
                </a:uFill>
                <a:latin typeface="Open Sans"/>
              </a:rPr>
              <a:t>SPARQL + SPIN</a:t>
            </a:r>
            <a:r>
              <a:rPr b="0" i="1" lang="de-DE" sz="2600" spc="-1" strike="noStrike">
                <a:solidFill>
                  <a:srgbClr val="333333"/>
                </a:solidFill>
                <a:uFill>
                  <a:solidFill>
                    <a:srgbClr val="ffffff"/>
                  </a:solidFill>
                </a:uFill>
                <a:latin typeface="Open Sans"/>
              </a:rPr>
              <a:t> </a:t>
            </a:r>
            <a:r>
              <a:rPr b="0" i="1" lang="de-DE" sz="2600" spc="-1" strike="noStrike">
                <a:solidFill>
                  <a:srgbClr val="808080"/>
                </a:solidFill>
                <a:uFill>
                  <a:solidFill>
                    <a:srgbClr val="ffffff"/>
                  </a:solidFill>
                </a:uFill>
                <a:latin typeface="Open Sans"/>
              </a:rPr>
              <a:t>→ </a:t>
            </a:r>
            <a:r>
              <a:rPr b="0" i="1" lang="de-DE" sz="1800" spc="-1" strike="noStrike">
                <a:solidFill>
                  <a:srgbClr val="808080"/>
                </a:solidFill>
                <a:uFill>
                  <a:solidFill>
                    <a:srgbClr val="ffffff"/>
                  </a:solidFill>
                </a:uFill>
                <a:latin typeface="Open Sans"/>
              </a:rPr>
              <a:t>capture SPARQL queries as RDF data</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1" lang="de-DE" sz="2000" spc="-1" strike="noStrike">
                <a:solidFill>
                  <a:srgbClr val="333333"/>
                </a:solidFill>
                <a:uFill>
                  <a:solidFill>
                    <a:srgbClr val="ffffff"/>
                  </a:solidFill>
                </a:uFill>
                <a:latin typeface="Open Sans"/>
              </a:rPr>
              <a:t>Hypothesis: </a:t>
            </a:r>
            <a:r>
              <a:rPr b="0" lang="de-DE" sz="2000" spc="-1" strike="noStrike">
                <a:solidFill>
                  <a:srgbClr val="333333"/>
                </a:solidFill>
                <a:uFill>
                  <a:solidFill>
                    <a:srgbClr val="ffffff"/>
                  </a:solidFill>
                </a:uFill>
                <a:latin typeface="Open Sans"/>
              </a:rPr>
              <a:t>Provenance information pertaining to GDPR obligations can be retrieved using SPARQL queries</a:t>
            </a:r>
            <a:endParaRPr b="0" lang="de-DE" sz="2800" spc="-1" strike="noStrike">
              <a:solidFill>
                <a:srgbClr val="333333"/>
              </a:solidFill>
              <a:uFill>
                <a:solidFill>
                  <a:srgbClr val="ffffff"/>
                </a:solidFill>
              </a:uFill>
              <a:latin typeface="Open Sans"/>
            </a:endParaRPr>
          </a:p>
        </p:txBody>
      </p:sp>
      <p:sp>
        <p:nvSpPr>
          <p:cNvPr id="164" name="TextShape 3"/>
          <p:cNvSpPr txBox="1"/>
          <p:nvPr/>
        </p:nvSpPr>
        <p:spPr>
          <a:xfrm>
            <a:off x="3672000" y="7020720"/>
            <a:ext cx="4968000" cy="302040"/>
          </a:xfrm>
          <a:prstGeom prst="rect">
            <a:avLst/>
          </a:prstGeom>
          <a:noFill/>
          <a:ln>
            <a:noFill/>
          </a:ln>
        </p:spPr>
        <p:txBody>
          <a:bodyPr lIns="90000" rIns="90000" tIns="45000" bIns="45000"/>
          <a:p>
            <a:r>
              <a:rPr b="0" lang="de-DE" sz="1500" spc="-1" strike="noStrike">
                <a:solidFill>
                  <a:srgbClr val="666666"/>
                </a:solidFill>
                <a:uFill>
                  <a:solidFill>
                    <a:srgbClr val="ffffff"/>
                  </a:solidFill>
                </a:uFill>
                <a:latin typeface="Arial"/>
              </a:rPr>
              <a:t>More info in page(s): 21-22</a:t>
            </a:r>
            <a:endParaRPr b="0" lang="de-DE" sz="1800" spc="-1" strike="noStrike">
              <a:solidFill>
                <a:srgbClr val="000000"/>
              </a:solidFill>
              <a:uFill>
                <a:solidFill>
                  <a:srgbClr val="ffffff"/>
                </a:solidFill>
              </a:uFill>
              <a:latin typeface="Arial"/>
            </a:endParaRPr>
          </a:p>
        </p:txBody>
      </p:sp>
    </p:spTree>
  </p:cSld>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720000" y="1800000"/>
            <a:ext cx="8640000" cy="4384800"/>
          </a:xfrm>
          <a:prstGeom prst="rect">
            <a:avLst/>
          </a:prstGeom>
          <a:noFill/>
          <a:ln>
            <a:noFill/>
          </a:ln>
        </p:spPr>
        <p:txBody>
          <a:bodyPr lIns="0" rIns="0" tIns="0" bIns="0"/>
          <a:p>
            <a:pPr marL="234000" indent="-180000">
              <a:spcAft>
                <a:spcPts val="1417"/>
              </a:spcAft>
              <a:buClr>
                <a:srgbClr val="7f00ff"/>
              </a:buClr>
              <a:buFont typeface="StarSymbol"/>
              <a:buAutoNum type="arabicParen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Motivation</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StarSymbol"/>
              <a:buAutoNum type="arabicParen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Research Question &amp; Contribution</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StarSymbol"/>
              <a:buAutoNum type="arabicParen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State of the Art</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StarSymbol"/>
              <a:buAutoNum type="arabicParen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Work done till date</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StarSymbol"/>
              <a:buAutoNum type="arabicParen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Completion Plan</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StarSymbol"/>
              <a:buAutoNum type="arabicParen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Overview ; Summary</a:t>
            </a: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Website: </a:t>
            </a:r>
            <a:r>
              <a:rPr b="0" lang="de-DE" sz="2200" spc="-1" strike="noStrike" u="sng">
                <a:solidFill>
                  <a:srgbClr val="0000ff"/>
                </a:solidFill>
                <a:uFill>
                  <a:solidFill>
                    <a:srgbClr val="ffffff"/>
                  </a:solidFill>
                </a:uFill>
                <a:latin typeface="Open Sans"/>
              </a:rPr>
              <a:t>https://openscience.adaptcentre.ie/</a:t>
            </a:r>
            <a:endParaRPr b="0" lang="de-DE" sz="2800" spc="-1" strike="noStrike">
              <a:solidFill>
                <a:srgbClr val="333333"/>
              </a:solidFill>
              <a:uFill>
                <a:solidFill>
                  <a:srgbClr val="ffffff"/>
                </a:solidFill>
              </a:uFill>
              <a:latin typeface="Open Sans"/>
            </a:endParaRPr>
          </a:p>
        </p:txBody>
      </p:sp>
      <p:sp>
        <p:nvSpPr>
          <p:cNvPr id="93" name="TextShape 2"/>
          <p:cNvSpPr txBox="1"/>
          <p:nvPr/>
        </p:nvSpPr>
        <p:spPr>
          <a:xfrm>
            <a:off x="720000" y="30096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Presentation Index</a:t>
            </a:r>
            <a:r>
              <a:rPr b="1" lang="de-DE" sz="4400" spc="-1" strike="noStrike">
                <a:solidFill>
                  <a:srgbClr val="333333"/>
                </a:solidFill>
                <a:uFill>
                  <a:solidFill>
                    <a:srgbClr val="ffffff"/>
                  </a:solidFill>
                </a:uFill>
                <a:latin typeface="Open Sans"/>
              </a:rPr>
              <a:t>
</a:t>
            </a:r>
            <a:r>
              <a:rPr b="1" lang="de-DE" sz="1500" spc="-1" strike="noStrike">
                <a:solidFill>
                  <a:srgbClr val="808080"/>
                </a:solidFill>
                <a:uFill>
                  <a:solidFill>
                    <a:srgbClr val="ffffff"/>
                  </a:solidFill>
                </a:uFill>
                <a:latin typeface="Open Sans"/>
              </a:rPr>
              <a:t>12~13mins ; 25 slides</a:t>
            </a:r>
            <a:endParaRPr b="1" lang="de-DE" sz="4400" spc="-1" strike="noStrike">
              <a:solidFill>
                <a:srgbClr val="333333"/>
              </a:solidFill>
              <a:uFill>
                <a:solidFill>
                  <a:srgbClr val="ffffff"/>
                </a:solidFill>
              </a:uFill>
              <a:latin typeface="Open Sans"/>
            </a:endParaRPr>
          </a:p>
        </p:txBody>
      </p:sp>
      <p:sp>
        <p:nvSpPr>
          <p:cNvPr id="94" name="TextShape 3"/>
          <p:cNvSpPr txBox="1"/>
          <p:nvPr/>
        </p:nvSpPr>
        <p:spPr>
          <a:xfrm>
            <a:off x="3672000" y="7020000"/>
            <a:ext cx="4968000" cy="302040"/>
          </a:xfrm>
          <a:prstGeom prst="rect">
            <a:avLst/>
          </a:prstGeom>
          <a:noFill/>
          <a:ln>
            <a:noFill/>
          </a:ln>
        </p:spPr>
        <p:txBody>
          <a:bodyPr lIns="90000" rIns="90000" tIns="45000" bIns="45000"/>
          <a:p>
            <a:r>
              <a:rPr b="0" lang="de-DE" sz="1500" spc="-1" strike="noStrike">
                <a:solidFill>
                  <a:srgbClr val="666666"/>
                </a:solidFill>
                <a:uFill>
                  <a:solidFill>
                    <a:srgbClr val="ffffff"/>
                  </a:solidFill>
                </a:uFill>
                <a:latin typeface="Arial"/>
              </a:rPr>
              <a:t>More info in page(s): </a:t>
            </a:r>
            <a:endParaRPr b="0" lang="de-DE" sz="1800" spc="-1" strike="noStrike">
              <a:solidFill>
                <a:srgbClr val="000000"/>
              </a:solidFill>
              <a:uFill>
                <a:solidFill>
                  <a:srgbClr val="ffffff"/>
                </a:solidFill>
              </a:uFill>
              <a:latin typeface="Arial"/>
            </a:endParaRPr>
          </a:p>
        </p:txBody>
      </p:sp>
      <p:sp>
        <p:nvSpPr>
          <p:cNvPr id="95" name="Line 4"/>
          <p:cNvSpPr/>
          <p:nvPr/>
        </p:nvSpPr>
        <p:spPr>
          <a:xfrm flipH="1">
            <a:off x="5616000" y="6696000"/>
            <a:ext cx="1296000" cy="360000"/>
          </a:xfrm>
          <a:prstGeom prst="line">
            <a:avLst/>
          </a:prstGeom>
          <a:ln>
            <a:solidFill>
              <a:srgbClr val="000000"/>
            </a:solidFill>
            <a:tailEnd len="med" type="triangle" w="med"/>
          </a:ln>
        </p:spPr>
        <p:style>
          <a:lnRef idx="0"/>
          <a:fillRef idx="0"/>
          <a:effectRef idx="0"/>
          <a:fontRef idx="minor"/>
        </p:style>
      </p:sp>
      <p:sp>
        <p:nvSpPr>
          <p:cNvPr id="96" name="TextShape 5"/>
          <p:cNvSpPr txBox="1"/>
          <p:nvPr/>
        </p:nvSpPr>
        <p:spPr>
          <a:xfrm>
            <a:off x="6984000" y="6336000"/>
            <a:ext cx="2020320" cy="596880"/>
          </a:xfrm>
          <a:prstGeom prst="rect">
            <a:avLst/>
          </a:prstGeom>
          <a:noFill/>
          <a:ln>
            <a:noFill/>
          </a:ln>
        </p:spPr>
        <p:txBody>
          <a:bodyPr lIns="90000" rIns="90000" tIns="45000" bIns="45000"/>
          <a:p>
            <a:pPr algn="ctr"/>
            <a:r>
              <a:rPr b="0" lang="de-DE" sz="1800" spc="-1" strike="noStrike">
                <a:solidFill>
                  <a:srgbClr val="000000"/>
                </a:solidFill>
                <a:uFill>
                  <a:solidFill>
                    <a:srgbClr val="ffffff"/>
                  </a:solidFill>
                </a:uFill>
                <a:latin typeface="Arial"/>
              </a:rPr>
              <a:t>More information</a:t>
            </a:r>
            <a:endParaRPr b="0" lang="de-DE" sz="1800" spc="-1" strike="noStrike">
              <a:solidFill>
                <a:srgbClr val="000000"/>
              </a:solidFill>
              <a:uFill>
                <a:solidFill>
                  <a:srgbClr val="ffffff"/>
                </a:solidFill>
              </a:uFill>
              <a:latin typeface="Arial"/>
            </a:endParaRPr>
          </a:p>
          <a:p>
            <a:pPr algn="ctr"/>
            <a:r>
              <a:rPr b="0" lang="de-DE" sz="1800" spc="-1" strike="noStrike">
                <a:solidFill>
                  <a:srgbClr val="000000"/>
                </a:solidFill>
                <a:uFill>
                  <a:solidFill>
                    <a:srgbClr val="ffffff"/>
                  </a:solidFill>
                </a:uFill>
                <a:latin typeface="Arial"/>
              </a:rPr>
              <a:t>In Transfer Report</a:t>
            </a:r>
            <a:endParaRPr b="0" lang="de-DE" sz="1800" spc="-1" strike="noStrike">
              <a:solidFill>
                <a:srgbClr val="000000"/>
              </a:solidFill>
              <a:uFill>
                <a:solidFill>
                  <a:srgbClr val="ffffff"/>
                </a:solidFill>
              </a:uFill>
              <a:latin typeface="Arial"/>
            </a:endParaRPr>
          </a:p>
        </p:txBody>
      </p:sp>
    </p:spTree>
  </p:cSld>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720000" y="29988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PhD Completion Plan</a:t>
            </a:r>
            <a:r>
              <a:rPr b="1" lang="de-DE" sz="4400" spc="-1" strike="noStrike">
                <a:solidFill>
                  <a:srgbClr val="333333"/>
                </a:solidFill>
                <a:uFill>
                  <a:solidFill>
                    <a:srgbClr val="ffffff"/>
                  </a:solidFill>
                </a:uFill>
                <a:latin typeface="Open Sans"/>
              </a:rPr>
              <a:t>
</a:t>
            </a:r>
            <a:r>
              <a:rPr b="1" lang="de-DE" sz="2000" spc="-1" strike="noStrike">
                <a:solidFill>
                  <a:srgbClr val="333333"/>
                </a:solidFill>
                <a:uFill>
                  <a:solidFill>
                    <a:srgbClr val="ffffff"/>
                  </a:solidFill>
                </a:uFill>
                <a:latin typeface="Open Sans"/>
              </a:rPr>
              <a:t>Phase I - Compliance queries for provenance lifecycles</a:t>
            </a:r>
            <a:endParaRPr b="1" lang="de-DE" sz="4400" spc="-1" strike="noStrike">
              <a:solidFill>
                <a:srgbClr val="333333"/>
              </a:solidFill>
              <a:uFill>
                <a:solidFill>
                  <a:srgbClr val="ffffff"/>
                </a:solidFill>
              </a:uFill>
              <a:latin typeface="Open Sans"/>
            </a:endParaRPr>
          </a:p>
        </p:txBody>
      </p:sp>
      <p:sp>
        <p:nvSpPr>
          <p:cNvPr id="166" name="TextShape 2"/>
          <p:cNvSpPr txBox="1"/>
          <p:nvPr/>
        </p:nvSpPr>
        <p:spPr>
          <a:xfrm>
            <a:off x="720000" y="2160000"/>
            <a:ext cx="8640000" cy="4384800"/>
          </a:xfrm>
          <a:prstGeom prst="rect">
            <a:avLst/>
          </a:prstGeom>
          <a:noFill/>
          <a:ln>
            <a:noFill/>
          </a:ln>
        </p:spPr>
        <p:txBody>
          <a:bodyPr lIns="0" rIns="0" tIns="0" bIns="0"/>
          <a:p>
            <a:pPr marL="234000" indent="-180000">
              <a:spcAft>
                <a:spcPts val="1417"/>
              </a:spcAft>
              <a:buClr>
                <a:srgbClr val="7f00ff"/>
              </a:buClr>
              <a:buFont typeface="Wingdings" charset="2"/>
              <a:buChar char=""/>
            </a:pPr>
            <a:r>
              <a:rPr b="1" lang="de-DE" sz="2400" spc="-1" strike="noStrike">
                <a:solidFill>
                  <a:srgbClr val="333333"/>
                </a:solidFill>
                <a:uFill>
                  <a:solidFill>
                    <a:srgbClr val="ffffff"/>
                  </a:solidFill>
                </a:uFill>
                <a:latin typeface="Open Sans"/>
              </a:rPr>
              <a:t>Evaluation criteria</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Difficult to measure as data cannot be evaluated as qualitative nor quantitative</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Focus on question -</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1" i="1" lang="de-DE" sz="2400" spc="-1" strike="noStrike">
                <a:solidFill>
                  <a:srgbClr val="333333"/>
                </a:solidFill>
                <a:uFill>
                  <a:solidFill>
                    <a:srgbClr val="ffffff"/>
                  </a:solidFill>
                </a:uFill>
                <a:latin typeface="Open Sans"/>
              </a:rPr>
              <a:t>how much information is present?</a:t>
            </a:r>
            <a:r>
              <a:rPr b="0" i="1" lang="de-DE" sz="2400" spc="-1" strike="noStrike">
                <a:solidFill>
                  <a:srgbClr val="333333"/>
                </a:solidFill>
                <a:uFill>
                  <a:solidFill>
                    <a:srgbClr val="ffffff"/>
                  </a:solidFill>
                </a:uFill>
                <a:latin typeface="Open Sans"/>
              </a:rPr>
              <a:t>“</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i="1"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Which obligations can be expressed as queries?</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What % of GDPR can be covered using these queries?</a:t>
            </a:r>
            <a:endParaRPr b="0" lang="de-DE" sz="2800" spc="-1" strike="noStrike">
              <a:solidFill>
                <a:srgbClr val="333333"/>
              </a:solidFill>
              <a:uFill>
                <a:solidFill>
                  <a:srgbClr val="ffffff"/>
                </a:solidFill>
              </a:uFill>
              <a:latin typeface="Open Sans"/>
            </a:endParaRPr>
          </a:p>
        </p:txBody>
      </p:sp>
      <p:sp>
        <p:nvSpPr>
          <p:cNvPr id="167" name="TextShape 3"/>
          <p:cNvSpPr txBox="1"/>
          <p:nvPr/>
        </p:nvSpPr>
        <p:spPr>
          <a:xfrm>
            <a:off x="3672000" y="7020720"/>
            <a:ext cx="4968000" cy="302040"/>
          </a:xfrm>
          <a:prstGeom prst="rect">
            <a:avLst/>
          </a:prstGeom>
          <a:noFill/>
          <a:ln>
            <a:noFill/>
          </a:ln>
        </p:spPr>
        <p:txBody>
          <a:bodyPr lIns="90000" rIns="90000" tIns="45000" bIns="45000"/>
          <a:p>
            <a:r>
              <a:rPr b="0" lang="de-DE" sz="1500" spc="-1" strike="noStrike">
                <a:solidFill>
                  <a:srgbClr val="666666"/>
                </a:solidFill>
                <a:uFill>
                  <a:solidFill>
                    <a:srgbClr val="ffffff"/>
                  </a:solidFill>
                </a:uFill>
                <a:latin typeface="Arial"/>
              </a:rPr>
              <a:t>More info in page(s): 21-22</a:t>
            </a:r>
            <a:endParaRPr b="0" lang="de-DE" sz="1800" spc="-1" strike="noStrike">
              <a:solidFill>
                <a:srgbClr val="000000"/>
              </a:solidFill>
              <a:uFill>
                <a:solidFill>
                  <a:srgbClr val="ffffff"/>
                </a:solidFill>
              </a:uFill>
              <a:latin typeface="Arial"/>
            </a:endParaRPr>
          </a:p>
        </p:txBody>
      </p:sp>
    </p:spTree>
  </p:cSld>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720000" y="29988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PhD Completion Plan</a:t>
            </a:r>
            <a:r>
              <a:rPr b="1" lang="de-DE" sz="4400" spc="-1" strike="noStrike">
                <a:solidFill>
                  <a:srgbClr val="333333"/>
                </a:solidFill>
                <a:uFill>
                  <a:solidFill>
                    <a:srgbClr val="ffffff"/>
                  </a:solidFill>
                </a:uFill>
                <a:latin typeface="Open Sans"/>
              </a:rPr>
              <a:t>
</a:t>
            </a:r>
            <a:r>
              <a:rPr b="1" lang="de-DE" sz="2000" spc="-1" strike="noStrike">
                <a:solidFill>
                  <a:srgbClr val="333333"/>
                </a:solidFill>
                <a:uFill>
                  <a:solidFill>
                    <a:srgbClr val="ffffff"/>
                  </a:solidFill>
                </a:uFill>
                <a:latin typeface="Open Sans"/>
              </a:rPr>
              <a:t>Phase II – Expressing constraints over provenance lifecycles</a:t>
            </a:r>
            <a:endParaRPr b="1" lang="de-DE" sz="4400" spc="-1" strike="noStrike">
              <a:solidFill>
                <a:srgbClr val="333333"/>
              </a:solidFill>
              <a:uFill>
                <a:solidFill>
                  <a:srgbClr val="ffffff"/>
                </a:solidFill>
              </a:uFill>
              <a:latin typeface="Open Sans"/>
            </a:endParaRPr>
          </a:p>
        </p:txBody>
      </p:sp>
      <p:sp>
        <p:nvSpPr>
          <p:cNvPr id="169" name="TextShape 2"/>
          <p:cNvSpPr txBox="1"/>
          <p:nvPr/>
        </p:nvSpPr>
        <p:spPr>
          <a:xfrm>
            <a:off x="720000" y="2160000"/>
            <a:ext cx="8640000" cy="4384800"/>
          </a:xfrm>
          <a:prstGeom prst="rect">
            <a:avLst/>
          </a:prstGeom>
          <a:noFill/>
          <a:ln>
            <a:noFill/>
          </a:ln>
        </p:spPr>
        <p:txBody>
          <a:bodyPr lIns="0" rIns="0" tIns="0" bIns="0"/>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Gather use-cases from real-world compliance</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Take obligations from Phase I, and express as constraints using </a:t>
            </a:r>
            <a:r>
              <a:rPr b="0" i="1" lang="de-DE" sz="2400" spc="-1" strike="noStrike">
                <a:solidFill>
                  <a:srgbClr val="333333"/>
                </a:solidFill>
                <a:uFill>
                  <a:solidFill>
                    <a:srgbClr val="ffffff"/>
                  </a:solidFill>
                </a:uFill>
                <a:latin typeface="Open Sans"/>
              </a:rPr>
              <a:t>SHACL</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i="1"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Evaluate the constraints </a:t>
            </a:r>
            <a:r>
              <a:rPr b="0" lang="de-DE" sz="2000" spc="-1" strike="noStrike">
                <a:solidFill>
                  <a:srgbClr val="808080"/>
                </a:solidFill>
                <a:uFill>
                  <a:solidFill>
                    <a:srgbClr val="ffffff"/>
                  </a:solidFill>
                </a:uFill>
                <a:latin typeface="Open Sans"/>
              </a:rPr>
              <a:t>→ provides a metric</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Evaluation can be both the presence as well as structure of information</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1" lang="de-DE" sz="2000" spc="-1" strike="noStrike">
                <a:solidFill>
                  <a:srgbClr val="333333"/>
                </a:solidFill>
                <a:uFill>
                  <a:solidFill>
                    <a:srgbClr val="ffffff"/>
                  </a:solidFill>
                </a:uFill>
                <a:latin typeface="Open Sans"/>
              </a:rPr>
              <a:t>
</a:t>
            </a:r>
            <a:r>
              <a:rPr b="1" lang="de-DE" sz="2000" spc="-1" strike="noStrike">
                <a:solidFill>
                  <a:srgbClr val="333333"/>
                </a:solidFill>
                <a:uFill>
                  <a:solidFill>
                    <a:srgbClr val="ffffff"/>
                  </a:solidFill>
                </a:uFill>
                <a:latin typeface="Open Sans"/>
              </a:rPr>
              <a:t>Hypothesis: </a:t>
            </a:r>
            <a:r>
              <a:rPr b="0" lang="de-DE" sz="2000" spc="-1" strike="noStrike">
                <a:solidFill>
                  <a:srgbClr val="333333"/>
                </a:solidFill>
                <a:uFill>
                  <a:solidFill>
                    <a:srgbClr val="ffffff"/>
                  </a:solidFill>
                </a:uFill>
                <a:latin typeface="Open Sans"/>
              </a:rPr>
              <a:t>GDPR obligations can be expressed as constraints over provenance graphs and evaluated as compliance queries</a:t>
            </a:r>
            <a:endParaRPr b="0" lang="de-DE" sz="2800" spc="-1" strike="noStrike">
              <a:solidFill>
                <a:srgbClr val="333333"/>
              </a:solidFill>
              <a:uFill>
                <a:solidFill>
                  <a:srgbClr val="ffffff"/>
                </a:solidFill>
              </a:uFill>
              <a:latin typeface="Open Sans"/>
            </a:endParaRPr>
          </a:p>
        </p:txBody>
      </p:sp>
      <p:sp>
        <p:nvSpPr>
          <p:cNvPr id="170" name="TextShape 3"/>
          <p:cNvSpPr txBox="1"/>
          <p:nvPr/>
        </p:nvSpPr>
        <p:spPr>
          <a:xfrm>
            <a:off x="3672000" y="7020720"/>
            <a:ext cx="4968000" cy="302040"/>
          </a:xfrm>
          <a:prstGeom prst="rect">
            <a:avLst/>
          </a:prstGeom>
          <a:noFill/>
          <a:ln>
            <a:noFill/>
          </a:ln>
        </p:spPr>
        <p:txBody>
          <a:bodyPr lIns="90000" rIns="90000" tIns="45000" bIns="45000"/>
          <a:p>
            <a:r>
              <a:rPr b="0" lang="de-DE" sz="1500" spc="-1" strike="noStrike">
                <a:solidFill>
                  <a:srgbClr val="666666"/>
                </a:solidFill>
                <a:uFill>
                  <a:solidFill>
                    <a:srgbClr val="ffffff"/>
                  </a:solidFill>
                </a:uFill>
                <a:latin typeface="Arial"/>
              </a:rPr>
              <a:t>More info in page(s): 22-23</a:t>
            </a:r>
            <a:endParaRPr b="0" lang="de-DE" sz="1800" spc="-1" strike="noStrike">
              <a:solidFill>
                <a:srgbClr val="000000"/>
              </a:solidFill>
              <a:uFill>
                <a:solidFill>
                  <a:srgbClr val="ffffff"/>
                </a:solidFill>
              </a:uFill>
              <a:latin typeface="Arial"/>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Shape 1"/>
          <p:cNvSpPr txBox="1"/>
          <p:nvPr/>
        </p:nvSpPr>
        <p:spPr>
          <a:xfrm>
            <a:off x="720000" y="29988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PhD Completion Plan</a:t>
            </a:r>
            <a:r>
              <a:rPr b="1" lang="de-DE" sz="4400" spc="-1" strike="noStrike">
                <a:solidFill>
                  <a:srgbClr val="333333"/>
                </a:solidFill>
                <a:uFill>
                  <a:solidFill>
                    <a:srgbClr val="ffffff"/>
                  </a:solidFill>
                </a:uFill>
                <a:latin typeface="Open Sans"/>
              </a:rPr>
              <a:t>
</a:t>
            </a:r>
            <a:r>
              <a:rPr b="1" lang="de-DE" sz="2000" spc="-1" strike="noStrike">
                <a:solidFill>
                  <a:srgbClr val="333333"/>
                </a:solidFill>
                <a:uFill>
                  <a:solidFill>
                    <a:srgbClr val="ffffff"/>
                  </a:solidFill>
                </a:uFill>
                <a:latin typeface="Open Sans"/>
              </a:rPr>
              <a:t>Phase II – Expressing constraints over provenance lifecycles</a:t>
            </a:r>
            <a:endParaRPr b="1" lang="de-DE" sz="4400" spc="-1" strike="noStrike">
              <a:solidFill>
                <a:srgbClr val="333333"/>
              </a:solidFill>
              <a:uFill>
                <a:solidFill>
                  <a:srgbClr val="ffffff"/>
                </a:solidFill>
              </a:uFill>
              <a:latin typeface="Open Sans"/>
            </a:endParaRPr>
          </a:p>
        </p:txBody>
      </p:sp>
      <p:sp>
        <p:nvSpPr>
          <p:cNvPr id="172" name="TextShape 2"/>
          <p:cNvSpPr txBox="1"/>
          <p:nvPr/>
        </p:nvSpPr>
        <p:spPr>
          <a:xfrm>
            <a:off x="720000" y="2160000"/>
            <a:ext cx="8640000" cy="4384800"/>
          </a:xfrm>
          <a:prstGeom prst="rect">
            <a:avLst/>
          </a:prstGeom>
          <a:noFill/>
          <a:ln>
            <a:noFill/>
          </a:ln>
        </p:spPr>
        <p:txBody>
          <a:bodyPr lIns="0" rIns="0" tIns="0" bIns="0"/>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i="1" lang="de-DE" sz="2400" spc="-1" strike="noStrike">
                <a:solidFill>
                  <a:srgbClr val="333333"/>
                </a:solidFill>
                <a:uFill>
                  <a:solidFill>
                    <a:srgbClr val="ffffff"/>
                  </a:solidFill>
                </a:uFill>
                <a:latin typeface="Open Sans"/>
              </a:rPr>
              <a:t>SHACL-SPARQL </a:t>
            </a:r>
            <a:r>
              <a:rPr b="0" lang="de-DE" sz="2400" spc="-1" strike="noStrike">
                <a:solidFill>
                  <a:srgbClr val="333333"/>
                </a:solidFill>
                <a:uFill>
                  <a:solidFill>
                    <a:srgbClr val="ffffff"/>
                  </a:solidFill>
                </a:uFill>
                <a:latin typeface="Open Sans"/>
              </a:rPr>
              <a:t>can use SPARQL to model query for constraint ; re-use queries from Phase I</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Compare two approaches to find benefits and drawbacks ; see which model fits which obligation</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To make evaluation easier, use graph-based approaches to reduce amount of complexity</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An ontology to express compliance information based on the evaluation of these approaches</a:t>
            </a:r>
            <a:endParaRPr b="0" lang="de-DE" sz="2800" spc="-1" strike="noStrike">
              <a:solidFill>
                <a:srgbClr val="333333"/>
              </a:solidFill>
              <a:uFill>
                <a:solidFill>
                  <a:srgbClr val="ffffff"/>
                </a:solidFill>
              </a:uFill>
              <a:latin typeface="Open Sans"/>
            </a:endParaRPr>
          </a:p>
        </p:txBody>
      </p:sp>
      <p:sp>
        <p:nvSpPr>
          <p:cNvPr id="173" name="TextShape 3"/>
          <p:cNvSpPr txBox="1"/>
          <p:nvPr/>
        </p:nvSpPr>
        <p:spPr>
          <a:xfrm>
            <a:off x="3672000" y="7020720"/>
            <a:ext cx="4968000" cy="302040"/>
          </a:xfrm>
          <a:prstGeom prst="rect">
            <a:avLst/>
          </a:prstGeom>
          <a:noFill/>
          <a:ln>
            <a:noFill/>
          </a:ln>
        </p:spPr>
        <p:txBody>
          <a:bodyPr lIns="90000" rIns="90000" tIns="45000" bIns="45000"/>
          <a:p>
            <a:r>
              <a:rPr b="0" lang="de-DE" sz="1500" spc="-1" strike="noStrike">
                <a:solidFill>
                  <a:srgbClr val="666666"/>
                </a:solidFill>
                <a:uFill>
                  <a:solidFill>
                    <a:srgbClr val="ffffff"/>
                  </a:solidFill>
                </a:uFill>
                <a:latin typeface="Arial"/>
              </a:rPr>
              <a:t>More info in page(s): 22-23</a:t>
            </a:r>
            <a:endParaRPr b="0" lang="de-DE" sz="1800" spc="-1" strike="noStrike">
              <a:solidFill>
                <a:srgbClr val="000000"/>
              </a:solidFill>
              <a:uFill>
                <a:solidFill>
                  <a:srgbClr val="ffffff"/>
                </a:solidFill>
              </a:uFill>
              <a:latin typeface="Arial"/>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Shape 1"/>
          <p:cNvSpPr txBox="1"/>
          <p:nvPr/>
        </p:nvSpPr>
        <p:spPr>
          <a:xfrm>
            <a:off x="720000" y="30096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Summary</a:t>
            </a:r>
            <a:r>
              <a:rPr b="1" lang="de-DE" sz="4400" spc="-1" strike="noStrike">
                <a:solidFill>
                  <a:srgbClr val="333333"/>
                </a:solidFill>
                <a:uFill>
                  <a:solidFill>
                    <a:srgbClr val="ffffff"/>
                  </a:solidFill>
                </a:uFill>
                <a:latin typeface="Open Sans"/>
              </a:rPr>
              <a:t>
</a:t>
            </a:r>
            <a:r>
              <a:rPr b="1" lang="de-DE" sz="2800" spc="-1" strike="noStrike">
                <a:solidFill>
                  <a:srgbClr val="333333"/>
                </a:solidFill>
                <a:uFill>
                  <a:solidFill>
                    <a:srgbClr val="ffffff"/>
                  </a:solidFill>
                </a:uFill>
                <a:latin typeface="Open Sans"/>
              </a:rPr>
              <a:t>Publications</a:t>
            </a:r>
            <a:endParaRPr b="1" lang="de-DE" sz="4400" spc="-1" strike="noStrike">
              <a:solidFill>
                <a:srgbClr val="333333"/>
              </a:solidFill>
              <a:uFill>
                <a:solidFill>
                  <a:srgbClr val="ffffff"/>
                </a:solidFill>
              </a:uFill>
              <a:latin typeface="Open Sans"/>
            </a:endParaRPr>
          </a:p>
        </p:txBody>
      </p:sp>
      <p:sp>
        <p:nvSpPr>
          <p:cNvPr id="175" name="TextShape 2"/>
          <p:cNvSpPr txBox="1"/>
          <p:nvPr/>
        </p:nvSpPr>
        <p:spPr>
          <a:xfrm>
            <a:off x="288000" y="1692000"/>
            <a:ext cx="9648000" cy="4384800"/>
          </a:xfrm>
          <a:prstGeom prst="rect">
            <a:avLst/>
          </a:prstGeom>
          <a:noFill/>
          <a:ln>
            <a:noFill/>
          </a:ln>
        </p:spPr>
        <p:txBody>
          <a:bodyPr lIns="0" rIns="0" tIns="0" bIns="0"/>
          <a:p>
            <a:pPr marL="234000" indent="-180000">
              <a:spcAft>
                <a:spcPts val="1417"/>
              </a:spcAft>
              <a:buClr>
                <a:srgbClr val="7f00ff"/>
              </a:buClr>
              <a:buFont typeface="StarSymbol"/>
              <a:buAutoNum type="arabicParenR"/>
            </a:pPr>
            <a:r>
              <a:rPr b="1" lang="de-DE" sz="1400" spc="-1" strike="noStrike">
                <a:solidFill>
                  <a:srgbClr val="333333"/>
                </a:solidFill>
                <a:uFill>
                  <a:solidFill>
                    <a:srgbClr val="ffffff"/>
                  </a:solidFill>
                </a:uFill>
                <a:latin typeface="Open Sans"/>
              </a:rPr>
              <a:t>Modelling provenance for GDPR compliance using linked open data vocabularies</a:t>
            </a:r>
            <a:r>
              <a:rPr b="0" lang="de-DE" sz="1400" spc="-1" strike="noStrike">
                <a:solidFill>
                  <a:srgbClr val="333333"/>
                </a:solidFill>
                <a:uFill>
                  <a:solidFill>
                    <a:srgbClr val="ffffff"/>
                  </a:solidFill>
                </a:uFill>
                <a:latin typeface="Open Sans"/>
              </a:rPr>
              <a:t> </a:t>
            </a:r>
            <a:r>
              <a:rPr b="0" lang="de-DE" sz="1400" spc="-1" strike="noStrike">
                <a:solidFill>
                  <a:srgbClr val="333333"/>
                </a:solidFill>
                <a:uFill>
                  <a:solidFill>
                    <a:srgbClr val="ffffff"/>
                  </a:solidFill>
                </a:uFill>
                <a:latin typeface="Open Sans"/>
              </a:rPr>
              <a:t>(2017 Workshop) </a:t>
            </a:r>
            <a:r>
              <a:rPr b="0" i="1" lang="de-DE" sz="1400" spc="-1" strike="noStrike" u="sng">
                <a:solidFill>
                  <a:srgbClr val="333333"/>
                </a:solidFill>
                <a:uFill>
                  <a:solidFill>
                    <a:srgbClr val="ffffff"/>
                  </a:solidFill>
                </a:uFill>
                <a:latin typeface="Open Sans"/>
              </a:rPr>
              <a:t>Harshvardhan J. Pandit</a:t>
            </a:r>
            <a:r>
              <a:rPr b="0" i="1" lang="de-DE" sz="1400" spc="-1" strike="noStrike">
                <a:solidFill>
                  <a:srgbClr val="333333"/>
                </a:solidFill>
                <a:uFill>
                  <a:solidFill>
                    <a:srgbClr val="ffffff"/>
                  </a:solidFill>
                </a:uFill>
                <a:latin typeface="Open Sans"/>
              </a:rPr>
              <a:t>, Dave Lewis</a:t>
            </a:r>
            <a:r>
              <a:rPr b="0" lang="de-DE" sz="1400" spc="-1" strike="noStrike">
                <a:solidFill>
                  <a:srgbClr val="333333"/>
                </a:solidFill>
                <a:uFill>
                  <a:solidFill>
                    <a:srgbClr val="ffffff"/>
                  </a:solidFill>
                </a:uFill>
                <a:latin typeface="Open Sans"/>
              </a:rPr>
              <a:t>. Society, Privacy and the Semantic Web - Policy and Technology (PrivOn), co-located with ISWC 2017</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StarSymbol"/>
              <a:buAutoNum type="arabicParenR"/>
            </a:pPr>
            <a:r>
              <a:rPr b="1" lang="de-DE" sz="1400" spc="-1" strike="noStrike">
                <a:solidFill>
                  <a:srgbClr val="333333"/>
                </a:solidFill>
                <a:uFill>
                  <a:solidFill>
                    <a:srgbClr val="ffffff"/>
                  </a:solidFill>
                </a:uFill>
                <a:latin typeface="Open Sans"/>
              </a:rPr>
              <a:t>Compliance through Informed Consent: Semantic Based Consent Permission and Data Management Model</a:t>
            </a:r>
            <a:r>
              <a:rPr b="0" lang="de-DE" sz="1400" spc="-1" strike="noStrike">
                <a:solidFill>
                  <a:srgbClr val="333333"/>
                </a:solidFill>
                <a:uFill>
                  <a:solidFill>
                    <a:srgbClr val="ffffff"/>
                  </a:solidFill>
                </a:uFill>
                <a:latin typeface="Open Sans"/>
              </a:rPr>
              <a:t> (2017 Workshop) </a:t>
            </a:r>
            <a:r>
              <a:rPr b="0" i="1" lang="de-DE" sz="1400" spc="-1" strike="noStrike">
                <a:solidFill>
                  <a:srgbClr val="333333"/>
                </a:solidFill>
                <a:uFill>
                  <a:solidFill>
                    <a:srgbClr val="ffffff"/>
                  </a:solidFill>
                </a:uFill>
                <a:latin typeface="Open Sans"/>
              </a:rPr>
              <a:t>Kaniz Fatema, Ensar Hadziselimovic, </a:t>
            </a:r>
            <a:r>
              <a:rPr b="0" i="1" lang="de-DE" sz="1400" spc="-1" strike="noStrike" u="sng">
                <a:solidFill>
                  <a:srgbClr val="333333"/>
                </a:solidFill>
                <a:uFill>
                  <a:solidFill>
                    <a:srgbClr val="ffffff"/>
                  </a:solidFill>
                </a:uFill>
                <a:latin typeface="Open Sans"/>
              </a:rPr>
              <a:t>Harshvardhan J. Pandit</a:t>
            </a:r>
            <a:r>
              <a:rPr b="0" i="1" lang="de-DE" sz="1400" spc="-1" strike="noStrike">
                <a:solidFill>
                  <a:srgbClr val="333333"/>
                </a:solidFill>
                <a:uFill>
                  <a:solidFill>
                    <a:srgbClr val="ffffff"/>
                  </a:solidFill>
                </a:uFill>
                <a:latin typeface="Open Sans"/>
              </a:rPr>
              <a:t>, Dave Lewis</a:t>
            </a:r>
            <a:r>
              <a:rPr b="0" lang="de-DE" sz="1400" spc="-1" strike="noStrike">
                <a:solidFill>
                  <a:srgbClr val="333333"/>
                </a:solidFill>
                <a:uFill>
                  <a:solidFill>
                    <a:srgbClr val="ffffff"/>
                  </a:solidFill>
                </a:uFill>
                <a:latin typeface="Open Sans"/>
              </a:rPr>
              <a:t>. Society, Privacy and the Semantic Web - Policy and Technology (PrivOn), co-located with ISWC 2017</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StarSymbol"/>
              <a:buAutoNum type="arabicParenR"/>
            </a:pPr>
            <a:r>
              <a:rPr b="1" lang="de-DE" sz="1400" spc="-1" strike="noStrike">
                <a:solidFill>
                  <a:srgbClr val="333333"/>
                </a:solidFill>
                <a:uFill>
                  <a:solidFill>
                    <a:srgbClr val="ffffff"/>
                  </a:solidFill>
                </a:uFill>
                <a:latin typeface="Open Sans"/>
              </a:rPr>
              <a:t>Linked Data Contracts to Support Data Protection and Data Ethics in the Sharing of Scientific Data</a:t>
            </a:r>
            <a:r>
              <a:rPr b="0" lang="de-DE" sz="1400" spc="-1" strike="noStrike">
                <a:solidFill>
                  <a:srgbClr val="333333"/>
                </a:solidFill>
                <a:uFill>
                  <a:solidFill>
                    <a:srgbClr val="ffffff"/>
                  </a:solidFill>
                </a:uFill>
                <a:latin typeface="Open Sans"/>
              </a:rPr>
              <a:t> (2017 Workshop) </a:t>
            </a:r>
            <a:r>
              <a:rPr b="0" i="1" lang="de-DE" sz="1400" spc="-1" strike="noStrike">
                <a:solidFill>
                  <a:srgbClr val="333333"/>
                </a:solidFill>
                <a:uFill>
                  <a:solidFill>
                    <a:srgbClr val="ffffff"/>
                  </a:solidFill>
                </a:uFill>
                <a:latin typeface="Open Sans"/>
              </a:rPr>
              <a:t>Ensar Hadziselimovic, Kaniz Fatema, </a:t>
            </a:r>
            <a:r>
              <a:rPr b="0" i="1" lang="de-DE" sz="1400" spc="-1" strike="noStrike" u="sng">
                <a:solidFill>
                  <a:srgbClr val="333333"/>
                </a:solidFill>
                <a:uFill>
                  <a:solidFill>
                    <a:srgbClr val="ffffff"/>
                  </a:solidFill>
                </a:uFill>
                <a:latin typeface="Open Sans"/>
              </a:rPr>
              <a:t>Harshvardhan J. Pandit</a:t>
            </a:r>
            <a:r>
              <a:rPr b="0" i="1" lang="de-DE" sz="1400" spc="-1" strike="noStrike">
                <a:solidFill>
                  <a:srgbClr val="333333"/>
                </a:solidFill>
                <a:uFill>
                  <a:solidFill>
                    <a:srgbClr val="ffffff"/>
                  </a:solidFill>
                </a:uFill>
                <a:latin typeface="Open Sans"/>
              </a:rPr>
              <a:t>, Dave Lewis</a:t>
            </a:r>
            <a:r>
              <a:rPr b="0" lang="de-DE" sz="1400" spc="-1" strike="noStrike">
                <a:solidFill>
                  <a:srgbClr val="333333"/>
                </a:solidFill>
                <a:uFill>
                  <a:solidFill>
                    <a:srgbClr val="ffffff"/>
                  </a:solidFill>
                </a:uFill>
                <a:latin typeface="Open Sans"/>
              </a:rPr>
              <a:t>. Sharing of Scientific Data in Enabling Open Semantic Science (SemSci), co-located with ISWC 2017.</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StarSymbol"/>
              <a:buAutoNum type="arabicParenR"/>
            </a:pPr>
            <a:r>
              <a:rPr b="1" lang="de-DE" sz="1400" spc="-1" strike="noStrike">
                <a:solidFill>
                  <a:srgbClr val="666666"/>
                </a:solidFill>
                <a:uFill>
                  <a:solidFill>
                    <a:srgbClr val="ffffff"/>
                  </a:solidFill>
                </a:uFill>
                <a:latin typeface="Open Sans"/>
              </a:rPr>
              <a:t>Utilising Semantic Web Ontologies to publish Experimental Workflows</a:t>
            </a:r>
            <a:r>
              <a:rPr b="0" lang="de-DE" sz="1400" spc="-1" strike="noStrike">
                <a:solidFill>
                  <a:srgbClr val="666666"/>
                </a:solidFill>
                <a:uFill>
                  <a:solidFill>
                    <a:srgbClr val="ffffff"/>
                  </a:solidFill>
                </a:uFill>
                <a:latin typeface="Open Sans"/>
              </a:rPr>
              <a:t> (2017 workshop) </a:t>
            </a:r>
            <a:r>
              <a:rPr b="0" i="1" lang="de-DE" sz="1400" spc="-1" strike="noStrike" u="sng">
                <a:solidFill>
                  <a:srgbClr val="666666"/>
                </a:solidFill>
                <a:uFill>
                  <a:solidFill>
                    <a:srgbClr val="ffffff"/>
                  </a:solidFill>
                </a:uFill>
                <a:latin typeface="Open Sans"/>
              </a:rPr>
              <a:t>Harshvardhan J. Pandit</a:t>
            </a:r>
            <a:r>
              <a:rPr b="0" i="1" lang="de-DE" sz="1400" spc="-1" strike="noStrike">
                <a:solidFill>
                  <a:srgbClr val="666666"/>
                </a:solidFill>
                <a:uFill>
                  <a:solidFill>
                    <a:srgbClr val="ffffff"/>
                  </a:solidFill>
                </a:uFill>
                <a:latin typeface="Open Sans"/>
              </a:rPr>
              <a:t>, Ensar Hadziselimovic, Dave Lewis</a:t>
            </a:r>
            <a:r>
              <a:rPr b="0" lang="de-DE" sz="1400" spc="-1" strike="noStrike">
                <a:solidFill>
                  <a:srgbClr val="666666"/>
                </a:solidFill>
                <a:uFill>
                  <a:solidFill>
                    <a:srgbClr val="ffffff"/>
                  </a:solidFill>
                </a:uFill>
                <a:latin typeface="Open Sans"/>
              </a:rPr>
              <a:t>. Joint Proceedings of the 1st International Workshop on Scientometrics and 1st International Workshop on Enabling Decentralised Scholarly Communication co-located with 14th Extended Semantic Web Conference (ESWC 2017)</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StarSymbol"/>
              <a:buAutoNum type="arabicParenR"/>
            </a:pPr>
            <a:r>
              <a:rPr b="1" lang="de-DE" sz="1400" spc="-1" strike="noStrike">
                <a:solidFill>
                  <a:srgbClr val="666666"/>
                </a:solidFill>
                <a:uFill>
                  <a:solidFill>
                    <a:srgbClr val="ffffff"/>
                  </a:solidFill>
                </a:uFill>
                <a:latin typeface="Open Sans"/>
              </a:rPr>
              <a:t>The Use of Open Data to Improve the Repeatability of Adaptivity and Personalisation Experiment </a:t>
            </a:r>
            <a:r>
              <a:rPr b="0" lang="de-DE" sz="1400" spc="-1" strike="noStrike">
                <a:solidFill>
                  <a:srgbClr val="666666"/>
                </a:solidFill>
                <a:uFill>
                  <a:solidFill>
                    <a:srgbClr val="ffffff"/>
                  </a:solidFill>
                </a:uFill>
                <a:latin typeface="Open Sans"/>
              </a:rPr>
              <a:t>(2016 position) </a:t>
            </a:r>
            <a:r>
              <a:rPr b="0" i="1" lang="de-DE" sz="1400" spc="-1" strike="noStrike" u="sng">
                <a:solidFill>
                  <a:srgbClr val="666666"/>
                </a:solidFill>
                <a:uFill>
                  <a:solidFill>
                    <a:srgbClr val="ffffff"/>
                  </a:solidFill>
                </a:uFill>
                <a:latin typeface="Open Sans"/>
              </a:rPr>
              <a:t>Harshvardhan J. Pandit</a:t>
            </a:r>
            <a:r>
              <a:rPr b="0" i="1" lang="de-DE" sz="1400" spc="-1" strike="noStrike">
                <a:solidFill>
                  <a:srgbClr val="666666"/>
                </a:solidFill>
                <a:uFill>
                  <a:solidFill>
                    <a:srgbClr val="ffffff"/>
                  </a:solidFill>
                </a:uFill>
                <a:latin typeface="Open Sans"/>
              </a:rPr>
              <a:t>, Ramisa Hamed, Seamus Lawless, David Lewis</a:t>
            </a:r>
            <a:r>
              <a:rPr b="0" lang="de-DE" sz="1400" spc="-1" strike="noStrike">
                <a:solidFill>
                  <a:srgbClr val="666666"/>
                </a:solidFill>
                <a:uFill>
                  <a:solidFill>
                    <a:srgbClr val="ffffff"/>
                  </a:solidFill>
                </a:uFill>
                <a:latin typeface="Open Sans"/>
              </a:rPr>
              <a:t>. Published in the proceedings of the 1st EvalUMAP workshop - Towards comparative evaluation in user modeling, adaptation and personalization, held in conjunction with the 24th Conference on User Modeling, Adaptation and Personalization, UMAP 2016.</a:t>
            </a:r>
            <a:endParaRPr b="0" lang="de-DE" sz="2800" spc="-1" strike="noStrike">
              <a:solidFill>
                <a:srgbClr val="333333"/>
              </a:solidFill>
              <a:uFill>
                <a:solidFill>
                  <a:srgbClr val="ffffff"/>
                </a:solidFill>
              </a:uFill>
              <a:latin typeface="Open Sans"/>
            </a:endParaRPr>
          </a:p>
        </p:txBody>
      </p:sp>
      <p:sp>
        <p:nvSpPr>
          <p:cNvPr id="176" name="TextShape 3"/>
          <p:cNvSpPr txBox="1"/>
          <p:nvPr/>
        </p:nvSpPr>
        <p:spPr>
          <a:xfrm>
            <a:off x="3672000" y="7020720"/>
            <a:ext cx="4968000" cy="302040"/>
          </a:xfrm>
          <a:prstGeom prst="rect">
            <a:avLst/>
          </a:prstGeom>
          <a:noFill/>
          <a:ln>
            <a:noFill/>
          </a:ln>
        </p:spPr>
        <p:txBody>
          <a:bodyPr lIns="90000" rIns="90000" tIns="45000" bIns="45000"/>
          <a:p>
            <a:r>
              <a:rPr b="0" lang="de-DE" sz="1500" spc="-1" strike="noStrike">
                <a:solidFill>
                  <a:srgbClr val="666666"/>
                </a:solidFill>
                <a:uFill>
                  <a:solidFill>
                    <a:srgbClr val="ffffff"/>
                  </a:solidFill>
                </a:uFill>
                <a:latin typeface="Arial"/>
              </a:rPr>
              <a:t>More info in page(s): 5-6</a:t>
            </a:r>
            <a:endParaRPr b="0" lang="de-DE" sz="1800" spc="-1" strike="noStrike">
              <a:solidFill>
                <a:srgbClr val="000000"/>
              </a:solidFill>
              <a:uFill>
                <a:solidFill>
                  <a:srgbClr val="ffffff"/>
                </a:solidFill>
              </a:uFill>
              <a:latin typeface="Arial"/>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720000" y="30096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Summary</a:t>
            </a:r>
            <a:r>
              <a:rPr b="1" lang="de-DE" sz="4400" spc="-1" strike="noStrike">
                <a:solidFill>
                  <a:srgbClr val="333333"/>
                </a:solidFill>
                <a:uFill>
                  <a:solidFill>
                    <a:srgbClr val="ffffff"/>
                  </a:solidFill>
                </a:uFill>
                <a:latin typeface="Open Sans"/>
              </a:rPr>
              <a:t>
</a:t>
            </a:r>
            <a:r>
              <a:rPr b="1" lang="de-DE" sz="2800" spc="-1" strike="noStrike">
                <a:solidFill>
                  <a:srgbClr val="333333"/>
                </a:solidFill>
                <a:uFill>
                  <a:solidFill>
                    <a:srgbClr val="ffffff"/>
                  </a:solidFill>
                </a:uFill>
                <a:latin typeface="Open Sans"/>
              </a:rPr>
              <a:t>Short term and Long term Plan</a:t>
            </a:r>
            <a:endParaRPr b="1" lang="de-DE" sz="4400" spc="-1" strike="noStrike">
              <a:solidFill>
                <a:srgbClr val="333333"/>
              </a:solidFill>
              <a:uFill>
                <a:solidFill>
                  <a:srgbClr val="ffffff"/>
                </a:solidFill>
              </a:uFill>
              <a:latin typeface="Open Sans"/>
            </a:endParaRPr>
          </a:p>
        </p:txBody>
      </p:sp>
      <p:sp>
        <p:nvSpPr>
          <p:cNvPr id="178" name="TextShape 2"/>
          <p:cNvSpPr txBox="1"/>
          <p:nvPr/>
        </p:nvSpPr>
        <p:spPr>
          <a:xfrm>
            <a:off x="720000" y="2160000"/>
            <a:ext cx="4215960" cy="4384800"/>
          </a:xfrm>
          <a:prstGeom prst="rect">
            <a:avLst/>
          </a:prstGeom>
          <a:noFill/>
          <a:ln>
            <a:noFill/>
          </a:ln>
        </p:spPr>
        <p:txBody>
          <a:bodyPr lIns="0" rIns="0" tIns="0" bIns="0"/>
          <a:p>
            <a:pPr marL="234000" indent="-180000">
              <a:spcAft>
                <a:spcPts val="1417"/>
              </a:spcAft>
              <a:buClr>
                <a:srgbClr val="7f00ff"/>
              </a:buClr>
              <a:buFont typeface="Wingdings" charset="2"/>
              <a:buChar char=""/>
            </a:pPr>
            <a:r>
              <a:rPr b="0" lang="de-DE" sz="2000" spc="-1" strike="noStrike">
                <a:solidFill>
                  <a:srgbClr val="333333"/>
                </a:solidFill>
                <a:uFill>
                  <a:solidFill>
                    <a:srgbClr val="ffffff"/>
                  </a:solidFill>
                </a:uFill>
                <a:latin typeface="Open Sans"/>
              </a:rPr>
              <a:t>Next 6 months</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ymbol"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Create use-cases</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ymbol" charset="2"/>
              <a:buChar char=""/>
            </a:pPr>
            <a:r>
              <a:rPr b="0" lang="de-DE" sz="2000" spc="-1" strike="noStrike">
                <a:solidFill>
                  <a:srgbClr val="333333"/>
                </a:solidFill>
                <a:uFill>
                  <a:solidFill>
                    <a:srgbClr val="ffffff"/>
                  </a:solidFill>
                </a:uFill>
                <a:latin typeface="Open Sans"/>
              </a:rPr>
              <a:t> </a:t>
            </a:r>
            <a:r>
              <a:rPr b="0" i="1" lang="de-DE" sz="2000" spc="-1" strike="noStrike">
                <a:solidFill>
                  <a:srgbClr val="333333"/>
                </a:solidFill>
                <a:uFill>
                  <a:solidFill>
                    <a:srgbClr val="ffffff"/>
                  </a:solidFill>
                </a:uFill>
                <a:latin typeface="Open Sans"/>
              </a:rPr>
              <a:t>SPARQL</a:t>
            </a:r>
            <a:r>
              <a:rPr b="0" lang="de-DE" sz="2000" spc="-1" strike="noStrike">
                <a:solidFill>
                  <a:srgbClr val="333333"/>
                </a:solidFill>
                <a:uFill>
                  <a:solidFill>
                    <a:srgbClr val="ffffff"/>
                  </a:solidFill>
                </a:uFill>
                <a:latin typeface="Open Sans"/>
              </a:rPr>
              <a:t> queries</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ymbol"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GDPR obligations</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ymbol"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GDPRtEXT resource</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ymbol"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Publication: ESWC 2018</a:t>
            </a:r>
            <a:endParaRPr b="0" lang="de-DE" sz="2800" spc="-1" strike="noStrike">
              <a:solidFill>
                <a:srgbClr val="333333"/>
              </a:solidFill>
              <a:uFill>
                <a:solidFill>
                  <a:srgbClr val="ffffff"/>
                </a:solidFill>
              </a:uFill>
              <a:latin typeface="Open Sans"/>
            </a:endParaRPr>
          </a:p>
        </p:txBody>
      </p:sp>
      <p:sp>
        <p:nvSpPr>
          <p:cNvPr id="179" name="TextShape 3"/>
          <p:cNvSpPr txBox="1"/>
          <p:nvPr/>
        </p:nvSpPr>
        <p:spPr>
          <a:xfrm>
            <a:off x="5147280" y="2160000"/>
            <a:ext cx="4215960" cy="4384800"/>
          </a:xfrm>
          <a:prstGeom prst="rect">
            <a:avLst/>
          </a:prstGeom>
          <a:noFill/>
          <a:ln>
            <a:noFill/>
          </a:ln>
        </p:spPr>
        <p:txBody>
          <a:bodyPr lIns="0" rIns="0" tIns="0" bIns="0"/>
          <a:p>
            <a:pPr marL="234000" indent="-180000">
              <a:spcAft>
                <a:spcPts val="1417"/>
              </a:spcAft>
              <a:buClr>
                <a:srgbClr val="7f00ff"/>
              </a:buClr>
              <a:buFont typeface="Wingdings" charset="2"/>
              <a:buChar char=""/>
            </a:pPr>
            <a:r>
              <a:rPr b="0" lang="de-DE" sz="2000" spc="-1" strike="noStrike">
                <a:solidFill>
                  <a:srgbClr val="333333"/>
                </a:solidFill>
                <a:uFill>
                  <a:solidFill>
                    <a:srgbClr val="ffffff"/>
                  </a:solidFill>
                </a:uFill>
                <a:latin typeface="Open Sans"/>
              </a:rPr>
              <a:t>Next 18 months</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ymbol"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Evaluate </a:t>
            </a:r>
            <a:r>
              <a:rPr b="0" i="1" lang="de-DE" sz="2000" spc="-1" strike="noStrike">
                <a:solidFill>
                  <a:srgbClr val="333333"/>
                </a:solidFill>
                <a:uFill>
                  <a:solidFill>
                    <a:srgbClr val="ffffff"/>
                  </a:solidFill>
                </a:uFill>
                <a:latin typeface="Open Sans"/>
              </a:rPr>
              <a:t>SPARQL</a:t>
            </a:r>
            <a:r>
              <a:rPr b="0" lang="de-DE" sz="2000" spc="-1" strike="noStrike">
                <a:solidFill>
                  <a:srgbClr val="333333"/>
                </a:solidFill>
                <a:uFill>
                  <a:solidFill>
                    <a:srgbClr val="ffffff"/>
                  </a:solidFill>
                </a:uFill>
                <a:latin typeface="Open Sans"/>
              </a:rPr>
              <a:t> queries</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ymbol"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Express </a:t>
            </a:r>
            <a:r>
              <a:rPr b="0" i="1" lang="de-DE" sz="2000" spc="-1" strike="noStrike">
                <a:solidFill>
                  <a:srgbClr val="333333"/>
                </a:solidFill>
                <a:uFill>
                  <a:solidFill>
                    <a:srgbClr val="ffffff"/>
                  </a:solidFill>
                </a:uFill>
                <a:latin typeface="Open Sans"/>
              </a:rPr>
              <a:t>SHACL </a:t>
            </a:r>
            <a:r>
              <a:rPr b="0" lang="de-DE" sz="2000" spc="-1" strike="noStrike">
                <a:solidFill>
                  <a:srgbClr val="333333"/>
                </a:solidFill>
                <a:uFill>
                  <a:solidFill>
                    <a:srgbClr val="ffffff"/>
                  </a:solidFill>
                </a:uFill>
                <a:latin typeface="Open Sans"/>
              </a:rPr>
              <a:t>constraints</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ymbol"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Explore graph techniques</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ymbol"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GDPR impact</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ymbol"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Publication: </a:t>
            </a: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 ISWC2018, ESWC2019</a:t>
            </a:r>
            <a:endParaRPr b="0" lang="de-DE" sz="2800" spc="-1" strike="noStrike">
              <a:solidFill>
                <a:srgbClr val="333333"/>
              </a:solidFill>
              <a:uFill>
                <a:solidFill>
                  <a:srgbClr val="ffffff"/>
                </a:solidFill>
              </a:uFill>
              <a:latin typeface="Open Sans"/>
            </a:endParaRPr>
          </a:p>
        </p:txBody>
      </p:sp>
    </p:spTree>
  </p:cSld>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TextShape 1"/>
          <p:cNvSpPr txBox="1"/>
          <p:nvPr/>
        </p:nvSpPr>
        <p:spPr>
          <a:xfrm>
            <a:off x="720000" y="300960"/>
            <a:ext cx="8855640" cy="5853600"/>
          </a:xfrm>
          <a:prstGeom prst="rect">
            <a:avLst/>
          </a:prstGeom>
          <a:noFill/>
          <a:ln>
            <a:noFill/>
          </a:ln>
        </p:spPr>
        <p:txBody>
          <a:bodyPr lIns="0" rIns="0" tIns="0" bIns="0" anchor="ctr"/>
          <a:p>
            <a:pPr algn="ctr"/>
            <a:r>
              <a:rPr b="0" lang="de-DE" sz="2400" spc="-1" strike="noStrike">
                <a:solidFill>
                  <a:srgbClr val="000000"/>
                </a:solidFill>
                <a:uFill>
                  <a:solidFill>
                    <a:srgbClr val="ffffff"/>
                  </a:solidFill>
                </a:uFill>
                <a:latin typeface="Arial"/>
              </a:rPr>
              <a:t>A Semantic Web Ontology for expressing GDPR compliance over consent &amp; data lifecycles</a:t>
            </a:r>
            <a:endParaRPr b="0" lang="de-DE" sz="3200" spc="-1" strike="noStrike">
              <a:solidFill>
                <a:srgbClr val="000000"/>
              </a:solidFill>
              <a:uFill>
                <a:solidFill>
                  <a:srgbClr val="ffffff"/>
                </a:solidFill>
              </a:uFill>
              <a:latin typeface="Arial"/>
            </a:endParaRPr>
          </a:p>
          <a:p>
            <a:pPr algn="ctr"/>
            <a:endParaRPr b="0" lang="de-DE" sz="3200" spc="-1" strike="noStrike">
              <a:solidFill>
                <a:srgbClr val="000000"/>
              </a:solidFill>
              <a:uFill>
                <a:solidFill>
                  <a:srgbClr val="ffffff"/>
                </a:solidFill>
              </a:uFill>
              <a:latin typeface="Arial"/>
            </a:endParaRPr>
          </a:p>
          <a:p>
            <a:pPr algn="ctr"/>
            <a:r>
              <a:rPr b="1" lang="de-DE" sz="3200" spc="-1" strike="noStrike">
                <a:solidFill>
                  <a:srgbClr val="000000"/>
                </a:solidFill>
                <a:uFill>
                  <a:solidFill>
                    <a:srgbClr val="ffffff"/>
                  </a:solidFill>
                </a:uFill>
                <a:latin typeface="Arial"/>
              </a:rPr>
              <a:t>END OF PRESENTATION</a:t>
            </a:r>
            <a:endParaRPr b="0" lang="de-DE" sz="3200" spc="-1" strike="noStrike">
              <a:solidFill>
                <a:srgbClr val="000000"/>
              </a:solidFill>
              <a:uFill>
                <a:solidFill>
                  <a:srgbClr val="ffffff"/>
                </a:solidFill>
              </a:uFill>
              <a:latin typeface="Arial"/>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720000" y="30096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GDPR</a:t>
            </a:r>
            <a:r>
              <a:rPr b="1" lang="de-DE" sz="4400" spc="-1" strike="noStrike">
                <a:solidFill>
                  <a:srgbClr val="333333"/>
                </a:solidFill>
                <a:uFill>
                  <a:solidFill>
                    <a:srgbClr val="ffffff"/>
                  </a:solidFill>
                </a:uFill>
                <a:latin typeface="Open Sans"/>
              </a:rPr>
              <a:t>
</a:t>
            </a:r>
            <a:r>
              <a:rPr b="1" lang="de-DE" sz="2800" spc="-1" strike="noStrike">
                <a:solidFill>
                  <a:srgbClr val="333333"/>
                </a:solidFill>
                <a:uFill>
                  <a:solidFill>
                    <a:srgbClr val="ffffff"/>
                  </a:solidFill>
                </a:uFill>
                <a:latin typeface="Open Sans"/>
              </a:rPr>
              <a:t>Semantic Web Technologies</a:t>
            </a:r>
            <a:endParaRPr b="1" lang="de-DE" sz="4400" spc="-1" strike="noStrike">
              <a:solidFill>
                <a:srgbClr val="333333"/>
              </a:solidFill>
              <a:uFill>
                <a:solidFill>
                  <a:srgbClr val="ffffff"/>
                </a:solidFill>
              </a:uFill>
              <a:latin typeface="Open Sans"/>
            </a:endParaRPr>
          </a:p>
        </p:txBody>
      </p:sp>
      <p:pic>
        <p:nvPicPr>
          <p:cNvPr id="182" name="" descr=""/>
          <p:cNvPicPr/>
          <p:nvPr/>
        </p:nvPicPr>
        <p:blipFill>
          <a:blip r:embed="rId1"/>
          <a:stretch/>
        </p:blipFill>
        <p:spPr>
          <a:xfrm>
            <a:off x="719640" y="2136240"/>
            <a:ext cx="4215960" cy="4215960"/>
          </a:xfrm>
          <a:prstGeom prst="rect">
            <a:avLst/>
          </a:prstGeom>
          <a:ln>
            <a:noFill/>
          </a:ln>
        </p:spPr>
      </p:pic>
      <p:sp>
        <p:nvSpPr>
          <p:cNvPr id="183" name="TextShape 2"/>
          <p:cNvSpPr txBox="1"/>
          <p:nvPr/>
        </p:nvSpPr>
        <p:spPr>
          <a:xfrm>
            <a:off x="5147280" y="2160000"/>
            <a:ext cx="4215960" cy="4384800"/>
          </a:xfrm>
          <a:prstGeom prst="rect">
            <a:avLst/>
          </a:prstGeom>
          <a:noFill/>
          <a:ln>
            <a:noFill/>
          </a:ln>
        </p:spPr>
        <p:txBody>
          <a:bodyPr lIns="0" rIns="0" tIns="0" bIns="0"/>
          <a:p>
            <a:pPr marL="234000" indent="-180000">
              <a:spcAft>
                <a:spcPts val="1417"/>
              </a:spcAft>
              <a:buClr>
                <a:srgbClr val="7f00ff"/>
              </a:buClr>
              <a:buFont typeface="Wingdings" charset="2"/>
              <a:buChar char=""/>
            </a:pPr>
            <a:r>
              <a:rPr b="1" lang="de-DE" sz="2800" spc="-1" strike="noStrike">
                <a:solidFill>
                  <a:srgbClr val="333333"/>
                </a:solidFill>
                <a:uFill>
                  <a:solidFill>
                    <a:srgbClr val="ffffff"/>
                  </a:solidFill>
                </a:uFill>
                <a:latin typeface="Open Sans"/>
              </a:rPr>
              <a:t>METADATA</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Flexible</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Open</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Shareable</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Extendable</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Queriable</a:t>
            </a:r>
            <a:endParaRPr b="0" lang="de-DE" sz="2800" spc="-1" strike="noStrike">
              <a:solidFill>
                <a:srgbClr val="333333"/>
              </a:solidFill>
              <a:uFill>
                <a:solidFill>
                  <a:srgbClr val="ffffff"/>
                </a:solidFill>
              </a:uFill>
              <a:latin typeface="Open Sans"/>
            </a:endParaRPr>
          </a:p>
        </p:txBody>
      </p:sp>
      <p:sp>
        <p:nvSpPr>
          <p:cNvPr id="184" name="TextShape 3"/>
          <p:cNvSpPr txBox="1"/>
          <p:nvPr/>
        </p:nvSpPr>
        <p:spPr>
          <a:xfrm>
            <a:off x="3672000" y="7020360"/>
            <a:ext cx="4968000" cy="302040"/>
          </a:xfrm>
          <a:prstGeom prst="rect">
            <a:avLst/>
          </a:prstGeom>
          <a:noFill/>
          <a:ln>
            <a:noFill/>
          </a:ln>
        </p:spPr>
        <p:txBody>
          <a:bodyPr lIns="90000" rIns="90000" tIns="45000" bIns="45000"/>
          <a:p>
            <a:r>
              <a:rPr b="0" lang="de-DE" sz="1500" spc="-1" strike="noStrike">
                <a:solidFill>
                  <a:srgbClr val="666666"/>
                </a:solidFill>
                <a:uFill>
                  <a:solidFill>
                    <a:srgbClr val="ffffff"/>
                  </a:solidFill>
                </a:uFill>
                <a:latin typeface="Arial"/>
              </a:rPr>
              <a:t>More info in page(s): 3</a:t>
            </a:r>
            <a:endParaRPr b="0" lang="de-DE" sz="1800" spc="-1" strike="noStrike">
              <a:solidFill>
                <a:srgbClr val="000000"/>
              </a:solidFill>
              <a:uFill>
                <a:solidFill>
                  <a:srgbClr val="ffffff"/>
                </a:solidFill>
              </a:uFill>
              <a:latin typeface="Arial"/>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TextShape 1"/>
          <p:cNvSpPr txBox="1"/>
          <p:nvPr/>
        </p:nvSpPr>
        <p:spPr>
          <a:xfrm>
            <a:off x="720000" y="30096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Recital 82</a:t>
            </a:r>
            <a:endParaRPr b="1" lang="de-DE" sz="4400" spc="-1" strike="noStrike">
              <a:solidFill>
                <a:srgbClr val="333333"/>
              </a:solidFill>
              <a:uFill>
                <a:solidFill>
                  <a:srgbClr val="ffffff"/>
                </a:solidFill>
              </a:uFill>
              <a:latin typeface="Open Sans"/>
            </a:endParaRPr>
          </a:p>
        </p:txBody>
      </p:sp>
      <p:sp>
        <p:nvSpPr>
          <p:cNvPr id="186" name="TextShape 2"/>
          <p:cNvSpPr txBox="1"/>
          <p:nvPr/>
        </p:nvSpPr>
        <p:spPr>
          <a:xfrm>
            <a:off x="720000" y="2160000"/>
            <a:ext cx="8640000" cy="4384800"/>
          </a:xfrm>
          <a:prstGeom prst="rect">
            <a:avLst/>
          </a:prstGeom>
          <a:noFill/>
          <a:ln>
            <a:noFill/>
          </a:ln>
        </p:spPr>
        <p:txBody>
          <a:bodyPr lIns="0" rIns="0" tIns="0" bIns="0"/>
          <a:p>
            <a:pPr algn="just">
              <a:spcAft>
                <a:spcPts val="1417"/>
              </a:spcAft>
            </a:pPr>
            <a:r>
              <a:rPr b="0" lang="de-DE" sz="2800" spc="-1" strike="noStrike">
                <a:solidFill>
                  <a:srgbClr val="333333"/>
                </a:solidFill>
                <a:uFill>
                  <a:solidFill>
                    <a:srgbClr val="ffffff"/>
                  </a:solidFill>
                </a:uFill>
                <a:latin typeface="Open Sans"/>
              </a:rPr>
              <a:t>“</a:t>
            </a:r>
            <a:r>
              <a:rPr b="0" lang="de-DE" sz="2800" spc="-1" strike="noStrike">
                <a:solidFill>
                  <a:srgbClr val="333333"/>
                </a:solidFill>
                <a:uFill>
                  <a:solidFill>
                    <a:srgbClr val="ffffff"/>
                  </a:solidFill>
                </a:uFill>
                <a:latin typeface="Open Sans"/>
              </a:rPr>
              <a:t>In order to demonstrate compliance with this Regulation, the controller or processor should </a:t>
            </a:r>
            <a:r>
              <a:rPr b="1" lang="de-DE" sz="2800" spc="-1" strike="noStrike" u="sng">
                <a:solidFill>
                  <a:srgbClr val="800000"/>
                </a:solidFill>
                <a:uFill>
                  <a:solidFill>
                    <a:srgbClr val="ffffff"/>
                  </a:solidFill>
                </a:uFill>
                <a:latin typeface="Open Sans"/>
              </a:rPr>
              <a:t>maintain records of processing activities</a:t>
            </a:r>
            <a:r>
              <a:rPr b="0" lang="de-DE" sz="2800" spc="-1" strike="noStrike">
                <a:solidFill>
                  <a:srgbClr val="333333"/>
                </a:solidFill>
                <a:uFill>
                  <a:solidFill>
                    <a:srgbClr val="ffffff"/>
                  </a:solidFill>
                </a:uFill>
                <a:latin typeface="Open Sans"/>
              </a:rPr>
              <a:t> under its responsibility. Each controller and processor should be obliged to cooperate with the supervisory authority and make those records, on request, available to it, so that it might serve for monitoring those processing operations.“</a:t>
            </a:r>
            <a:endParaRPr b="0" lang="de-DE" sz="2800" spc="-1" strike="noStrike">
              <a:solidFill>
                <a:srgbClr val="333333"/>
              </a:solidFill>
              <a:uFill>
                <a:solidFill>
                  <a:srgbClr val="ffffff"/>
                </a:solidFill>
              </a:uFill>
              <a:latin typeface="Open Sans"/>
            </a:endParaRPr>
          </a:p>
        </p:txBody>
      </p:sp>
    </p:spTree>
  </p:cSld>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Shape 1"/>
          <p:cNvSpPr txBox="1"/>
          <p:nvPr/>
        </p:nvSpPr>
        <p:spPr>
          <a:xfrm>
            <a:off x="720000" y="30096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GDPR – the BIGGER picture</a:t>
            </a:r>
            <a:endParaRPr b="1" lang="de-DE" sz="4400" spc="-1" strike="noStrike">
              <a:solidFill>
                <a:srgbClr val="333333"/>
              </a:solidFill>
              <a:uFill>
                <a:solidFill>
                  <a:srgbClr val="ffffff"/>
                </a:solidFill>
              </a:uFill>
              <a:latin typeface="Open Sans"/>
            </a:endParaRPr>
          </a:p>
        </p:txBody>
      </p:sp>
      <p:pic>
        <p:nvPicPr>
          <p:cNvPr id="188" name="" descr=""/>
          <p:cNvPicPr/>
          <p:nvPr/>
        </p:nvPicPr>
        <p:blipFill>
          <a:blip r:embed="rId1"/>
          <a:srcRect l="0" t="8520" r="6768" b="11596"/>
          <a:stretch/>
        </p:blipFill>
        <p:spPr>
          <a:xfrm>
            <a:off x="1080000" y="1591200"/>
            <a:ext cx="7775640" cy="4996440"/>
          </a:xfrm>
          <a:prstGeom prst="rect">
            <a:avLst/>
          </a:prstGeom>
          <a:ln>
            <a:noFill/>
          </a:ln>
        </p:spPr>
      </p:pic>
    </p:spTree>
  </p:cSld>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720000" y="30096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SPARQL query evaluation</a:t>
            </a:r>
            <a:endParaRPr b="1" lang="de-DE" sz="4400" spc="-1" strike="noStrike">
              <a:solidFill>
                <a:srgbClr val="333333"/>
              </a:solidFill>
              <a:uFill>
                <a:solidFill>
                  <a:srgbClr val="ffffff"/>
                </a:solidFill>
              </a:uFill>
              <a:latin typeface="Open Sans"/>
            </a:endParaRPr>
          </a:p>
        </p:txBody>
      </p:sp>
      <p:sp>
        <p:nvSpPr>
          <p:cNvPr id="190" name="TextShape 2"/>
          <p:cNvSpPr txBox="1"/>
          <p:nvPr/>
        </p:nvSpPr>
        <p:spPr>
          <a:xfrm>
            <a:off x="720000" y="1440000"/>
            <a:ext cx="8640000" cy="4384800"/>
          </a:xfrm>
          <a:prstGeom prst="rect">
            <a:avLst/>
          </a:prstGeom>
          <a:noFill/>
          <a:ln>
            <a:noFill/>
          </a:ln>
        </p:spPr>
        <p:txBody>
          <a:bodyPr lIns="0" rIns="0" tIns="0" bIns="0"/>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1" lang="de-DE" sz="2800" spc="-1" strike="noStrike">
                <a:solidFill>
                  <a:srgbClr val="333333"/>
                </a:solidFill>
                <a:uFill>
                  <a:solidFill>
                    <a:srgbClr val="ffffff"/>
                  </a:solidFill>
                </a:uFill>
                <a:latin typeface="Open Sans"/>
              </a:rPr>
              <a:t>Given use-case:</a:t>
            </a:r>
            <a:r>
              <a:rPr b="0" lang="de-DE" sz="2800" spc="-1" strike="noStrike">
                <a:solidFill>
                  <a:srgbClr val="333333"/>
                </a:solidFill>
                <a:uFill>
                  <a:solidFill>
                    <a:srgbClr val="ffffff"/>
                  </a:solidFill>
                </a:uFill>
                <a:latin typeface="Open Sans"/>
              </a:rPr>
              <a:t> personal data is shared with another organisation</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1" lang="de-DE" sz="2800" spc="-1" strike="noStrike">
                <a:solidFill>
                  <a:srgbClr val="333333"/>
                </a:solidFill>
                <a:uFill>
                  <a:solidFill>
                    <a:srgbClr val="ffffff"/>
                  </a:solidFill>
                </a:uFill>
                <a:latin typeface="Open Sans"/>
              </a:rPr>
              <a:t>Check:</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ymbol"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Where did personal data come from?</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ymbol"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What is the legal justification for using it?</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ymbol"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Does it have given consent?</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ymbol"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Is 3rd party a processor or controller?</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ymbol"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Was the data anonymised? How?</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ymbol" charset="2"/>
              <a:buChar char=""/>
            </a:pPr>
            <a:endParaRPr b="0" lang="de-DE" sz="2800" spc="-1" strike="noStrike">
              <a:solidFill>
                <a:srgbClr val="333333"/>
              </a:solidFill>
              <a:uFill>
                <a:solidFill>
                  <a:srgbClr val="ffffff"/>
                </a:solidFill>
              </a:uFill>
              <a:latin typeface="Open Sans"/>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720000" y="30096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GDPR</a:t>
            </a:r>
            <a:r>
              <a:rPr b="1" lang="de-DE" sz="4400" spc="-1" strike="noStrike">
                <a:solidFill>
                  <a:srgbClr val="333333"/>
                </a:solidFill>
                <a:uFill>
                  <a:solidFill>
                    <a:srgbClr val="ffffff"/>
                  </a:solidFill>
                </a:uFill>
                <a:latin typeface="Open Sans"/>
              </a:rPr>
              <a:t>
</a:t>
            </a:r>
            <a:r>
              <a:rPr b="1" lang="de-DE" sz="2800" spc="-1" strike="noStrike">
                <a:solidFill>
                  <a:srgbClr val="333333"/>
                </a:solidFill>
                <a:uFill>
                  <a:solidFill>
                    <a:srgbClr val="ffffff"/>
                  </a:solidFill>
                </a:uFill>
                <a:latin typeface="Open Sans"/>
              </a:rPr>
              <a:t>General Data Protection Regulation</a:t>
            </a:r>
            <a:endParaRPr b="1" lang="de-DE" sz="4400" spc="-1" strike="noStrike">
              <a:solidFill>
                <a:srgbClr val="333333"/>
              </a:solidFill>
              <a:uFill>
                <a:solidFill>
                  <a:srgbClr val="ffffff"/>
                </a:solidFill>
              </a:uFill>
              <a:latin typeface="Open Sans"/>
            </a:endParaRPr>
          </a:p>
        </p:txBody>
      </p:sp>
      <p:sp>
        <p:nvSpPr>
          <p:cNvPr id="98" name="TextShape 2"/>
          <p:cNvSpPr txBox="1"/>
          <p:nvPr/>
        </p:nvSpPr>
        <p:spPr>
          <a:xfrm>
            <a:off x="720000" y="1728000"/>
            <a:ext cx="8640000" cy="4384800"/>
          </a:xfrm>
          <a:prstGeom prst="rect">
            <a:avLst/>
          </a:prstGeom>
          <a:noFill/>
          <a:ln>
            <a:noFill/>
          </a:ln>
        </p:spPr>
        <p:txBody>
          <a:bodyPr lIns="0" rIns="0" tIns="0" bIns="0"/>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Needs ‘valid‘ given consent</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Fines 4% of global turnover</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Record of processing activity</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Data Protection Officer to monitor compliance</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Demonstrate compliance     </a:t>
            </a:r>
            <a:r>
              <a:rPr b="0" i="1" lang="de-DE" sz="2800" spc="-1" strike="noStrike">
                <a:solidFill>
                  <a:srgbClr val="808080"/>
                </a:solidFill>
                <a:uFill>
                  <a:solidFill>
                    <a:srgbClr val="ffffff"/>
                  </a:solidFill>
                </a:uFill>
                <a:latin typeface="Open Sans"/>
              </a:rPr>
              <a:t>→ Past</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Plan &amp; Maintain compliance </a:t>
            </a:r>
            <a:r>
              <a:rPr b="0" i="1" lang="de-DE" sz="2800" spc="-1" strike="noStrike">
                <a:solidFill>
                  <a:srgbClr val="808080"/>
                </a:solidFill>
                <a:uFill>
                  <a:solidFill>
                    <a:srgbClr val="ffffff"/>
                  </a:solidFill>
                </a:uFill>
                <a:latin typeface="Open Sans"/>
              </a:rPr>
              <a:t>→ Future</a:t>
            </a:r>
            <a:endParaRPr b="0" lang="de-DE" sz="2800" spc="-1" strike="noStrike">
              <a:solidFill>
                <a:srgbClr val="333333"/>
              </a:solidFill>
              <a:uFill>
                <a:solidFill>
                  <a:srgbClr val="ffffff"/>
                </a:solidFill>
              </a:uFill>
              <a:latin typeface="Open Sans"/>
            </a:endParaRPr>
          </a:p>
        </p:txBody>
      </p:sp>
      <p:sp>
        <p:nvSpPr>
          <p:cNvPr id="99" name="TextShape 3"/>
          <p:cNvSpPr txBox="1"/>
          <p:nvPr/>
        </p:nvSpPr>
        <p:spPr>
          <a:xfrm>
            <a:off x="3672000" y="7020360"/>
            <a:ext cx="4968000" cy="302040"/>
          </a:xfrm>
          <a:prstGeom prst="rect">
            <a:avLst/>
          </a:prstGeom>
          <a:noFill/>
          <a:ln>
            <a:noFill/>
          </a:ln>
        </p:spPr>
        <p:txBody>
          <a:bodyPr lIns="90000" rIns="90000" tIns="45000" bIns="45000"/>
          <a:p>
            <a:r>
              <a:rPr b="0" lang="de-DE" sz="1500" spc="-1" strike="noStrike">
                <a:solidFill>
                  <a:srgbClr val="666666"/>
                </a:solidFill>
                <a:uFill>
                  <a:solidFill>
                    <a:srgbClr val="ffffff"/>
                  </a:solidFill>
                </a:uFill>
                <a:latin typeface="Arial"/>
              </a:rPr>
              <a:t>More info in page(s): 3</a:t>
            </a:r>
            <a:endParaRPr b="0" lang="de-DE" sz="1800" spc="-1" strike="noStrike">
              <a:solidFill>
                <a:srgbClr val="000000"/>
              </a:solidFill>
              <a:uFill>
                <a:solidFill>
                  <a:srgbClr val="ffffff"/>
                </a:solidFill>
              </a:uFill>
              <a:latin typeface="Arial"/>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720000" y="30096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SHACL constraints</a:t>
            </a:r>
            <a:endParaRPr b="1" lang="de-DE" sz="4400" spc="-1" strike="noStrike">
              <a:solidFill>
                <a:srgbClr val="333333"/>
              </a:solidFill>
              <a:uFill>
                <a:solidFill>
                  <a:srgbClr val="ffffff"/>
                </a:solidFill>
              </a:uFill>
              <a:latin typeface="Open Sans"/>
            </a:endParaRPr>
          </a:p>
        </p:txBody>
      </p:sp>
      <p:sp>
        <p:nvSpPr>
          <p:cNvPr id="192" name="TextShape 2"/>
          <p:cNvSpPr txBox="1"/>
          <p:nvPr/>
        </p:nvSpPr>
        <p:spPr>
          <a:xfrm>
            <a:off x="720000" y="2160000"/>
            <a:ext cx="8640000" cy="4384800"/>
          </a:xfrm>
          <a:prstGeom prst="rect">
            <a:avLst/>
          </a:prstGeom>
          <a:noFill/>
          <a:ln>
            <a:noFill/>
          </a:ln>
        </p:spPr>
        <p:txBody>
          <a:bodyPr lIns="0" rIns="0" tIns="0" bIns="0"/>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Define constraint</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ymbol"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Use of data must have legal justification associated → can be via ontology property</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ymbol"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Personal data must have history of where it came from and under what conditions</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ymbol"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Sharing of data must be made explicit with reason and identity of entity</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ymbol"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Can user consent be evaluated within provenance of activities over personal data?</a:t>
            </a:r>
            <a:endParaRPr b="0" lang="de-DE" sz="2800" spc="-1" strike="noStrike">
              <a:solidFill>
                <a:srgbClr val="333333"/>
              </a:solidFill>
              <a:uFill>
                <a:solidFill>
                  <a:srgbClr val="ffffff"/>
                </a:solidFill>
              </a:uFill>
              <a:latin typeface="Open Sans"/>
            </a:endParaRPr>
          </a:p>
        </p:txBody>
      </p:sp>
    </p:spTree>
  </p:cSld>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720000" y="30096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Potential benefits</a:t>
            </a:r>
            <a:endParaRPr b="1" lang="de-DE" sz="4400" spc="-1" strike="noStrike">
              <a:solidFill>
                <a:srgbClr val="333333"/>
              </a:solidFill>
              <a:uFill>
                <a:solidFill>
                  <a:srgbClr val="ffffff"/>
                </a:solidFill>
              </a:uFill>
              <a:latin typeface="Open Sans"/>
            </a:endParaRPr>
          </a:p>
        </p:txBody>
      </p:sp>
      <p:sp>
        <p:nvSpPr>
          <p:cNvPr id="194" name="TextShape 2"/>
          <p:cNvSpPr txBox="1"/>
          <p:nvPr/>
        </p:nvSpPr>
        <p:spPr>
          <a:xfrm>
            <a:off x="720000" y="2160000"/>
            <a:ext cx="8640000" cy="4384800"/>
          </a:xfrm>
          <a:prstGeom prst="rect">
            <a:avLst/>
          </a:prstGeom>
          <a:noFill/>
          <a:ln>
            <a:noFill/>
          </a:ln>
        </p:spPr>
        <p:txBody>
          <a:bodyPr lIns="0" rIns="0" tIns="0" bIns="0"/>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Documentation for compliance can be automated to a certain extent</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Some part of legal compliance checking can be automated</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Sharing of information and processes between stakeholders</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Common model for expressing information</a:t>
            </a:r>
            <a:endParaRPr b="0" lang="de-DE" sz="2800" spc="-1" strike="noStrike">
              <a:solidFill>
                <a:srgbClr val="333333"/>
              </a:solidFill>
              <a:uFill>
                <a:solidFill>
                  <a:srgbClr val="ffffff"/>
                </a:solidFill>
              </a:uFill>
              <a:latin typeface="Open Sans"/>
            </a:endParaRPr>
          </a:p>
        </p:txBody>
      </p:sp>
    </p:spTree>
  </p:cSld>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720000" y="30096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PhD Completion Plan</a:t>
            </a:r>
            <a:endParaRPr b="1" lang="de-DE" sz="4400" spc="-1" strike="noStrike">
              <a:solidFill>
                <a:srgbClr val="333333"/>
              </a:solidFill>
              <a:uFill>
                <a:solidFill>
                  <a:srgbClr val="ffffff"/>
                </a:solidFill>
              </a:uFill>
              <a:latin typeface="Open Sans"/>
            </a:endParaRPr>
          </a:p>
        </p:txBody>
      </p:sp>
      <p:sp>
        <p:nvSpPr>
          <p:cNvPr id="196" name="TextShape 2"/>
          <p:cNvSpPr txBox="1"/>
          <p:nvPr/>
        </p:nvSpPr>
        <p:spPr>
          <a:xfrm>
            <a:off x="612000" y="2124000"/>
            <a:ext cx="4215960" cy="4384800"/>
          </a:xfrm>
          <a:prstGeom prst="rect">
            <a:avLst/>
          </a:prstGeom>
          <a:noFill/>
          <a:ln>
            <a:noFill/>
          </a:ln>
        </p:spPr>
        <p:txBody>
          <a:bodyPr lIns="0" rIns="0" tIns="0" bIns="0"/>
          <a:p>
            <a:pPr marL="234000" indent="-180000">
              <a:spcAft>
                <a:spcPts val="1417"/>
              </a:spcAft>
              <a:buClr>
                <a:srgbClr val="7f00ff"/>
              </a:buClr>
              <a:buFont typeface="Wingdings" charset="2"/>
              <a:buChar char=""/>
            </a:pPr>
            <a:r>
              <a:rPr b="1" lang="de-DE" sz="2000" spc="-1" strike="noStrike">
                <a:solidFill>
                  <a:srgbClr val="333333"/>
                </a:solidFill>
                <a:uFill>
                  <a:solidFill>
                    <a:srgbClr val="ffffff"/>
                  </a:solidFill>
                </a:uFill>
                <a:latin typeface="Open Sans"/>
              </a:rPr>
              <a:t>Phase I</a:t>
            </a:r>
            <a:r>
              <a:rPr b="1" lang="de-DE" sz="2000" spc="-1" strike="noStrike">
                <a:solidFill>
                  <a:srgbClr val="333333"/>
                </a:solidFill>
                <a:uFill>
                  <a:solidFill>
                    <a:srgbClr val="ffffff"/>
                  </a:solidFill>
                </a:uFill>
                <a:latin typeface="Open Sans"/>
              </a:rPr>
              <a:t>
</a:t>
            </a:r>
            <a:r>
              <a:rPr b="1" lang="de-DE" sz="2000" spc="-1" strike="noStrike">
                <a:solidFill>
                  <a:srgbClr val="333333"/>
                </a:solidFill>
                <a:uFill>
                  <a:solidFill>
                    <a:srgbClr val="ffffff"/>
                  </a:solidFill>
                </a:uFill>
                <a:latin typeface="Open Sans"/>
              </a:rPr>
              <a:t>Build use-cases and compliance queries</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Pre GDPR enforcement</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000" spc="-1" strike="noStrike">
                <a:solidFill>
                  <a:srgbClr val="333333"/>
                </a:solidFill>
                <a:uFill>
                  <a:solidFill>
                    <a:srgbClr val="ffffff"/>
                  </a:solidFill>
                </a:uFill>
                <a:latin typeface="Open Sans"/>
              </a:rPr>
              <a:t> </a:t>
            </a:r>
            <a:r>
              <a:rPr b="0" i="1" lang="de-DE" sz="2000" spc="-1" strike="noStrike">
                <a:solidFill>
                  <a:srgbClr val="333333"/>
                </a:solidFill>
                <a:uFill>
                  <a:solidFill>
                    <a:srgbClr val="ffffff"/>
                  </a:solidFill>
                </a:uFill>
                <a:latin typeface="Open Sans"/>
              </a:rPr>
              <a:t>SPARQL</a:t>
            </a:r>
            <a:r>
              <a:rPr b="0" lang="de-DE" sz="2000" spc="-1" strike="noStrike">
                <a:solidFill>
                  <a:srgbClr val="333333"/>
                </a:solidFill>
                <a:uFill>
                  <a:solidFill>
                    <a:srgbClr val="ffffff"/>
                  </a:solidFill>
                </a:uFill>
                <a:latin typeface="Open Sans"/>
              </a:rPr>
              <a:t> queries to retrieve information about consent and data usage required for compliance</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Based on real-world use-cases</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Outcome: compliance queries  identified from GDPR</a:t>
            </a:r>
            <a:endParaRPr b="0" lang="de-DE" sz="2800" spc="-1" strike="noStrike">
              <a:solidFill>
                <a:srgbClr val="333333"/>
              </a:solidFill>
              <a:uFill>
                <a:solidFill>
                  <a:srgbClr val="ffffff"/>
                </a:solidFill>
              </a:uFill>
              <a:latin typeface="Open Sans"/>
            </a:endParaRPr>
          </a:p>
        </p:txBody>
      </p:sp>
      <p:sp>
        <p:nvSpPr>
          <p:cNvPr id="197" name="TextShape 3"/>
          <p:cNvSpPr txBox="1"/>
          <p:nvPr/>
        </p:nvSpPr>
        <p:spPr>
          <a:xfrm>
            <a:off x="5255280" y="2124000"/>
            <a:ext cx="4215960" cy="4384800"/>
          </a:xfrm>
          <a:prstGeom prst="rect">
            <a:avLst/>
          </a:prstGeom>
          <a:noFill/>
          <a:ln>
            <a:noFill/>
          </a:ln>
        </p:spPr>
        <p:txBody>
          <a:bodyPr lIns="0" rIns="0" tIns="0" bIns="0"/>
          <a:p>
            <a:pPr marL="234000" indent="-180000">
              <a:spcAft>
                <a:spcPts val="1417"/>
              </a:spcAft>
              <a:buClr>
                <a:srgbClr val="7f00ff"/>
              </a:buClr>
              <a:buFont typeface="Wingdings" charset="2"/>
              <a:buChar char=""/>
            </a:pPr>
            <a:r>
              <a:rPr b="1" lang="de-DE" sz="2000" spc="-1" strike="noStrike">
                <a:solidFill>
                  <a:srgbClr val="333333"/>
                </a:solidFill>
                <a:uFill>
                  <a:solidFill>
                    <a:srgbClr val="ffffff"/>
                  </a:solidFill>
                </a:uFill>
                <a:latin typeface="Open Sans"/>
              </a:rPr>
              <a:t>Phase II</a:t>
            </a:r>
            <a:r>
              <a:rPr b="1" lang="de-DE" sz="2000" spc="-1" strike="noStrike">
                <a:solidFill>
                  <a:srgbClr val="333333"/>
                </a:solidFill>
                <a:uFill>
                  <a:solidFill>
                    <a:srgbClr val="ffffff"/>
                  </a:solidFill>
                </a:uFill>
                <a:latin typeface="Open Sans"/>
              </a:rPr>
              <a:t>
</a:t>
            </a:r>
            <a:r>
              <a:rPr b="1" lang="de-DE" sz="2000" spc="-1" strike="noStrike">
                <a:solidFill>
                  <a:srgbClr val="333333"/>
                </a:solidFill>
                <a:uFill>
                  <a:solidFill>
                    <a:srgbClr val="ffffff"/>
                  </a:solidFill>
                </a:uFill>
                <a:latin typeface="Open Sans"/>
              </a:rPr>
              <a:t>Express obligations as provenance constraints</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Post GDPR enforcement</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Constraints using </a:t>
            </a:r>
            <a:r>
              <a:rPr b="0" i="1" lang="de-DE" sz="2000" spc="-1" strike="noStrike">
                <a:solidFill>
                  <a:srgbClr val="333333"/>
                </a:solidFill>
                <a:uFill>
                  <a:solidFill>
                    <a:srgbClr val="ffffff"/>
                  </a:solidFill>
                </a:uFill>
                <a:latin typeface="Open Sans"/>
              </a:rPr>
              <a:t>SHACL</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i="1"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Takes into factor how organisations have reacted to GDPR w.r.t. privacy policies</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Outcome: ontology to express compliance based on evaluation of constraints</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000" spc="-1" strike="noStrike">
                <a:solidFill>
                  <a:srgbClr val="333333"/>
                </a:solidFill>
                <a:uFill>
                  <a:solidFill>
                    <a:srgbClr val="ffffff"/>
                  </a:solidFill>
                </a:uFill>
                <a:latin typeface="Open Sans"/>
              </a:rPr>
              <a:t> </a:t>
            </a:r>
            <a:endParaRPr b="0" lang="de-DE" sz="2800" spc="-1" strike="noStrike">
              <a:solidFill>
                <a:srgbClr val="333333"/>
              </a:solidFill>
              <a:uFill>
                <a:solidFill>
                  <a:srgbClr val="ffffff"/>
                </a:solidFill>
              </a:uFill>
              <a:latin typeface="Open Sans"/>
            </a:endParaRPr>
          </a:p>
        </p:txBody>
      </p:sp>
      <p:sp>
        <p:nvSpPr>
          <p:cNvPr id="198" name="Line 4"/>
          <p:cNvSpPr/>
          <p:nvPr/>
        </p:nvSpPr>
        <p:spPr>
          <a:xfrm>
            <a:off x="5040000" y="2088000"/>
            <a:ext cx="0" cy="4320000"/>
          </a:xfrm>
          <a:prstGeom prst="line">
            <a:avLst/>
          </a:prstGeom>
          <a:ln w="29160">
            <a:solidFill>
              <a:srgbClr val="000000"/>
            </a:solidFill>
            <a:round/>
          </a:ln>
        </p:spPr>
        <p:style>
          <a:lnRef idx="0"/>
          <a:fillRef idx="0"/>
          <a:effectRef idx="0"/>
          <a:fontRef idx="minor"/>
        </p:style>
      </p:sp>
      <p:sp>
        <p:nvSpPr>
          <p:cNvPr id="199" name="TextShape 5"/>
          <p:cNvSpPr txBox="1"/>
          <p:nvPr/>
        </p:nvSpPr>
        <p:spPr>
          <a:xfrm>
            <a:off x="3672000" y="7020720"/>
            <a:ext cx="4968000" cy="302040"/>
          </a:xfrm>
          <a:prstGeom prst="rect">
            <a:avLst/>
          </a:prstGeom>
          <a:noFill/>
          <a:ln>
            <a:noFill/>
          </a:ln>
        </p:spPr>
        <p:txBody>
          <a:bodyPr lIns="90000" rIns="90000" tIns="45000" bIns="45000"/>
          <a:p>
            <a:r>
              <a:rPr b="0" lang="de-DE" sz="1500" spc="-1" strike="noStrike">
                <a:solidFill>
                  <a:srgbClr val="666666"/>
                </a:solidFill>
                <a:uFill>
                  <a:solidFill>
                    <a:srgbClr val="ffffff"/>
                  </a:solidFill>
                </a:uFill>
                <a:latin typeface="Arial"/>
              </a:rPr>
              <a:t>More info in page(s): 19-23</a:t>
            </a:r>
            <a:endParaRPr b="0" lang="de-DE" sz="1800" spc="-1" strike="noStrike">
              <a:solidFill>
                <a:srgbClr val="000000"/>
              </a:solidFill>
              <a:uFill>
                <a:solidFill>
                  <a:srgbClr val="ffffff"/>
                </a:solidFill>
              </a:uFill>
              <a:latin typeface="Arial"/>
            </a:endParaRPr>
          </a:p>
        </p:txBody>
      </p:sp>
    </p:spTree>
  </p:cSld>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Shape 1"/>
          <p:cNvSpPr txBox="1"/>
          <p:nvPr/>
        </p:nvSpPr>
        <p:spPr>
          <a:xfrm>
            <a:off x="720000" y="29988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PhD Completion Plan</a:t>
            </a:r>
            <a:r>
              <a:rPr b="1" lang="de-DE" sz="4400" spc="-1" strike="noStrike">
                <a:solidFill>
                  <a:srgbClr val="333333"/>
                </a:solidFill>
                <a:uFill>
                  <a:solidFill>
                    <a:srgbClr val="ffffff"/>
                  </a:solidFill>
                </a:uFill>
                <a:latin typeface="Open Sans"/>
              </a:rPr>
              <a:t>
</a:t>
            </a:r>
            <a:r>
              <a:rPr b="1" lang="de-DE" sz="2000" spc="-1" strike="noStrike">
                <a:solidFill>
                  <a:srgbClr val="333333"/>
                </a:solidFill>
                <a:uFill>
                  <a:solidFill>
                    <a:srgbClr val="ffffff"/>
                  </a:solidFill>
                </a:uFill>
                <a:latin typeface="Open Sans"/>
              </a:rPr>
              <a:t>Phase I - Compliance queries for provenance lifecycles</a:t>
            </a:r>
            <a:endParaRPr b="1" lang="de-DE" sz="4400" spc="-1" strike="noStrike">
              <a:solidFill>
                <a:srgbClr val="333333"/>
              </a:solidFill>
              <a:uFill>
                <a:solidFill>
                  <a:srgbClr val="ffffff"/>
                </a:solidFill>
              </a:uFill>
              <a:latin typeface="Open Sans"/>
            </a:endParaRPr>
          </a:p>
        </p:txBody>
      </p:sp>
      <p:sp>
        <p:nvSpPr>
          <p:cNvPr id="201" name="TextShape 2"/>
          <p:cNvSpPr txBox="1"/>
          <p:nvPr/>
        </p:nvSpPr>
        <p:spPr>
          <a:xfrm>
            <a:off x="720000" y="2160000"/>
            <a:ext cx="8640000" cy="4384800"/>
          </a:xfrm>
          <a:prstGeom prst="rect">
            <a:avLst/>
          </a:prstGeom>
          <a:noFill/>
          <a:ln>
            <a:noFill/>
          </a:ln>
        </p:spPr>
        <p:txBody>
          <a:bodyPr lIns="0" rIns="0" tIns="0" bIns="0"/>
          <a:p>
            <a:pPr marL="234000" indent="-180000">
              <a:spcAft>
                <a:spcPts val="1417"/>
              </a:spcAft>
              <a:buClr>
                <a:srgbClr val="7f00ff"/>
              </a:buClr>
              <a:buFont typeface="Wingdings" charset="2"/>
              <a:buChar char=""/>
            </a:pPr>
            <a:r>
              <a:rPr b="1" lang="de-DE" sz="2400" spc="-1" strike="noStrike">
                <a:solidFill>
                  <a:srgbClr val="333333"/>
                </a:solidFill>
                <a:uFill>
                  <a:solidFill>
                    <a:srgbClr val="ffffff"/>
                  </a:solidFill>
                </a:uFill>
                <a:latin typeface="Open Sans"/>
              </a:rPr>
              <a:t>Evaluation criteria – Compliance score</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Are all obligations of the same severity? Do they have different ‘weights‘?</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Is absence of information a violation?</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Can we link queries back to specific text in GDPR?</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1" lang="de-DE" sz="2400" spc="-1" strike="noStrike">
                <a:solidFill>
                  <a:srgbClr val="333333"/>
                </a:solidFill>
                <a:uFill>
                  <a:solidFill>
                    <a:srgbClr val="ffffff"/>
                  </a:solidFill>
                </a:uFill>
                <a:latin typeface="Open Sans"/>
              </a:rPr>
              <a:t>Goal:</a:t>
            </a:r>
            <a:r>
              <a:rPr b="0" lang="de-DE" sz="2400" spc="-1" strike="noStrike">
                <a:solidFill>
                  <a:srgbClr val="333333"/>
                </a:solidFill>
                <a:uFill>
                  <a:solidFill>
                    <a:srgbClr val="ffffff"/>
                  </a:solidFill>
                </a:uFill>
                <a:latin typeface="Open Sans"/>
              </a:rPr>
              <a:t> Create a ‘compliance score‘ based on these questions that can aid in compliance determination</a:t>
            </a:r>
            <a:endParaRPr b="0" lang="de-DE" sz="2800" spc="-1" strike="noStrike">
              <a:solidFill>
                <a:srgbClr val="333333"/>
              </a:solidFill>
              <a:uFill>
                <a:solidFill>
                  <a:srgbClr val="ffffff"/>
                </a:solidFill>
              </a:uFill>
              <a:latin typeface="Open Sans"/>
            </a:endParaRPr>
          </a:p>
        </p:txBody>
      </p:sp>
      <p:sp>
        <p:nvSpPr>
          <p:cNvPr id="202" name="TextShape 3"/>
          <p:cNvSpPr txBox="1"/>
          <p:nvPr/>
        </p:nvSpPr>
        <p:spPr>
          <a:xfrm>
            <a:off x="3672000" y="7020720"/>
            <a:ext cx="4968000" cy="302040"/>
          </a:xfrm>
          <a:prstGeom prst="rect">
            <a:avLst/>
          </a:prstGeom>
          <a:noFill/>
          <a:ln>
            <a:noFill/>
          </a:ln>
        </p:spPr>
        <p:txBody>
          <a:bodyPr lIns="90000" rIns="90000" tIns="45000" bIns="45000"/>
          <a:p>
            <a:r>
              <a:rPr b="0" lang="de-DE" sz="1500" spc="-1" strike="noStrike">
                <a:solidFill>
                  <a:srgbClr val="666666"/>
                </a:solidFill>
                <a:uFill>
                  <a:solidFill>
                    <a:srgbClr val="ffffff"/>
                  </a:solidFill>
                </a:uFill>
                <a:latin typeface="Arial"/>
              </a:rPr>
              <a:t>More info in page(s): 21-22</a:t>
            </a:r>
            <a:endParaRPr b="0" lang="de-DE" sz="1800" spc="-1" strike="noStrike">
              <a:solidFill>
                <a:srgbClr val="000000"/>
              </a:solidFill>
              <a:uFill>
                <a:solidFill>
                  <a:srgbClr val="ffffff"/>
                </a:solidFill>
              </a:uFill>
              <a:latin typeface="Arial"/>
            </a:endParaRPr>
          </a:p>
        </p:txBody>
      </p:sp>
    </p:spTree>
  </p:cSld>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720000" y="29988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PhD Completion Plan</a:t>
            </a:r>
            <a:r>
              <a:rPr b="1" lang="de-DE" sz="4400" spc="-1" strike="noStrike">
                <a:solidFill>
                  <a:srgbClr val="333333"/>
                </a:solidFill>
                <a:uFill>
                  <a:solidFill>
                    <a:srgbClr val="ffffff"/>
                  </a:solidFill>
                </a:uFill>
                <a:latin typeface="Open Sans"/>
              </a:rPr>
              <a:t>
</a:t>
            </a:r>
            <a:r>
              <a:rPr b="1" lang="de-DE" sz="2000" spc="-1" strike="noStrike">
                <a:solidFill>
                  <a:srgbClr val="333333"/>
                </a:solidFill>
                <a:uFill>
                  <a:solidFill>
                    <a:srgbClr val="ffffff"/>
                  </a:solidFill>
                </a:uFill>
                <a:latin typeface="Open Sans"/>
              </a:rPr>
              <a:t>Collaboration</a:t>
            </a:r>
            <a:endParaRPr b="1" lang="de-DE" sz="4400" spc="-1" strike="noStrike">
              <a:solidFill>
                <a:srgbClr val="333333"/>
              </a:solidFill>
              <a:uFill>
                <a:solidFill>
                  <a:srgbClr val="ffffff"/>
                </a:solidFill>
              </a:uFill>
              <a:latin typeface="Open Sans"/>
            </a:endParaRPr>
          </a:p>
        </p:txBody>
      </p:sp>
      <p:sp>
        <p:nvSpPr>
          <p:cNvPr id="204" name="TextShape 2"/>
          <p:cNvSpPr txBox="1"/>
          <p:nvPr/>
        </p:nvSpPr>
        <p:spPr>
          <a:xfrm>
            <a:off x="720000" y="2160000"/>
            <a:ext cx="8640000" cy="4384800"/>
          </a:xfrm>
          <a:prstGeom prst="rect">
            <a:avLst/>
          </a:prstGeom>
          <a:noFill/>
          <a:ln>
            <a:noFill/>
          </a:ln>
        </p:spPr>
        <p:txBody>
          <a:bodyPr lIns="0" rIns="0" tIns="0" bIns="0"/>
          <a:p>
            <a:pPr marL="234000" indent="-180000">
              <a:spcAft>
                <a:spcPts val="1417"/>
              </a:spcAft>
              <a:buClr>
                <a:srgbClr val="7f00ff"/>
              </a:buClr>
              <a:buFont typeface="Wingdings"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ADAPT</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ymbol"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Ensar Hadziselimovic, Gabriel Hogan </a:t>
            </a:r>
            <a:r>
              <a:rPr b="0" lang="de-DE" sz="2000" spc="-1" strike="noStrike">
                <a:solidFill>
                  <a:srgbClr val="808080"/>
                </a:solidFill>
                <a:uFill>
                  <a:solidFill>
                    <a:srgbClr val="ffffff"/>
                  </a:solidFill>
                </a:uFill>
                <a:latin typeface="Open Sans"/>
              </a:rPr>
              <a:t>→ GDPR research</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ymbol"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Theme C </a:t>
            </a:r>
            <a:r>
              <a:rPr b="0" lang="de-DE" sz="2000" spc="-1" strike="noStrike">
                <a:solidFill>
                  <a:srgbClr val="808080"/>
                </a:solidFill>
                <a:uFill>
                  <a:solidFill>
                    <a:srgbClr val="ffffff"/>
                  </a:solidFill>
                </a:uFill>
                <a:latin typeface="Open Sans"/>
              </a:rPr>
              <a:t>→ personalisation domain</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SPECIAL </a:t>
            </a:r>
            <a:r>
              <a:rPr b="0" lang="de-DE" sz="2000" spc="-1" strike="noStrike" u="sng">
                <a:solidFill>
                  <a:srgbClr val="0000ff"/>
                </a:solidFill>
                <a:uFill>
                  <a:solidFill>
                    <a:srgbClr val="ffffff"/>
                  </a:solidFill>
                </a:uFill>
                <a:latin typeface="Open Sans"/>
              </a:rPr>
              <a:t>https://www.specialprivacy.eu/</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ymbol"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Scalable Policy-aware Linked Data Architecture For Privacy, Transparency and Compliance</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ymbol"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acquisition of consent</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ymbol"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metadata (consent policies, event data, context)</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ymbol" charset="2"/>
              <a:buChar char=""/>
            </a:pPr>
            <a:r>
              <a:rPr b="0" lang="de-DE" sz="2000" spc="-1" strike="noStrike">
                <a:solidFill>
                  <a:srgbClr val="333333"/>
                </a:solidFill>
                <a:uFill>
                  <a:solidFill>
                    <a:srgbClr val="ffffff"/>
                  </a:solidFill>
                </a:uFill>
                <a:latin typeface="Open Sans"/>
              </a:rPr>
              <a:t> </a:t>
            </a:r>
            <a:r>
              <a:rPr b="0" lang="de-DE" sz="2000" spc="-1" strike="noStrike">
                <a:solidFill>
                  <a:srgbClr val="333333"/>
                </a:solidFill>
                <a:uFill>
                  <a:solidFill>
                    <a:srgbClr val="ffffff"/>
                  </a:solidFill>
                </a:uFill>
                <a:latin typeface="Open Sans"/>
              </a:rPr>
              <a:t>privacy-aware, secure workflows with access control, transparency and compliance verification</a:t>
            </a:r>
            <a:endParaRPr b="0" lang="de-DE" sz="2800" spc="-1" strike="noStrike">
              <a:solidFill>
                <a:srgbClr val="333333"/>
              </a:solidFill>
              <a:uFill>
                <a:solidFill>
                  <a:srgbClr val="ffffff"/>
                </a:solidFill>
              </a:uFill>
              <a:latin typeface="Open Sans"/>
            </a:endParaRPr>
          </a:p>
        </p:txBody>
      </p:sp>
      <p:sp>
        <p:nvSpPr>
          <p:cNvPr id="205" name="TextShape 3"/>
          <p:cNvSpPr txBox="1"/>
          <p:nvPr/>
        </p:nvSpPr>
        <p:spPr>
          <a:xfrm>
            <a:off x="3672000" y="7020720"/>
            <a:ext cx="4968000" cy="302040"/>
          </a:xfrm>
          <a:prstGeom prst="rect">
            <a:avLst/>
          </a:prstGeom>
          <a:noFill/>
          <a:ln>
            <a:noFill/>
          </a:ln>
        </p:spPr>
        <p:txBody>
          <a:bodyPr lIns="90000" rIns="90000" tIns="45000" bIns="45000"/>
          <a:p>
            <a:r>
              <a:rPr b="0" lang="de-DE" sz="1500" spc="-1" strike="noStrike">
                <a:solidFill>
                  <a:srgbClr val="666666"/>
                </a:solidFill>
                <a:uFill>
                  <a:solidFill>
                    <a:srgbClr val="ffffff"/>
                  </a:solidFill>
                </a:uFill>
                <a:latin typeface="Arial"/>
              </a:rPr>
              <a:t>More info in page(s): 24</a:t>
            </a:r>
            <a:endParaRPr b="0" lang="de-DE" sz="1800" spc="-1" strike="noStrike">
              <a:solidFill>
                <a:srgbClr val="000000"/>
              </a:solidFill>
              <a:uFill>
                <a:solidFill>
                  <a:srgbClr val="ffffff"/>
                </a:solidFill>
              </a:u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720000" y="30096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Research</a:t>
            </a:r>
            <a:r>
              <a:rPr b="1" lang="de-DE" sz="4400" spc="-1" strike="noStrike">
                <a:solidFill>
                  <a:srgbClr val="333333"/>
                </a:solidFill>
                <a:uFill>
                  <a:solidFill>
                    <a:srgbClr val="ffffff"/>
                  </a:solidFill>
                </a:uFill>
                <a:latin typeface="Open Sans"/>
              </a:rPr>
              <a:t>
</a:t>
            </a:r>
            <a:r>
              <a:rPr b="1" lang="de-DE" sz="2800" spc="-1" strike="noStrike">
                <a:solidFill>
                  <a:srgbClr val="333333"/>
                </a:solidFill>
                <a:uFill>
                  <a:solidFill>
                    <a:srgbClr val="ffffff"/>
                  </a:solidFill>
                </a:uFill>
                <a:latin typeface="Open Sans"/>
              </a:rPr>
              <a:t>Area and Domain</a:t>
            </a:r>
            <a:endParaRPr b="1" lang="de-DE" sz="4400" spc="-1" strike="noStrike">
              <a:solidFill>
                <a:srgbClr val="333333"/>
              </a:solidFill>
              <a:uFill>
                <a:solidFill>
                  <a:srgbClr val="ffffff"/>
                </a:solidFill>
              </a:uFill>
              <a:latin typeface="Open Sans"/>
            </a:endParaRPr>
          </a:p>
        </p:txBody>
      </p:sp>
      <p:sp>
        <p:nvSpPr>
          <p:cNvPr id="101" name="TextShape 2"/>
          <p:cNvSpPr txBox="1"/>
          <p:nvPr/>
        </p:nvSpPr>
        <p:spPr>
          <a:xfrm>
            <a:off x="720000" y="2160000"/>
            <a:ext cx="8640000" cy="4384800"/>
          </a:xfrm>
          <a:prstGeom prst="rect">
            <a:avLst/>
          </a:prstGeom>
          <a:noFill/>
          <a:ln>
            <a:noFill/>
          </a:ln>
        </p:spPr>
        <p:txBody>
          <a:bodyPr lIns="0" rIns="0" tIns="0" bIns="0"/>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Express legal obligations </a:t>
            </a:r>
            <a:r>
              <a:rPr b="0" lang="de-DE" sz="2800" spc="-1" strike="noStrike">
                <a:solidFill>
                  <a:srgbClr val="808080"/>
                </a:solidFill>
                <a:uFill>
                  <a:solidFill>
                    <a:srgbClr val="ffffff"/>
                  </a:solidFill>
                </a:uFill>
                <a:latin typeface="Open Sans"/>
              </a:rPr>
              <a:t>→ ODRL</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Infrastructure for GDPR compliance</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Metadata modeling, storing, and querying</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800" spc="-1" strike="noStrike">
                <a:solidFill>
                  <a:srgbClr val="000000"/>
                </a:solidFill>
                <a:uFill>
                  <a:solidFill>
                    <a:srgbClr val="ffffff"/>
                  </a:solidFill>
                </a:uFill>
                <a:latin typeface="Open Sans"/>
              </a:rPr>
              <a:t> </a:t>
            </a:r>
            <a:r>
              <a:rPr b="1" lang="de-DE" sz="2800" spc="-1" strike="noStrike" u="sng">
                <a:solidFill>
                  <a:srgbClr val="000000"/>
                </a:solidFill>
                <a:uFill>
                  <a:solidFill>
                    <a:srgbClr val="ffffff"/>
                  </a:solidFill>
                </a:uFill>
                <a:latin typeface="Open Sans"/>
              </a:rPr>
              <a:t>Provenance Metadata</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ymbol" charset="2"/>
              <a:buChar char=""/>
            </a:pPr>
            <a:r>
              <a:rPr b="0" lang="de-DE" sz="2800" spc="-1" strike="noStrike">
                <a:solidFill>
                  <a:srgbClr val="000000"/>
                </a:solidFill>
                <a:uFill>
                  <a:solidFill>
                    <a:srgbClr val="ffffff"/>
                  </a:solidFill>
                </a:uFill>
                <a:latin typeface="Open Sans"/>
              </a:rPr>
              <a:t> </a:t>
            </a:r>
            <a:r>
              <a:rPr b="0" lang="de-DE" sz="2800" spc="-1" strike="noStrike">
                <a:solidFill>
                  <a:srgbClr val="000000"/>
                </a:solidFill>
                <a:uFill>
                  <a:solidFill>
                    <a:srgbClr val="ffffff"/>
                  </a:solidFill>
                </a:uFill>
                <a:latin typeface="Open Sans"/>
              </a:rPr>
              <a:t>Activity and Entity</a:t>
            </a:r>
            <a:endParaRPr b="0" lang="de-DE" sz="2800" spc="-1" strike="noStrike">
              <a:solidFill>
                <a:srgbClr val="333333"/>
              </a:solidFill>
              <a:uFill>
                <a:solidFill>
                  <a:srgbClr val="ffffff"/>
                </a:solidFill>
              </a:uFill>
              <a:latin typeface="Open Sans"/>
            </a:endParaRPr>
          </a:p>
          <a:p>
            <a:pPr lvl="1" marL="540000" indent="-180000">
              <a:spcAft>
                <a:spcPts val="1134"/>
              </a:spcAft>
              <a:buClr>
                <a:srgbClr val="7f00ff"/>
              </a:buClr>
              <a:buFont typeface="Symbol" charset="2"/>
              <a:buChar char=""/>
            </a:pPr>
            <a:r>
              <a:rPr b="0" lang="de-DE" sz="2800" spc="-1" strike="noStrike">
                <a:solidFill>
                  <a:srgbClr val="000000"/>
                </a:solidFill>
                <a:uFill>
                  <a:solidFill>
                    <a:srgbClr val="ffffff"/>
                  </a:solidFill>
                </a:uFill>
                <a:latin typeface="Open Sans"/>
              </a:rPr>
              <a:t> </a:t>
            </a:r>
            <a:r>
              <a:rPr b="0" lang="de-DE" sz="2800" spc="-1" strike="noStrike">
                <a:solidFill>
                  <a:srgbClr val="000000"/>
                </a:solidFill>
                <a:uFill>
                  <a:solidFill>
                    <a:srgbClr val="ffffff"/>
                  </a:solidFill>
                </a:uFill>
                <a:latin typeface="Open Sans"/>
              </a:rPr>
              <a:t>i.e. Consent and Personal Data lifecycles</a:t>
            </a:r>
            <a:endParaRPr b="0" lang="de-DE" sz="2800" spc="-1" strike="noStrike">
              <a:solidFill>
                <a:srgbClr val="333333"/>
              </a:solidFill>
              <a:uFill>
                <a:solidFill>
                  <a:srgbClr val="ffffff"/>
                </a:solidFill>
              </a:uFill>
              <a:latin typeface="Open Sans"/>
            </a:endParaRPr>
          </a:p>
        </p:txBody>
      </p:sp>
      <p:sp>
        <p:nvSpPr>
          <p:cNvPr id="102" name="TextShape 3"/>
          <p:cNvSpPr txBox="1"/>
          <p:nvPr/>
        </p:nvSpPr>
        <p:spPr>
          <a:xfrm>
            <a:off x="3672000" y="7020360"/>
            <a:ext cx="4968000" cy="302040"/>
          </a:xfrm>
          <a:prstGeom prst="rect">
            <a:avLst/>
          </a:prstGeom>
          <a:noFill/>
          <a:ln>
            <a:noFill/>
          </a:ln>
        </p:spPr>
        <p:txBody>
          <a:bodyPr lIns="90000" rIns="90000" tIns="45000" bIns="45000"/>
          <a:p>
            <a:r>
              <a:rPr b="0" lang="de-DE" sz="1500" spc="-1" strike="noStrike">
                <a:solidFill>
                  <a:srgbClr val="666666"/>
                </a:solidFill>
                <a:uFill>
                  <a:solidFill>
                    <a:srgbClr val="ffffff"/>
                  </a:solidFill>
                </a:uFill>
                <a:latin typeface="Arial"/>
              </a:rPr>
              <a:t>More info in page(s): 3-4</a:t>
            </a:r>
            <a:endParaRPr b="0" lang="de-DE" sz="1800" spc="-1" strike="noStrike">
              <a:solidFill>
                <a:srgbClr val="000000"/>
              </a:solidFill>
              <a:uFill>
                <a:solidFill>
                  <a:srgbClr val="ffffff"/>
                </a:solidFill>
              </a:uFill>
              <a:latin typeface="Arial"/>
            </a:endParaRPr>
          </a:p>
        </p:txBody>
      </p:sp>
    </p:spTree>
  </p:cSld>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TextShape 1"/>
          <p:cNvSpPr txBox="1"/>
          <p:nvPr/>
        </p:nvSpPr>
        <p:spPr>
          <a:xfrm>
            <a:off x="720000" y="30096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Research</a:t>
            </a:r>
            <a:r>
              <a:rPr b="1" lang="de-DE" sz="4400" spc="-1" strike="noStrike">
                <a:solidFill>
                  <a:srgbClr val="333333"/>
                </a:solidFill>
                <a:uFill>
                  <a:solidFill>
                    <a:srgbClr val="ffffff"/>
                  </a:solidFill>
                </a:uFill>
                <a:latin typeface="Open Sans"/>
              </a:rPr>
              <a:t>
</a:t>
            </a:r>
            <a:r>
              <a:rPr b="1" lang="de-DE" sz="2800" spc="-1" strike="noStrike">
                <a:solidFill>
                  <a:srgbClr val="333333"/>
                </a:solidFill>
                <a:uFill>
                  <a:solidFill>
                    <a:srgbClr val="ffffff"/>
                  </a:solidFill>
                </a:uFill>
                <a:latin typeface="Open Sans"/>
              </a:rPr>
              <a:t>Question</a:t>
            </a:r>
            <a:endParaRPr b="1" lang="de-DE" sz="4400" spc="-1" strike="noStrike">
              <a:solidFill>
                <a:srgbClr val="333333"/>
              </a:solidFill>
              <a:uFill>
                <a:solidFill>
                  <a:srgbClr val="ffffff"/>
                </a:solidFill>
              </a:uFill>
              <a:latin typeface="Open Sans"/>
            </a:endParaRPr>
          </a:p>
        </p:txBody>
      </p:sp>
      <p:sp>
        <p:nvSpPr>
          <p:cNvPr id="104" name="TextShape 2"/>
          <p:cNvSpPr txBox="1"/>
          <p:nvPr/>
        </p:nvSpPr>
        <p:spPr>
          <a:xfrm>
            <a:off x="720000" y="1663200"/>
            <a:ext cx="8640000" cy="4384800"/>
          </a:xfrm>
          <a:prstGeom prst="rect">
            <a:avLst/>
          </a:prstGeom>
          <a:noFill/>
          <a:ln>
            <a:noFill/>
          </a:ln>
        </p:spPr>
        <p:txBody>
          <a:bodyPr lIns="0" rIns="0" tIns="0" bIns="0" anchor="ctr"/>
          <a:p>
            <a:r>
              <a:rPr b="0" lang="de-DE" sz="3600" spc="-1" strike="noStrike">
                <a:solidFill>
                  <a:srgbClr val="000000"/>
                </a:solidFill>
                <a:uFill>
                  <a:solidFill>
                    <a:srgbClr val="ffffff"/>
                  </a:solidFill>
                </a:uFill>
                <a:latin typeface="Arial"/>
              </a:rPr>
              <a:t>To what extent can </a:t>
            </a:r>
            <a:r>
              <a:rPr b="0" lang="de-DE" sz="3600" spc="-1" strike="noStrike">
                <a:solidFill>
                  <a:srgbClr val="000080"/>
                </a:solidFill>
                <a:uFill>
                  <a:solidFill>
                    <a:srgbClr val="ffffff"/>
                  </a:solidFill>
                </a:uFill>
                <a:latin typeface="Arial"/>
              </a:rPr>
              <a:t>GDPR obligations </a:t>
            </a:r>
            <a:r>
              <a:rPr b="0" lang="de-DE" sz="3600" spc="-1" strike="noStrike">
                <a:solidFill>
                  <a:srgbClr val="000000"/>
                </a:solidFill>
                <a:uFill>
                  <a:solidFill>
                    <a:srgbClr val="ffffff"/>
                  </a:solidFill>
                </a:uFill>
                <a:latin typeface="Arial"/>
              </a:rPr>
              <a:t>be </a:t>
            </a:r>
            <a:r>
              <a:rPr b="0" lang="de-DE" sz="3600" spc="-1" strike="noStrike">
                <a:solidFill>
                  <a:srgbClr val="003f40"/>
                </a:solidFill>
                <a:uFill>
                  <a:solidFill>
                    <a:srgbClr val="ffffff"/>
                  </a:solidFill>
                </a:uFill>
                <a:latin typeface="Arial"/>
              </a:rPr>
              <a:t>expressed and evaluated</a:t>
            </a:r>
            <a:r>
              <a:rPr b="0" lang="de-DE" sz="3600" spc="-1" strike="noStrike">
                <a:solidFill>
                  <a:srgbClr val="000000"/>
                </a:solidFill>
                <a:uFill>
                  <a:solidFill>
                    <a:srgbClr val="ffffff"/>
                  </a:solidFill>
                </a:uFill>
                <a:latin typeface="Arial"/>
              </a:rPr>
              <a:t> using </a:t>
            </a:r>
            <a:r>
              <a:rPr b="0" lang="de-DE" sz="3600" spc="-1" strike="noStrike">
                <a:solidFill>
                  <a:srgbClr val="ff7f00"/>
                </a:solidFill>
                <a:uFill>
                  <a:solidFill>
                    <a:srgbClr val="ffffff"/>
                  </a:solidFill>
                </a:uFill>
                <a:latin typeface="Arial"/>
              </a:rPr>
              <a:t>compliance queries</a:t>
            </a:r>
            <a:r>
              <a:rPr b="0" lang="de-DE" sz="3600" spc="-1" strike="noStrike">
                <a:solidFill>
                  <a:srgbClr val="000000"/>
                </a:solidFill>
                <a:uFill>
                  <a:solidFill>
                    <a:srgbClr val="ffffff"/>
                  </a:solidFill>
                </a:uFill>
                <a:latin typeface="Arial"/>
              </a:rPr>
              <a:t> over </a:t>
            </a:r>
            <a:r>
              <a:rPr b="0" lang="de-DE" sz="3600" spc="-1" strike="noStrike">
                <a:solidFill>
                  <a:srgbClr val="ff0000"/>
                </a:solidFill>
                <a:uFill>
                  <a:solidFill>
                    <a:srgbClr val="ffffff"/>
                  </a:solidFill>
                </a:uFill>
                <a:latin typeface="Arial"/>
              </a:rPr>
              <a:t>provenance of consent &amp; data lifecycles</a:t>
            </a:r>
            <a:r>
              <a:rPr b="0" lang="de-DE" sz="3600" spc="-1" strike="noStrike">
                <a:solidFill>
                  <a:srgbClr val="000000"/>
                </a:solidFill>
                <a:uFill>
                  <a:solidFill>
                    <a:srgbClr val="ffffff"/>
                  </a:solidFill>
                </a:uFill>
                <a:latin typeface="Arial"/>
              </a:rPr>
              <a:t> expressed using semantic web ontologies?</a:t>
            </a:r>
            <a:endParaRPr b="0" lang="de-DE" sz="3200" spc="-1" strike="noStrike">
              <a:solidFill>
                <a:srgbClr val="000000"/>
              </a:solidFill>
              <a:uFill>
                <a:solidFill>
                  <a:srgbClr val="ffffff"/>
                </a:solidFill>
              </a:uFill>
              <a:latin typeface="Arial"/>
            </a:endParaRPr>
          </a:p>
        </p:txBody>
      </p:sp>
      <p:sp>
        <p:nvSpPr>
          <p:cNvPr id="105" name="TextShape 3"/>
          <p:cNvSpPr txBox="1"/>
          <p:nvPr/>
        </p:nvSpPr>
        <p:spPr>
          <a:xfrm>
            <a:off x="3672000" y="7020360"/>
            <a:ext cx="4968000" cy="302040"/>
          </a:xfrm>
          <a:prstGeom prst="rect">
            <a:avLst/>
          </a:prstGeom>
          <a:noFill/>
          <a:ln>
            <a:noFill/>
          </a:ln>
        </p:spPr>
        <p:txBody>
          <a:bodyPr lIns="90000" rIns="90000" tIns="45000" bIns="45000"/>
          <a:p>
            <a:r>
              <a:rPr b="0" lang="de-DE" sz="1500" spc="-1" strike="noStrike">
                <a:solidFill>
                  <a:srgbClr val="666666"/>
                </a:solidFill>
                <a:uFill>
                  <a:solidFill>
                    <a:srgbClr val="ffffff"/>
                  </a:solidFill>
                </a:uFill>
                <a:latin typeface="Arial"/>
              </a:rPr>
              <a:t>More info in page(s): 4</a:t>
            </a:r>
            <a:endParaRPr b="0" lang="de-DE" sz="1800" spc="-1" strike="noStrike">
              <a:solidFill>
                <a:srgbClr val="000000"/>
              </a:solidFill>
              <a:uFill>
                <a:solidFill>
                  <a:srgbClr val="ffffff"/>
                </a:solidFill>
              </a:uFill>
              <a:latin typeface="Arial"/>
            </a:endParaRPr>
          </a:p>
        </p:txBody>
      </p:sp>
    </p:spTree>
  </p:cSld>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720000" y="30096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Research</a:t>
            </a:r>
            <a:r>
              <a:rPr b="1" lang="de-DE" sz="4400" spc="-1" strike="noStrike">
                <a:solidFill>
                  <a:srgbClr val="333333"/>
                </a:solidFill>
                <a:uFill>
                  <a:solidFill>
                    <a:srgbClr val="ffffff"/>
                  </a:solidFill>
                </a:uFill>
                <a:latin typeface="Open Sans"/>
              </a:rPr>
              <a:t>
</a:t>
            </a:r>
            <a:r>
              <a:rPr b="1" lang="de-DE" sz="2800" spc="-1" strike="noStrike">
                <a:solidFill>
                  <a:srgbClr val="333333"/>
                </a:solidFill>
                <a:uFill>
                  <a:solidFill>
                    <a:srgbClr val="ffffff"/>
                  </a:solidFill>
                </a:uFill>
                <a:latin typeface="Open Sans"/>
              </a:rPr>
              <a:t>Objectives</a:t>
            </a:r>
            <a:endParaRPr b="1" lang="de-DE" sz="4400" spc="-1" strike="noStrike">
              <a:solidFill>
                <a:srgbClr val="333333"/>
              </a:solidFill>
              <a:uFill>
                <a:solidFill>
                  <a:srgbClr val="ffffff"/>
                </a:solidFill>
              </a:uFill>
              <a:latin typeface="Open Sans"/>
            </a:endParaRPr>
          </a:p>
        </p:txBody>
      </p:sp>
      <p:sp>
        <p:nvSpPr>
          <p:cNvPr id="107" name="TextShape 2"/>
          <p:cNvSpPr txBox="1"/>
          <p:nvPr/>
        </p:nvSpPr>
        <p:spPr>
          <a:xfrm>
            <a:off x="720000" y="2160000"/>
            <a:ext cx="8640000" cy="4384800"/>
          </a:xfrm>
          <a:prstGeom prst="rect">
            <a:avLst/>
          </a:prstGeom>
          <a:noFill/>
          <a:ln>
            <a:noFill/>
          </a:ln>
        </p:spPr>
        <p:txBody>
          <a:bodyPr lIns="0" rIns="0" tIns="0" bIns="0"/>
          <a:p>
            <a:pPr marL="234000" indent="-180000">
              <a:spcAft>
                <a:spcPts val="1417"/>
              </a:spcAft>
              <a:buClr>
                <a:srgbClr val="7f00ff"/>
              </a:buClr>
              <a:buFont typeface="StarSymbol"/>
              <a:buAutoNum type="arabicParen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State of the art in representing provenance       of consent &amp; data lifecycles</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StarSymbol"/>
              <a:buAutoNum type="arabicParen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Demonstrate effectiveness of SPARQL as a        query mechanism for retrieving compliance      related information from provenance graph</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StarSymbol"/>
              <a:buAutoNum type="arabicParenR"/>
            </a:pPr>
            <a:r>
              <a:rPr b="0" lang="de-DE" sz="2800" spc="-1" strike="noStrike">
                <a:solidFill>
                  <a:srgbClr val="333333"/>
                </a:solidFill>
                <a:uFill>
                  <a:solidFill>
                    <a:srgbClr val="ffffff"/>
                  </a:solidFill>
                </a:uFill>
                <a:latin typeface="Open Sans"/>
              </a:rPr>
              <a:t> </a:t>
            </a:r>
            <a:r>
              <a:rPr b="0" lang="de-DE" sz="2800" spc="-1" strike="noStrike">
                <a:solidFill>
                  <a:srgbClr val="333333"/>
                </a:solidFill>
                <a:uFill>
                  <a:solidFill>
                    <a:srgbClr val="ffffff"/>
                  </a:solidFill>
                </a:uFill>
                <a:latin typeface="Open Sans"/>
              </a:rPr>
              <a:t>Explore how constraints over provenance          graphs can be used as a mechanism for            expressing and evaluating GDPR obligations</a:t>
            </a:r>
            <a:endParaRPr b="0" lang="de-DE" sz="2800" spc="-1" strike="noStrike">
              <a:solidFill>
                <a:srgbClr val="333333"/>
              </a:solidFill>
              <a:uFill>
                <a:solidFill>
                  <a:srgbClr val="ffffff"/>
                </a:solidFill>
              </a:uFill>
              <a:latin typeface="Open Sans"/>
            </a:endParaRPr>
          </a:p>
        </p:txBody>
      </p:sp>
      <p:sp>
        <p:nvSpPr>
          <p:cNvPr id="108" name="TextShape 3"/>
          <p:cNvSpPr txBox="1"/>
          <p:nvPr/>
        </p:nvSpPr>
        <p:spPr>
          <a:xfrm>
            <a:off x="3672000" y="7020360"/>
            <a:ext cx="4968000" cy="302040"/>
          </a:xfrm>
          <a:prstGeom prst="rect">
            <a:avLst/>
          </a:prstGeom>
          <a:noFill/>
          <a:ln>
            <a:noFill/>
          </a:ln>
        </p:spPr>
        <p:txBody>
          <a:bodyPr lIns="90000" rIns="90000" tIns="45000" bIns="45000"/>
          <a:p>
            <a:r>
              <a:rPr b="0" lang="de-DE" sz="1500" spc="-1" strike="noStrike">
                <a:solidFill>
                  <a:srgbClr val="666666"/>
                </a:solidFill>
                <a:uFill>
                  <a:solidFill>
                    <a:srgbClr val="ffffff"/>
                  </a:solidFill>
                </a:uFill>
                <a:latin typeface="Arial"/>
              </a:rPr>
              <a:t>More info in page(s): 4-5</a:t>
            </a:r>
            <a:endParaRPr b="0" lang="de-DE" sz="1800" spc="-1" strike="noStrike">
              <a:solidFill>
                <a:srgbClr val="000000"/>
              </a:solidFill>
              <a:uFill>
                <a:solidFill>
                  <a:srgbClr val="ffffff"/>
                </a:solidFill>
              </a:uFill>
              <a:latin typeface="Arial"/>
            </a:endParaRPr>
          </a:p>
        </p:txBody>
      </p:sp>
    </p:spTree>
  </p:cSld>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TextShape 1"/>
          <p:cNvSpPr txBox="1"/>
          <p:nvPr/>
        </p:nvSpPr>
        <p:spPr>
          <a:xfrm>
            <a:off x="720000" y="300960"/>
            <a:ext cx="8855640" cy="1262520"/>
          </a:xfrm>
          <a:prstGeom prst="rect">
            <a:avLst/>
          </a:prstGeom>
          <a:noFill/>
          <a:ln>
            <a:noFill/>
          </a:ln>
        </p:spPr>
        <p:txBody>
          <a:bodyPr lIns="0" rIns="0" tIns="0" bIns="0" anchor="ctr"/>
          <a:p>
            <a:r>
              <a:rPr b="1" lang="de-DE" sz="4400" spc="-1" strike="noStrike">
                <a:solidFill>
                  <a:srgbClr val="333333"/>
                </a:solidFill>
                <a:uFill>
                  <a:solidFill>
                    <a:srgbClr val="ffffff"/>
                  </a:solidFill>
                </a:uFill>
                <a:latin typeface="Open Sans"/>
              </a:rPr>
              <a:t>Research</a:t>
            </a:r>
            <a:r>
              <a:rPr b="1" lang="de-DE" sz="4400" spc="-1" strike="noStrike">
                <a:solidFill>
                  <a:srgbClr val="333333"/>
                </a:solidFill>
                <a:uFill>
                  <a:solidFill>
                    <a:srgbClr val="ffffff"/>
                  </a:solidFill>
                </a:uFill>
                <a:latin typeface="Open Sans"/>
              </a:rPr>
              <a:t>
</a:t>
            </a:r>
            <a:r>
              <a:rPr b="1" lang="de-DE" sz="2800" spc="-1" strike="noStrike">
                <a:solidFill>
                  <a:srgbClr val="333333"/>
                </a:solidFill>
                <a:uFill>
                  <a:solidFill>
                    <a:srgbClr val="ffffff"/>
                  </a:solidFill>
                </a:uFill>
                <a:latin typeface="Open Sans"/>
              </a:rPr>
              <a:t>Contribution</a:t>
            </a:r>
            <a:endParaRPr b="1" lang="de-DE" sz="4400" spc="-1" strike="noStrike">
              <a:solidFill>
                <a:srgbClr val="333333"/>
              </a:solidFill>
              <a:uFill>
                <a:solidFill>
                  <a:srgbClr val="ffffff"/>
                </a:solidFill>
              </a:uFill>
              <a:latin typeface="Open Sans"/>
            </a:endParaRPr>
          </a:p>
        </p:txBody>
      </p:sp>
      <p:sp>
        <p:nvSpPr>
          <p:cNvPr id="110" name="TextShape 2"/>
          <p:cNvSpPr txBox="1"/>
          <p:nvPr/>
        </p:nvSpPr>
        <p:spPr>
          <a:xfrm>
            <a:off x="648000" y="1944000"/>
            <a:ext cx="8640000" cy="4384800"/>
          </a:xfrm>
          <a:prstGeom prst="rect">
            <a:avLst/>
          </a:prstGeom>
          <a:noFill/>
          <a:ln>
            <a:noFill/>
          </a:ln>
        </p:spPr>
        <p:txBody>
          <a:bodyPr lIns="0" rIns="0" tIns="0" bIns="0"/>
          <a:p>
            <a:pPr marL="234000" indent="-180000">
              <a:spcAft>
                <a:spcPts val="1417"/>
              </a:spcAft>
              <a:buClr>
                <a:srgbClr val="7f00ff"/>
              </a:buClr>
              <a:buFont typeface="StarSymbol"/>
              <a:buAutoNum type="arabicParenR"/>
            </a:pPr>
            <a:r>
              <a:rPr b="1" lang="de-DE" sz="2400" spc="-1" strike="noStrike">
                <a:solidFill>
                  <a:srgbClr val="333333"/>
                </a:solidFill>
                <a:uFill>
                  <a:solidFill>
                    <a:srgbClr val="ffffff"/>
                  </a:solidFill>
                </a:uFill>
                <a:latin typeface="Open Sans"/>
              </a:rPr>
              <a:t>Major Contribution</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StarSymbol"/>
              <a:buAutoNum type="arabicParenR"/>
            </a:pPr>
            <a:r>
              <a:rPr b="0" lang="de-DE" sz="2400" spc="-1" strike="noStrike">
                <a:solidFill>
                  <a:srgbClr val="333333"/>
                </a:solidFill>
                <a:uFill>
                  <a:solidFill>
                    <a:srgbClr val="ffffff"/>
                  </a:solidFill>
                </a:uFill>
                <a:latin typeface="Open Sans"/>
              </a:rPr>
              <a:t>Creation of an ontology to express GDPR compliance based on obligations evaluated over provenance graphs of consent and data lifecycles</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StarSymbol"/>
              <a:buAutoNum type="arabicParenR"/>
            </a:pP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StarSymbol"/>
              <a:buAutoNum type="arabicParenR"/>
            </a:pPr>
            <a:r>
              <a:rPr b="1" lang="de-DE" sz="2400" spc="-1" strike="noStrike">
                <a:solidFill>
                  <a:srgbClr val="333333"/>
                </a:solidFill>
                <a:uFill>
                  <a:solidFill>
                    <a:srgbClr val="ffffff"/>
                  </a:solidFill>
                </a:uFill>
                <a:latin typeface="Open Sans"/>
              </a:rPr>
              <a:t>Minor Contributions</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StarSymbol"/>
              <a:buAutoNum type="arabicParenR"/>
            </a:pPr>
            <a:r>
              <a:rPr b="0" lang="de-DE" sz="2400" spc="-1" strike="noStrike">
                <a:solidFill>
                  <a:srgbClr val="333333"/>
                </a:solidFill>
                <a:uFill>
                  <a:solidFill>
                    <a:srgbClr val="ffffff"/>
                  </a:solidFill>
                </a:uFill>
                <a:latin typeface="Open Sans"/>
              </a:rPr>
              <a:t>- Ontology to express provenance</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StarSymbol"/>
              <a:buAutoNum type="arabicParenR"/>
            </a:pPr>
            <a:r>
              <a:rPr b="0" lang="de-DE" sz="2400" spc="-1" strike="noStrike">
                <a:solidFill>
                  <a:srgbClr val="333333"/>
                </a:solidFill>
                <a:uFill>
                  <a:solidFill>
                    <a:srgbClr val="ffffff"/>
                  </a:solidFill>
                </a:uFill>
                <a:latin typeface="Open Sans"/>
              </a:rPr>
              <a:t>- Constraints to express compliance obligations</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StarSymbol"/>
              <a:buAutoNum type="arabicParenR"/>
            </a:pPr>
            <a:r>
              <a:rPr b="0" lang="de-DE" sz="2400" spc="-1" strike="noStrike">
                <a:solidFill>
                  <a:srgbClr val="333333"/>
                </a:solidFill>
                <a:uFill>
                  <a:solidFill>
                    <a:srgbClr val="ffffff"/>
                  </a:solidFill>
                </a:uFill>
                <a:latin typeface="Open Sans"/>
              </a:rPr>
              <a:t>- GDPR as a resource</a:t>
            </a:r>
            <a:endParaRPr b="0" lang="de-DE" sz="2800" spc="-1" strike="noStrike">
              <a:solidFill>
                <a:srgbClr val="333333"/>
              </a:solidFill>
              <a:uFill>
                <a:solidFill>
                  <a:srgbClr val="ffffff"/>
                </a:solidFill>
              </a:uFill>
              <a:latin typeface="Open Sans"/>
            </a:endParaRPr>
          </a:p>
        </p:txBody>
      </p:sp>
      <p:sp>
        <p:nvSpPr>
          <p:cNvPr id="111" name="TextShape 3"/>
          <p:cNvSpPr txBox="1"/>
          <p:nvPr/>
        </p:nvSpPr>
        <p:spPr>
          <a:xfrm>
            <a:off x="3672000" y="7020360"/>
            <a:ext cx="4968000" cy="302040"/>
          </a:xfrm>
          <a:prstGeom prst="rect">
            <a:avLst/>
          </a:prstGeom>
          <a:noFill/>
          <a:ln>
            <a:noFill/>
          </a:ln>
        </p:spPr>
        <p:txBody>
          <a:bodyPr lIns="90000" rIns="90000" tIns="45000" bIns="45000"/>
          <a:p>
            <a:r>
              <a:rPr b="0" lang="de-DE" sz="1500" spc="-1" strike="noStrike">
                <a:solidFill>
                  <a:srgbClr val="666666"/>
                </a:solidFill>
                <a:uFill>
                  <a:solidFill>
                    <a:srgbClr val="ffffff"/>
                  </a:solidFill>
                </a:uFill>
                <a:latin typeface="Arial"/>
              </a:rPr>
              <a:t>More info in page(s): 5</a:t>
            </a:r>
            <a:endParaRPr b="0" lang="de-DE" sz="1800" spc="-1" strike="noStrike">
              <a:solidFill>
                <a:srgbClr val="000000"/>
              </a:solidFill>
              <a:uFill>
                <a:solidFill>
                  <a:srgbClr val="ffffff"/>
                </a:solidFill>
              </a:uFill>
              <a:latin typeface="Arial"/>
            </a:endParaRPr>
          </a:p>
        </p:txBody>
      </p:sp>
    </p:spTree>
  </p:cSld>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720000" y="300960"/>
            <a:ext cx="8855640" cy="1262520"/>
          </a:xfrm>
          <a:prstGeom prst="rect">
            <a:avLst/>
          </a:prstGeom>
          <a:noFill/>
          <a:ln>
            <a:noFill/>
          </a:ln>
        </p:spPr>
        <p:txBody>
          <a:bodyPr lIns="0" rIns="0" tIns="0" bIns="0" anchor="ctr"/>
          <a:p>
            <a:r>
              <a:rPr b="1" lang="de-DE" sz="4000" spc="-1" strike="noStrike">
                <a:solidFill>
                  <a:srgbClr val="333333"/>
                </a:solidFill>
                <a:uFill>
                  <a:solidFill>
                    <a:srgbClr val="ffffff"/>
                  </a:solidFill>
                </a:uFill>
                <a:latin typeface="Open Sans"/>
              </a:rPr>
              <a:t>State of the Art</a:t>
            </a:r>
            <a:r>
              <a:rPr b="1" lang="de-DE" sz="4000" spc="-1" strike="noStrike">
                <a:solidFill>
                  <a:srgbClr val="333333"/>
                </a:solidFill>
                <a:uFill>
                  <a:solidFill>
                    <a:srgbClr val="ffffff"/>
                  </a:solidFill>
                </a:uFill>
                <a:latin typeface="Open Sans"/>
              </a:rPr>
              <a:t>
</a:t>
            </a:r>
            <a:r>
              <a:rPr b="1" lang="de-DE" sz="2800" spc="-1" strike="noStrike">
                <a:solidFill>
                  <a:srgbClr val="333333"/>
                </a:solidFill>
                <a:uFill>
                  <a:solidFill>
                    <a:srgbClr val="ffffff"/>
                  </a:solidFill>
                </a:uFill>
                <a:latin typeface="Open Sans"/>
              </a:rPr>
              <a:t>Provenance - PROV Ontology (PROV-O)</a:t>
            </a:r>
            <a:endParaRPr b="1" lang="de-DE" sz="4400" spc="-1" strike="noStrike">
              <a:solidFill>
                <a:srgbClr val="333333"/>
              </a:solidFill>
              <a:uFill>
                <a:solidFill>
                  <a:srgbClr val="ffffff"/>
                </a:solidFill>
              </a:uFill>
              <a:latin typeface="Open Sans"/>
            </a:endParaRPr>
          </a:p>
        </p:txBody>
      </p:sp>
      <p:sp>
        <p:nvSpPr>
          <p:cNvPr id="113" name="TextShape 2"/>
          <p:cNvSpPr txBox="1"/>
          <p:nvPr/>
        </p:nvSpPr>
        <p:spPr>
          <a:xfrm>
            <a:off x="720000" y="2160000"/>
            <a:ext cx="4215960" cy="4384800"/>
          </a:xfrm>
          <a:prstGeom prst="rect">
            <a:avLst/>
          </a:prstGeom>
          <a:noFill/>
          <a:ln>
            <a:noFill/>
          </a:ln>
        </p:spPr>
        <p:txBody>
          <a:bodyPr lIns="0" rIns="0" tIns="0" bIns="0"/>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OWL2 ontology to express provenance</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W3C Recommendation</a:t>
            </a: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30-APR-2013</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Interaction between Activity, Entity, Agents</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Record history </a:t>
            </a:r>
            <a:r>
              <a:rPr b="0" i="1" lang="de-DE" sz="2400" spc="-1" strike="noStrike">
                <a:solidFill>
                  <a:srgbClr val="333333"/>
                </a:solidFill>
                <a:uFill>
                  <a:solidFill>
                    <a:srgbClr val="ffffff"/>
                  </a:solidFill>
                </a:uFill>
                <a:latin typeface="Open Sans"/>
              </a:rPr>
              <a:t>(past)</a:t>
            </a:r>
            <a:endParaRPr b="0" lang="de-DE" sz="2800" spc="-1" strike="noStrike">
              <a:solidFill>
                <a:srgbClr val="333333"/>
              </a:solidFill>
              <a:uFill>
                <a:solidFill>
                  <a:srgbClr val="ffffff"/>
                </a:solidFill>
              </a:uFill>
              <a:latin typeface="Open Sans"/>
            </a:endParaRPr>
          </a:p>
        </p:txBody>
      </p:sp>
      <p:pic>
        <p:nvPicPr>
          <p:cNvPr id="114" name="" descr=""/>
          <p:cNvPicPr/>
          <p:nvPr/>
        </p:nvPicPr>
        <p:blipFill>
          <a:blip r:embed="rId1"/>
          <a:stretch/>
        </p:blipFill>
        <p:spPr>
          <a:xfrm>
            <a:off x="5146920" y="2445480"/>
            <a:ext cx="4215960" cy="2373840"/>
          </a:xfrm>
          <a:prstGeom prst="rect">
            <a:avLst/>
          </a:prstGeom>
          <a:ln>
            <a:noFill/>
          </a:ln>
        </p:spPr>
      </p:pic>
      <p:sp>
        <p:nvSpPr>
          <p:cNvPr id="115" name="TextShape 3"/>
          <p:cNvSpPr txBox="1"/>
          <p:nvPr/>
        </p:nvSpPr>
        <p:spPr>
          <a:xfrm>
            <a:off x="718920" y="1456200"/>
            <a:ext cx="3241080" cy="343800"/>
          </a:xfrm>
          <a:prstGeom prst="rect">
            <a:avLst/>
          </a:prstGeom>
          <a:noFill/>
          <a:ln>
            <a:noFill/>
          </a:ln>
        </p:spPr>
        <p:txBody>
          <a:bodyPr lIns="90000" rIns="90000" tIns="45000" bIns="45000"/>
          <a:p>
            <a:r>
              <a:rPr b="0" lang="de-DE" sz="1800" spc="-1" strike="noStrike">
                <a:solidFill>
                  <a:srgbClr val="0000ff"/>
                </a:solidFill>
                <a:uFill>
                  <a:solidFill>
                    <a:srgbClr val="ffffff"/>
                  </a:solidFill>
                </a:uFill>
                <a:latin typeface="Arial"/>
              </a:rPr>
              <a:t>https://www.w3.org/TR/prov-o/</a:t>
            </a:r>
            <a:endParaRPr b="0" lang="de-DE" sz="1800" spc="-1" strike="noStrike">
              <a:solidFill>
                <a:srgbClr val="000000"/>
              </a:solidFill>
              <a:uFill>
                <a:solidFill>
                  <a:srgbClr val="ffffff"/>
                </a:solidFill>
              </a:uFill>
              <a:latin typeface="Arial"/>
            </a:endParaRPr>
          </a:p>
        </p:txBody>
      </p:sp>
      <p:sp>
        <p:nvSpPr>
          <p:cNvPr id="116" name="TextShape 4"/>
          <p:cNvSpPr txBox="1"/>
          <p:nvPr/>
        </p:nvSpPr>
        <p:spPr>
          <a:xfrm>
            <a:off x="3672000" y="7020360"/>
            <a:ext cx="4968000" cy="302040"/>
          </a:xfrm>
          <a:prstGeom prst="rect">
            <a:avLst/>
          </a:prstGeom>
          <a:noFill/>
          <a:ln>
            <a:noFill/>
          </a:ln>
        </p:spPr>
        <p:txBody>
          <a:bodyPr lIns="90000" rIns="90000" tIns="45000" bIns="45000"/>
          <a:p>
            <a:r>
              <a:rPr b="0" lang="de-DE" sz="1500" spc="-1" strike="noStrike">
                <a:solidFill>
                  <a:srgbClr val="666666"/>
                </a:solidFill>
                <a:uFill>
                  <a:solidFill>
                    <a:srgbClr val="ffffff"/>
                  </a:solidFill>
                </a:uFill>
                <a:latin typeface="Arial"/>
              </a:rPr>
              <a:t>More info in page(s): 7-8</a:t>
            </a:r>
            <a:endParaRPr b="0" lang="de-DE" sz="1800" spc="-1" strike="noStrike">
              <a:solidFill>
                <a:srgbClr val="000000"/>
              </a:solidFill>
              <a:uFill>
                <a:solidFill>
                  <a:srgbClr val="ffffff"/>
                </a:solidFill>
              </a:uFill>
              <a:latin typeface="Arial"/>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TextShape 1"/>
          <p:cNvSpPr txBox="1"/>
          <p:nvPr/>
        </p:nvSpPr>
        <p:spPr>
          <a:xfrm>
            <a:off x="720000" y="300960"/>
            <a:ext cx="8855640" cy="1262520"/>
          </a:xfrm>
          <a:prstGeom prst="rect">
            <a:avLst/>
          </a:prstGeom>
          <a:noFill/>
          <a:ln>
            <a:noFill/>
          </a:ln>
        </p:spPr>
        <p:txBody>
          <a:bodyPr lIns="0" rIns="0" tIns="0" bIns="0" anchor="ctr"/>
          <a:p>
            <a:r>
              <a:rPr b="1" lang="de-DE" sz="4000" spc="-1" strike="noStrike">
                <a:solidFill>
                  <a:srgbClr val="333333"/>
                </a:solidFill>
                <a:uFill>
                  <a:solidFill>
                    <a:srgbClr val="ffffff"/>
                  </a:solidFill>
                </a:uFill>
                <a:latin typeface="Open Sans"/>
              </a:rPr>
              <a:t>State of the Art</a:t>
            </a:r>
            <a:r>
              <a:rPr b="1" lang="de-DE" sz="4000" spc="-1" strike="noStrike">
                <a:solidFill>
                  <a:srgbClr val="333333"/>
                </a:solidFill>
                <a:uFill>
                  <a:solidFill>
                    <a:srgbClr val="ffffff"/>
                  </a:solidFill>
                </a:uFill>
                <a:latin typeface="Open Sans"/>
              </a:rPr>
              <a:t>
</a:t>
            </a:r>
            <a:r>
              <a:rPr b="1" lang="de-DE" sz="2800" spc="-1" strike="noStrike">
                <a:solidFill>
                  <a:srgbClr val="333333"/>
                </a:solidFill>
                <a:uFill>
                  <a:solidFill>
                    <a:srgbClr val="ffffff"/>
                  </a:solidFill>
                </a:uFill>
                <a:latin typeface="Open Sans"/>
              </a:rPr>
              <a:t>Provenance - P-Plan</a:t>
            </a:r>
            <a:endParaRPr b="1" lang="de-DE" sz="4400" spc="-1" strike="noStrike">
              <a:solidFill>
                <a:srgbClr val="333333"/>
              </a:solidFill>
              <a:uFill>
                <a:solidFill>
                  <a:srgbClr val="ffffff"/>
                </a:solidFill>
              </a:uFill>
              <a:latin typeface="Open Sans"/>
            </a:endParaRPr>
          </a:p>
        </p:txBody>
      </p:sp>
      <p:sp>
        <p:nvSpPr>
          <p:cNvPr id="118" name="TextShape 2"/>
          <p:cNvSpPr txBox="1"/>
          <p:nvPr/>
        </p:nvSpPr>
        <p:spPr>
          <a:xfrm>
            <a:off x="720000" y="2160000"/>
            <a:ext cx="4215960" cy="4384800"/>
          </a:xfrm>
          <a:prstGeom prst="rect">
            <a:avLst/>
          </a:prstGeom>
          <a:noFill/>
          <a:ln>
            <a:noFill/>
          </a:ln>
        </p:spPr>
        <p:txBody>
          <a:bodyPr lIns="0" rIns="0" tIns="0" bIns="0"/>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Extension of PROV-O</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Represent ‘plan‘ that guided execution</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Model execution that is yet to happen </a:t>
            </a:r>
            <a:r>
              <a:rPr b="0" i="1" lang="de-DE" sz="2400" spc="-1" strike="noStrike">
                <a:solidFill>
                  <a:srgbClr val="333333"/>
                </a:solidFill>
                <a:uFill>
                  <a:solidFill>
                    <a:srgbClr val="ffffff"/>
                  </a:solidFill>
                </a:uFill>
                <a:latin typeface="Open Sans"/>
              </a:rPr>
              <a:t>(future)</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i="1"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Common template</a:t>
            </a:r>
            <a:endParaRPr b="0" lang="de-DE" sz="2800" spc="-1" strike="noStrike">
              <a:solidFill>
                <a:srgbClr val="333333"/>
              </a:solidFill>
              <a:uFill>
                <a:solidFill>
                  <a:srgbClr val="ffffff"/>
                </a:solidFill>
              </a:uFill>
              <a:latin typeface="Open Sans"/>
            </a:endParaRPr>
          </a:p>
          <a:p>
            <a:pPr marL="234000" indent="-180000">
              <a:spcAft>
                <a:spcPts val="1417"/>
              </a:spcAft>
              <a:buClr>
                <a:srgbClr val="7f00ff"/>
              </a:buClr>
              <a:buFont typeface="Wingdings" charset="2"/>
              <a:buChar char=""/>
            </a:pPr>
            <a:r>
              <a:rPr b="0" lang="de-DE" sz="2400" spc="-1" strike="noStrike">
                <a:solidFill>
                  <a:srgbClr val="333333"/>
                </a:solidFill>
                <a:uFill>
                  <a:solidFill>
                    <a:srgbClr val="ffffff"/>
                  </a:solidFill>
                </a:uFill>
                <a:latin typeface="Open Sans"/>
              </a:rPr>
              <a:t> </a:t>
            </a:r>
            <a:r>
              <a:rPr b="0" lang="de-DE" sz="2400" spc="-1" strike="noStrike">
                <a:solidFill>
                  <a:srgbClr val="333333"/>
                </a:solidFill>
                <a:uFill>
                  <a:solidFill>
                    <a:srgbClr val="ffffff"/>
                  </a:solidFill>
                </a:uFill>
                <a:latin typeface="Open Sans"/>
              </a:rPr>
              <a:t>Individual instantiations using PROV-O</a:t>
            </a:r>
            <a:endParaRPr b="0" lang="de-DE" sz="2800" spc="-1" strike="noStrike">
              <a:solidFill>
                <a:srgbClr val="333333"/>
              </a:solidFill>
              <a:uFill>
                <a:solidFill>
                  <a:srgbClr val="ffffff"/>
                </a:solidFill>
              </a:uFill>
              <a:latin typeface="Open Sans"/>
            </a:endParaRPr>
          </a:p>
        </p:txBody>
      </p:sp>
      <p:pic>
        <p:nvPicPr>
          <p:cNvPr id="119" name="" descr=""/>
          <p:cNvPicPr/>
          <p:nvPr/>
        </p:nvPicPr>
        <p:blipFill>
          <a:blip r:embed="rId1"/>
          <a:stretch/>
        </p:blipFill>
        <p:spPr>
          <a:xfrm>
            <a:off x="5146920" y="2453040"/>
            <a:ext cx="4215960" cy="3078720"/>
          </a:xfrm>
          <a:prstGeom prst="rect">
            <a:avLst/>
          </a:prstGeom>
          <a:ln>
            <a:noFill/>
          </a:ln>
        </p:spPr>
      </p:pic>
      <p:sp>
        <p:nvSpPr>
          <p:cNvPr id="120" name="TextShape 3"/>
          <p:cNvSpPr txBox="1"/>
          <p:nvPr/>
        </p:nvSpPr>
        <p:spPr>
          <a:xfrm>
            <a:off x="718920" y="1456200"/>
            <a:ext cx="3529080" cy="343800"/>
          </a:xfrm>
          <a:prstGeom prst="rect">
            <a:avLst/>
          </a:prstGeom>
          <a:noFill/>
          <a:ln>
            <a:noFill/>
          </a:ln>
        </p:spPr>
        <p:txBody>
          <a:bodyPr lIns="90000" rIns="90000" tIns="45000" bIns="45000"/>
          <a:p>
            <a:r>
              <a:rPr b="0" lang="de-DE" sz="1800" spc="-1" strike="noStrike">
                <a:solidFill>
                  <a:srgbClr val="0000ff"/>
                </a:solidFill>
                <a:uFill>
                  <a:solidFill>
                    <a:srgbClr val="ffffff"/>
                  </a:solidFill>
                </a:uFill>
                <a:latin typeface="Arial"/>
              </a:rPr>
              <a:t>http://vocab.linkeddata.es/p-plan/</a:t>
            </a:r>
            <a:endParaRPr b="0" lang="de-DE" sz="1800" spc="-1" strike="noStrike">
              <a:solidFill>
                <a:srgbClr val="000000"/>
              </a:solidFill>
              <a:uFill>
                <a:solidFill>
                  <a:srgbClr val="ffffff"/>
                </a:solidFill>
              </a:uFill>
              <a:latin typeface="Arial"/>
            </a:endParaRPr>
          </a:p>
        </p:txBody>
      </p:sp>
      <p:sp>
        <p:nvSpPr>
          <p:cNvPr id="121" name="TextShape 4"/>
          <p:cNvSpPr txBox="1"/>
          <p:nvPr/>
        </p:nvSpPr>
        <p:spPr>
          <a:xfrm>
            <a:off x="3672000" y="7020360"/>
            <a:ext cx="4968000" cy="302040"/>
          </a:xfrm>
          <a:prstGeom prst="rect">
            <a:avLst/>
          </a:prstGeom>
          <a:noFill/>
          <a:ln>
            <a:noFill/>
          </a:ln>
        </p:spPr>
        <p:txBody>
          <a:bodyPr lIns="90000" rIns="90000" tIns="45000" bIns="45000"/>
          <a:p>
            <a:r>
              <a:rPr b="0" lang="de-DE" sz="1500" spc="-1" strike="noStrike">
                <a:solidFill>
                  <a:srgbClr val="666666"/>
                </a:solidFill>
                <a:uFill>
                  <a:solidFill>
                    <a:srgbClr val="ffffff"/>
                  </a:solidFill>
                </a:uFill>
                <a:latin typeface="Arial"/>
              </a:rPr>
              <a:t>More info in page(s): 7-8</a:t>
            </a:r>
            <a:endParaRPr b="0" lang="de-DE" sz="1800" spc="-1" strike="noStrike">
              <a:solidFill>
                <a:srgbClr val="000000"/>
              </a:solidFill>
              <a:uFill>
                <a:solidFill>
                  <a:srgbClr val="ffffff"/>
                </a:solidFill>
              </a:uFill>
              <a:latin typeface="Arial"/>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1646</TotalTime>
  <Application>LibreOffice/5.3.1.2$Linux_X86_64 LibreOffice_project/30m0$Build-2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2017-10-17T19:32:33Z</dcterms:created>
  <dc:creator/>
  <dc:description/>
  <dc:language>en-IE</dc:language>
  <cp:lastModifiedBy/>
  <cp:lastPrinted>2017-11-07T18:36:30Z</cp:lastPrinted>
  <dcterms:modified xsi:type="dcterms:W3CDTF">2017-11-09T08:35:10Z</dcterms:modified>
  <cp:revision>162</cp:revision>
  <dc:subject/>
  <dc:title/>
</cp:coreProperties>
</file>