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922AF6-68EB-7B4E-B672-5309771E16C4}">
          <p14:sldIdLst>
            <p14:sldId id="256"/>
            <p14:sldId id="257"/>
            <p14:sldId id="262"/>
            <p14:sldId id="25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494"/>
    <a:srgbClr val="2D7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0"/>
    <p:restoredTop sz="91458"/>
  </p:normalViewPr>
  <p:slideViewPr>
    <p:cSldViewPr snapToGrid="0" snapToObjects="1">
      <p:cViewPr varScale="1">
        <p:scale>
          <a:sx n="107" d="100"/>
          <a:sy n="107" d="100"/>
        </p:scale>
        <p:origin x="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18F54-A1C5-3D4A-93E7-AE77B9E8D685}" type="datetimeFigureOut">
              <a:rPr lang="en-US" smtClean="0"/>
              <a:t>5/5/20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CA7A-A581-C84D-B84D-9E8030A7F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59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283DFB-6721-4548-9196-F11AC29AFB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9483" y="-47625"/>
            <a:ext cx="12310533" cy="69246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FD55E-38B9-054B-9294-49EBABE4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A9FF9F-98E2-1C4F-B10E-304104619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040" y="1790163"/>
            <a:ext cx="8171405" cy="182150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BFE1707-83A9-EF49-B845-F0CB554F4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40" y="3720076"/>
            <a:ext cx="8171405" cy="117389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307C3-0CDB-5644-B953-A3BC90F0B7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356" y="375546"/>
            <a:ext cx="1362124" cy="11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1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F41A-1C71-324B-8CE9-DC7074C0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600" cy="482392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5B7DA-1C9E-5A43-8677-B74EAFE2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0">
            <a:extLst>
              <a:ext uri="{FF2B5EF4-FFF2-40B4-BE49-F238E27FC236}">
                <a16:creationId xmlns:a16="http://schemas.microsoft.com/office/drawing/2014/main" id="{6A7EEC81-A0CC-D849-B24B-F5C89FF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5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A4588DB-54BF-3A49-93D9-AC59754E65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8423" y="33249"/>
            <a:ext cx="12413673" cy="69826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25F669-A62A-A944-AD04-ABBCF16E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197"/>
            <a:ext cx="6989787" cy="2556803"/>
          </a:xfrm>
          <a:prstGeom prst="rect">
            <a:avLst/>
          </a:prstGeo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79C5E-1984-7A41-ACFA-DCB0FADF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55988"/>
            <a:ext cx="6989787" cy="2044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ABF1-B738-AA43-A92E-08206547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83C44-E073-2143-8B89-9B04A7809C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7245" y="2503600"/>
            <a:ext cx="2109909" cy="185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1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40156-48D1-7141-A9C1-36ABA7DE1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0800"/>
            <a:ext cx="5181600" cy="48561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31010-5E2F-C94A-BC6E-C71ABA001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0800"/>
            <a:ext cx="5181600" cy="48561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2897-657A-C645-8FB4-0E51DC79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D85673E8-B89D-5D48-8349-7EAA15809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5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C303-8C06-9348-B543-83B70257D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4249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9ADC0-389A-2A42-928E-1459F53EF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6410"/>
            <a:ext cx="5157787" cy="40232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23ADC-5DFF-9A4B-9DDA-DD8078761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4249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57F5A-5D23-9846-A16E-63AFF4A53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6410"/>
            <a:ext cx="5183188" cy="40232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7CF24-4861-894B-830F-5C023D6A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16570C-3F8C-A646-B624-604338517FB1}"/>
              </a:ext>
            </a:extLst>
          </p:cNvPr>
          <p:cNvSpPr txBox="1"/>
          <p:nvPr userDrawn="1"/>
        </p:nvSpPr>
        <p:spPr>
          <a:xfrm>
            <a:off x="2534653" y="176463"/>
            <a:ext cx="88191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970E7837-661B-E34C-8AA2-5A50320D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7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80E02-21B7-F14D-A92F-3E46623F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CE5E4434-5CD3-1D48-8F0C-409F114F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7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FDF70-7BB5-3C46-8917-EF1B60C3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D64FCD36-584B-2242-935D-114B1B67D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603" y="140538"/>
            <a:ext cx="8860397" cy="710068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5F53903F-1F99-9942-A3C3-7848EE491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1419" y="-12360"/>
            <a:ext cx="12345776" cy="69444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ABF1-B738-AA43-A92E-08206547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83C44-E073-2143-8B89-9B04A7809C2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7245" y="2503600"/>
            <a:ext cx="2109909" cy="1850797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E21BF3-ED2A-2A41-B903-995F9D63BAC6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344295" y="2389263"/>
            <a:ext cx="7046844" cy="208388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Insert contact details here.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A7F2A70-EBD5-F846-948A-C7F327BC869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344294" y="938664"/>
            <a:ext cx="7046845" cy="110307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Insert closing line here.</a:t>
            </a:r>
          </a:p>
          <a:p>
            <a:pPr lvl="0"/>
            <a:r>
              <a:rPr lang="en-GB" dirty="0" err="1"/>
              <a:t>ie</a:t>
            </a:r>
            <a:r>
              <a:rPr lang="en-GB" dirty="0"/>
              <a:t>: ‘Thank you!’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6EB3AF-4788-524B-9D58-25759D2AE520}"/>
              </a:ext>
            </a:extLst>
          </p:cNvPr>
          <p:cNvSpPr/>
          <p:nvPr userDrawn="1"/>
        </p:nvSpPr>
        <p:spPr>
          <a:xfrm>
            <a:off x="1344296" y="4716675"/>
            <a:ext cx="41511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3200" dirty="0" err="1">
                <a:solidFill>
                  <a:schemeClr val="bg1"/>
                </a:solidFill>
              </a:rPr>
              <a:t>www.adaptcentre.ie</a:t>
            </a:r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40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D3DB-D68D-AC4A-B593-77DEF113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0867"/>
            <a:ext cx="10515600" cy="4596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AFC3-2A87-924F-AA1E-8AB820407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406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9F00528-D929-0C44-B5F0-8C5D60448F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2613A-0BEA-554E-B440-6E0D01072634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-24603" y="-25823"/>
            <a:ext cx="12232936" cy="10321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84167-9766-6743-85B3-8EADEC0D6E1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69240" y="42718"/>
            <a:ext cx="1031240" cy="90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DGMjmyeFGCyZgLBkzRJ9Du1wfK1U9Au6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495F-874F-2548-8A71-65986F150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Knowledge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39AAC-F5D5-384A-B845-60078579B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Harshvardhan</a:t>
            </a:r>
            <a:r>
              <a:rPr lang="en-US" dirty="0"/>
              <a:t> J. Pandit</a:t>
            </a:r>
          </a:p>
          <a:p>
            <a:r>
              <a:rPr lang="en-US" dirty="0"/>
              <a:t>ADAPT Centre, Trinity College Dublin</a:t>
            </a:r>
          </a:p>
          <a:p>
            <a:r>
              <a:rPr lang="en-US" dirty="0"/>
              <a:t>harshvardhan.pandit@adaptcentre.ie </a:t>
            </a:r>
          </a:p>
        </p:txBody>
      </p:sp>
    </p:spTree>
    <p:extLst>
      <p:ext uri="{BB962C8B-B14F-4D97-AF65-F5344CB8AC3E}">
        <p14:creationId xmlns:p14="http://schemas.microsoft.com/office/powerpoint/2010/main" val="297963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B4606A-C2F8-374B-80E0-24C595CD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are you?</a:t>
            </a:r>
          </a:p>
          <a:p>
            <a:pPr lvl="1"/>
            <a:r>
              <a:rPr lang="en-GB" dirty="0"/>
              <a:t>Expertise</a:t>
            </a:r>
          </a:p>
          <a:p>
            <a:pPr lvl="1"/>
            <a:r>
              <a:rPr lang="en-GB" dirty="0"/>
              <a:t>Knowledge</a:t>
            </a:r>
          </a:p>
          <a:p>
            <a:pPr lvl="1"/>
            <a:r>
              <a:rPr lang="en-GB" dirty="0"/>
              <a:t>Interests</a:t>
            </a:r>
          </a:p>
          <a:p>
            <a:pPr lvl="1"/>
            <a:r>
              <a:rPr lang="en-GB" dirty="0"/>
              <a:t>What can you contribute?</a:t>
            </a:r>
          </a:p>
          <a:p>
            <a:r>
              <a:rPr lang="en-GB" dirty="0"/>
              <a:t>Does everyone understand and perceive the same information?</a:t>
            </a:r>
          </a:p>
          <a:p>
            <a:pPr lvl="1"/>
            <a:r>
              <a:rPr lang="en-GB" dirty="0"/>
              <a:t>Differences in problem identification</a:t>
            </a:r>
          </a:p>
          <a:p>
            <a:pPr lvl="1"/>
            <a:r>
              <a:rPr lang="en-GB" dirty="0"/>
              <a:t>Differences in goals / interests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b="1" u="sng" dirty="0"/>
              <a:t>Goals: Identify commonality </a:t>
            </a:r>
            <a:r>
              <a:rPr lang="en-GB" b="1" u="sng" dirty="0">
                <a:sym typeface="Wingdings" pitchFamily="2" charset="2"/>
              </a:rPr>
              <a:t> document!!!</a:t>
            </a:r>
            <a:endParaRPr lang="en-GB" b="1" u="sng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79184-9960-1541-9D38-7210286E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3C9F4D-BECB-024A-A924-3C2D82A6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4677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E31051-B541-5D4F-BD4B-4DD6FB36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‘Competency Question’ – identify questions whose answers will provide desired data or lead to asking more relevant questions</a:t>
            </a:r>
          </a:p>
          <a:p>
            <a:pPr marL="0" indent="0">
              <a:buNone/>
            </a:pPr>
            <a:r>
              <a:rPr lang="en-GB" dirty="0"/>
              <a:t>E.g. for this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this presentation about? </a:t>
            </a:r>
            <a:r>
              <a:rPr lang="en-GB" dirty="0">
                <a:sym typeface="Wingdings" pitchFamily="2" charset="2"/>
              </a:rPr>
              <a:t> topic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Who is presenting?  person / actor / presenter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ym typeface="Wingdings" pitchFamily="2" charset="2"/>
              </a:rPr>
              <a:t>How long will this last?  duration / temporal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others talk/discuss, are they also presenters? </a:t>
            </a:r>
            <a:r>
              <a:rPr lang="en-GB" dirty="0">
                <a:sym typeface="Wingdings" pitchFamily="2" charset="2"/>
              </a:rPr>
              <a:t> navel-gazing</a:t>
            </a:r>
          </a:p>
          <a:p>
            <a:pPr marL="514350" indent="-514350">
              <a:buFont typeface="+mj-lt"/>
              <a:buAutoNum type="arabicPeriod"/>
            </a:pPr>
            <a:endParaRPr lang="en-GB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GB" b="1" u="sng" dirty="0">
                <a:sym typeface="Wingdings" pitchFamily="2" charset="2"/>
              </a:rPr>
              <a:t>Goal: Document competency questions and what you think the answers will or should provide in terms of information</a:t>
            </a:r>
            <a:endParaRPr lang="en-GB" b="1" u="sn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A514F0-B8F4-B740-BE39-0405C02D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A0344-1DBF-B440-8240-1A58E895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2192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CFF8F-F782-4247-B82B-D6FD8029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Iterate over questions, identify information</a:t>
            </a:r>
          </a:p>
          <a:p>
            <a:r>
              <a:rPr lang="en-GB" dirty="0"/>
              <a:t>Nit-pick over granularity and conceptual definitions</a:t>
            </a:r>
          </a:p>
          <a:p>
            <a:r>
              <a:rPr lang="en-GB" dirty="0"/>
              <a:t>Outcome: set of concepts (and ideally relationships)</a:t>
            </a:r>
          </a:p>
          <a:p>
            <a:endParaRPr lang="en-GB" dirty="0"/>
          </a:p>
          <a:p>
            <a:r>
              <a:rPr lang="en-GB" dirty="0"/>
              <a:t>Time to structure these concepts as:</a:t>
            </a:r>
          </a:p>
          <a:p>
            <a:pPr lvl="1"/>
            <a:r>
              <a:rPr lang="en-GB" dirty="0"/>
              <a:t>Vocabulary, Glossary, Thesauri</a:t>
            </a:r>
          </a:p>
          <a:p>
            <a:pPr lvl="1"/>
            <a:r>
              <a:rPr lang="en-GB" dirty="0"/>
              <a:t>Taxonomy</a:t>
            </a:r>
          </a:p>
          <a:p>
            <a:pPr lvl="1"/>
            <a:r>
              <a:rPr lang="en-GB" dirty="0"/>
              <a:t>Ontology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Goal: Create hierarchies of concepts for entities, actions, relationships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A9F3D-2D2B-1C49-B329-33DE7F23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76AF57-25E8-FF44-864E-6EF2A1CC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Quantification &amp; Encapsulation</a:t>
            </a:r>
          </a:p>
        </p:txBody>
      </p:sp>
    </p:spTree>
    <p:extLst>
      <p:ext uri="{BB962C8B-B14F-4D97-AF65-F5344CB8AC3E}">
        <p14:creationId xmlns:p14="http://schemas.microsoft.com/office/powerpoint/2010/main" val="250945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9B49BF-4998-9842-841E-2577B53ED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Make generic statements about facts</a:t>
            </a:r>
          </a:p>
          <a:p>
            <a:pPr lvl="1"/>
            <a:r>
              <a:rPr lang="en-GB" dirty="0"/>
              <a:t>E.g. ‘presentations’ are a type of ‘event’ that have a ‘presentation’ given by a ‘presenter’ to an ‘audience’</a:t>
            </a:r>
          </a:p>
          <a:p>
            <a:r>
              <a:rPr lang="en-GB" dirty="0"/>
              <a:t>Make generic rules</a:t>
            </a:r>
          </a:p>
          <a:p>
            <a:pPr lvl="1"/>
            <a:r>
              <a:rPr lang="en-GB" dirty="0"/>
              <a:t>E.g. each ‘presentation’ must have a ‘presenter’</a:t>
            </a:r>
          </a:p>
          <a:p>
            <a:pPr lvl="1"/>
            <a:endParaRPr lang="en-GB" dirty="0"/>
          </a:p>
          <a:p>
            <a:r>
              <a:rPr lang="en-GB" dirty="0"/>
              <a:t>Argue over how these arise from different domains/sources and where they clash/collide</a:t>
            </a:r>
          </a:p>
          <a:p>
            <a:r>
              <a:rPr lang="en-GB" dirty="0"/>
              <a:t>Make two (or more) sets if no commonality is found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u="sng" dirty="0"/>
              <a:t>Goal: Identify facts, rules, requirements and document them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17A14-2AFE-6345-9F25-AE992ECF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3DE7A5-1162-7F4E-B43A-4049193D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</a:t>
            </a:r>
          </a:p>
        </p:txBody>
      </p:sp>
    </p:spTree>
    <p:extLst>
      <p:ext uri="{BB962C8B-B14F-4D97-AF65-F5344CB8AC3E}">
        <p14:creationId xmlns:p14="http://schemas.microsoft.com/office/powerpoint/2010/main" val="1894290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1AAE00-D899-304C-AD52-A390C609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Time to walk backwards!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Start with an ‘application’ or use-case within the group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Communicate with peers to discuss the use-case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Sources of information – concepts, 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Ask questions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Quantify &amp; Encapsulate information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Derive facts, rules, and 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Document everything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47B4E-F2E4-914B-B3D0-1E6D4994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D06A5A-6C2A-644A-ABCF-2D8039C5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0863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C52B11-B528-2245-A122-EA0EFBF6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Google Drive folder - </a:t>
            </a:r>
            <a:r>
              <a:rPr lang="en-GB" dirty="0">
                <a:hlinkClick r:id="rId2"/>
              </a:rPr>
              <a:t>https://drive.google.com/drive/folders/1DGMjmyeFGCyZgLBkzRJ9Du1wfK1U9Au6?usp=sharing</a:t>
            </a:r>
            <a:r>
              <a:rPr lang="en-GB" dirty="0"/>
              <a:t>  (open to alternatives) (use incognito mode!!!) (shouldn’t require sign-in)</a:t>
            </a:r>
          </a:p>
          <a:p>
            <a:r>
              <a:rPr lang="en-GB" dirty="0"/>
              <a:t>Presentation is in folder</a:t>
            </a:r>
          </a:p>
          <a:p>
            <a:r>
              <a:rPr lang="en-GB" dirty="0"/>
              <a:t>Google Docs for collaborating</a:t>
            </a:r>
          </a:p>
          <a:p>
            <a:pPr lvl="1"/>
            <a:r>
              <a:rPr lang="en-GB" dirty="0"/>
              <a:t>Group A</a:t>
            </a:r>
          </a:p>
          <a:p>
            <a:pPr lvl="1"/>
            <a:r>
              <a:rPr lang="en-GB" dirty="0"/>
              <a:t>Group B</a:t>
            </a:r>
          </a:p>
          <a:p>
            <a:pPr lvl="1"/>
            <a:r>
              <a:rPr lang="en-GB" dirty="0"/>
              <a:t>FAQ – freely asked questions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5724D-CABD-0F4B-B753-43D8DF1C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ABBDCD-F2F7-FD4D-82B6-E79B2231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9978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0A56C4-F165-EA49-B8BC-D971A30F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B5A7-F98A-5040-A8AC-4592AFA2B3B5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err="1"/>
              <a:t>Harshvardhan</a:t>
            </a:r>
            <a:r>
              <a:rPr lang="en-US" dirty="0"/>
              <a:t> J. Pandit</a:t>
            </a:r>
          </a:p>
          <a:p>
            <a:r>
              <a:rPr lang="en-US" dirty="0" err="1"/>
              <a:t>harshvardhan.pandit@adaptcentre.ie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99799-FFCC-4C46-B8F6-8BEC34F4192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59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B2B4F2-D5AF-3342-9CDF-1F50ACEB4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10:00 – 10:30 Welcome, chat, set-up</a:t>
            </a:r>
            <a:br>
              <a:rPr lang="en-IE" dirty="0"/>
            </a:br>
            <a:br>
              <a:rPr lang="en-IE" dirty="0"/>
            </a:br>
            <a:r>
              <a:rPr lang="en-IE" dirty="0"/>
              <a:t>10:30 – 11:00 Knowledge modelling playgroup</a:t>
            </a:r>
            <a:br>
              <a:rPr lang="en-IE" dirty="0"/>
            </a:br>
            <a:br>
              <a:rPr lang="en-IE" dirty="0"/>
            </a:br>
            <a:r>
              <a:rPr lang="en-IE" dirty="0"/>
              <a:t>11:00 – 11:30 Group activity in Breakout rooms</a:t>
            </a:r>
            <a:br>
              <a:rPr lang="en-IE" dirty="0"/>
            </a:br>
            <a:br>
              <a:rPr lang="en-IE" dirty="0"/>
            </a:br>
            <a:r>
              <a:rPr lang="en-IE" dirty="0"/>
              <a:t>12:00 – 13:00 Lunch</a:t>
            </a:r>
            <a:br>
              <a:rPr lang="en-IE" dirty="0"/>
            </a:br>
            <a:br>
              <a:rPr lang="en-IE" dirty="0"/>
            </a:br>
            <a:r>
              <a:rPr lang="en-IE" dirty="0"/>
              <a:t>13:00 – 14:00 Discussion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4FED7-AB22-E543-978B-2A946547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E2052A-E592-0642-87F5-25C855D7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the day</a:t>
            </a:r>
          </a:p>
        </p:txBody>
      </p:sp>
    </p:spTree>
    <p:extLst>
      <p:ext uri="{BB962C8B-B14F-4D97-AF65-F5344CB8AC3E}">
        <p14:creationId xmlns:p14="http://schemas.microsoft.com/office/powerpoint/2010/main" val="358813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417742-3C06-6746-B43D-8930F9403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PhD, Computer Science – Trinity College Dublin</a:t>
            </a:r>
          </a:p>
          <a:p>
            <a:pPr lvl="1"/>
            <a:r>
              <a:rPr lang="en-US" dirty="0"/>
              <a:t>Information modeling for GDPR Compliance using Semantic Web</a:t>
            </a:r>
          </a:p>
          <a:p>
            <a:pPr lvl="1"/>
            <a:r>
              <a:rPr lang="en-US" dirty="0"/>
              <a:t>Represent, Query, Validate information</a:t>
            </a:r>
          </a:p>
          <a:p>
            <a:r>
              <a:rPr lang="en-US" dirty="0"/>
              <a:t>Chair – W3C Data Protection Vocabularies and Controls CG</a:t>
            </a:r>
          </a:p>
          <a:p>
            <a:pPr lvl="1"/>
            <a:r>
              <a:rPr lang="en-US" dirty="0"/>
              <a:t>Community discussion and agreement on vocabularies for data processing</a:t>
            </a:r>
          </a:p>
          <a:p>
            <a:pPr lvl="1"/>
            <a:r>
              <a:rPr lang="en-US" dirty="0"/>
              <a:t>Influence and basis in laws such as GDPR</a:t>
            </a:r>
          </a:p>
          <a:p>
            <a:r>
              <a:rPr lang="en-US" dirty="0"/>
              <a:t>Editor – Consent Receipt Specification @ Kantara</a:t>
            </a:r>
          </a:p>
          <a:p>
            <a:pPr lvl="1"/>
            <a:r>
              <a:rPr lang="en-US" dirty="0"/>
              <a:t>Schema for recording given consent</a:t>
            </a:r>
          </a:p>
          <a:p>
            <a:pPr lvl="1"/>
            <a:r>
              <a:rPr lang="en-US" dirty="0"/>
              <a:t>Update previous v1.1 spec to ‘new’ laws such as GDPR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9A8C20-4CC7-7543-A951-38978CE1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2468E5-FF8D-F04B-A693-67E21501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05760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2B94-FC30-9240-A80C-D6E11372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C289D-5E64-8946-9EE3-CBFE9541B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Goal?</a:t>
            </a:r>
          </a:p>
          <a:p>
            <a:r>
              <a:rPr lang="en-US" dirty="0"/>
              <a:t>Domains?</a:t>
            </a:r>
          </a:p>
          <a:p>
            <a:r>
              <a:rPr lang="en-US" dirty="0"/>
              <a:t>Use-Cases?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CBCC4-DBC1-6F49-BDD5-CB0D3AD1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2E194-BE97-A946-95B3-B300680C94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Laws, Legislations, Regulations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Community /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Internal Use-Cases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B16C1-CBD3-EE4E-AB84-FA6883058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Terminology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Activities / Workflows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Lifecycle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11A48-E138-4749-8457-4D3F9994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E8688B-7CF6-DF4C-AFEF-1F792CBF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Knowledge</a:t>
            </a:r>
          </a:p>
        </p:txBody>
      </p:sp>
    </p:spTree>
    <p:extLst>
      <p:ext uri="{BB962C8B-B14F-4D97-AF65-F5344CB8AC3E}">
        <p14:creationId xmlns:p14="http://schemas.microsoft.com/office/powerpoint/2010/main" val="174462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DE3316-0710-6145-B4CB-6CC80C03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Requirements-first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Gather 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information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Model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Goal-first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and model goals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information about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Simulation of existing knowledge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properties of existing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Model as information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938EB6-3E78-324C-90DD-9F69344F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29CD63-0FF8-8B47-894E-C5713A13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</p:spTree>
    <p:extLst>
      <p:ext uri="{BB962C8B-B14F-4D97-AF65-F5344CB8AC3E}">
        <p14:creationId xmlns:p14="http://schemas.microsoft.com/office/powerpoint/2010/main" val="210858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59B2D1-32DD-8844-BA59-B910703737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Requirements-first</a:t>
            </a:r>
          </a:p>
          <a:p>
            <a:r>
              <a:rPr lang="en-US" dirty="0"/>
              <a:t>Perspective of an organization</a:t>
            </a:r>
          </a:p>
          <a:p>
            <a:r>
              <a:rPr lang="en-US" dirty="0"/>
              <a:t>Identify requirements to meet legal compliance</a:t>
            </a:r>
          </a:p>
          <a:p>
            <a:r>
              <a:rPr lang="en-US" dirty="0"/>
              <a:t>Technical approach: unit-tests, checkbox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70CE-4446-C34D-B575-E0B9ADE834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Goal-first</a:t>
            </a:r>
          </a:p>
          <a:p>
            <a:r>
              <a:rPr lang="en-US" dirty="0"/>
              <a:t>Legal obligations as a goal</a:t>
            </a:r>
          </a:p>
          <a:p>
            <a:r>
              <a:rPr lang="en-US" dirty="0"/>
              <a:t>Align existing activities to goals</a:t>
            </a:r>
          </a:p>
          <a:p>
            <a:r>
              <a:rPr lang="en-US" dirty="0" err="1"/>
              <a:t>Analyse</a:t>
            </a:r>
            <a:r>
              <a:rPr lang="en-US" dirty="0"/>
              <a:t> for compliance</a:t>
            </a:r>
          </a:p>
          <a:p>
            <a:r>
              <a:rPr lang="en-US" dirty="0"/>
              <a:t>Technical approach: logic-based approaches, rules for compliance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4595D-A10B-BF49-8467-E40CD2C0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4B6EA8-0737-784E-8E41-88A1B8C3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Legal Compliance Domain</a:t>
            </a:r>
          </a:p>
        </p:txBody>
      </p:sp>
    </p:spTree>
    <p:extLst>
      <p:ext uri="{BB962C8B-B14F-4D97-AF65-F5344CB8AC3E}">
        <p14:creationId xmlns:p14="http://schemas.microsoft.com/office/powerpoint/2010/main" val="399099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72E194-BE97-A946-95B3-B300680C94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Is there a common source of knowledge?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Laws, Legislations, Regulations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Standards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Community / Domain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Internal Use-Cases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Social expectations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Desired outcome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‘Ideals’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B16C1-CBD3-EE4E-AB84-FA6883058E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Necessary to have common agreement 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Terminology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Stakeholders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Activities / Workflows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Lifecycle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11A48-E138-4749-8457-4D3F9994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E8688B-7CF6-DF4C-AFEF-1F792CBF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across domains</a:t>
            </a:r>
          </a:p>
        </p:txBody>
      </p:sp>
    </p:spTree>
    <p:extLst>
      <p:ext uri="{BB962C8B-B14F-4D97-AF65-F5344CB8AC3E}">
        <p14:creationId xmlns:p14="http://schemas.microsoft.com/office/powerpoint/2010/main" val="199885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89410F-B8E4-C04F-8EB7-AF5FCF1D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GB" dirty="0"/>
              <a:t>Communication – understanding perspectives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Questions – gathering data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Quantification – identifying information requirements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Encapsulation – creating a vocabulary for terminology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dirty="0"/>
              <a:t>identify actors, entities, processes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GB" dirty="0"/>
              <a:t>Identify relationships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Expression – create ‘ontology’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Derivation – identify facts, rules, obligations, requirements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Application – apply to use-cases</a:t>
            </a:r>
          </a:p>
          <a:p>
            <a:pPr marL="514350" indent="-514350">
              <a:buFont typeface="+mj-lt"/>
              <a:buAutoNum type="arabicParenR"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3DD648-1D50-EF40-A249-5C2706F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00528-D929-0C44-B5F0-8C5D60448F4B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D6A529-70BA-4441-871B-0EDA77DF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start?</a:t>
            </a:r>
          </a:p>
        </p:txBody>
      </p:sp>
    </p:spTree>
    <p:extLst>
      <p:ext uri="{BB962C8B-B14F-4D97-AF65-F5344CB8AC3E}">
        <p14:creationId xmlns:p14="http://schemas.microsoft.com/office/powerpoint/2010/main" val="164597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704</Words>
  <Application>Microsoft Macintosh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Knowledge Modeling</vt:lpstr>
      <vt:lpstr>Schedule for the day</vt:lpstr>
      <vt:lpstr>About Me</vt:lpstr>
      <vt:lpstr>Knowledge Modeling</vt:lpstr>
      <vt:lpstr>Sources of Knowledge</vt:lpstr>
      <vt:lpstr>Methodologies</vt:lpstr>
      <vt:lpstr>Example: Legal Compliance Domain</vt:lpstr>
      <vt:lpstr>Collaborating across domains</vt:lpstr>
      <vt:lpstr>How to start?</vt:lpstr>
      <vt:lpstr>Communication</vt:lpstr>
      <vt:lpstr>Questions</vt:lpstr>
      <vt:lpstr>Quantification &amp; Encapsulation</vt:lpstr>
      <vt:lpstr>Derivation</vt:lpstr>
      <vt:lpstr>Application</vt:lpstr>
      <vt:lpstr>Documentation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Margaret Walsh</dc:creator>
  <cp:lastModifiedBy>Harshvardhan Pandit</cp:lastModifiedBy>
  <cp:revision>64</cp:revision>
  <dcterms:created xsi:type="dcterms:W3CDTF">2020-03-25T20:24:27Z</dcterms:created>
  <dcterms:modified xsi:type="dcterms:W3CDTF">2020-05-05T09:57:49Z</dcterms:modified>
</cp:coreProperties>
</file>