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2"/>
  </p:sldMasterIdLst>
  <p:notesMasterIdLst>
    <p:notesMasterId r:id="rId48"/>
  </p:notesMasterIdLst>
  <p:handoutMasterIdLst>
    <p:handoutMasterId r:id="rId4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277" r:id="rId23"/>
    <p:sldId id="278" r:id="rId24"/>
    <p:sldId id="284" r:id="rId25"/>
    <p:sldId id="279" r:id="rId26"/>
    <p:sldId id="280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10691813" cy="7559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67"/>
    <p:restoredTop sz="94645"/>
  </p:normalViewPr>
  <p:slideViewPr>
    <p:cSldViewPr snapToGrid="0" snapToObjects="1">
      <p:cViewPr varScale="1">
        <p:scale>
          <a:sx n="143" d="100"/>
          <a:sy n="143" d="100"/>
        </p:scale>
        <p:origin x="2288" y="192"/>
      </p:cViewPr>
      <p:guideLst/>
    </p:cSldViewPr>
  </p:slideViewPr>
  <p:outlineViewPr>
    <p:cViewPr>
      <p:scale>
        <a:sx n="33" d="100"/>
        <a:sy n="33" d="100"/>
      </p:scale>
      <p:origin x="0" y="-15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5400" y="2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CD05C15-8EEE-DA4D-A475-4C71CCF69A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4167" cy="3793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0207F6-B9B2-E441-9368-B3187D399B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055402" y="0"/>
            <a:ext cx="4634167" cy="3793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14953-3093-A846-8706-32AB8133500E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34E3C-21BE-C14E-8B82-AC8B31751B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7180288"/>
            <a:ext cx="4634167" cy="379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163572-F4D6-D04A-8807-2817DD5D3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055402" y="7180288"/>
            <a:ext cx="4634167" cy="379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013C5-CFC7-FB40-833E-DA2423C2E2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88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4167" cy="3793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5402" y="0"/>
            <a:ext cx="4634167" cy="3793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36E320-04E2-BE4E-854C-24FC381FEC27}" type="datetimeFigureOut">
              <a:rPr lang="en-US" smtClean="0"/>
              <a:t>4/26/20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44900" y="944563"/>
            <a:ext cx="3402013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8733" y="3637848"/>
            <a:ext cx="8554348" cy="297672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0288"/>
            <a:ext cx="4634167" cy="379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5402" y="7180288"/>
            <a:ext cx="4634167" cy="379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0E6E25-554F-794F-BB09-E542D721D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35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GB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image" Target="../media/image4.jpeg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7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6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/>
          <p:cNvPicPr/>
          <p:nvPr/>
        </p:nvPicPr>
        <p:blipFill>
          <a:blip r:embed="rId14"/>
          <a:stretch/>
        </p:blipFill>
        <p:spPr>
          <a:xfrm>
            <a:off x="-54360" y="-63000"/>
            <a:ext cx="9251280" cy="6982200"/>
          </a:xfrm>
          <a:prstGeom prst="rect">
            <a:avLst/>
          </a:prstGeom>
          <a:ln>
            <a:noFill/>
          </a:ln>
        </p:spPr>
      </p:pic>
      <p:pic>
        <p:nvPicPr>
          <p:cNvPr id="8" name="Picture 4"/>
          <p:cNvPicPr/>
          <p:nvPr/>
        </p:nvPicPr>
        <p:blipFill>
          <a:blip r:embed="rId15"/>
          <a:srcRect l="13406" t="13406" r="13406" b="13406"/>
          <a:stretch/>
        </p:blipFill>
        <p:spPr>
          <a:xfrm>
            <a:off x="264240" y="102240"/>
            <a:ext cx="1441080" cy="1441080"/>
          </a:xfrm>
          <a:prstGeom prst="rect">
            <a:avLst/>
          </a:prstGeom>
          <a:ln>
            <a:noFill/>
          </a:ln>
        </p:spPr>
      </p:pic>
      <p:pic>
        <p:nvPicPr>
          <p:cNvPr id="2" name="Google Shape;71;p14"/>
          <p:cNvPicPr/>
          <p:nvPr/>
        </p:nvPicPr>
        <p:blipFill>
          <a:blip r:embed="rId16"/>
          <a:stretch/>
        </p:blipFill>
        <p:spPr>
          <a:xfrm>
            <a:off x="7507440" y="5688000"/>
            <a:ext cx="1203480" cy="436680"/>
          </a:xfrm>
          <a:prstGeom prst="rect">
            <a:avLst/>
          </a:prstGeom>
          <a:ln>
            <a:noFill/>
          </a:ln>
        </p:spPr>
      </p:pic>
      <p:pic>
        <p:nvPicPr>
          <p:cNvPr id="3" name="Picture 2"/>
          <p:cNvPicPr/>
          <p:nvPr/>
        </p:nvPicPr>
        <p:blipFill>
          <a:blip r:embed="rId17"/>
          <a:stretch/>
        </p:blipFill>
        <p:spPr>
          <a:xfrm>
            <a:off x="1814400" y="962640"/>
            <a:ext cx="1712520" cy="476280"/>
          </a:xfrm>
          <a:prstGeom prst="rect">
            <a:avLst/>
          </a:prstGeom>
          <a:ln>
            <a:noFill/>
          </a:ln>
        </p:spPr>
      </p:pic>
      <p:pic>
        <p:nvPicPr>
          <p:cNvPr id="4" name="Picture 3"/>
          <p:cNvPicPr/>
          <p:nvPr/>
        </p:nvPicPr>
        <p:blipFill>
          <a:blip r:embed="rId18"/>
          <a:stretch/>
        </p:blipFill>
        <p:spPr>
          <a:xfrm>
            <a:off x="3672000" y="889920"/>
            <a:ext cx="1203480" cy="54900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64;p14"/>
          <p:cNvPicPr/>
          <p:nvPr/>
        </p:nvPicPr>
        <p:blipFill>
          <a:blip r:embed="rId14"/>
          <a:stretch/>
        </p:blipFill>
        <p:spPr>
          <a:xfrm>
            <a:off x="0" y="0"/>
            <a:ext cx="9142920" cy="741960"/>
          </a:xfrm>
          <a:prstGeom prst="rect">
            <a:avLst/>
          </a:prstGeom>
          <a:ln>
            <a:noFill/>
          </a:ln>
        </p:spPr>
      </p:pic>
      <p:pic>
        <p:nvPicPr>
          <p:cNvPr id="44" name="Google Shape;67;p14"/>
          <p:cNvPicPr/>
          <p:nvPr/>
        </p:nvPicPr>
        <p:blipFill>
          <a:blip r:embed="rId15"/>
          <a:stretch/>
        </p:blipFill>
        <p:spPr>
          <a:xfrm>
            <a:off x="3920839" y="6629760"/>
            <a:ext cx="325800" cy="190440"/>
          </a:xfrm>
          <a:prstGeom prst="rect">
            <a:avLst/>
          </a:prstGeom>
          <a:ln>
            <a:noFill/>
          </a:ln>
        </p:spPr>
      </p:pic>
      <p:sp>
        <p:nvSpPr>
          <p:cNvPr id="45" name="CustomShape 1"/>
          <p:cNvSpPr/>
          <p:nvPr/>
        </p:nvSpPr>
        <p:spPr>
          <a:xfrm>
            <a:off x="6933600" y="504000"/>
            <a:ext cx="1921320" cy="24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GB" sz="800" b="0" u="none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https://</a:t>
            </a:r>
            <a:r>
              <a:rPr lang="en-GB" sz="800" b="0" u="none" strike="noStrike" spc="-1" dirty="0" err="1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openscience.adaptcentre.ie</a:t>
            </a:r>
            <a:r>
              <a:rPr lang="en-GB" sz="800" b="0" u="none" strike="noStrike" spc="-1" dirty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</a:rPr>
              <a:t>/</a:t>
            </a:r>
          </a:p>
        </p:txBody>
      </p:sp>
      <p:sp>
        <p:nvSpPr>
          <p:cNvPr id="46" name="CustomShape 2"/>
          <p:cNvSpPr/>
          <p:nvPr/>
        </p:nvSpPr>
        <p:spPr>
          <a:xfrm>
            <a:off x="432000" y="5962320"/>
            <a:ext cx="8206920" cy="588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GB" sz="11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</a:rPr>
              <a:t>Representing Activities associated with Processing of Personal Data and Consent using Semantic Web for GDPR Compliance</a:t>
            </a:r>
            <a:endParaRPr lang="en-GB" sz="1100" b="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</a:rPr>
              <a:t>PhD Viva / Thesis </a:t>
            </a:r>
            <a:r>
              <a:rPr lang="en-GB" sz="1100" b="0" strike="noStrike" spc="-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</a:rPr>
              <a:t>Defense</a:t>
            </a:r>
            <a:r>
              <a:rPr lang="en-GB" sz="11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</a:rPr>
              <a:t> of </a:t>
            </a:r>
            <a:r>
              <a:rPr lang="en-GB" sz="1100" b="0" strike="noStrike" spc="-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</a:rPr>
              <a:t>Harshvardhan</a:t>
            </a:r>
            <a:r>
              <a:rPr lang="en-GB" sz="1100" b="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</a:rPr>
              <a:t> J. Pandit, PhD Candidate, SCSS, Trinity College Dublin</a:t>
            </a:r>
            <a:endParaRPr lang="en-GB" sz="1100" b="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100" b="0" u="none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</a:rPr>
              <a:t>CC-BY-NC 4.0 | </a:t>
            </a:r>
            <a:r>
              <a:rPr lang="en-GB" sz="1100" b="0" u="none" strike="noStrike" spc="-1" dirty="0" err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/>
                <a:ea typeface="Arial"/>
              </a:rPr>
              <a:t>pandith@tcd.ie</a:t>
            </a:r>
            <a:r>
              <a:rPr lang="en-GB" sz="1100" b="0" u="none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/>
                <a:ea typeface="Arial"/>
              </a:rPr>
              <a:t> | </a:t>
            </a:r>
            <a:r>
              <a:rPr lang="en-GB" sz="1100" b="0" u="none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/>
                <a:ea typeface="Arial"/>
              </a:rPr>
              <a:t>@coolharsh55 </a:t>
            </a:r>
            <a:r>
              <a:rPr lang="en-GB" sz="1100" b="0" u="none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lt"/>
                <a:ea typeface="Arial"/>
              </a:rPr>
              <a:t>| https://</a:t>
            </a:r>
            <a:r>
              <a:rPr lang="en-GB" sz="1100" b="0" u="none" strike="noStrike" spc="-1" dirty="0" err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lt"/>
                <a:ea typeface="Arial"/>
              </a:rPr>
              <a:t>harshp.com</a:t>
            </a:r>
            <a:r>
              <a:rPr lang="en-GB" sz="1100" b="0" u="none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lt"/>
                <a:ea typeface="Arial"/>
              </a:rPr>
              <a:t>/research/</a:t>
            </a:r>
            <a:r>
              <a:rPr lang="en-GB" sz="1100" b="0" u="none" strike="noStrike" spc="-1" dirty="0" err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lt"/>
                <a:ea typeface="Arial"/>
              </a:rPr>
              <a:t>phd</a:t>
            </a:r>
            <a:r>
              <a:rPr lang="en-GB" sz="1100" b="0" u="none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lt"/>
                <a:ea typeface="Arial"/>
              </a:rPr>
              <a:t>-thesis</a:t>
            </a:r>
            <a:endParaRPr lang="en-GB" sz="1100" b="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/>
            </a:endParaRPr>
          </a:p>
        </p:txBody>
      </p:sp>
      <p:pic>
        <p:nvPicPr>
          <p:cNvPr id="47" name="Google Shape;71;p14"/>
          <p:cNvPicPr/>
          <p:nvPr/>
        </p:nvPicPr>
        <p:blipFill>
          <a:blip r:embed="rId16"/>
          <a:stretch/>
        </p:blipFill>
        <p:spPr>
          <a:xfrm>
            <a:off x="5075719" y="6641280"/>
            <a:ext cx="438840" cy="158760"/>
          </a:xfrm>
          <a:prstGeom prst="rect">
            <a:avLst/>
          </a:prstGeom>
          <a:ln>
            <a:noFill/>
          </a:ln>
        </p:spPr>
      </p:pic>
      <p:pic>
        <p:nvPicPr>
          <p:cNvPr id="48" name="Picture 47"/>
          <p:cNvPicPr/>
          <p:nvPr/>
        </p:nvPicPr>
        <p:blipFill>
          <a:blip r:embed="rId17"/>
          <a:stretch/>
        </p:blipFill>
        <p:spPr>
          <a:xfrm>
            <a:off x="4355719" y="6644160"/>
            <a:ext cx="634680" cy="17604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/>
          <p:nvPr/>
        </p:nvPicPr>
        <p:blipFill>
          <a:blip r:embed="rId18"/>
          <a:stretch/>
        </p:blipFill>
        <p:spPr>
          <a:xfrm>
            <a:off x="3304519" y="6571440"/>
            <a:ext cx="546120" cy="248760"/>
          </a:xfrm>
          <a:prstGeom prst="rect">
            <a:avLst/>
          </a:prstGeom>
          <a:ln>
            <a:noFill/>
          </a:ln>
        </p:spPr>
      </p:pic>
      <p:sp>
        <p:nvSpPr>
          <p:cNvPr id="50" name="Line 3"/>
          <p:cNvSpPr/>
          <p:nvPr/>
        </p:nvSpPr>
        <p:spPr>
          <a:xfrm>
            <a:off x="-72000" y="6012000"/>
            <a:ext cx="9288000" cy="360"/>
          </a:xfrm>
          <a:prstGeom prst="line">
            <a:avLst/>
          </a:prstGeom>
          <a:ln w="12600">
            <a:solidFill>
              <a:srgbClr val="07113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A7AC54-45EB-C440-8DD4-B7CF9DC8A241}"/>
              </a:ext>
            </a:extLst>
          </p:cNvPr>
          <p:cNvSpPr txBox="1"/>
          <p:nvPr userDrawn="1"/>
        </p:nvSpPr>
        <p:spPr>
          <a:xfrm>
            <a:off x="8387078" y="6432309"/>
            <a:ext cx="70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D6C97200-0C16-BF4D-979B-C9099B83C282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 algn="r"/>
              <a:t>‹#›</a:t>
            </a:fld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CustomShape 1">
            <a:extLst>
              <a:ext uri="{FF2B5EF4-FFF2-40B4-BE49-F238E27FC236}">
                <a16:creationId xmlns:a16="http://schemas.microsoft.com/office/drawing/2014/main" id="{D0C2B1AD-FEEA-694A-98DC-338282D6D9D5}"/>
              </a:ext>
            </a:extLst>
          </p:cNvPr>
          <p:cNvSpPr/>
          <p:nvPr userDrawn="1"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endParaRPr lang="en-GB" sz="2400" b="0" strike="noStrike" spc="-1" dirty="0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14440" y="1453454"/>
            <a:ext cx="8393400" cy="153580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GB" sz="2800" b="1" strike="noStrike" spc="-1" dirty="0">
                <a:solidFill>
                  <a:srgbClr val="000000"/>
                </a:solidFill>
                <a:latin typeface="FS Truman"/>
                <a:ea typeface="DejaVu Sans"/>
              </a:rPr>
              <a:t>Representing Activities associated with Processing of Personal Data and Consent using Semantic Web for GDPR Compliance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514440" y="2989256"/>
            <a:ext cx="6399000" cy="695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GB" sz="2500" b="0" i="1" strike="noStrike" spc="-1" dirty="0" err="1">
                <a:solidFill>
                  <a:srgbClr val="000000"/>
                </a:solidFill>
                <a:latin typeface="FS Truman Light"/>
                <a:ea typeface="DejaVu Sans"/>
              </a:rPr>
              <a:t>Harshvardhan</a:t>
            </a:r>
            <a:r>
              <a:rPr lang="en-GB" sz="2500" b="0" i="1" strike="noStrike" spc="-1" dirty="0">
                <a:solidFill>
                  <a:srgbClr val="000000"/>
                </a:solidFill>
                <a:latin typeface="FS Truman Light"/>
                <a:ea typeface="DejaVu Sans"/>
              </a:rPr>
              <a:t> J. Pandit</a:t>
            </a:r>
            <a:endParaRPr lang="en-GB" sz="25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GB" sz="1200" b="0" i="1" strike="noStrike" spc="-1" dirty="0">
                <a:solidFill>
                  <a:srgbClr val="000000"/>
                </a:solidFill>
                <a:latin typeface="FS Truman Light"/>
                <a:ea typeface="DejaVu Sans"/>
              </a:rPr>
              <a:t>PhD Candidate</a:t>
            </a: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GB" sz="1200" i="1" spc="-1" dirty="0">
                <a:solidFill>
                  <a:srgbClr val="000000"/>
                </a:solidFill>
                <a:latin typeface="FS Truman Light"/>
              </a:rPr>
              <a:t>Supervisor: Dave Lewis </a:t>
            </a: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GB" sz="1200" b="0" i="1" strike="noStrike" spc="-1" dirty="0">
                <a:solidFill>
                  <a:srgbClr val="000000"/>
                </a:solidFill>
                <a:latin typeface="FS Truman Light"/>
              </a:rPr>
              <a:t>Co-supervisor: Declan O’Sullivan</a:t>
            </a:r>
            <a:endParaRPr lang="en-GB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GB" sz="1200" b="0" i="1" strike="noStrike" spc="-1" dirty="0">
                <a:solidFill>
                  <a:srgbClr val="000000"/>
                </a:solidFill>
                <a:latin typeface="FS Truman Light"/>
                <a:ea typeface="DejaVu Sans"/>
              </a:rPr>
              <a:t>School of Computer Science &amp; Statistics</a:t>
            </a:r>
            <a:endParaRPr lang="en-GB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99"/>
              </a:spcBef>
            </a:pPr>
            <a:r>
              <a:rPr lang="en-GB" sz="1200" b="0" i="1" strike="noStrike" spc="-1" dirty="0">
                <a:solidFill>
                  <a:srgbClr val="000000"/>
                </a:solidFill>
                <a:latin typeface="FS Truman Light"/>
                <a:ea typeface="DejaVu Sans"/>
              </a:rPr>
              <a:t>Trinity College Dublin</a:t>
            </a:r>
            <a:endParaRPr lang="en-GB" sz="1200" b="0" strike="noStrike" spc="-1" dirty="0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1073160" y="6568920"/>
            <a:ext cx="8573400" cy="678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63360" tIns="63360" rIns="129240" bIns="63360"/>
          <a:lstStyle/>
          <a:p>
            <a:pPr marL="1440">
              <a:lnSpc>
                <a:spcPct val="100000"/>
              </a:lnSpc>
            </a:pPr>
            <a:r>
              <a:rPr lang="en-GB" sz="800" b="0" strike="noStrike" spc="-1">
                <a:solidFill>
                  <a:srgbClr val="FFFFFF"/>
                </a:solidFill>
                <a:latin typeface="FS Truman"/>
                <a:ea typeface="DejaVu Sans"/>
              </a:rPr>
              <a:t>The ADAPT Centre is funded under SFI Research Centres Programme (Grant 13/RC/2106) and is co-funded under the European Regional Development Fund.</a:t>
            </a:r>
            <a:endParaRPr lang="en-GB" sz="800" b="0" strike="noStrike" spc="-1">
              <a:latin typeface="Arial"/>
            </a:endParaRPr>
          </a:p>
        </p:txBody>
      </p:sp>
      <p:pic>
        <p:nvPicPr>
          <p:cNvPr id="92" name="Picture 1"/>
          <p:cNvPicPr/>
          <p:nvPr/>
        </p:nvPicPr>
        <p:blipFill>
          <a:blip r:embed="rId2"/>
          <a:stretch/>
        </p:blipFill>
        <p:spPr>
          <a:xfrm>
            <a:off x="6411240" y="6278760"/>
            <a:ext cx="2595600" cy="272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Summary of PhD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150027" y="814891"/>
            <a:ext cx="8597880" cy="222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what extent can </a:t>
            </a:r>
            <a:endParaRPr lang="en-GB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GB" sz="2000" b="0" strike="noStrike" spc="-1">
                <a:solidFill>
                  <a:srgbClr val="0066B3"/>
                </a:solidFill>
                <a:latin typeface="Calibri"/>
                <a:ea typeface="DejaVu Sans"/>
              </a:rPr>
              <a:t>information regarding activities</a:t>
            </a: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GB" sz="2000" b="0" strike="noStrike" spc="-1">
                <a:solidFill>
                  <a:srgbClr val="A3238E"/>
                </a:solidFill>
                <a:latin typeface="Calibri"/>
                <a:ea typeface="DejaVu Sans"/>
              </a:rPr>
              <a:t>associated with processing of personal data and consent</a:t>
            </a:r>
            <a:endParaRPr lang="en-GB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GB" sz="2000" b="0" strike="noStrike" spc="-1">
                <a:solidFill>
                  <a:srgbClr val="00A65D"/>
                </a:solidFill>
                <a:latin typeface="Calibri"/>
                <a:ea typeface="DejaVu Sans"/>
              </a:rPr>
              <a:t>be represented using Semantic Web technologies</a:t>
            </a:r>
            <a:endParaRPr lang="en-GB" sz="20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GB" sz="2000" b="0" strike="noStrike" spc="-1">
                <a:solidFill>
                  <a:srgbClr val="EF413D"/>
                </a:solidFill>
                <a:latin typeface="Calibri"/>
                <a:ea typeface="DejaVu Sans"/>
              </a:rPr>
              <a:t>for GDPR compliance?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121" name="Line 3"/>
          <p:cNvSpPr/>
          <p:nvPr/>
        </p:nvSpPr>
        <p:spPr>
          <a:xfrm>
            <a:off x="-379440" y="2512900"/>
            <a:ext cx="964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CustomShape 4"/>
          <p:cNvSpPr/>
          <p:nvPr/>
        </p:nvSpPr>
        <p:spPr>
          <a:xfrm>
            <a:off x="81245" y="2573510"/>
            <a:ext cx="9286920" cy="363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600" b="1" i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RO1</a:t>
            </a:r>
            <a:r>
              <a:rPr lang="en-GB" sz="16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and </a:t>
            </a:r>
            <a:r>
              <a:rPr lang="en-GB" sz="1600" b="1" i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RO2 </a:t>
            </a:r>
            <a:r>
              <a:rPr lang="en-GB" sz="16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→ Compliance queries and analysis of information (Ch.4)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1" i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RO3</a:t>
            </a:r>
            <a:r>
              <a:rPr lang="en-GB" sz="16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lang="en-GB" sz="16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→ Ontologies presented in Chapter 5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        (a): concepts and text of GDPR </a:t>
            </a:r>
            <a:r>
              <a:rPr lang="en-GB" sz="16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→ GDPRtEXT (Sec. 5.2)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        (b): activities associated with processing of personal data and consent </a:t>
            </a:r>
            <a:r>
              <a:rPr lang="en-GB" sz="16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→ GDPRov (Sec. 5.3)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        (c): consent required to determine compliance </a:t>
            </a:r>
            <a:r>
              <a:rPr lang="en-GB" sz="16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→ </a:t>
            </a:r>
            <a:r>
              <a:rPr lang="en-GB" sz="1600" b="0" strike="noStrike" spc="-1" dirty="0" err="1">
                <a:solidFill>
                  <a:srgbClr val="A3238E"/>
                </a:solidFill>
                <a:latin typeface="Roboto"/>
                <a:ea typeface="DejaVu Sans"/>
              </a:rPr>
              <a:t>GConsent</a:t>
            </a:r>
            <a:r>
              <a:rPr lang="en-GB" sz="16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 (Sec 5.4)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1" i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RO4</a:t>
            </a:r>
            <a:r>
              <a:rPr lang="en-GB" sz="16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lang="en-GB" sz="16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→ SPARQL queries (Sec. 6.1)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1" i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RO5 </a:t>
            </a:r>
            <a:r>
              <a:rPr lang="en-GB" sz="16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lang="en-GB" sz="16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→ (Sec 6.2) SHACL for validation and link results to GDPR (Sec 6.2)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spc="-1" dirty="0"/>
              <a:t>Resources: documented and open access at </a:t>
            </a:r>
            <a:r>
              <a:rPr lang="en-GB" sz="1600" spc="-1" dirty="0">
                <a:solidFill>
                  <a:srgbClr val="0070C0"/>
                </a:solidFill>
              </a:rPr>
              <a:t>https://</a:t>
            </a:r>
            <a:r>
              <a:rPr lang="en-GB" sz="1600" spc="-1" dirty="0" err="1">
                <a:solidFill>
                  <a:srgbClr val="0070C0"/>
                </a:solidFill>
              </a:rPr>
              <a:t>openscience.adaptcentre.ie</a:t>
            </a:r>
            <a:endParaRPr lang="en-GB" sz="1600" spc="-1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GB" sz="1600" b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Impact:</a:t>
            </a:r>
            <a:endParaRPr lang="en-GB" sz="16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Data Privacy Vocabulary: community agreement and specification</a:t>
            </a:r>
            <a:endParaRPr lang="en-GB" sz="16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Consent Receipt: data model and standard, project at ISO</a:t>
            </a: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GB" sz="1600" b="0" strike="noStrike" spc="-1" dirty="0">
              <a:latin typeface="Arial"/>
            </a:endParaRPr>
          </a:p>
        </p:txBody>
      </p:sp>
      <p:sp>
        <p:nvSpPr>
          <p:cNvPr id="123" name="Line 5"/>
          <p:cNvSpPr/>
          <p:nvPr/>
        </p:nvSpPr>
        <p:spPr>
          <a:xfrm>
            <a:off x="-288000" y="4904045"/>
            <a:ext cx="9648000" cy="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Notes Index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918720"/>
            <a:ext cx="2734235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b="0" strike="noStrike" spc="-1" dirty="0">
                <a:latin typeface="Arial"/>
              </a:rPr>
              <a:t>GDPR: compliance requirements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b="0" strike="noStrike" spc="-1" dirty="0">
                <a:latin typeface="Arial"/>
              </a:rPr>
              <a:t>GDPR: sources of information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Ex-ante &amp; Ex-post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b="0" strike="noStrike" spc="-1" dirty="0">
                <a:latin typeface="Arial"/>
              </a:rPr>
              <a:t>ISO sta</a:t>
            </a:r>
            <a:r>
              <a:rPr lang="en-GB" sz="1000" spc="-1" dirty="0">
                <a:latin typeface="Arial"/>
              </a:rPr>
              <a:t>ndards for GDPR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b="0" strike="noStrike" spc="-1" dirty="0">
                <a:latin typeface="Arial"/>
              </a:rPr>
              <a:t>Technological development of legal compliance solutions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Approaches for legal compliance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b="0" strike="noStrike" spc="-1" dirty="0">
                <a:latin typeface="Arial"/>
              </a:rPr>
              <a:t>Commercial solutions for GDPR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Timeline of research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b="0" strike="noStrike" spc="-1" dirty="0">
                <a:latin typeface="Arial"/>
              </a:rPr>
              <a:t>RQ: definitions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b="0" strike="noStrike" spc="-1" dirty="0">
                <a:latin typeface="Arial"/>
              </a:rPr>
              <a:t>Strengths and Weaknesses of my work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Publications list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b="0" strike="noStrike" spc="-1" dirty="0">
                <a:latin typeface="Arial"/>
              </a:rPr>
              <a:t>Why not ODRL?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Are they really OWL2 ontologies?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SotA: Scope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SotA: Survey of legal approaches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Why not BPMN?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SotA: Legal Ontologies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SotA: Analysis criteria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SotA: Approaches using </a:t>
            </a:r>
            <a:r>
              <a:rPr lang="en-GB" sz="1000" spc="-1" dirty="0" err="1">
                <a:latin typeface="Arial"/>
              </a:rPr>
              <a:t>Sem</a:t>
            </a:r>
            <a:r>
              <a:rPr lang="en-GB" sz="1000" spc="-1" dirty="0">
                <a:latin typeface="Arial"/>
              </a:rPr>
              <a:t>-Web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SotA: Approaches other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SotA: Approaches for privacy policies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SotA: Approaches for consent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SotA: upcoming research projects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b="0" strike="noStrike" spc="-1" dirty="0">
                <a:latin typeface="Arial"/>
              </a:rPr>
              <a:t>SotA: SPECIAL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SotA: MIREL + DAPRECO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b="0" strike="noStrike" spc="-1" dirty="0">
                <a:latin typeface="Arial"/>
              </a:rPr>
              <a:t>SotA: BPR4GDPR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SotA: </a:t>
            </a:r>
            <a:r>
              <a:rPr lang="en-GB" sz="1000" spc="-1" dirty="0" err="1">
                <a:latin typeface="Arial"/>
              </a:rPr>
              <a:t>Ujcich</a:t>
            </a:r>
            <a:r>
              <a:rPr lang="en-GB" sz="1000" spc="-1" dirty="0">
                <a:latin typeface="Arial"/>
              </a:rPr>
              <a:t> et al.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b="0" strike="noStrike" spc="-1" dirty="0">
                <a:latin typeface="Arial"/>
              </a:rPr>
              <a:t>SotA: </a:t>
            </a:r>
            <a:r>
              <a:rPr lang="en-GB" sz="1000" b="0" strike="noStrike" spc="-1" dirty="0" err="1">
                <a:latin typeface="Arial"/>
              </a:rPr>
              <a:t>RestAssured</a:t>
            </a:r>
            <a:endParaRPr lang="en-GB" sz="1000" b="0" strike="noStrike" spc="-1" dirty="0">
              <a:latin typeface="Arial"/>
            </a:endParaRP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spc="-1" dirty="0">
                <a:latin typeface="Arial"/>
              </a:rPr>
              <a:t>SotA: Analysis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r>
              <a:rPr lang="en-GB" sz="1000" b="0" strike="noStrike" spc="-1" dirty="0">
                <a:latin typeface="Arial"/>
              </a:rPr>
              <a:t>SotA: Analysis – representation of GDPR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12"/>
            </a:pPr>
            <a:endParaRPr lang="en-GB" sz="10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D6C0D3-3456-B647-A2DF-4BECA5C5D787}"/>
              </a:ext>
            </a:extLst>
          </p:cNvPr>
          <p:cNvSpPr/>
          <p:nvPr/>
        </p:nvSpPr>
        <p:spPr>
          <a:xfrm>
            <a:off x="3051762" y="855963"/>
            <a:ext cx="31286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SotA: Analysis – representation activities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SotA: Analysis – representation of consent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SotA: Analysis – querying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SotA: Analysis – compliance evaluation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Analysing GDPR compliance requirements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 req. – stakeholder requirements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 req. – interoperability model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 req. – compliance questions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 req. – consultations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 req.  - categories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 req. – use-cases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 req. – assumptions / constraints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Ontology engineering methodology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GDPRtEXT – overview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GDPRtEXT – ELI extension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GDPRtEXT – script for text extraction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GDPRtEXT – DPD mapping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GDPRtEXT – compliance reporting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GDPRtEXT – evaluation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GDPRtEXT – compare with SotA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GDPRov – overview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GDPRov – ex-ante and ex-post phase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GDPRov – Extending PROV-O and P-Plan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GDPRov – Data Lifecycle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GDPRov – Consent Lifecycle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GDPRov – change detection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GDPRov – evaluation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GDPRov – compare with SotA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GDPRov – data storage and location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42"/>
            </a:pPr>
            <a:r>
              <a:rPr lang="en-GB" sz="1000" spc="-1" dirty="0"/>
              <a:t>GDPRov – use-case from SPECIAL</a:t>
            </a:r>
            <a:endParaRPr lang="en-US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4F8CA3-68FA-0942-BDAC-7D2ECDA9DAA8}"/>
              </a:ext>
            </a:extLst>
          </p:cNvPr>
          <p:cNvSpPr/>
          <p:nvPr/>
        </p:nvSpPr>
        <p:spPr>
          <a:xfrm>
            <a:off x="6015317" y="855963"/>
            <a:ext cx="312868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GConsent – overview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GConsent – relationship with GDPRov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GConsent – context and concepts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GConsent – example use-cases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GConsent – evaluation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GConsent – compare with SotA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GConsent – use-case from SPECIAL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DPV – overview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DPV – concepts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DPV – comparison with </a:t>
            </a:r>
            <a:r>
              <a:rPr lang="en-US" sz="1000" dirty="0" err="1"/>
              <a:t>phd</a:t>
            </a:r>
            <a:r>
              <a:rPr lang="en-US" sz="1000" dirty="0"/>
              <a:t> ontologies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Querying – compliance questions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Querying – GDPR readiness checklist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Querying – methodology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Querying – analysis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Querying – demo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Querying – evaluation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Querying – compare to SotA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Validation – model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Validation – link to GDPR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Validation – manually evaluated constraint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Validation – ex-ante and ex-post results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Validation – demo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Validation – Quantcast data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Validation – constraints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Validation – SPARQL queries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Validation – evaluation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Validation – compare to SotA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Conclusion – fulfilment of RO and RQ</a:t>
            </a:r>
          </a:p>
          <a:p>
            <a:pPr marL="451980" indent="-342900">
              <a:buClr>
                <a:srgbClr val="000000"/>
              </a:buClr>
              <a:buSzPct val="100000"/>
              <a:buFont typeface="+mj-lt"/>
              <a:buAutoNum type="arabicPeriod" startAt="72"/>
            </a:pPr>
            <a:r>
              <a:rPr lang="en-US" sz="1000" dirty="0"/>
              <a:t>Conclusion – extent of </a:t>
            </a:r>
            <a:r>
              <a:rPr lang="en-US" sz="1000" dirty="0" err="1"/>
              <a:t>sem</a:t>
            </a:r>
            <a:r>
              <a:rPr lang="en-US" sz="1000" dirty="0"/>
              <a:t>-web</a:t>
            </a:r>
          </a:p>
        </p:txBody>
      </p:sp>
    </p:spTree>
    <p:extLst>
      <p:ext uri="{BB962C8B-B14F-4D97-AF65-F5344CB8AC3E}">
        <p14:creationId xmlns:p14="http://schemas.microsoft.com/office/powerpoint/2010/main" val="9281757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GDPRtEXT - overview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F01FB2-EA31-BD4F-B8AE-98569D6122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239479"/>
              </p:ext>
            </p:extLst>
          </p:nvPr>
        </p:nvGraphicFramePr>
        <p:xfrm>
          <a:off x="72000" y="3735828"/>
          <a:ext cx="3939351" cy="1498144"/>
        </p:xfrm>
        <a:graphic>
          <a:graphicData uri="http://schemas.openxmlformats.org/drawingml/2006/table">
            <a:tbl>
              <a:tblPr firstRow="1"/>
              <a:tblGrid>
                <a:gridCol w="1312822">
                  <a:extLst>
                    <a:ext uri="{9D8B030D-6E8A-4147-A177-3AD203B41FA5}">
                      <a16:colId xmlns:a16="http://schemas.microsoft.com/office/drawing/2014/main" val="593498342"/>
                    </a:ext>
                  </a:extLst>
                </a:gridCol>
                <a:gridCol w="1312822">
                  <a:extLst>
                    <a:ext uri="{9D8B030D-6E8A-4147-A177-3AD203B41FA5}">
                      <a16:colId xmlns:a16="http://schemas.microsoft.com/office/drawing/2014/main" val="3648350872"/>
                    </a:ext>
                  </a:extLst>
                </a:gridCol>
                <a:gridCol w="1313707">
                  <a:extLst>
                    <a:ext uri="{9D8B030D-6E8A-4147-A177-3AD203B41FA5}">
                      <a16:colId xmlns:a16="http://schemas.microsoft.com/office/drawing/2014/main" val="1024656083"/>
                    </a:ext>
                  </a:extLst>
                </a:gridCol>
              </a:tblGrid>
              <a:tr h="369846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0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Dataset</a:t>
                      </a:r>
                    </a:p>
                  </a:txBody>
                  <a:tcPr marL="74427" marR="74427" marT="37213" marB="37213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000" b="0" i="0" u="none" strike="noStrike" kern="1200" cap="non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Distribution</a:t>
                      </a:r>
                    </a:p>
                  </a:txBody>
                  <a:tcPr marL="74427" marR="74427" marT="37213" marB="37213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000" b="0" i="0" u="none" strike="noStrike" kern="1200" cap="none">
                          <a:ln>
                            <a:noFill/>
                          </a:ln>
                          <a:solidFill>
                            <a:srgbClr val="000000"/>
                          </a:solidFill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Comment</a:t>
                      </a:r>
                    </a:p>
                  </a:txBody>
                  <a:tcPr marL="74427" marR="74427" marT="37213" marB="37213"/>
                </a:tc>
                <a:extLst>
                  <a:ext uri="{0D108BD9-81ED-4DB2-BD59-A6C34878D82A}">
                    <a16:rowId xmlns:a16="http://schemas.microsoft.com/office/drawing/2014/main" val="3437123306"/>
                  </a:ext>
                </a:extLst>
              </a:tr>
              <a:tr h="372133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0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canonical</a:t>
                      </a:r>
                    </a:p>
                  </a:txBody>
                  <a:tcPr marL="74427" marR="74427" marT="37213" marB="37213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0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HTML, PDF, XML</a:t>
                      </a:r>
                    </a:p>
                  </a:txBody>
                  <a:tcPr marL="74427" marR="74427" marT="37213" marB="37213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0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Official GDPR distributions</a:t>
                      </a:r>
                    </a:p>
                  </a:txBody>
                  <a:tcPr marL="74427" marR="74427" marT="37213" marB="37213"/>
                </a:tc>
                <a:extLst>
                  <a:ext uri="{0D108BD9-81ED-4DB2-BD59-A6C34878D82A}">
                    <a16:rowId xmlns:a16="http://schemas.microsoft.com/office/drawing/2014/main" val="789273444"/>
                  </a:ext>
                </a:extLst>
              </a:tr>
              <a:tr h="369846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0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textid, dataset</a:t>
                      </a:r>
                    </a:p>
                  </a:txBody>
                  <a:tcPr marL="74427" marR="74427" marT="37213" marB="37213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0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HTML, JSON, text</a:t>
                      </a:r>
                    </a:p>
                  </a:txBody>
                  <a:tcPr marL="74427" marR="74427" marT="37213" marB="37213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0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GDPR text with IDs</a:t>
                      </a:r>
                    </a:p>
                  </a:txBody>
                  <a:tcPr marL="74427" marR="74427" marT="37213" marB="37213"/>
                </a:tc>
                <a:extLst>
                  <a:ext uri="{0D108BD9-81ED-4DB2-BD59-A6C34878D82A}">
                    <a16:rowId xmlns:a16="http://schemas.microsoft.com/office/drawing/2014/main" val="181570800"/>
                  </a:ext>
                </a:extLst>
              </a:tr>
              <a:tr h="372133"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0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annotated</a:t>
                      </a:r>
                    </a:p>
                  </a:txBody>
                  <a:tcPr marL="74427" marR="74427" marT="37213" marB="37213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0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XML, Turtle, JSON-LD</a:t>
                      </a:r>
                    </a:p>
                  </a:txBody>
                  <a:tcPr marL="74427" marR="74427" marT="37213" marB="37213"/>
                </a:tc>
                <a:tc>
                  <a:txBody>
                    <a:bodyPr/>
                    <a:lstStyle/>
                    <a:p>
                      <a:pPr marL="0" marR="0" lvl="0" indent="0" algn="ctr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000" b="0" i="0" u="none" strike="noStrike" kern="1200" cap="none" dirty="0">
                          <a:ln>
                            <a:noFill/>
                          </a:ln>
                          <a:latin typeface="Liberation Sans" pitchFamily="18"/>
                          <a:ea typeface="Microsoft YaHei" pitchFamily="2"/>
                          <a:cs typeface="Mangal" pitchFamily="2"/>
                        </a:rPr>
                        <a:t>RDF</a:t>
                      </a:r>
                    </a:p>
                  </a:txBody>
                  <a:tcPr marL="74427" marR="74427" marT="37213" marB="37213"/>
                </a:tc>
                <a:extLst>
                  <a:ext uri="{0D108BD9-81ED-4DB2-BD59-A6C34878D82A}">
                    <a16:rowId xmlns:a16="http://schemas.microsoft.com/office/drawing/2014/main" val="136280243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73C9AB38-9670-2643-B1F1-F241796BA08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4205181" y="3193884"/>
            <a:ext cx="4763566" cy="258203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662232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Ontology to specify GDPR at a granular level + RDF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Extends ELI (in a compatible manner)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PID individual clause/section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SKOS glossary of GDPR concepts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Personal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Legal Basis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Principles,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Compliance obligations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0500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GDPRtEXT – ELI extension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867577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LegalResource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document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LegalSubResource</a:t>
            </a:r>
            <a:r>
              <a:rPr lang="en-US" dirty="0">
                <a:sym typeface="Wingdings" pitchFamily="2" charset="2"/>
              </a:rPr>
              <a:t>  section in document (GDPRtEXT uses this)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ym typeface="Wingdings" pitchFamily="2" charset="2"/>
              </a:rPr>
              <a:t>has_part</a:t>
            </a:r>
            <a:r>
              <a:rPr lang="en-US" dirty="0">
                <a:sym typeface="Wingdings" pitchFamily="2" charset="2"/>
              </a:rPr>
              <a:t> property  specify relation between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FRBR model  allows specification of language and format specific publications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E.g. PDF, XML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E.g. EN, FR, 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GDPRtEXT only models GDPR at a conceptual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FRBR can be extended on top of GDPRtEXT same as ELI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ELI+ is proposed/planned extension to ELI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1599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GDPRtEXT – extracting text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70734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Official GDPR publication lists its contents inside a </a:t>
            </a:r>
            <a:r>
              <a:rPr lang="en-US" i="1" dirty="0"/>
              <a:t>table</a:t>
            </a:r>
            <a:r>
              <a:rPr lang="en-US" dirty="0"/>
              <a:t> element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not specify metadata (e.g. clause, number, title)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script parses this output to extract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Alternative is to use XML – much more consistent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 highlighted to publication office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Response: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ELI+ will have more structured metadata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HTML will also be better structured</a:t>
            </a:r>
          </a:p>
        </p:txBody>
      </p:sp>
    </p:spTree>
    <p:extLst>
      <p:ext uri="{BB962C8B-B14F-4D97-AF65-F5344CB8AC3E}">
        <p14:creationId xmlns:p14="http://schemas.microsoft.com/office/powerpoint/2010/main" val="266213672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GDPRtEXT – DPD Mapping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75264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LOD version of DPD (assign PID to each clause)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mapping between DPD clause and GDPR clause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interpretation of obligation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available information at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Annotate corresponding XACML statements based on 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Extended, same, reduced, completely changed, slightly changed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Collaboration work (collaborator was leading work on XACML)</a:t>
            </a:r>
          </a:p>
        </p:txBody>
      </p:sp>
    </p:spTree>
    <p:extLst>
      <p:ext uri="{BB962C8B-B14F-4D97-AF65-F5344CB8AC3E}">
        <p14:creationId xmlns:p14="http://schemas.microsoft.com/office/powerpoint/2010/main" val="312883320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GDPRtEXT – Compare with SotA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C77D1E-6F68-1A49-9571-28B44CBC9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0366"/>
            <a:ext cx="9144000" cy="31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599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GDPRov - Overview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680994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Provenance (of plans and activities) ontology for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Extends PROV-O and P-Plan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PROV-O </a:t>
            </a:r>
            <a:r>
              <a:rPr lang="en-US" dirty="0">
                <a:sym typeface="Wingdings" pitchFamily="2" charset="2"/>
              </a:rPr>
              <a:t> provenance of activities (ex-post) + </a:t>
            </a:r>
            <a:r>
              <a:rPr lang="en-US" dirty="0" err="1">
                <a:sym typeface="Wingdings" pitchFamily="2" charset="2"/>
              </a:rPr>
              <a:t>prov:Plan</a:t>
            </a:r>
            <a:endParaRPr lang="en-US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P-Plan  scientific workflow (ex-ante + ex-post)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Represents Ex-ante and Ex-post phases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data and consent lifecycles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Granular abstraction of processes and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Concepts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Activities (Processing, Purposes)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Anonymisation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Breach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Composition of activities as steps and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2995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GDPRov – Extending PROV-O and P-Plan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929971-1081-784D-9AB2-69808DDF28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68" y="775080"/>
            <a:ext cx="8884024" cy="5162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2796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GDPRov – Data Lifecycle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885F87-62FA-2145-B5D6-CE5890AEA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56" y="801996"/>
            <a:ext cx="8776447" cy="510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79608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Background &amp; Motivation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91872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790" b="0" strike="noStrike" spc="-1">
                <a:solidFill>
                  <a:srgbClr val="000000"/>
                </a:solidFill>
                <a:latin typeface="Calibri"/>
                <a:ea typeface="DejaVu Sans"/>
              </a:rPr>
              <a:t>GDPR compliance is associated with information</a:t>
            </a:r>
            <a:endParaRPr lang="en-GB" sz="2790" b="0" strike="noStrike" spc="-1">
              <a:latin typeface="Arial"/>
            </a:endParaRPr>
          </a:p>
          <a:p>
            <a:pPr marL="432000" indent="-3229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Technological solutions for GDPR face challenges regarding information representation</a:t>
            </a:r>
            <a:endParaRPr lang="en-GB" sz="2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2"/>
              </a:spcBef>
            </a:pPr>
            <a:endParaRPr lang="en-GB" sz="28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790" b="0" strike="noStrike" spc="-1">
                <a:solidFill>
                  <a:srgbClr val="000000"/>
                </a:solidFill>
                <a:latin typeface="Calibri"/>
                <a:ea typeface="DejaVu Sans"/>
              </a:rPr>
              <a:t>Semantic Web technologies have proved useful in legal compliance and for addressing GDPR</a:t>
            </a:r>
            <a:endParaRPr lang="en-GB" sz="279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Commercial solutions e.g. Top Quadrant, Thomas Reuters, Signatu</a:t>
            </a:r>
            <a:endParaRPr lang="en-GB" sz="20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H2020 projects such as SPECIAL, MIREL, BPR4GDPR</a:t>
            </a:r>
            <a:endParaRPr lang="en-GB" sz="2000" b="0" strike="noStrike" spc="-1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2000" b="0" strike="noStrike" spc="-1">
                <a:solidFill>
                  <a:srgbClr val="000000"/>
                </a:solidFill>
                <a:latin typeface="Calibri"/>
                <a:ea typeface="DejaVu Sans"/>
              </a:rPr>
              <a:t>Use is growing in legal domain for information representation, querying, reasoning, and interoperability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5" name="Line 7">
            <a:extLst>
              <a:ext uri="{FF2B5EF4-FFF2-40B4-BE49-F238E27FC236}">
                <a16:creationId xmlns:a16="http://schemas.microsoft.com/office/drawing/2014/main" id="{30059B7D-4A61-094B-8BCE-06F45F741985}"/>
              </a:ext>
            </a:extLst>
          </p:cNvPr>
          <p:cNvSpPr/>
          <p:nvPr/>
        </p:nvSpPr>
        <p:spPr>
          <a:xfrm>
            <a:off x="-252720" y="2516986"/>
            <a:ext cx="9648000" cy="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GDPRov – Consent Lifecycle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561E3B-6531-9542-8574-36EFC93E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396"/>
            <a:ext cx="9144000" cy="287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097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GDPRov – Change Detection Use-Case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71FC7C-0A43-A44C-8EEC-6A453CED8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847" y="2763406"/>
            <a:ext cx="4483073" cy="26850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98A3DF3-1AE8-1349-8A96-88400E38496F}"/>
              </a:ext>
            </a:extLst>
          </p:cNvPr>
          <p:cNvSpPr txBox="1"/>
          <p:nvPr/>
        </p:nvSpPr>
        <p:spPr>
          <a:xfrm>
            <a:off x="546847" y="864000"/>
            <a:ext cx="70641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Temporal state of Plan /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new and old states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differences in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change in GDPR obligations (e.g. new purposes added)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change required for compliance (e.g. renew consent)</a:t>
            </a:r>
          </a:p>
        </p:txBody>
      </p:sp>
    </p:spTree>
    <p:extLst>
      <p:ext uri="{BB962C8B-B14F-4D97-AF65-F5344CB8AC3E}">
        <p14:creationId xmlns:p14="http://schemas.microsoft.com/office/powerpoint/2010/main" val="314037507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GDPRov – Compare with SotA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D4A38E4-6B7C-3C48-BB48-4DA994F2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515" y="846355"/>
            <a:ext cx="7485529" cy="49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73563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GDPRov – Dat</a:t>
            </a:r>
            <a:r>
              <a:rPr lang="en-GB" sz="2400" spc="-1" dirty="0">
                <a:solidFill>
                  <a:srgbClr val="FFFFFF"/>
                </a:solidFill>
                <a:latin typeface="Arial"/>
                <a:ea typeface="DejaVu Sans"/>
              </a:rPr>
              <a:t>a Storage and Location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8A3DF3-1AE8-1349-8A96-88400E38496F}"/>
              </a:ext>
            </a:extLst>
          </p:cNvPr>
          <p:cNvSpPr txBox="1"/>
          <p:nvPr/>
        </p:nvSpPr>
        <p:spPr>
          <a:xfrm>
            <a:off x="546847" y="864000"/>
            <a:ext cx="70641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Storage duration (temporal properties)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Fixed timestamp e.g. 27-APR-2020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Duration e.g. 2 years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Indefinite e.g. “as long as required”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Dependent on event/condition e.g. “until you are logged in”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Proposal: </a:t>
            </a:r>
            <a:r>
              <a:rPr lang="en-US" dirty="0" err="1"/>
              <a:t>hasStorageDuration</a:t>
            </a:r>
            <a:r>
              <a:rPr lang="en-US" dirty="0"/>
              <a:t> (union of properties)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Location (geospatial and political properties)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Country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Region (e.g. North America)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Political Unions (e.g. EU </a:t>
            </a:r>
            <a:r>
              <a:rPr lang="en-US" dirty="0">
                <a:sym typeface="Wingdings" pitchFamily="2" charset="2"/>
              </a:rPr>
              <a:t> Brexit changes memberships)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Multiple locations with dynamic changes e.g. servers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Proposal: </a:t>
            </a:r>
            <a:r>
              <a:rPr lang="en-US" dirty="0" err="1">
                <a:sym typeface="Wingdings" pitchFamily="2" charset="2"/>
              </a:rPr>
              <a:t>hasDataLocation</a:t>
            </a:r>
            <a:r>
              <a:rPr lang="en-US" dirty="0">
                <a:sym typeface="Wingdings" pitchFamily="2" charset="2"/>
              </a:rPr>
              <a:t> (union of properties)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1099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GConsent - Overview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6846746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Consent-specific ontology for GDPR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purpose, processing, etc. focused on consent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Companion to GDPRov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context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Required to </a:t>
            </a:r>
            <a:r>
              <a:rPr lang="en-US" dirty="0" err="1"/>
              <a:t>analyse</a:t>
            </a:r>
            <a:r>
              <a:rPr lang="en-US" dirty="0"/>
              <a:t> GDPR consent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Location, medium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consent states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consent management in real-world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Organisations</a:t>
            </a:r>
            <a:r>
              <a:rPr lang="en-US" dirty="0"/>
              <a:t> need to track consent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E.g. Given, Requested, Invalidated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Models chain of consent instances</a:t>
            </a:r>
          </a:p>
        </p:txBody>
      </p:sp>
    </p:spTree>
    <p:extLst>
      <p:ext uri="{BB962C8B-B14F-4D97-AF65-F5344CB8AC3E}">
        <p14:creationId xmlns:p14="http://schemas.microsoft.com/office/powerpoint/2010/main" val="41570041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GConsent – Core Concepts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F3EAF-A1AF-E647-B8DD-458B9DCBD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779" y="1062349"/>
            <a:ext cx="6121002" cy="458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152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GConsent – Context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579381-D6CC-9A45-8A7B-A50555324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707"/>
            <a:ext cx="9144000" cy="38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75746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GConsent – Consent States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CB609-4715-7E43-9C2D-CA9AA19C8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8920"/>
            <a:ext cx="9144000" cy="388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9871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GConsent – Example #3 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E7089-6275-A140-9F19-3DE75173B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8365"/>
            <a:ext cx="9144000" cy="518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204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GConsent – GDPRov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pic>
        <p:nvPicPr>
          <p:cNvPr id="1026" name="Picture 2" descr="missing diagram">
            <a:extLst>
              <a:ext uri="{FF2B5EF4-FFF2-40B4-BE49-F238E27FC236}">
                <a16:creationId xmlns:a16="http://schemas.microsoft.com/office/drawing/2014/main" id="{2C846112-F63C-5B47-8A1F-9B622FB0A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359" y="864000"/>
            <a:ext cx="6685841" cy="5047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47920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>
                <a:solidFill>
                  <a:srgbClr val="FFFFFF"/>
                </a:solidFill>
                <a:latin typeface="Arial"/>
                <a:ea typeface="DejaVu Sans"/>
              </a:rPr>
              <a:t>Research Question</a:t>
            </a:r>
            <a:endParaRPr lang="en-GB" sz="2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01040" y="868680"/>
            <a:ext cx="8597880" cy="2221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To what extent can </a:t>
            </a:r>
            <a:endParaRPr lang="en-GB" sz="2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GB" sz="2800" b="0" strike="noStrike" spc="-1">
                <a:solidFill>
                  <a:srgbClr val="0066B3"/>
                </a:solidFill>
                <a:latin typeface="Calibri"/>
                <a:ea typeface="DejaVu Sans"/>
              </a:rPr>
              <a:t>information regarding activities</a:t>
            </a:r>
            <a:r>
              <a:rPr lang="en-GB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lang="en-GB" sz="2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GB" sz="2800" b="0" strike="noStrike" spc="-1">
                <a:solidFill>
                  <a:srgbClr val="A3238E"/>
                </a:solidFill>
                <a:latin typeface="Calibri"/>
                <a:ea typeface="DejaVu Sans"/>
              </a:rPr>
              <a:t>associated with processing of personal data and consent</a:t>
            </a:r>
            <a:endParaRPr lang="en-GB" sz="2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GB" sz="2800" b="0" strike="noStrike" spc="-1">
                <a:solidFill>
                  <a:srgbClr val="00A65D"/>
                </a:solidFill>
                <a:latin typeface="Calibri"/>
                <a:ea typeface="DejaVu Sans"/>
              </a:rPr>
              <a:t>be represented using Semantic Web technologies</a:t>
            </a:r>
            <a:endParaRPr lang="en-GB" sz="2800" b="0" strike="noStrike" spc="-1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"/>
            </a:pPr>
            <a:r>
              <a:rPr lang="en-GB" sz="2800" b="0" strike="noStrike" spc="-1">
                <a:solidFill>
                  <a:srgbClr val="EF413D"/>
                </a:solidFill>
                <a:latin typeface="Calibri"/>
                <a:ea typeface="DejaVu Sans"/>
              </a:rPr>
              <a:t>for GDPR compliance?</a:t>
            </a:r>
            <a:endParaRPr lang="en-GB" sz="2800" b="0" strike="noStrike" spc="-1">
              <a:latin typeface="Arial"/>
            </a:endParaRPr>
          </a:p>
        </p:txBody>
      </p:sp>
      <p:sp>
        <p:nvSpPr>
          <p:cNvPr id="98" name="CustomShape 4"/>
          <p:cNvSpPr/>
          <p:nvPr/>
        </p:nvSpPr>
        <p:spPr>
          <a:xfrm>
            <a:off x="414000" y="3418920"/>
            <a:ext cx="3957840" cy="2438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90000"/>
              </a:lnSpc>
              <a:spcBef>
                <a:spcPts val="1128"/>
              </a:spcBef>
              <a:buClr>
                <a:srgbClr val="000000"/>
              </a:buClr>
            </a:pPr>
            <a:r>
              <a:rPr lang="en-GB" sz="22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Tasks</a:t>
            </a:r>
          </a:p>
          <a:p>
            <a:pPr marL="216000" indent="-213840">
              <a:lnSpc>
                <a:spcPct val="90000"/>
              </a:lnSpc>
              <a:spcBef>
                <a:spcPts val="1128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Representation of information</a:t>
            </a:r>
            <a:endParaRPr lang="en-GB" sz="2200" b="0" strike="noStrike" spc="-1" dirty="0">
              <a:latin typeface="Arial"/>
            </a:endParaRPr>
          </a:p>
          <a:p>
            <a:pPr marL="216000" indent="-213840">
              <a:lnSpc>
                <a:spcPct val="90000"/>
              </a:lnSpc>
              <a:spcBef>
                <a:spcPts val="1128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Querying</a:t>
            </a:r>
            <a:endParaRPr lang="en-GB" sz="2200" b="0" strike="noStrike" spc="-1" dirty="0">
              <a:latin typeface="Arial"/>
            </a:endParaRPr>
          </a:p>
          <a:p>
            <a:pPr marL="216000" indent="-213840">
              <a:lnSpc>
                <a:spcPct val="90000"/>
              </a:lnSpc>
              <a:spcBef>
                <a:spcPts val="1128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Validation</a:t>
            </a:r>
            <a:endParaRPr lang="en-GB" sz="2200" b="0" strike="noStrike" spc="-1" dirty="0">
              <a:latin typeface="Arial"/>
            </a:endParaRPr>
          </a:p>
          <a:p>
            <a:pPr marL="216000" indent="-213840">
              <a:lnSpc>
                <a:spcPct val="90000"/>
              </a:lnSpc>
              <a:spcBef>
                <a:spcPts val="1128"/>
              </a:spcBef>
              <a:buClr>
                <a:srgbClr val="000000"/>
              </a:buClr>
              <a:buFont typeface="StarSymbol"/>
              <a:buAutoNum type="arabicParenR"/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Assessment/Evaluation</a:t>
            </a:r>
            <a:endParaRPr lang="en-GB" sz="2200" b="0" strike="noStrike" spc="-1" dirty="0">
              <a:latin typeface="Arial"/>
            </a:endParaRPr>
          </a:p>
        </p:txBody>
      </p:sp>
      <p:sp>
        <p:nvSpPr>
          <p:cNvPr id="99" name="CustomShape 5"/>
          <p:cNvSpPr/>
          <p:nvPr/>
        </p:nvSpPr>
        <p:spPr>
          <a:xfrm>
            <a:off x="4516560" y="3413880"/>
            <a:ext cx="4627440" cy="1509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">
              <a:lnSpc>
                <a:spcPct val="100000"/>
              </a:lnSpc>
              <a:buClr>
                <a:srgbClr val="000000"/>
              </a:buClr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Information Requirements</a:t>
            </a: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StarSymbol"/>
              <a:buAutoNum type="alphaUcParenR"/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to conduct evaluation of compliance </a:t>
            </a:r>
            <a:endParaRPr lang="en-GB" sz="2200" b="0" strike="noStrike" spc="-1" dirty="0">
              <a:latin typeface="Arial"/>
            </a:endParaRPr>
          </a:p>
          <a:p>
            <a:pPr marL="216000" indent="-213840">
              <a:lnSpc>
                <a:spcPct val="100000"/>
              </a:lnSpc>
              <a:buClr>
                <a:srgbClr val="000000"/>
              </a:buClr>
              <a:buFont typeface="StarSymbol"/>
              <a:buAutoNum type="alphaUcParenR"/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document compliance</a:t>
            </a:r>
            <a:endParaRPr lang="en-GB" sz="2200" b="0" strike="noStrike" spc="-1" dirty="0">
              <a:latin typeface="Arial"/>
            </a:endParaRPr>
          </a:p>
        </p:txBody>
      </p:sp>
      <p:sp>
        <p:nvSpPr>
          <p:cNvPr id="100" name="CustomShape 6"/>
          <p:cNvSpPr/>
          <p:nvPr/>
        </p:nvSpPr>
        <p:spPr>
          <a:xfrm>
            <a:off x="4536000" y="4969080"/>
            <a:ext cx="4605840" cy="71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9360" indent="-457200">
              <a:lnSpc>
                <a:spcPct val="100000"/>
              </a:lnSpc>
              <a:buClr>
                <a:srgbClr val="000000"/>
              </a:buClr>
              <a:buFont typeface="+mj-lt"/>
              <a:buAutoNum type="alphaLcParenR"/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State of system at a given time</a:t>
            </a:r>
            <a:endParaRPr lang="en-GB" sz="2200" b="0" strike="noStrike" spc="-1" dirty="0">
              <a:latin typeface="Arial"/>
            </a:endParaRPr>
          </a:p>
          <a:p>
            <a:pPr marL="459360" indent="-457200">
              <a:lnSpc>
                <a:spcPct val="100000"/>
              </a:lnSpc>
              <a:buClr>
                <a:srgbClr val="000000"/>
              </a:buClr>
              <a:buFont typeface="+mj-lt"/>
              <a:buAutoNum type="alphaLcParenR"/>
            </a:pPr>
            <a:r>
              <a:rPr lang="en-GB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Stakeholders</a:t>
            </a:r>
            <a:endParaRPr lang="en-GB" sz="2200" b="0" strike="noStrike" spc="-1" dirty="0">
              <a:latin typeface="Arial"/>
            </a:endParaRPr>
          </a:p>
        </p:txBody>
      </p:sp>
      <p:sp>
        <p:nvSpPr>
          <p:cNvPr id="101" name="Line 7"/>
          <p:cNvSpPr/>
          <p:nvPr/>
        </p:nvSpPr>
        <p:spPr>
          <a:xfrm>
            <a:off x="-379440" y="3305880"/>
            <a:ext cx="9648000" cy="3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840A69-7164-2F4F-99C5-EFFD18265BEE}"/>
              </a:ext>
            </a:extLst>
          </p:cNvPr>
          <p:cNvCxnSpPr/>
          <p:nvPr/>
        </p:nvCxnSpPr>
        <p:spPr>
          <a:xfrm>
            <a:off x="4371840" y="3305880"/>
            <a:ext cx="0" cy="273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B26F23A-14B9-5D41-A743-446C4D5AEF86}"/>
              </a:ext>
            </a:extLst>
          </p:cNvPr>
          <p:cNvCxnSpPr/>
          <p:nvPr/>
        </p:nvCxnSpPr>
        <p:spPr>
          <a:xfrm>
            <a:off x="4371840" y="4923720"/>
            <a:ext cx="477216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GConsent – Compare with SotA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F5275B-8C50-2D4D-8C3C-94BF3C52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145" y="784394"/>
            <a:ext cx="7830269" cy="514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994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DPV – Core Concepts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9C298-343E-FD43-99FA-DC6B854FA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20" y="787749"/>
            <a:ext cx="9144000" cy="2568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9B565D-1776-414C-85CC-E03855962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436" y="3897934"/>
            <a:ext cx="5737412" cy="1950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C77967-F0CF-9545-B1CE-129073856F40}"/>
              </a:ext>
            </a:extLst>
          </p:cNvPr>
          <p:cNvSpPr txBox="1"/>
          <p:nvPr/>
        </p:nvSpPr>
        <p:spPr>
          <a:xfrm>
            <a:off x="1057835" y="4503735"/>
            <a:ext cx="1890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Consent Receipt</a:t>
            </a:r>
          </a:p>
          <a:p>
            <a:r>
              <a:rPr lang="en-US" dirty="0"/>
              <a:t>v1.1</a:t>
            </a:r>
          </a:p>
        </p:txBody>
      </p:sp>
    </p:spTree>
    <p:extLst>
      <p:ext uri="{BB962C8B-B14F-4D97-AF65-F5344CB8AC3E}">
        <p14:creationId xmlns:p14="http://schemas.microsoft.com/office/powerpoint/2010/main" val="6739715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DPV --&gt; PhD Ontologies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793037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GDPRtEXT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DPV does not provide GDPR glossary but provides related concepts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 not model text of GDPR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Uses a more recent iteration of URL format (not formalized)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GDPRtEXT can be additional glossary for DPV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GDPRov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DPV does not model provenance records (not in scope)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DPV does not have phases of compliance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GDPRov can add on DPV concepts (e.g. purpose </a:t>
            </a:r>
            <a:r>
              <a:rPr lang="en-US" dirty="0">
                <a:sym typeface="Wingdings" pitchFamily="2" charset="2"/>
              </a:rPr>
              <a:t> steps)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GConsent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DPV models consent fields (based on GConsent + Consent Receipt)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Not all fields are modeled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Consent States not incorporated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DPV can utilize more fields from GConsent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3082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Querying with SPARQL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789184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SotA does not provide SPARQL queries for reuse (as resource)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SPARQL queries are highly use-case </a:t>
            </a:r>
            <a:r>
              <a:rPr lang="en-US" dirty="0" err="1"/>
              <a:t>dependant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Chosen use-case: GDPR Readiness Guide (2017) by Irish DPC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 of first such guides published, authoritative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 English, clear questions, meant for </a:t>
            </a:r>
            <a:r>
              <a:rPr lang="en-US" dirty="0" err="1"/>
              <a:t>organisations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Also used to develop compliance questions for RO1 and RO2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Identify information required by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Analyse</a:t>
            </a:r>
            <a:r>
              <a:rPr lang="en-US" dirty="0"/>
              <a:t> questions based on information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Interpret SPARQL queries using ontologies (GDPRov + GDPRtEXT)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Create synthetic use-case (test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Execute SPARQL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Evaluate a) extent of queries b) suitability of queries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2853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Querying with SPARQL - Queries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809702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Questions categorized based on information </a:t>
            </a:r>
            <a:r>
              <a:rPr lang="en-US" dirty="0" err="1"/>
              <a:t>dependancy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Demonstrative – retrieved information is sufficient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Assistive – retrieved information needs to be evaluated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Evaluative – more information needs to be retrieved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Argument: SPARQL nested queries? Or compliance evaluation approach?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Questions do not relate to ex-ante and ex-post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but implicitly refer to plans and processing activities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Categorise</a:t>
            </a:r>
            <a:r>
              <a:rPr lang="en-US" dirty="0"/>
              <a:t> based on implicit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GDPRov evolved after this exercise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Thesis also reflects capabilities of current iteration of GDPRov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Validation use-case better choice for demonstration of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Provides a way to link information to GDPR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SPARQL CONSTRUCT queries an alternative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But does not permit validation of information</a:t>
            </a:r>
          </a:p>
        </p:txBody>
      </p:sp>
    </p:spTree>
    <p:extLst>
      <p:ext uri="{BB962C8B-B14F-4D97-AF65-F5344CB8AC3E}">
        <p14:creationId xmlns:p14="http://schemas.microsoft.com/office/powerpoint/2010/main" val="1041371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Querying with SPARQL - Evaluation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8013732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32 of 63 questions represented as SPARQL queries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31 of 63 not implemented: 20 not in scope, 3 lacking concepts in GDPRov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G8: data retention/storage periods/duration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S5, S7: technical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Exercise undertook before</a:t>
            </a:r>
            <a:br>
              <a:rPr lang="en-US" dirty="0"/>
            </a:br>
            <a:r>
              <a:rPr lang="en-US" dirty="0"/>
              <a:t>GConsent was developed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Since this guide is based on</a:t>
            </a:r>
            <a:br>
              <a:rPr lang="en-US" dirty="0"/>
            </a:br>
            <a:r>
              <a:rPr lang="en-US" dirty="0"/>
              <a:t>organization’s plans, it was</a:t>
            </a:r>
            <a:br>
              <a:rPr lang="en-US" dirty="0"/>
            </a:br>
            <a:r>
              <a:rPr lang="en-US" dirty="0"/>
              <a:t>not repeated with GConsent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Online demo</a:t>
            </a:r>
            <a:br>
              <a:rPr lang="en-US" dirty="0"/>
            </a:br>
            <a:r>
              <a:rPr lang="en-US" dirty="0"/>
              <a:t>(alt implementation using</a:t>
            </a:r>
            <a:br>
              <a:rPr lang="en-US" dirty="0"/>
            </a:br>
            <a:r>
              <a:rPr lang="en-US" dirty="0"/>
              <a:t>RDF-JS, </a:t>
            </a:r>
            <a:r>
              <a:rPr lang="en-US" dirty="0" err="1"/>
              <a:t>Communica</a:t>
            </a:r>
            <a:r>
              <a:rPr lang="en-US" dirty="0"/>
              <a:t> possible</a:t>
            </a:r>
            <a:br>
              <a:rPr lang="en-US" dirty="0"/>
            </a:br>
            <a:r>
              <a:rPr lang="en-US" dirty="0"/>
              <a:t>to permit anyone to upload</a:t>
            </a:r>
            <a:br>
              <a:rPr lang="en-US" dirty="0"/>
            </a:br>
            <a:r>
              <a:rPr lang="en-US" dirty="0"/>
              <a:t>data graphs and query)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583676-B603-E44B-8F52-FD9B54842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331" y="2242641"/>
            <a:ext cx="4548556" cy="34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0818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Validation Model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8165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GDPR Compliance: info satisfies obligations and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Ensuring correct information i.e. validation for a) correctness b) completeness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SotA does compliance evaluation, PhD work is about this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If approach is using RDF data, SHACL is nice because: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Persists test results as RDF 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Flexible – build own tests and add components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  <a:p>
            <a:r>
              <a:rPr lang="en-US" sz="1600" dirty="0"/>
              <a:t>PhD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Validation Model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/>
              <a:t>Utilises SHACL to validate information for GDPR compliance. 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/>
              <a:t>Expresses compliance as a test-driven exercise similar to the concept of unit-testing in software engineering. 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/>
              <a:t>Utilises results of testing ex-ante information for testing of ex-post information in order to reduce the number of tests required. 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/>
              <a:t>Constructs a compliance graph by storing validation results based on concept of knowledge-graph. 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/>
              <a:t>Demonstrates use of compliance graph in retrieving and documenting information regarding GDPR compliance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4188182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Validation Model – Model Architecture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86B44A-D9D4-4C43-8AA9-BDC0E84BE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6794"/>
            <a:ext cx="9144000" cy="498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122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Validation Model – linking to GDPR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81654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Associate test with GDPR to specify validation of related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Add property using GDPRtEXT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Enables annotation of compliance evaluation and testing back to GDPR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Permits querying of tests/information based on GDPR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To extend for other laws, create a generic property referring to legal clauses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DF5A26-2761-104C-B3E8-C841AB18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93505"/>
            <a:ext cx="9144000" cy="255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0773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Validation Model – Ex-ante </a:t>
            </a: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  <a:sym typeface="Wingdings" pitchFamily="2" charset="2"/>
              </a:rPr>
              <a:t> Ex-post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842682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GDPR requires </a:t>
            </a:r>
            <a:r>
              <a:rPr lang="en-US" sz="1600" dirty="0" err="1"/>
              <a:t>organisations</a:t>
            </a:r>
            <a:r>
              <a:rPr lang="en-US" sz="1600" dirty="0"/>
              <a:t> to plan activities i.e. ex-ante plans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GDPR requires </a:t>
            </a:r>
            <a:r>
              <a:rPr lang="en-US" sz="1600" dirty="0" err="1"/>
              <a:t>organisations</a:t>
            </a:r>
            <a:r>
              <a:rPr lang="en-US" sz="1600" dirty="0"/>
              <a:t> to ensure plans compliance i.e. ex-ante compliance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GDPR requires </a:t>
            </a:r>
            <a:r>
              <a:rPr lang="en-US" sz="1600" dirty="0" err="1"/>
              <a:t>organisations</a:t>
            </a:r>
            <a:r>
              <a:rPr lang="en-US" sz="1600" dirty="0"/>
              <a:t> to ensure processing activities are compliant i.e. ex-post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However, ex-post processing activities are based on ex-ante plans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Reuse ex-ante test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if common elements are already tested in ex-ante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only unique elements need testing again in ex-post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E.g. Consent Dialogue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Shown to all users of websites i.e. ex-ante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Given consent unique to individual i.e. ex-post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To test consent as per GDPR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Test consent dialogue was valid (common for all users)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Test given consent was valid (specific to individual)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Test common information once, persist test results as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Now only single check to ensure common tests were passed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Therefore, test complexity is reduced in ex-post testing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(common sense approach – used commonly!)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329061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State of the Art – Gaps (Ch.3)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457200" y="91872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Liberation Serif"/>
              <a:buAutoNum type="arabicParenR"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Machine-readable representation of GDPR</a:t>
            </a:r>
            <a:endParaRPr lang="en-GB" sz="2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Liberation Serif"/>
              <a:buAutoNum type="arabicParenR"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Glossary of terms and concepts associated with GDPR</a:t>
            </a:r>
            <a:endParaRPr lang="en-GB" sz="2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Liberation Serif"/>
              <a:buAutoNum type="arabicParenR"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Representation of activities associated with processing of personal data in ex-ante/ex-post phases</a:t>
            </a:r>
            <a:endParaRPr lang="en-GB" sz="2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Liberation Serif"/>
              <a:buAutoNum type="arabicParenR"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Representation of consent information</a:t>
            </a:r>
            <a:endParaRPr lang="en-GB" sz="2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Liberation Serif"/>
              <a:buAutoNum type="arabicParenR"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Demonstration using authoritative compliance queries</a:t>
            </a:r>
            <a:endParaRPr lang="en-GB" sz="2200" b="0" strike="noStrike" spc="-1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Liberation Serif"/>
              <a:buAutoNum type="arabicParenR"/>
            </a:pPr>
            <a:r>
              <a:rPr lang="en-GB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Validating information for compliance evaluation</a:t>
            </a:r>
            <a:endParaRPr lang="en-GB" sz="2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Validation Model – Quantcast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842682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Quantcast is the largest consent dialogue provider on the internet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Part of the IAB framework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Claims high number of data points available for analytics as a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Consent Dialogue </a:t>
            </a:r>
            <a:r>
              <a:rPr lang="en-US" sz="1600" dirty="0">
                <a:sym typeface="Wingdings" pitchFamily="2" charset="2"/>
              </a:rPr>
              <a:t> RDF data using GDPRov + GConsent + GDPRtEXT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Develop SHACL constraints based on compliance questions to validate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Complexity: basic, low, 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Does not do compliance evaluation, only ensures information is correct &amp; complete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Consent dialogue tested in Ex-ante phase, results saved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Given consent tested in Ex-post phase, also tests Ex-ante saved results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More efficient tests in this 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Without splitting across phases: 59 tests for each given consent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Ex-ante tests: 57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Ex-post tests: 3 (2+1 for ex-ante saved results)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After splitting across phases: 3 tests for each given consent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98612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Validation Model – Quantcast SPARQL queries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51062-C398-A640-913D-DB2FA0B3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165" y="787249"/>
            <a:ext cx="6674229" cy="499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486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Validation Model – Compare with SotA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751082-C464-6B44-866E-F0B630EEB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151" y="1031146"/>
            <a:ext cx="5326258" cy="4649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7358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Ontology Engineering Methodology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84268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Ontology quality - Design, Semantics; OOPS!, Use-cases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Documentation – WIDOCO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Dissemination – FAIR principles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W3ID – persistent identifier; Linked Open Vocabularies (LOV); GitHub, </a:t>
            </a:r>
            <a:r>
              <a:rPr lang="en-US" sz="1600" dirty="0" err="1"/>
              <a:t>Zenodo</a:t>
            </a:r>
            <a:endParaRPr lang="en-US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Evaluation – competency question, application to use-cases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 err="1"/>
              <a:t>NeOn</a:t>
            </a:r>
            <a:r>
              <a:rPr lang="en-US" sz="1600" dirty="0"/>
              <a:t>: identify requirements and use-cases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UPON Lite: iteratively develop ontological representation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517882-7D43-E341-AFA9-4C659A71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25" y="2793169"/>
            <a:ext cx="7306235" cy="314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1157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Timeline of Research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842682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2016: Started work in March-September 2016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Relevant work existing: preliminary work in DAPRECO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2017: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Published GDPRov by September 2017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Preliminary work on consent ontology September 2017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2018: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Published GDPRtEXT in January 2018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SPECIAL published work on GDPR compliance in June 2018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MIREL+DAPRECO published </a:t>
            </a:r>
            <a:r>
              <a:rPr lang="en-US" sz="1600" dirty="0" err="1"/>
              <a:t>PrOnto</a:t>
            </a:r>
            <a:r>
              <a:rPr lang="en-US" sz="1600" dirty="0"/>
              <a:t> in July 2018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Adopt GDPR readiness guide for SPARQL queries in August 2018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Developed GConsent by September 2018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2019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H2020 projects on GDPR publish deliverables and papers in January 2019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Developed SHACL validation model by March 2019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Data Privacy Vocabulary is published in June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SotA analysis in August-September 2019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Thesis draft in December 2019, Submitted in February 2020</a:t>
            </a:r>
          </a:p>
        </p:txBody>
      </p:sp>
    </p:spTree>
    <p:extLst>
      <p:ext uri="{BB962C8B-B14F-4D97-AF65-F5344CB8AC3E}">
        <p14:creationId xmlns:p14="http://schemas.microsoft.com/office/powerpoint/2010/main" val="27131713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ODRL, BPMN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GB" sz="1600" strike="noStrike" spc="-1" dirty="0"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816536-8A54-0244-B033-9BAED33762DB}"/>
              </a:ext>
            </a:extLst>
          </p:cNvPr>
          <p:cNvSpPr txBox="1"/>
          <p:nvPr/>
        </p:nvSpPr>
        <p:spPr>
          <a:xfrm>
            <a:off x="519953" y="950259"/>
            <a:ext cx="842682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ODRL to express GDPR obligations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/>
              <a:t>Information needed for resolving activities </a:t>
            </a:r>
            <a:r>
              <a:rPr lang="en-US" sz="1600" dirty="0">
                <a:sym typeface="Wingdings" pitchFamily="2" charset="2"/>
              </a:rPr>
              <a:t> provenance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Information needed for expanding GDPR activities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How to evaluate?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SotA: Agarwal et al. and Vos et al. have used ODRL 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BPMN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Business process standard for representation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Own set of tooling, querying, validating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How to operate while being interoperable?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How to specify GDPR concepts and activities?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dirty="0"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Major factors: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Extending vocabulary with GDPR concepts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Querying for information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Validation / Tests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itchFamily="2" charset="2"/>
              </a:rPr>
              <a:t>Linking of information with GDPR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14808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753035" y="1106979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7500" lnSpcReduction="20000"/>
          </a:bodyPr>
          <a:lstStyle/>
          <a:p>
            <a:pPr marL="432000" indent="-322920">
              <a:lnSpc>
                <a:spcPct val="100000"/>
              </a:lnSpc>
            </a:pPr>
            <a:r>
              <a:rPr lang="en-GB" sz="2200" b="1" i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RO1</a:t>
            </a:r>
            <a:r>
              <a:rPr lang="en-GB" sz="22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Identify the </a:t>
            </a:r>
            <a:r>
              <a:rPr lang="en-GB" sz="2200" b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subset of GDPR</a:t>
            </a:r>
            <a:r>
              <a:rPr lang="en-GB" sz="22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and </a:t>
            </a:r>
            <a:r>
              <a:rPr lang="en-GB" sz="2200" b="1" i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RO2 </a:t>
            </a:r>
            <a:r>
              <a:rPr lang="en-GB" sz="2200" b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Identify information</a:t>
            </a:r>
            <a:r>
              <a:rPr lang="en-GB" sz="22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required to represent activities associated with processing of personal data and consent in investigation of GDPR compliance </a:t>
            </a:r>
            <a:r>
              <a:rPr lang="en-GB" sz="22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→ Compliance queries and analysis of information (Ch.4)</a:t>
            </a:r>
            <a:endParaRPr lang="en-GB" sz="2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</a:pPr>
            <a:r>
              <a:rPr lang="en-GB" sz="2200" b="1" i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endParaRPr lang="en-GB" sz="2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</a:pPr>
            <a:r>
              <a:rPr lang="en-GB" sz="2200" b="1" i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RO3</a:t>
            </a:r>
            <a:r>
              <a:rPr lang="en-GB" sz="22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Create </a:t>
            </a:r>
            <a:r>
              <a:rPr lang="en-GB" sz="2200" b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OWL2 ontologies</a:t>
            </a:r>
            <a:r>
              <a:rPr lang="en-GB" sz="22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for representation information about:</a:t>
            </a:r>
            <a:endParaRPr lang="en-GB" sz="2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</a:pPr>
            <a:r>
              <a:rPr lang="en-GB" sz="22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Ontologies presented in Chapter 5</a:t>
            </a:r>
            <a:endParaRPr lang="en-GB" sz="2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</a:pPr>
            <a:r>
              <a:rPr lang="en-GB" sz="22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        (a): concepts and text of GDPR </a:t>
            </a:r>
            <a:r>
              <a:rPr lang="en-GB" sz="22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→ GDPRtEXT (Sec. 5.2)</a:t>
            </a:r>
            <a:endParaRPr lang="en-GB" sz="2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</a:pPr>
            <a:r>
              <a:rPr lang="en-GB" sz="22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        (b): activities associated with processing of personal data and consent </a:t>
            </a:r>
            <a:r>
              <a:rPr lang="en-GB" sz="22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→ GDPRov (Sec. 5.3)</a:t>
            </a:r>
            <a:endParaRPr lang="en-GB" sz="2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</a:pPr>
            <a:r>
              <a:rPr lang="en-GB" sz="22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        (c): consent required to determine compliance </a:t>
            </a:r>
            <a:r>
              <a:rPr lang="en-GB" sz="22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→ </a:t>
            </a:r>
            <a:r>
              <a:rPr lang="en-GB" sz="2200" b="0" strike="noStrike" spc="-1" dirty="0" err="1">
                <a:solidFill>
                  <a:srgbClr val="A3238E"/>
                </a:solidFill>
                <a:latin typeface="Roboto"/>
                <a:ea typeface="DejaVu Sans"/>
              </a:rPr>
              <a:t>GConsent</a:t>
            </a:r>
            <a:r>
              <a:rPr lang="en-GB" sz="22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 (Sec 5.4)</a:t>
            </a:r>
            <a:endParaRPr lang="en-GB" sz="2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</a:pPr>
            <a:r>
              <a:rPr lang="en-GB" sz="2200" b="1" i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endParaRPr lang="en-GB" sz="2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</a:pPr>
            <a:r>
              <a:rPr lang="en-GB" sz="2200" b="1" i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RO4</a:t>
            </a:r>
            <a:r>
              <a:rPr lang="en-GB" sz="22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Represent compliance questions using </a:t>
            </a:r>
            <a:r>
              <a:rPr lang="en-GB" sz="2200" b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SPARQL to query information</a:t>
            </a:r>
            <a:r>
              <a:rPr lang="en-GB" sz="22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about activities associated with processing of personal data and consent </a:t>
            </a:r>
            <a:r>
              <a:rPr lang="en-GB" sz="22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→ queries (Sec. 6.1)</a:t>
            </a:r>
            <a:endParaRPr lang="en-GB" sz="2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</a:pPr>
            <a:r>
              <a:rPr lang="en-GB" sz="2200" b="1" i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endParaRPr lang="en-GB" sz="2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</a:pPr>
            <a:r>
              <a:rPr lang="en-GB" sz="2200" b="1" i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RO5 </a:t>
            </a:r>
            <a:r>
              <a:rPr lang="en-GB" sz="2200" b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Utilise SHACL to</a:t>
            </a:r>
            <a:r>
              <a:rPr lang="en-GB" sz="22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: (a): </a:t>
            </a:r>
            <a:r>
              <a:rPr lang="en-GB" sz="2200" b="1" strike="noStrike" spc="-1" dirty="0">
                <a:solidFill>
                  <a:srgbClr val="000000"/>
                </a:solidFill>
                <a:latin typeface="Roboto"/>
                <a:ea typeface="DejaVu Sans"/>
              </a:rPr>
              <a:t>validate information</a:t>
            </a:r>
            <a:r>
              <a:rPr lang="en-GB" sz="22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for GDPR compliance regarding activities associated with processing of personal data and consent (b): link validation results with GDPR </a:t>
            </a:r>
            <a:r>
              <a:rPr lang="en-GB" sz="22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→ (Sec 6.2)</a:t>
            </a:r>
            <a:endParaRPr lang="en-GB" sz="2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</a:pPr>
            <a:r>
              <a:rPr lang="en-GB" sz="2200" b="0" strike="noStrike" spc="-1" dirty="0">
                <a:solidFill>
                  <a:srgbClr val="A3238E"/>
                </a:solidFill>
                <a:latin typeface="Roboto"/>
                <a:ea typeface="DejaVu Sans"/>
              </a:rPr>
              <a:t>Querying and Validation of information presented in Chapter 6</a:t>
            </a:r>
            <a:endParaRPr lang="en-GB" sz="22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</a:pPr>
            <a:r>
              <a:rPr lang="en-GB" sz="22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endParaRPr lang="en-GB" sz="2200" b="0" strike="noStrike" spc="-1" dirty="0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0" y="2099258"/>
            <a:ext cx="1149840" cy="3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1" strike="noStrike" spc="-1" dirty="0">
                <a:solidFill>
                  <a:srgbClr val="666666"/>
                </a:solidFill>
                <a:latin typeface="Arial"/>
                <a:ea typeface="DejaVu Sans"/>
              </a:rPr>
              <a:t>major -&gt;</a:t>
            </a:r>
            <a:endParaRPr lang="en-GB" sz="1400" b="1" strike="noStrike" spc="-1" dirty="0"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0" y="3519741"/>
            <a:ext cx="1149840" cy="3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1" strike="noStrike" spc="-1" dirty="0">
                <a:solidFill>
                  <a:srgbClr val="666666"/>
                </a:solidFill>
                <a:latin typeface="Arial"/>
                <a:ea typeface="DejaVu Sans"/>
              </a:rPr>
              <a:t>minor -&gt;</a:t>
            </a:r>
            <a:endParaRPr lang="en-GB" sz="1400" b="1" strike="noStrike" spc="-1" dirty="0">
              <a:latin typeface="Arial"/>
            </a:endParaRPr>
          </a:p>
        </p:txBody>
      </p:sp>
      <p:sp>
        <p:nvSpPr>
          <p:cNvPr id="107" name="CustomShape 4"/>
          <p:cNvSpPr/>
          <p:nvPr/>
        </p:nvSpPr>
        <p:spPr>
          <a:xfrm>
            <a:off x="0" y="4357412"/>
            <a:ext cx="1149840" cy="357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1" strike="noStrike" spc="-1" dirty="0">
                <a:solidFill>
                  <a:srgbClr val="666666"/>
                </a:solidFill>
                <a:latin typeface="Arial"/>
                <a:ea typeface="DejaVu Sans"/>
              </a:rPr>
              <a:t>minor -&gt;</a:t>
            </a:r>
            <a:endParaRPr lang="en-GB" sz="1400" b="1" strike="noStrike" spc="-1" dirty="0">
              <a:latin typeface="Arial"/>
            </a:endParaRPr>
          </a:p>
        </p:txBody>
      </p:sp>
      <p:sp>
        <p:nvSpPr>
          <p:cNvPr id="108" name="CustomShape 5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Research Objectives</a:t>
            </a:r>
            <a:endParaRPr lang="en-GB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Research Contributions and Outcomes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72000" y="86400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Information modelling for GDPR compliance</a:t>
            </a:r>
          </a:p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Linking information to GDPR</a:t>
            </a:r>
            <a:endParaRPr lang="en-GB" sz="160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Representing processing activities</a:t>
            </a:r>
          </a:p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Representing Consent</a:t>
            </a:r>
            <a:endParaRPr lang="en-GB" sz="160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Querying information using SPARQL</a:t>
            </a:r>
            <a:endParaRPr lang="en-GB" sz="160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Validation framework using SHACL</a:t>
            </a:r>
          </a:p>
          <a:p>
            <a:pPr marL="432000" indent="-32292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60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Impact on Data Privacy Vocabulary (external contribution)</a:t>
            </a:r>
            <a:endParaRPr lang="en-GB" sz="1600" strike="noStrike" spc="-1" dirty="0">
              <a:latin typeface="Arial"/>
            </a:endParaRPr>
          </a:p>
        </p:txBody>
      </p:sp>
      <p:pic>
        <p:nvPicPr>
          <p:cNvPr id="111" name="Picture 110"/>
          <p:cNvPicPr/>
          <p:nvPr/>
        </p:nvPicPr>
        <p:blipFill>
          <a:blip r:embed="rId2"/>
          <a:stretch/>
        </p:blipFill>
        <p:spPr>
          <a:xfrm>
            <a:off x="457200" y="3222212"/>
            <a:ext cx="4415040" cy="2193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Research Dissemination and Publication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7200" y="91872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GB" sz="1400" b="1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18 Publications (Sec. 1.4.7)</a:t>
            </a:r>
            <a:endParaRPr lang="en-GB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Liberation Serif"/>
              <a:buAutoNum type="arabicParenR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 GDPRtEXT – ESWC 2018</a:t>
            </a:r>
            <a:endParaRPr lang="en-GB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Liberation Serif"/>
              <a:buAutoNum type="arabicParenR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 GDPRov – ISWC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PrivOn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 2017</a:t>
            </a:r>
            <a:endParaRPr lang="en-GB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Liberation Serif"/>
              <a:buAutoNum type="arabicParenR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GConsent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 – ESWC 2019</a:t>
            </a:r>
            <a:endParaRPr lang="en-GB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Liberation Serif"/>
              <a:buAutoNum type="arabicParenR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 SPARQL queries –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SEMANTiCS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 2018</a:t>
            </a:r>
            <a:endParaRPr lang="en-GB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Liberation Serif"/>
              <a:buAutoNum type="arabicParenR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 SHACL validation –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SEMANTiCS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 2018,2019, ISWC CKG 2018</a:t>
            </a:r>
            <a:endParaRPr lang="en-GB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Liberation Serif"/>
              <a:buAutoNum type="arabicParenR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 GDPR interoperability analysis – EURAS 2018, IJSR 2018, Book Chapter 2019</a:t>
            </a:r>
            <a:endParaRPr lang="en-GB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Liberation Serif"/>
              <a:buAutoNum type="arabicParenR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Investigated applications</a:t>
            </a:r>
            <a:endParaRPr lang="en-GB" sz="14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Liberation Serif"/>
              <a:buAutoNum type="arabicParenR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information management – ICSC 2019, ESWC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MEPDaW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 2018</a:t>
            </a:r>
            <a:endParaRPr lang="en-GB" sz="14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Liberation Serif"/>
              <a:buAutoNum type="arabicParenR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privacy policies – IPAW 2018, ISWC WOP 2018, TELERISE/ADBIS 2018</a:t>
            </a:r>
            <a:endParaRPr lang="en-GB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567"/>
              </a:spcBef>
              <a:spcAft>
                <a:spcPts val="567"/>
              </a:spcAft>
              <a:buClr>
                <a:srgbClr val="000000"/>
              </a:buClr>
              <a:buFont typeface="Liberation Serif"/>
              <a:buAutoNum type="arabicParenR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Data Privacy Vocabulary – ODBASE 2019</a:t>
            </a: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lang="en-GB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lang="en-GB" sz="1400" b="1" spc="-1" dirty="0">
                <a:solidFill>
                  <a:srgbClr val="000000"/>
                </a:solidFill>
                <a:latin typeface="Arial"/>
                <a:ea typeface="AR PL SungtiL GB"/>
              </a:rPr>
              <a:t>Publish d</a:t>
            </a:r>
            <a:r>
              <a:rPr lang="en-GB" sz="1400" b="1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eveloped resources</a:t>
            </a:r>
            <a:endParaRPr lang="en-GB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FAIR / Open Source / Open Access</a:t>
            </a: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Ontologies: W3ID,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Github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,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Gogs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 ; Code / Data / Documents: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Github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,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Gogs</a:t>
            </a: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, Datahub,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Zenodo</a:t>
            </a:r>
            <a:endParaRPr lang="en-GB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AR PL SungtiL GB"/>
              </a:rPr>
              <a:t>Publications: university archive (TARA),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  <a:ea typeface="AR PL SungtiL GB"/>
              </a:rPr>
              <a:t>Zenodo</a:t>
            </a:r>
            <a:endParaRPr lang="en-GB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Research Impact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7200" y="91872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2500" lnSpcReduction="10000"/>
          </a:bodyPr>
          <a:lstStyle/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Liberation Serif"/>
              <a:buAutoNum type="arabicPlain"/>
            </a:pPr>
            <a:r>
              <a:rPr lang="en-GB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W3C Data Privacy Vocabularies &amp; Controls Community Group (DPVCG)</a:t>
            </a:r>
            <a:endParaRPr lang="en-GB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OpenSymbol"/>
              <a:buChar char="-"/>
            </a:pPr>
            <a:r>
              <a:rPr lang="en-GB" sz="2200" b="0" strike="noStrike" spc="-1" dirty="0">
                <a:latin typeface="Arial"/>
              </a:rPr>
              <a:t>Author/Editor of Data Privacy Vocabulary (2019)</a:t>
            </a:r>
          </a:p>
          <a:p>
            <a:pPr marL="432000" lvl="1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OpenSymbol"/>
              <a:buChar char="-"/>
            </a:pPr>
            <a:r>
              <a:rPr lang="en-GB" sz="2200" b="0" strike="noStrike" spc="-1" dirty="0">
                <a:latin typeface="Arial"/>
              </a:rPr>
              <a:t>Chair since Jan 2020</a:t>
            </a: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Liberation Serif"/>
              <a:buAutoNum type="arabicPlain"/>
            </a:pPr>
            <a:r>
              <a:rPr lang="en-GB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EU Publications Office interest in GDPRtEXT</a:t>
            </a:r>
            <a:endParaRPr lang="en-GB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OpenSymbol"/>
              <a:buChar char="-"/>
            </a:pPr>
            <a:r>
              <a:rPr lang="en-GB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modelling of clauses, extension of ELI</a:t>
            </a:r>
            <a:endParaRPr lang="en-GB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OpenSymbol"/>
              <a:buChar char="-"/>
            </a:pPr>
            <a:r>
              <a:rPr lang="en-GB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discussion of future plans, opinion as POI and research stakeholder, invitation as </a:t>
            </a:r>
            <a:r>
              <a:rPr lang="en-GB" sz="2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sem</a:t>
            </a:r>
            <a:r>
              <a:rPr lang="en-GB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-web expert</a:t>
            </a:r>
            <a:endParaRPr lang="en-GB" sz="2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Liberation Serif"/>
              <a:buAutoNum type="arabicPlain"/>
            </a:pPr>
            <a:r>
              <a:rPr lang="en-GB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Consent Receipt</a:t>
            </a:r>
            <a:endParaRPr lang="en-GB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OpenSymbol"/>
              <a:buChar char="-"/>
            </a:pPr>
            <a:r>
              <a:rPr lang="en-GB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invitation to edit next version of consent standard addressing GDPR and global privacy laws with Kantara</a:t>
            </a:r>
            <a:endParaRPr lang="en-GB" sz="2200" b="0" strike="noStrike" spc="-1" dirty="0">
              <a:latin typeface="Arial"/>
            </a:endParaRPr>
          </a:p>
          <a:p>
            <a:pPr marL="432000" lvl="1" indent="-214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OpenSymbol"/>
              <a:buChar char="-"/>
            </a:pPr>
            <a:r>
              <a:rPr lang="en-GB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recently accepted as project at ISO/IEC 27560</a:t>
            </a:r>
            <a:endParaRPr lang="en-GB" sz="22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Liberation Serif"/>
              <a:buAutoNum type="arabicPlain"/>
            </a:pPr>
            <a:r>
              <a:rPr lang="en-GB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Involved EU / H2020 project funding applications as domain expert</a:t>
            </a:r>
            <a:endParaRPr lang="en-GB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3600"/>
            <a:ext cx="8228160" cy="44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>
              <a:lnSpc>
                <a:spcPct val="100000"/>
              </a:lnSpc>
            </a:pPr>
            <a:r>
              <a:rPr lang="en-GB" sz="2400" b="0" strike="noStrike" spc="-1" dirty="0">
                <a:solidFill>
                  <a:srgbClr val="FFFFFF"/>
                </a:solidFill>
                <a:latin typeface="Arial"/>
                <a:ea typeface="DejaVu Sans"/>
              </a:rPr>
              <a:t>Future Plans &amp; Opportunities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918720"/>
            <a:ext cx="8228160" cy="4984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Coverage of more GDPR topics</a:t>
            </a:r>
            <a:endParaRPr lang="en-GB" sz="14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 Protection Impact Assessments</a:t>
            </a:r>
            <a:endParaRPr lang="en-GB" sz="14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Controller – Processor agreement and data governance</a:t>
            </a:r>
            <a:endParaRPr lang="en-GB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Data Privacy Vocabulary</a:t>
            </a:r>
            <a:endParaRPr lang="en-GB" sz="14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Expand in terms of concepts, areas, documentation</a:t>
            </a:r>
            <a:endParaRPr lang="en-GB" sz="14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Incorporate other laws e.g. CCPA</a:t>
            </a:r>
            <a:endParaRPr lang="en-GB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Student Supervision (ongoing)</a:t>
            </a:r>
            <a:endParaRPr lang="en-GB" sz="14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of PhD work on topics of privacy and consent online</a:t>
            </a:r>
            <a:endParaRPr lang="en-GB" sz="14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Alignment and application to AI accountability / ethics</a:t>
            </a:r>
            <a:endParaRPr lang="en-GB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Research applications</a:t>
            </a:r>
            <a:endParaRPr lang="en-GB" sz="14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Policy and Consent</a:t>
            </a: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ISO 27560 for work on consent receipt</a:t>
            </a:r>
            <a:endParaRPr lang="en-GB" sz="1400" b="0" strike="noStrike" spc="-1" dirty="0">
              <a:latin typeface="Arial"/>
            </a:endParaRPr>
          </a:p>
          <a:p>
            <a:pPr marL="864000" lvl="1" indent="-32292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Consent extension for </a:t>
            </a:r>
            <a:r>
              <a:rPr lang="en-GB" sz="1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Schema.org</a:t>
            </a:r>
            <a:endParaRPr lang="en-GB" sz="1400" b="0" strike="noStrike" spc="-1" dirty="0">
              <a:latin typeface="Arial"/>
            </a:endParaRPr>
          </a:p>
          <a:p>
            <a:pPr marL="432000" indent="-32292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1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Collaborations with researchers</a:t>
            </a:r>
            <a:endParaRPr lang="en-GB" sz="1400" b="0" strike="noStrike" spc="-1" dirty="0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5449341" y="4356796"/>
            <a:ext cx="3598920" cy="13669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GB" sz="1400" b="1" strike="noStrike" spc="-1" dirty="0">
                <a:solidFill>
                  <a:srgbClr val="003C3D"/>
                </a:solidFill>
                <a:latin typeface="Arial"/>
                <a:ea typeface="DejaVu Sans"/>
              </a:rPr>
              <a:t>Funding Calls – applied/in-progress</a:t>
            </a:r>
            <a:endParaRPr lang="en-GB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400" b="0" strike="noStrike" spc="-1" dirty="0">
                <a:solidFill>
                  <a:srgbClr val="003C3D"/>
                </a:solidFill>
                <a:latin typeface="Arial"/>
                <a:ea typeface="DejaVu Sans"/>
              </a:rPr>
              <a:t>Ireland Postdoc Fellowship (individual)</a:t>
            </a:r>
            <a:endParaRPr lang="en-GB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400" b="0" strike="noStrike" spc="-1" dirty="0">
                <a:solidFill>
                  <a:srgbClr val="003C3D"/>
                </a:solidFill>
                <a:latin typeface="Arial"/>
                <a:ea typeface="DejaVu Sans"/>
              </a:rPr>
              <a:t>H2020 ICT on IoT (WP lead)</a:t>
            </a:r>
            <a:endParaRPr lang="en-GB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400" b="0" strike="noStrike" spc="-1" dirty="0">
                <a:solidFill>
                  <a:srgbClr val="003C3D"/>
                </a:solidFill>
                <a:latin typeface="Arial"/>
                <a:ea typeface="DejaVu Sans"/>
              </a:rPr>
              <a:t>NGI Trust 2020 (co-ordinator)</a:t>
            </a:r>
            <a:endParaRPr lang="en-GB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400" b="0" strike="noStrike" spc="-1" dirty="0">
                <a:solidFill>
                  <a:srgbClr val="003C3D"/>
                </a:solidFill>
                <a:latin typeface="Arial"/>
                <a:ea typeface="DejaVu Sans"/>
              </a:rPr>
              <a:t>NGI DAPSI (team lead)</a:t>
            </a:r>
            <a:endParaRPr lang="en-GB" sz="1400" b="0" strike="noStrike" spc="-1" dirty="0">
              <a:latin typeface="Arial"/>
            </a:endParaRPr>
          </a:p>
          <a:p>
            <a:pPr marL="216000" indent="-21492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GB" sz="1400" b="0" strike="noStrike" spc="-1" dirty="0">
                <a:solidFill>
                  <a:srgbClr val="003C3D"/>
                </a:solidFill>
                <a:latin typeface="Arial"/>
                <a:ea typeface="DejaVu Sans"/>
              </a:rPr>
              <a:t>ICO (UK) grants (research lead)</a:t>
            </a:r>
            <a:endParaRPr lang="en-GB" sz="1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1079</TotalTime>
  <Words>3120</Words>
  <Application>Microsoft Macintosh PowerPoint</Application>
  <PresentationFormat>On-screen Show (4:3)</PresentationFormat>
  <Paragraphs>499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62" baseType="lpstr">
      <vt:lpstr>Microsoft YaHei</vt:lpstr>
      <vt:lpstr>AR PL SungtiL GB</vt:lpstr>
      <vt:lpstr>Arial</vt:lpstr>
      <vt:lpstr>Calibri</vt:lpstr>
      <vt:lpstr>DejaVu Sans</vt:lpstr>
      <vt:lpstr>FS Truman</vt:lpstr>
      <vt:lpstr>FS Truman Light</vt:lpstr>
      <vt:lpstr>Liberation Sans</vt:lpstr>
      <vt:lpstr>Liberation Serif</vt:lpstr>
      <vt:lpstr>Mangal</vt:lpstr>
      <vt:lpstr>OpenSymbol</vt:lpstr>
      <vt:lpstr>Roboto</vt:lpstr>
      <vt:lpstr>StarSymbol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Jonathan</dc:creator>
  <dc:description/>
  <cp:lastModifiedBy>Harshvardhan Pandit</cp:lastModifiedBy>
  <cp:revision>247</cp:revision>
  <cp:lastPrinted>2020-04-26T20:55:02Z</cp:lastPrinted>
  <dcterms:created xsi:type="dcterms:W3CDTF">2014-12-03T09:51:17Z</dcterms:created>
  <dcterms:modified xsi:type="dcterms:W3CDTF">2020-04-26T20:55:28Z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