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wmf" ContentType="image/x-wmf"/>
  <Override PartName="/ppt/media/image6.wmf" ContentType="image/x-wmf"/>
  <Override PartName="/ppt/media/image2.wmf" ContentType="image/x-wmf"/>
  <Override PartName="/ppt/media/image5.png" ContentType="image/png"/>
  <Override PartName="/ppt/media/image3.png" ContentType="image/png"/>
  <Override PartName="/ppt/media/image1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0691812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wmf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0" descr=""/>
          <p:cNvPicPr/>
          <p:nvPr/>
        </p:nvPicPr>
        <p:blipFill>
          <a:blip r:embed="rId2"/>
          <a:stretch/>
        </p:blipFill>
        <p:spPr>
          <a:xfrm>
            <a:off x="340200" y="334440"/>
            <a:ext cx="10004400" cy="1028160"/>
          </a:xfrm>
          <a:prstGeom prst="rect">
            <a:avLst/>
          </a:prstGeom>
          <a:ln>
            <a:noFill/>
          </a:ln>
        </p:spPr>
      </p:pic>
      <p:pic>
        <p:nvPicPr>
          <p:cNvPr id="1" name="Picture 13" descr=""/>
          <p:cNvPicPr/>
          <p:nvPr/>
        </p:nvPicPr>
        <p:blipFill>
          <a:blip r:embed="rId3"/>
          <a:stretch/>
        </p:blipFill>
        <p:spPr>
          <a:xfrm>
            <a:off x="579960" y="402480"/>
            <a:ext cx="842400" cy="901080"/>
          </a:xfrm>
          <a:prstGeom prst="rect">
            <a:avLst/>
          </a:prstGeom>
          <a:ln>
            <a:noFill/>
          </a:ln>
        </p:spPr>
      </p:pic>
      <p:pic>
        <p:nvPicPr>
          <p:cNvPr id="2" name="Picture 4" descr=""/>
          <p:cNvPicPr/>
          <p:nvPr/>
        </p:nvPicPr>
        <p:blipFill>
          <a:blip r:embed="rId4"/>
          <a:stretch/>
        </p:blipFill>
        <p:spPr>
          <a:xfrm>
            <a:off x="279000" y="312840"/>
            <a:ext cx="10067760" cy="690552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"/>
          <p:cNvPicPr/>
          <p:nvPr/>
        </p:nvPicPr>
        <p:blipFill>
          <a:blip r:embed="rId5"/>
          <a:stretch/>
        </p:blipFill>
        <p:spPr>
          <a:xfrm>
            <a:off x="725040" y="734400"/>
            <a:ext cx="1113120" cy="11905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17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edit the </a:t>
            </a:r>
            <a:r>
              <a:rPr b="0" lang="en-GB" sz="4400" spc="-1" strike="noStrike">
                <a:latin typeface="Arial"/>
              </a:rPr>
              <a:t>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17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0" descr=""/>
          <p:cNvPicPr/>
          <p:nvPr/>
        </p:nvPicPr>
        <p:blipFill>
          <a:blip r:embed="rId2"/>
          <a:stretch/>
        </p:blipFill>
        <p:spPr>
          <a:xfrm>
            <a:off x="340200" y="334440"/>
            <a:ext cx="10004400" cy="1028160"/>
          </a:xfrm>
          <a:prstGeom prst="rect">
            <a:avLst/>
          </a:prstGeom>
          <a:ln>
            <a:noFill/>
          </a:ln>
        </p:spPr>
      </p:pic>
      <p:pic>
        <p:nvPicPr>
          <p:cNvPr id="43" name="Picture 13" descr=""/>
          <p:cNvPicPr/>
          <p:nvPr/>
        </p:nvPicPr>
        <p:blipFill>
          <a:blip r:embed="rId3"/>
          <a:stretch/>
        </p:blipFill>
        <p:spPr>
          <a:xfrm>
            <a:off x="579960" y="402480"/>
            <a:ext cx="842400" cy="9010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://w3id.org/GDPRov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w3id.org/GConsent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3id.org/GDPRep/checklist-demo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hyperlink" Target="https://w3id.org/GDPRep/semantic-tests" TargetMode="External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hyperlink" Target="http://w3.org/ns/dpv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hyperlink" Target="https://w3id.org/GDPRtEXT/" TargetMode="External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74680" y="2145240"/>
            <a:ext cx="6682320" cy="181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ffffff"/>
                </a:solidFill>
                <a:latin typeface="Helvetica;Arial"/>
                <a:ea typeface="AR PL SungtiL GB"/>
              </a:rPr>
              <a:t>Representing Activities associated with Processing of Personal Data and Consent using Semantic Web for GDPR Compliance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174680" y="4070160"/>
            <a:ext cx="6682320" cy="116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390" spc="-1" strike="noStrike">
                <a:solidFill>
                  <a:srgbClr val="ffffff"/>
                </a:solidFill>
                <a:latin typeface="Calibri"/>
                <a:ea typeface="DejaVu Sans"/>
              </a:rPr>
              <a:t>PhD Viva</a:t>
            </a:r>
            <a:endParaRPr b="0" lang="en-GB" sz="239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390" spc="-1" strike="noStrike">
                <a:solidFill>
                  <a:srgbClr val="ffffff"/>
                </a:solidFill>
                <a:latin typeface="Calibri"/>
                <a:ea typeface="DejaVu Sans"/>
              </a:rPr>
              <a:t>Harshvardhan J. Pandit</a:t>
            </a:r>
            <a:endParaRPr b="0" lang="en-GB" sz="239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045440" y="170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838D2C5-27DC-4F69-BA26-DBC2679B28BC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Representing Information about GDPR – GDPRtEXT (Sec. 5.2)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360000" y="1512000"/>
            <a:ext cx="739692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latin typeface="Arial"/>
              </a:rPr>
              <a:t>Comparison with SotA (Table 5.2)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53160" y="1834920"/>
            <a:ext cx="9993240" cy="2852640"/>
          </a:xfrm>
          <a:prstGeom prst="rect">
            <a:avLst/>
          </a:prstGeom>
          <a:ln>
            <a:noFill/>
          </a:ln>
        </p:spPr>
      </p:pic>
      <p:sp>
        <p:nvSpPr>
          <p:cNvPr id="132" name="TextShape 5"/>
          <p:cNvSpPr txBox="1"/>
          <p:nvPr/>
        </p:nvSpPr>
        <p:spPr>
          <a:xfrm>
            <a:off x="360000" y="5029560"/>
            <a:ext cx="7611840" cy="242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Based on ELI – authoritative representation of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EU legislations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Glossary of concepts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Granularity can refer to clauses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 best practices (as a semantic web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resource)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 Open Access under permissive license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0" i="1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Note: EU Publications Office has indicated their plans to </a:t>
            </a:r>
            <a:r>
              <a:rPr b="0" i="1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update ELI (indicated as ELI+ in the table) which will </a:t>
            </a:r>
            <a:r>
              <a:rPr b="0" i="1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incorporate the above features and some additional ones </a:t>
            </a:r>
            <a:r>
              <a:rPr b="0" i="1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such as markup for specifying concepts of interest. It has </a:t>
            </a:r>
            <a:r>
              <a:rPr b="0" i="1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also indicated the intention to align ELI with Akoma Ntoso </a:t>
            </a:r>
            <a:r>
              <a:rPr b="0" i="1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to provide a unified vocabulary.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045440" y="170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5E30ED1-0CCA-4134-841A-EE1BDBCD8DA6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Representing Information about Activities associated with Personal Data and Consent – GDPRov (Sec. 5.3)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6" name="TextShape 4"/>
          <p:cNvSpPr txBox="1"/>
          <p:nvPr/>
        </p:nvSpPr>
        <p:spPr>
          <a:xfrm>
            <a:off x="6120000" y="1440000"/>
            <a:ext cx="4176000" cy="2649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Models: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Actors and Agents involved 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Details of processing activities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Lifecycle of processing activities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Consent activities and their similarity to data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activities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Similarly activities: rights, data breach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reporting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Ex-ante (plans) and Ex-post (verification)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67560" y="3394440"/>
            <a:ext cx="5752440" cy="3342240"/>
          </a:xfrm>
          <a:prstGeom prst="rect">
            <a:avLst/>
          </a:prstGeom>
          <a:ln>
            <a:noFill/>
          </a:ln>
        </p:spPr>
      </p:pic>
      <p:sp>
        <p:nvSpPr>
          <p:cNvPr id="138" name="TextShape 5"/>
          <p:cNvSpPr txBox="1"/>
          <p:nvPr/>
        </p:nvSpPr>
        <p:spPr>
          <a:xfrm>
            <a:off x="360000" y="1429560"/>
            <a:ext cx="5616000" cy="188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GDPRov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ontology for representing provenance information based on GDPR requirements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PROV-O (W3C standard for provenance) and P-Plan (extends PROV-O to represent Plans as Scientific Workflows)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Uses GDPRtEXT to indicate source of concepts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39" name="TextShape 6"/>
          <p:cNvSpPr txBox="1"/>
          <p:nvPr/>
        </p:nvSpPr>
        <p:spPr>
          <a:xfrm>
            <a:off x="6156000" y="4392000"/>
            <a:ext cx="4176000" cy="2138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latin typeface="Arial"/>
              </a:rPr>
              <a:t>Dissemination &amp; Publication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Ontology+documentation: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 u="sng">
                <a:solidFill>
                  <a:srgbClr val="0066b3"/>
                </a:solidFill>
                <a:uFillTx/>
                <a:latin typeface="Arial"/>
                <a:hlinkClick r:id="rId2"/>
              </a:rPr>
              <a:t>http://w3id.org/GDPRov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ISWC 2017 PrivOn workshop [66]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045440" y="170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035C8BF-DC95-496D-BC0F-B8CD6D69074C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Representing Information about Activities associated with Personal Data and Consent – GDPRov (Sec. 5.3)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3" name="TextShape 4"/>
          <p:cNvSpPr txBox="1"/>
          <p:nvPr/>
        </p:nvSpPr>
        <p:spPr>
          <a:xfrm>
            <a:off x="360000" y="1512000"/>
            <a:ext cx="993600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GB" sz="1800" spc="-1" strike="noStrike">
                <a:latin typeface="Arial"/>
              </a:rPr>
              <a:t>Comparison with SotA (Table 5.4)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44" name="TextShape 5"/>
          <p:cNvSpPr txBox="1"/>
          <p:nvPr/>
        </p:nvSpPr>
        <p:spPr>
          <a:xfrm>
            <a:off x="7128000" y="1872000"/>
            <a:ext cx="3240000" cy="42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Separation of provenance and plans using P-Plan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 Access under permissive license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Larger scope of concepts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Models activities associated with GDPR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Associates legal basis with activities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Uniform modelling of activities associated with GDPR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Permits capturing state of system to indicate compliance at time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318600" y="1920240"/>
            <a:ext cx="6737400" cy="398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45440" y="170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5C4D615-565B-4BD9-BC88-4558DEBBC7FA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Representing Information about Consent - GConsent (Sec. 5.4)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9" name="TextShape 4"/>
          <p:cNvSpPr txBox="1"/>
          <p:nvPr/>
        </p:nvSpPr>
        <p:spPr>
          <a:xfrm>
            <a:off x="360000" y="1429920"/>
            <a:ext cx="5616000" cy="520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GConsent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ontology for representing information about consent based on GDPR requirements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GDPRov models consent as a provenance-related entity and represents its lifecycle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GConsent presents alternate/companion modelling of information about consent with more concise association between concepts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Models: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Context (e.g. location, medium)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Provenance chaining of consent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(i.e. evolution of consent)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Consent States (e.g. given, refused,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requested, invalidated, withdrawn)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Dissemination &amp; Publication: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Ontology+documentation </a:t>
            </a:r>
            <a:br/>
            <a:r>
              <a:rPr b="0" lang="en-GB" sz="1800" spc="-1" strike="noStrike" u="sng">
                <a:solidFill>
                  <a:srgbClr val="0066b3"/>
                </a:solidFill>
                <a:uFillTx/>
                <a:latin typeface="Arial"/>
                <a:ea typeface="DejaVu Sans"/>
                <a:hlinkClick r:id="rId1"/>
              </a:rPr>
              <a:t>http://w3id.org/GConsent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ESWC 2019 [71]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4477680" y="2308320"/>
            <a:ext cx="5854320" cy="438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1045440" y="170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DC3B5CD-FFAD-44BD-9D40-BDBA6D9C958B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Representing Information about Consent - GConsent (Sec. 5.4)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360000" y="1512000"/>
            <a:ext cx="993600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GB" sz="1800" spc="-1" strike="noStrike">
                <a:latin typeface="Arial"/>
              </a:rPr>
              <a:t>Comparison with SotA (Table 5.7)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5" name="TextShape 5"/>
          <p:cNvSpPr txBox="1"/>
          <p:nvPr/>
        </p:nvSpPr>
        <p:spPr>
          <a:xfrm>
            <a:off x="360000" y="1943640"/>
            <a:ext cx="3240000" cy="424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Larger coverage of GDPR requirements for consent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Models context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Consent states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Delegation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Significant effects of Processing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Relation between consent instances (lifecycle)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 Access under permissive license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3828960" y="1944000"/>
            <a:ext cx="6467040" cy="388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045440" y="170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D701810-41E0-4E9A-BE09-7D0679425575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Querying information using SPARQL (Sec. 6.1)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60" name="TextShape 4"/>
          <p:cNvSpPr txBox="1"/>
          <p:nvPr/>
        </p:nvSpPr>
        <p:spPr>
          <a:xfrm>
            <a:off x="360000" y="1430280"/>
            <a:ext cx="5112000" cy="469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Two types of questions associated with compliance: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Retrieve relevant information  e.g. what purposes do you use personal data for?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Assess compliance e.g. does every purpose have a legal basis?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Goal: represent questions as SPARQL queries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Use-case: GDPR readiness guide published by Data Protection Commission (Ireland)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information using GDPRtEXT, GDPRov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https://w3id.org/GDPRep/checklist-demo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Demonstrate use of SPARQL in retrieving information relevant to GDPR compliance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 on authoritative questions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Show dependency on underlying data representations (i.e. ontologies used)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Published SEMANTiCS 2018 [57]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2"/>
          <a:srcRect l="0" t="0" r="0" b="12746"/>
          <a:stretch/>
        </p:blipFill>
        <p:spPr>
          <a:xfrm>
            <a:off x="5688000" y="1358280"/>
            <a:ext cx="4677120" cy="540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45440" y="170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F2C705A3-FE28-4058-A9EF-39A30EC66E03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Validating information using SHACL (Sec. 6.2)</a:t>
            </a:r>
            <a:endParaRPr b="0" lang="en-GB" sz="30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4896000" y="2952000"/>
            <a:ext cx="5472720" cy="2983320"/>
          </a:xfrm>
          <a:prstGeom prst="rect">
            <a:avLst/>
          </a:prstGeom>
          <a:ln>
            <a:noFill/>
          </a:ln>
        </p:spPr>
      </p:pic>
      <p:sp>
        <p:nvSpPr>
          <p:cNvPr id="166" name="TextShape 4"/>
          <p:cNvSpPr txBox="1"/>
          <p:nvPr/>
        </p:nvSpPr>
        <p:spPr>
          <a:xfrm>
            <a:off x="360000" y="1430280"/>
            <a:ext cx="9936000" cy="188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Organisations required to document and maintain information associated with compliance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Concept of ‘Compliance graph’ distinct from ‘data graph’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validation as precursor to compliance evaluation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validation ‘constraints’ from compliance questions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SHACL to i) validate information ii) persist results iii) link with GDPR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341640" y="2871360"/>
            <a:ext cx="4520160" cy="1242000"/>
          </a:xfrm>
          <a:prstGeom prst="rect">
            <a:avLst/>
          </a:prstGeom>
          <a:ln>
            <a:noFill/>
          </a:ln>
        </p:spPr>
      </p:pic>
      <p:sp>
        <p:nvSpPr>
          <p:cNvPr id="168" name="TextShape 5"/>
          <p:cNvSpPr txBox="1"/>
          <p:nvPr/>
        </p:nvSpPr>
        <p:spPr>
          <a:xfrm>
            <a:off x="432000" y="4176000"/>
            <a:ext cx="4464000" cy="188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Tests need to be carried out in ex-ante and ex-post phase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ex-ante test results to reduce number of ex-post tests (i.e. abstract common constraints)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1045440" y="170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8AAF8BA-C918-4BC9-8AB8-F404B0280BA9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Validating information using SHACL (Sec. 6.2)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72" name="TextShape 4"/>
          <p:cNvSpPr txBox="1"/>
          <p:nvPr/>
        </p:nvSpPr>
        <p:spPr>
          <a:xfrm>
            <a:off x="360000" y="1430280"/>
            <a:ext cx="9936000" cy="1882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Use-case: consent dialogue on Quantcast.com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‘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graph’: GDPRtEXT, GDPRov, and Gconsent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Validate results and save into ‘compliance graph’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SPARQL to ‘query’ and generate ‘dashboards’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Published in SEMANTiCS 2018 [59], 2019 [60],</a:t>
            </a:r>
            <a:br/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ISWC 2018 CKG Workshop [58]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Demonstrated to DPC – Ireland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5904000" y="1368000"/>
            <a:ext cx="4416480" cy="219456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648000" y="3462120"/>
            <a:ext cx="4557600" cy="3791520"/>
          </a:xfrm>
          <a:prstGeom prst="rect">
            <a:avLst/>
          </a:prstGeom>
          <a:ln>
            <a:noFill/>
          </a:ln>
        </p:spPr>
      </p:pic>
      <p:sp>
        <p:nvSpPr>
          <p:cNvPr id="175" name="TextShape 5"/>
          <p:cNvSpPr txBox="1"/>
          <p:nvPr/>
        </p:nvSpPr>
        <p:spPr>
          <a:xfrm>
            <a:off x="5400000" y="3678120"/>
            <a:ext cx="4896000" cy="29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Comparison with SotA (Table 6.4)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of SHACL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Separation of ex-ante and ex-post phases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Reuse results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 to GDPR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Indicate violating constraints/nodes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Compliance results persisted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SPARQL queries as ‘dashboard’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Open-Access implementation</a:t>
            </a:r>
            <a:br/>
            <a:r>
              <a:rPr b="0" lang="en-GB" sz="1800" spc="-1" strike="noStrike" u="sng">
                <a:solidFill>
                  <a:srgbClr val="0066b3"/>
                </a:solidFill>
                <a:uFillTx/>
                <a:latin typeface="Arial"/>
                <a:ea typeface="DejaVu Sans"/>
                <a:hlinkClick r:id="rId3"/>
              </a:rPr>
              <a:t>https://w3id.org/GDPRep/semantic-tests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045440" y="134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RO1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Identify the </a:t>
            </a:r>
            <a:r>
              <a:rPr b="1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subset of GDPR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1" i="1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RO2 </a:t>
            </a:r>
            <a:r>
              <a:rPr b="1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Identify information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required to represent activities associated with processing of personal data and consent in investigation of GDPR compliance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a3238e"/>
                </a:solidFill>
                <a:latin typeface="Calibri"/>
                <a:ea typeface="DejaVu Sans"/>
              </a:rPr>
              <a:t>	</a:t>
            </a:r>
            <a:r>
              <a:rPr b="0" lang="en-GB" sz="1400" spc="-1" strike="noStrike">
                <a:solidFill>
                  <a:srgbClr val="a3238e"/>
                </a:solidFill>
                <a:latin typeface="Calibri"/>
                <a:ea typeface="DejaVu Sans"/>
              </a:rPr>
              <a:t>Compliance Queries (and analysis of information) presented in Chapter 4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RO3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Create </a:t>
            </a:r>
            <a:r>
              <a:rPr b="1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OWL2 ontologies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for representation information about: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400" spc="-1" strike="noStrike">
                <a:solidFill>
                  <a:srgbClr val="a3238e"/>
                </a:solidFill>
                <a:latin typeface="Calibri"/>
                <a:ea typeface="DejaVu Sans"/>
              </a:rPr>
              <a:t>Ontologies presented in Chapter 5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(a): concepts and text of GDPR </a:t>
            </a:r>
            <a:r>
              <a:rPr b="0" lang="en-GB" sz="1400" spc="-1" strike="noStrike">
                <a:solidFill>
                  <a:srgbClr val="a3238e"/>
                </a:solidFill>
                <a:latin typeface="Calibri"/>
                <a:ea typeface="DejaVu Sans"/>
              </a:rPr>
              <a:t>→ GDPRtEXT (Sec. 5.2)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(b): activities associated with processing of personal data and consent </a:t>
            </a:r>
            <a:r>
              <a:rPr b="0" lang="en-GB" sz="1400" spc="-1" strike="noStrike">
                <a:solidFill>
                  <a:srgbClr val="a3238e"/>
                </a:solidFill>
                <a:latin typeface="Calibri"/>
                <a:ea typeface="DejaVu Sans"/>
              </a:rPr>
              <a:t>→ GDPRov (Sec. 5.3)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(c): consent required to determine compliance </a:t>
            </a:r>
            <a:r>
              <a:rPr b="0" lang="en-GB" sz="1400" spc="-1" strike="noStrike">
                <a:solidFill>
                  <a:srgbClr val="a3238e"/>
                </a:solidFill>
                <a:latin typeface="Calibri"/>
                <a:ea typeface="DejaVu Sans"/>
              </a:rPr>
              <a:t>→ GConsent (Sec 5.4)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RO4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Represent compliance questions using </a:t>
            </a:r>
            <a:r>
              <a:rPr b="1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SPARQL to query information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about activities associated with processing of personal data and consent </a:t>
            </a:r>
            <a:r>
              <a:rPr b="0" lang="en-GB" sz="1400" spc="-1" strike="noStrike">
                <a:solidFill>
                  <a:srgbClr val="a3238e"/>
                </a:solidFill>
                <a:latin typeface="Calibri"/>
                <a:ea typeface="DejaVu Sans"/>
              </a:rPr>
              <a:t>→ queries (Sec. 6.1)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RO5 </a:t>
            </a:r>
            <a:r>
              <a:rPr b="1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Utilise SHACL to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: (a): </a:t>
            </a:r>
            <a:r>
              <a:rPr b="1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validate information</a:t>
            </a: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for GDPR compliance regarding activities associated with processing of personal data and consent (b): link validation results with GDPR </a:t>
            </a:r>
            <a:r>
              <a:rPr b="0" lang="en-GB" sz="1400" spc="-1" strike="noStrike">
                <a:solidFill>
                  <a:srgbClr val="a3238e"/>
                </a:solidFill>
                <a:latin typeface="Calibri"/>
                <a:ea typeface="DejaVu Sans"/>
              </a:rPr>
              <a:t>→ (Sec 6.2)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GB" sz="1400" spc="-1" strike="noStrike">
                <a:solidFill>
                  <a:srgbClr val="a3238e"/>
                </a:solidFill>
                <a:latin typeface="Calibri"/>
                <a:ea typeface="DejaVu Sans"/>
              </a:rPr>
              <a:t>Querying and Validation of information presented in Chapter 6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FCEA34E-D780-4B24-9711-3A4CF1AA1F54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000" spc="-1" strike="noStrike">
                <a:solidFill>
                  <a:srgbClr val="ffffff"/>
                </a:solidFill>
                <a:latin typeface="Calibri"/>
                <a:ea typeface="DejaVu Sans"/>
              </a:rPr>
              <a:t>Fulfilment of Research Objectives (Sec. 7.1)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288000" y="1980000"/>
            <a:ext cx="1151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666666"/>
                </a:solidFill>
                <a:latin typeface="Arial"/>
                <a:ea typeface="DejaVu Sans"/>
              </a:rPr>
              <a:t>major -&gt;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80" name="CustomShape 5"/>
          <p:cNvSpPr/>
          <p:nvPr/>
        </p:nvSpPr>
        <p:spPr>
          <a:xfrm>
            <a:off x="288000" y="3060000"/>
            <a:ext cx="1151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666666"/>
                </a:solidFill>
                <a:latin typeface="Arial"/>
                <a:ea typeface="DejaVu Sans"/>
              </a:rPr>
              <a:t>minor -&gt;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288000" y="3492000"/>
            <a:ext cx="1151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666666"/>
                </a:solidFill>
                <a:latin typeface="Arial"/>
                <a:ea typeface="DejaVu Sans"/>
              </a:rPr>
              <a:t>minor -&gt;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098720" y="4140720"/>
            <a:ext cx="7793280" cy="2879280"/>
          </a:xfrm>
          <a:prstGeom prst="rect">
            <a:avLst/>
          </a:prstGeom>
          <a:ln>
            <a:noFill/>
          </a:ln>
        </p:spPr>
      </p:pic>
      <p:sp>
        <p:nvSpPr>
          <p:cNvPr id="183" name="TextShape 7"/>
          <p:cNvSpPr txBox="1"/>
          <p:nvPr/>
        </p:nvSpPr>
        <p:spPr>
          <a:xfrm>
            <a:off x="1152000" y="7020000"/>
            <a:ext cx="4608000" cy="26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Table 1.1 Summary of Evaluation Methods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045440" y="170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A11CD2A-6E30-43F7-B5CC-FA8354301E54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W3C Data Privacy Vocabularies and Controls CG (Sec. 5.5)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864000" y="4602960"/>
            <a:ext cx="8861760" cy="2489040"/>
          </a:xfrm>
          <a:prstGeom prst="rect">
            <a:avLst/>
          </a:prstGeom>
          <a:ln>
            <a:noFill/>
          </a:ln>
        </p:spPr>
      </p:pic>
      <p:sp>
        <p:nvSpPr>
          <p:cNvPr id="188" name="TextShape 4"/>
          <p:cNvSpPr txBox="1"/>
          <p:nvPr/>
        </p:nvSpPr>
        <p:spPr>
          <a:xfrm>
            <a:off x="360000" y="1430640"/>
            <a:ext cx="993600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Privacy Vocabulary (DPV) [78] for representing information about data handling based on legal requirements – including GDPR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Represents wider community consensus on information modelling and requirements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 comprehensive vocabulary/taxonomy to date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GDPRtEXT, GDPRov, GConsent were part of SotA analysed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 generic and abstract e.g. does not model provenance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GConsent provided input for consent modelling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Initiated under SPECIAL project [70]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Specification: </a:t>
            </a:r>
            <a:r>
              <a:rPr b="0" lang="en-GB" sz="1800" spc="-1" strike="noStrike" u="sng">
                <a:solidFill>
                  <a:srgbClr val="0066b3"/>
                </a:solidFill>
                <a:uFillTx/>
                <a:latin typeface="Arial"/>
                <a:ea typeface="DejaVu Sans"/>
                <a:hlinkClick r:id="rId2"/>
              </a:rPr>
              <a:t>http://w3.org/ns/dpv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Author was co-editor of specification, co-lead author of publication [38] and SPECIAL deliverable 6.5 [70]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Currently serving as co-chair from Jan 2020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045440" y="170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Technological solutions for compliance with GDPR [3] face challenges regarding [12-18]:</a:t>
            </a:r>
            <a:endParaRPr b="0" lang="en-GB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2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Algorithmic interpretation of legal compliance requirements</a:t>
            </a:r>
            <a:endParaRPr b="0" lang="en-GB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2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Formal investigations require information associated with clauses</a:t>
            </a:r>
            <a:endParaRPr b="0" lang="en-GB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2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Interoperability between stakeholders</a:t>
            </a:r>
            <a:endParaRPr b="0" lang="en-GB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790" spc="-1" strike="noStrike">
                <a:solidFill>
                  <a:srgbClr val="000000"/>
                </a:solidFill>
                <a:latin typeface="Calibri"/>
                <a:ea typeface="DejaVu Sans"/>
              </a:rPr>
              <a:t>GDPR compliance is associated with:</a:t>
            </a:r>
            <a:endParaRPr b="0" lang="en-GB" sz="279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2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Processing of personal data</a:t>
            </a:r>
            <a:endParaRPr b="0" lang="en-GB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2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Legal Bases (in particular consent)</a:t>
            </a:r>
            <a:endParaRPr b="0" lang="en-GB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2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Data Governance (e.g. Controller – Processor)</a:t>
            </a:r>
            <a:endParaRPr b="0" lang="en-GB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2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Rights Management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8BFE7E8-9AAF-45C3-908C-DC94BBFF4A75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Background &amp; Motivation</a:t>
            </a:r>
            <a:endParaRPr b="0" lang="en-GB" sz="3200" spc="-1" strike="noStrike"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045440" y="170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C0E1694-A9C0-4E16-87BC-2FCA185C0BF5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Conclusion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360000" y="1414440"/>
            <a:ext cx="6298560" cy="182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Research Question:</a:t>
            </a:r>
            <a:br/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To what extent can </a:t>
            </a:r>
            <a:br/>
            <a:r>
              <a:rPr b="0" lang="en-GB" sz="1600" spc="-1" strike="noStrike">
                <a:solidFill>
                  <a:srgbClr val="0066b3"/>
                </a:solidFill>
                <a:latin typeface="Calibri"/>
                <a:ea typeface="DejaVu Sans"/>
              </a:rPr>
              <a:t>information regarding activities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lang="en-GB" sz="1600" spc="-1" strike="noStrike">
                <a:solidFill>
                  <a:srgbClr val="a3238e"/>
                </a:solidFill>
                <a:latin typeface="Calibri"/>
                <a:ea typeface="DejaVu Sans"/>
              </a:rPr>
              <a:t>associated with processing of personal data and consent</a:t>
            </a:r>
            <a:br/>
            <a:r>
              <a:rPr b="0" lang="en-GB" sz="1600" spc="-1" strike="noStrike">
                <a:solidFill>
                  <a:srgbClr val="00a65d"/>
                </a:solidFill>
                <a:latin typeface="Calibri"/>
                <a:ea typeface="DejaVu Sans"/>
              </a:rPr>
              <a:t>be represented using Semantic Web technologies</a:t>
            </a:r>
            <a:br/>
            <a:r>
              <a:rPr b="0" lang="en-GB" sz="1600" spc="-1" strike="noStrike">
                <a:solidFill>
                  <a:srgbClr val="ef413d"/>
                </a:solidFill>
                <a:latin typeface="Calibri"/>
                <a:ea typeface="DejaVu Sans"/>
              </a:rPr>
              <a:t>for GDPR compliance?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93" name="TextShape 5"/>
          <p:cNvSpPr txBox="1"/>
          <p:nvPr/>
        </p:nvSpPr>
        <p:spPr>
          <a:xfrm>
            <a:off x="432000" y="2949840"/>
            <a:ext cx="4968000" cy="108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  <a:ea typeface="AR PL SungtiL GB"/>
              </a:rPr>
              <a:t> </a:t>
            </a:r>
            <a:r>
              <a:rPr b="0" lang="en-GB" sz="1400" spc="-1" strike="noStrike">
                <a:latin typeface="Arial"/>
              </a:rPr>
              <a:t>Linking of information with GDPR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</a:rPr>
              <a:t> </a:t>
            </a:r>
            <a:r>
              <a:rPr b="0" lang="en-GB" sz="1400" spc="-1" strike="noStrike">
                <a:latin typeface="Arial"/>
              </a:rPr>
              <a:t>Information Representation 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</a:rPr>
              <a:t> </a:t>
            </a:r>
            <a:r>
              <a:rPr b="0" lang="en-GB" sz="1400" spc="-1" strike="noStrike">
                <a:latin typeface="Arial"/>
              </a:rPr>
              <a:t>Querying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</a:rPr>
              <a:t> </a:t>
            </a:r>
            <a:r>
              <a:rPr b="0" lang="en-GB" sz="1400" spc="-1" strike="noStrike">
                <a:latin typeface="Arial"/>
              </a:rPr>
              <a:t>Validation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</a:rPr>
              <a:t> </a:t>
            </a:r>
            <a:r>
              <a:rPr b="0" lang="en-GB" sz="1400" spc="-1" strike="noStrike">
                <a:latin typeface="Arial"/>
              </a:rPr>
              <a:t>Compliance Evaluation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4" name="TextShape 6"/>
          <p:cNvSpPr txBox="1"/>
          <p:nvPr/>
        </p:nvSpPr>
        <p:spPr>
          <a:xfrm>
            <a:off x="432000" y="4039200"/>
            <a:ext cx="4968000" cy="188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400" spc="-1" strike="noStrike">
                <a:latin typeface="Arial"/>
                <a:ea typeface="AR PL SungtiL GB"/>
              </a:rPr>
              <a:t>Contributions of Thesis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  <a:ea typeface="AR PL SungtiL GB"/>
              </a:rPr>
              <a:t> </a:t>
            </a:r>
            <a:r>
              <a:rPr b="0" lang="en-GB" sz="1400" spc="-1" strike="noStrike">
                <a:latin typeface="Arial"/>
                <a:ea typeface="AR PL SungtiL GB"/>
              </a:rPr>
              <a:t>GDPRtEXT ontology and resource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  <a:ea typeface="AR PL SungtiL GB"/>
              </a:rPr>
              <a:t> </a:t>
            </a:r>
            <a:r>
              <a:rPr b="0" lang="en-GB" sz="1400" spc="-1" strike="noStrike">
                <a:latin typeface="Arial"/>
                <a:ea typeface="AR PL SungtiL GB"/>
              </a:rPr>
              <a:t>GDPRov ontology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  <a:ea typeface="AR PL SungtiL GB"/>
              </a:rPr>
              <a:t> </a:t>
            </a:r>
            <a:r>
              <a:rPr b="0" lang="en-GB" sz="1400" spc="-1" strike="noStrike">
                <a:latin typeface="Arial"/>
                <a:ea typeface="AR PL SungtiL GB"/>
              </a:rPr>
              <a:t>GConsent ontology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  <a:ea typeface="AR PL SungtiL GB"/>
              </a:rPr>
              <a:t> </a:t>
            </a:r>
            <a:r>
              <a:rPr b="0" lang="en-GB" sz="1400" spc="-1" strike="noStrike">
                <a:latin typeface="Arial"/>
                <a:ea typeface="AR PL SungtiL GB"/>
              </a:rPr>
              <a:t>SPARQL queries for information retrieval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  <a:ea typeface="AR PL SungtiL GB"/>
              </a:rPr>
              <a:t> </a:t>
            </a:r>
            <a:r>
              <a:rPr b="0" lang="en-GB" sz="1400" spc="-1" strike="noStrike">
                <a:latin typeface="Arial"/>
                <a:ea typeface="AR PL SungtiL GB"/>
              </a:rPr>
              <a:t>SHACL to validate information, link to GDPR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  <a:ea typeface="AR PL SungtiL GB"/>
              </a:rPr>
              <a:t> </a:t>
            </a:r>
            <a:r>
              <a:rPr b="0" lang="en-GB" sz="1400" spc="-1" strike="noStrike">
                <a:latin typeface="Arial"/>
                <a:ea typeface="AR PL SungtiL GB"/>
              </a:rPr>
              <a:t>Framework for ex-ante and ex-post tests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</a:rPr>
              <a:t> </a:t>
            </a:r>
            <a:r>
              <a:rPr b="0" lang="en-GB" sz="1400" spc="-1" strike="noStrike">
                <a:latin typeface="Arial"/>
              </a:rPr>
              <a:t>Contribution to DPV(CG)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</a:rPr>
              <a:t> </a:t>
            </a:r>
            <a:r>
              <a:rPr b="0" lang="en-GB" sz="1400" spc="-1" strike="noStrike">
                <a:latin typeface="Arial"/>
              </a:rPr>
              <a:t>Open-access resources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5" name="TextShape 7"/>
          <p:cNvSpPr txBox="1"/>
          <p:nvPr/>
        </p:nvSpPr>
        <p:spPr>
          <a:xfrm>
            <a:off x="5256000" y="1468440"/>
            <a:ext cx="5040000" cy="288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400" spc="-1" strike="noStrike">
                <a:latin typeface="Arial"/>
                <a:ea typeface="AR PL SungtiL GB"/>
              </a:rPr>
              <a:t>Publications (Sec. 1.4.7)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  <a:ea typeface="AR PL SungtiL GB"/>
              </a:rPr>
              <a:t> </a:t>
            </a:r>
            <a:r>
              <a:rPr b="0" lang="en-GB" sz="1400" spc="-1" strike="noStrike">
                <a:latin typeface="Arial"/>
                <a:ea typeface="AR PL SungtiL GB"/>
              </a:rPr>
              <a:t>GDPRtEXT – ESWC 2018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  <a:ea typeface="AR PL SungtiL GB"/>
              </a:rPr>
              <a:t> </a:t>
            </a:r>
            <a:r>
              <a:rPr b="0" lang="en-GB" sz="1400" spc="-1" strike="noStrike">
                <a:latin typeface="Arial"/>
                <a:ea typeface="AR PL SungtiL GB"/>
              </a:rPr>
              <a:t>GDPRov – ISWC PrivOn 2017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  <a:ea typeface="AR PL SungtiL GB"/>
              </a:rPr>
              <a:t> </a:t>
            </a:r>
            <a:r>
              <a:rPr b="0" lang="en-GB" sz="1400" spc="-1" strike="noStrike">
                <a:latin typeface="Arial"/>
                <a:ea typeface="AR PL SungtiL GB"/>
              </a:rPr>
              <a:t>GConsent – ESWC 2019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  <a:ea typeface="AR PL SungtiL GB"/>
              </a:rPr>
              <a:t> </a:t>
            </a:r>
            <a:r>
              <a:rPr b="0" lang="en-GB" sz="1400" spc="-1" strike="noStrike">
                <a:latin typeface="Arial"/>
                <a:ea typeface="AR PL SungtiL GB"/>
              </a:rPr>
              <a:t>SPARQL queries – SEMANTiCS 2018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  <a:ea typeface="AR PL SungtiL GB"/>
              </a:rPr>
              <a:t> </a:t>
            </a:r>
            <a:r>
              <a:rPr b="0" lang="en-GB" sz="1400" spc="-1" strike="noStrike">
                <a:latin typeface="Arial"/>
                <a:ea typeface="AR PL SungtiL GB"/>
              </a:rPr>
              <a:t>SHACL validation – SEMANTiCS 2018,2019, ISWC CKG 2018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  <a:ea typeface="AR PL SungtiL GB"/>
              </a:rPr>
              <a:t> </a:t>
            </a:r>
            <a:r>
              <a:rPr b="0" lang="en-GB" sz="1400" spc="-1" strike="noStrike">
                <a:latin typeface="Arial"/>
                <a:ea typeface="AR PL SungtiL GB"/>
              </a:rPr>
              <a:t>GDPR interoperability analysis – EURAS 2018, IJSR 2018, Book Chapter 2019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  <a:ea typeface="AR PL SungtiL GB"/>
              </a:rPr>
              <a:t>Investigated applications in information management – ICSC 2019, ESWC MEPDaW 2018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  <a:ea typeface="AR PL SungtiL GB"/>
              </a:rPr>
              <a:t>Investigated application on privacy policies – IPAW 2018, ISWC WOP 2018, TELERISE/ADBIS 2018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GB" sz="1400" spc="-1" strike="noStrike">
                <a:latin typeface="Arial"/>
                <a:ea typeface="AR PL SungtiL GB"/>
              </a:rPr>
              <a:t>DPV – ODBASE 2019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6" name="TextShape 8"/>
          <p:cNvSpPr txBox="1"/>
          <p:nvPr/>
        </p:nvSpPr>
        <p:spPr>
          <a:xfrm>
            <a:off x="468000" y="5963760"/>
            <a:ext cx="4536000" cy="150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400" spc="-1" strike="noStrike">
                <a:latin typeface="Arial"/>
              </a:rPr>
              <a:t>Student Project Supervision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Browser extension to record consent (4</a:t>
            </a:r>
            <a:r>
              <a:rPr b="0" lang="en-GB" sz="1400" spc="-1" strike="noStrike" baseline="101000">
                <a:latin typeface="Arial"/>
              </a:rPr>
              <a:t>th</a:t>
            </a:r>
            <a:r>
              <a:rPr b="0" lang="en-GB" sz="1400" spc="-1" strike="noStrike">
                <a:latin typeface="Arial"/>
              </a:rPr>
              <a:t>year, 2020)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Contextual Integrity for GDPR (MSc, 2020)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Privacy policy generator (4</a:t>
            </a:r>
            <a:r>
              <a:rPr b="0" lang="en-GB" sz="1400" spc="-1" strike="noStrike" baseline="101000">
                <a:latin typeface="Arial"/>
              </a:rPr>
              <a:t>th</a:t>
            </a:r>
            <a:r>
              <a:rPr b="0" lang="en-GB" sz="1400" spc="-1" strike="noStrike">
                <a:latin typeface="Arial"/>
              </a:rPr>
              <a:t> year, 2020)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Privacy policy visualisation (4</a:t>
            </a:r>
            <a:r>
              <a:rPr b="0" lang="en-GB" sz="1400" spc="-1" strike="noStrike" baseline="101000">
                <a:latin typeface="Arial"/>
              </a:rPr>
              <a:t>th</a:t>
            </a:r>
            <a:r>
              <a:rPr b="0" lang="en-GB" sz="1400" spc="-1" strike="noStrike">
                <a:latin typeface="Arial"/>
              </a:rPr>
              <a:t> year, 2019, 2020)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7" name="TextShape 9"/>
          <p:cNvSpPr txBox="1"/>
          <p:nvPr/>
        </p:nvSpPr>
        <p:spPr>
          <a:xfrm>
            <a:off x="5328000" y="4392000"/>
            <a:ext cx="5040000" cy="150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400" spc="-1" strike="noStrike">
                <a:latin typeface="Arial"/>
              </a:rPr>
              <a:t>Future Work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Align with DPV (as extentions)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Data Protection Impact Assessments (DPIA)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Controller – Processor agreements/contracts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Consolidate court cases and DPA decisions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Privacy policy representation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Representation of policy e.g. ODRL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98" name="TextShape 10"/>
          <p:cNvSpPr txBox="1"/>
          <p:nvPr/>
        </p:nvSpPr>
        <p:spPr>
          <a:xfrm>
            <a:off x="5328000" y="5927760"/>
            <a:ext cx="5040000" cy="150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400" spc="-1" strike="noStrike">
                <a:latin typeface="Arial"/>
              </a:rPr>
              <a:t>Funding and Opportunities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Ireland Postdoc Fellowship (2020) – applied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H2020 IoT project 2020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NGI funding calls</a:t>
            </a:r>
            <a:endParaRPr b="0" lang="en-GB" sz="14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latin typeface="Arial"/>
              </a:rPr>
              <a:t>ICO (UK) funding call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045440" y="170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790" spc="-1" strike="noStrike">
                <a:solidFill>
                  <a:srgbClr val="000000"/>
                </a:solidFill>
                <a:latin typeface="Calibri"/>
                <a:ea typeface="DejaVu Sans"/>
              </a:rPr>
              <a:t>Footnotes</a:t>
            </a:r>
            <a:r>
              <a:rPr b="0" lang="en-GB" sz="2789" spc="-1" strike="noStrike" baseline="33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GB" sz="2790" spc="-1" strike="noStrike">
                <a:solidFill>
                  <a:srgbClr val="000000"/>
                </a:solidFill>
                <a:latin typeface="Calibri"/>
                <a:ea typeface="DejaVu Sans"/>
              </a:rPr>
              <a:t> refer to references within slides</a:t>
            </a:r>
            <a:endParaRPr b="0" lang="en-GB" sz="279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790" spc="-1" strike="noStrike">
                <a:solidFill>
                  <a:srgbClr val="000000"/>
                </a:solidFill>
                <a:latin typeface="Calibri"/>
                <a:ea typeface="DejaVu Sans"/>
              </a:rPr>
              <a:t>References [1] refer to references in thesis</a:t>
            </a:r>
            <a:endParaRPr b="0" lang="en-GB" sz="279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BF9E1E1-B1E9-4300-9825-62B8CB1C0962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Formatting Guide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045440" y="170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GB" sz="2790" spc="-1" strike="noStrike">
                <a:solidFill>
                  <a:srgbClr val="000000"/>
                </a:solidFill>
                <a:latin typeface="Calibri"/>
                <a:ea typeface="DejaVu Sans"/>
              </a:rPr>
              <a:t>Information about GDPR</a:t>
            </a:r>
            <a:endParaRPr b="0" lang="en-GB" sz="279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GB" sz="2790" spc="-1" strike="noStrike">
                <a:solidFill>
                  <a:srgbClr val="000000"/>
                </a:solidFill>
                <a:latin typeface="Calibri"/>
                <a:ea typeface="DejaVu Sans"/>
              </a:rPr>
              <a:t>Scope of Research</a:t>
            </a:r>
            <a:endParaRPr b="0" lang="en-GB" sz="279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FE57769-2063-438B-B6A7-A7087EB2C994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List of Additional Slides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045440" y="1450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Business Process Management is an existing field</a:t>
            </a:r>
            <a:endParaRPr b="0" lang="en-GB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2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Represents and works with processes / activities (e.g. BPMN</a:t>
            </a:r>
            <a:r>
              <a:rPr b="0" lang="en-GB" sz="2000" spc="-1" strike="noStrike" baseline="33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) in Ex-ante (planning), real-time (during), and Ex-post (verification) stages</a:t>
            </a:r>
            <a:endParaRPr b="0" lang="en-GB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2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Legal Compliance is a secondary operation on top of these [12]</a:t>
            </a:r>
            <a:endParaRPr b="0" lang="en-GB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2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GDPR imposes additional requirements on existing information management practices</a:t>
            </a:r>
            <a:endParaRPr b="0" lang="en-GB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790" spc="-1" strike="noStrike">
                <a:solidFill>
                  <a:srgbClr val="000000"/>
                </a:solidFill>
                <a:latin typeface="Calibri"/>
                <a:ea typeface="DejaVu Sans"/>
              </a:rPr>
              <a:t>Semantic Web technologies have proved useful in legal compliance [15,16] and for addressing GDPR</a:t>
            </a:r>
            <a:endParaRPr b="0" lang="en-GB" sz="279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2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Commercial solutions e.g. Top Quadrant, Thomas Reuters, Signatu</a:t>
            </a:r>
            <a:endParaRPr b="0" lang="en-GB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2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H2020 projects such as SPECIAL [26], MIREL [27], BPR4GDPR [29]</a:t>
            </a:r>
            <a:endParaRPr b="0" lang="en-GB" sz="20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28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Use is growing in legal domain for information representation, querying, reasoning, and interoperability [25]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2188698-2021-4656-A24F-34066885DF56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Background &amp; Motivation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1008000" y="6696000"/>
            <a:ext cx="2879280" cy="26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1 https://www.omg.org/spec/BPMN/2.0/</a:t>
            </a:r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045440" y="170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To what extent can </a:t>
            </a:r>
            <a:br/>
            <a:r>
              <a:rPr b="0" lang="en-GB" sz="2800" spc="-1" strike="noStrike">
                <a:solidFill>
                  <a:srgbClr val="0066b3"/>
                </a:solidFill>
                <a:latin typeface="Calibri"/>
                <a:ea typeface="DejaVu Sans"/>
              </a:rPr>
              <a:t>information regarding activities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lang="en-GB" sz="2800" spc="-1" strike="noStrike">
                <a:solidFill>
                  <a:srgbClr val="a3238e"/>
                </a:solidFill>
                <a:latin typeface="Calibri"/>
                <a:ea typeface="DejaVu Sans"/>
              </a:rPr>
              <a:t>associated with processing of personal data and consent</a:t>
            </a:r>
            <a:br/>
            <a:r>
              <a:rPr b="0" lang="en-GB" sz="2800" spc="-1" strike="noStrike">
                <a:solidFill>
                  <a:srgbClr val="00a65d"/>
                </a:solidFill>
                <a:latin typeface="Calibri"/>
                <a:ea typeface="DejaVu Sans"/>
              </a:rPr>
              <a:t>be represented using Semantic Web technologies</a:t>
            </a:r>
            <a:br/>
            <a:r>
              <a:rPr b="0" lang="en-GB" sz="2800" spc="-1" strike="noStrike">
                <a:solidFill>
                  <a:srgbClr val="ef413d"/>
                </a:solidFill>
                <a:latin typeface="Calibri"/>
                <a:ea typeface="DejaVu Sans"/>
              </a:rPr>
              <a:t>for GDPR compliance?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EAE94C0-8C25-4CA0-A71A-A0319FA70A81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Research Question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1045440" y="4073040"/>
            <a:ext cx="3959280" cy="24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90000"/>
              </a:lnSpc>
              <a:spcBef>
                <a:spcPts val="1128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Representation of information</a:t>
            </a:r>
            <a:endParaRPr b="0" lang="en-GB" sz="22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128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Querying</a:t>
            </a:r>
            <a:endParaRPr b="0" lang="en-GB" sz="22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128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Validation</a:t>
            </a:r>
            <a:endParaRPr b="0" lang="en-GB" sz="22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128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Assessment/Evaluation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5400000" y="4068000"/>
            <a:ext cx="4607280" cy="15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lphaUcParenR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Information required in order to conduct evaluation of compliance </a:t>
            </a:r>
            <a:endParaRPr b="0" lang="en-GB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lphaUcParenR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Information about compliance evaluated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3096000" y="6228000"/>
            <a:ext cx="4607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romanLcPeriod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State of system at a given time</a:t>
            </a:r>
            <a:endParaRPr b="0" lang="en-GB" sz="2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romanLcPeriod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Stakeholders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97" name="Line 7"/>
          <p:cNvSpPr/>
          <p:nvPr/>
        </p:nvSpPr>
        <p:spPr>
          <a:xfrm>
            <a:off x="504000" y="3960000"/>
            <a:ext cx="964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3D84483-C6F0-47C6-9D46-39F595D408A6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State of the Art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rcRect l="0" t="0" r="0" b="22097"/>
          <a:stretch/>
        </p:blipFill>
        <p:spPr>
          <a:xfrm>
            <a:off x="346680" y="1440360"/>
            <a:ext cx="8796600" cy="5326560"/>
          </a:xfrm>
          <a:prstGeom prst="rect">
            <a:avLst/>
          </a:prstGeom>
          <a:ln>
            <a:noFill/>
          </a:ln>
        </p:spPr>
      </p:pic>
      <p:sp>
        <p:nvSpPr>
          <p:cNvPr id="101" name="CustomShape 3"/>
          <p:cNvSpPr/>
          <p:nvPr/>
        </p:nvSpPr>
        <p:spPr>
          <a:xfrm>
            <a:off x="432000" y="1309680"/>
            <a:ext cx="244728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Table 3.1 (cropped)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112000" y="3240000"/>
            <a:ext cx="5111280" cy="316116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29 approaches</a:t>
            </a: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9 Research Projects (EU/H2020/National)</a:t>
            </a: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model GDPR clauses</a:t>
            </a: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model some form of ontological representation</a:t>
            </a: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 model activities associated with GDPR</a:t>
            </a: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 represent Ex-ante, 10 represent Ex-post</a:t>
            </a: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9 model consent</a:t>
            </a: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18 evaluate compliance</a:t>
            </a: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9 provide remedies / suggestions</a:t>
            </a:r>
            <a:endParaRPr b="0" lang="en-GB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are completely open-access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045440" y="170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Machine-readable representation of GDPR</a:t>
            </a:r>
            <a:endParaRPr b="0" lang="en-GB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Glossary of terms and concepts associated with GDPR</a:t>
            </a:r>
            <a:endParaRPr b="0" lang="en-GB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Representation of activities associated with processing of personal data in ex-ante and ex-post phases</a:t>
            </a:r>
            <a:endParaRPr b="0" lang="en-GB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Representation of consent information</a:t>
            </a:r>
            <a:endParaRPr b="0" lang="en-GB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Demonstration using authoritative compliance queries</a:t>
            </a:r>
            <a:endParaRPr b="0" lang="en-GB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GB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Validating information for compliance evaluation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F90E1B4-724E-48A9-98CB-2B2C75034300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SotA – Gaps &amp; Opportunities (Sec. 3.8)</a:t>
            </a: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45440" y="170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RO1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Identify the </a:t>
            </a:r>
            <a:r>
              <a:rPr b="1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subset of GDPR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relevant for activities associated with processing of personal data and consent regarding compliance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RO2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Identify information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required to represent activities associated with processing of personal data and consent in investigation of GDPR compliance.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RO3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Create </a:t>
            </a:r>
            <a:r>
              <a:rPr b="1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OWL2 ontologies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for representation information about: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(a): concepts and text of GDPR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(b): activities associated with processing of personal data and consent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(c): consent required to determine compliance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RO4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Represent compliance questions using </a:t>
            </a:r>
            <a:r>
              <a:rPr b="1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SPARQL to query information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about activities associated with processing of personal data and consent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RO5 </a:t>
            </a:r>
            <a:r>
              <a:rPr b="1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Utilise SHACL to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(a): </a:t>
            </a:r>
            <a:r>
              <a:rPr b="1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validate information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for GDPR compliance regarding activities associated with processing of personal data and consent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n-GB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(b): link validation results with GDPR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ABC69AB-9EF6-4C31-A230-AF3BE56AE429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Research Objectives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288000" y="2700000"/>
            <a:ext cx="1151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666666"/>
                </a:solidFill>
                <a:latin typeface="Arial"/>
                <a:ea typeface="DejaVu Sans"/>
              </a:rPr>
              <a:t>major -&gt;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288000" y="2232000"/>
            <a:ext cx="1151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666666"/>
                </a:solidFill>
                <a:latin typeface="Arial"/>
                <a:ea typeface="DejaVu Sans"/>
              </a:rPr>
              <a:t>major -&gt;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288000" y="3672000"/>
            <a:ext cx="1151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666666"/>
                </a:solidFill>
                <a:latin typeface="Arial"/>
                <a:ea typeface="DejaVu Sans"/>
              </a:rPr>
              <a:t>minor -&gt;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288000" y="4176000"/>
            <a:ext cx="1151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666666"/>
                </a:solidFill>
                <a:latin typeface="Arial"/>
                <a:ea typeface="DejaVu Sans"/>
              </a:rPr>
              <a:t>minor -&gt;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DC38970-6790-4133-8843-9ED09AA0ED55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Methodology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32000" y="1429920"/>
            <a:ext cx="5039640" cy="2905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RO1 RO2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GDPR Analysis (Sec. 4.2.1)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Study authoritative sources (official text, Article 29 Working Party and European Data Protection Board opinions, court cases, legal experts)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2) Identification of requirements and stakeholders – identify actors and information flows for data governance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3) Develop ‘compliance questions’ to retrieve and assess information for GDPR compliance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5616000" y="1440000"/>
            <a:ext cx="4715280" cy="2905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RO3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Ontology Development (Sec. 5.1)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Use compliance questions as Competency Questions [35] and develop in iterative manner using NeOn [34] and UPON Lite [36]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Ontology quality [37,38] and documentation [38] best practices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Disseminate (Open-Access, advertise, publish)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Evaluation on above criteria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6480000" y="4464000"/>
            <a:ext cx="3851280" cy="1881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RO4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Querying (Sec 6.1.2)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Represent SPARQL queries using developed ontologies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2) Demonstrate using real-world questions/requirements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 PL SungtiL GB"/>
              </a:rPr>
              <a:t>3) Evaluate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432000" y="4464000"/>
            <a:ext cx="5903280" cy="2807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GB" sz="1200" spc="-1" strike="noStrike">
                <a:solidFill>
                  <a:srgbClr val="000000"/>
                </a:solidFill>
                <a:latin typeface="Arial"/>
                <a:ea typeface="DejaVu Sans"/>
              </a:rPr>
              <a:t>RO5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Validation Framework (Sec. 6.2.1)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Identify role of information validation and its persistence for compliance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Develop framework to validate information and persist results as KG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Develop validation constraints from compliance questions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Implement validation constraints using SHACL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Demonstrate using real-world example/use-case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Evaluate 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045440" y="1702440"/>
            <a:ext cx="8599680" cy="48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"/>
          <p:cNvSpPr/>
          <p:nvPr/>
        </p:nvSpPr>
        <p:spPr>
          <a:xfrm>
            <a:off x="7929000" y="6699600"/>
            <a:ext cx="2242800" cy="36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3B24A8E-BA21-4532-B253-07B0A231562D}" type="slidenum">
              <a:rPr b="0" lang="en-GB" sz="1200" spc="-1" strike="noStrike">
                <a:solidFill>
                  <a:srgbClr val="262626"/>
                </a:solidFill>
                <a:latin typeface="Calibri"/>
                <a:ea typeface="DejaVu Sans"/>
              </a:rPr>
              <a:t>1</a:t>
            </a:fld>
            <a:endParaRPr b="0" lang="en-GB" sz="12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1526760" y="499680"/>
            <a:ext cx="724572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GB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Representing Information about GDPR – GDPRtEXT (Sec. 5.2)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22" name="TextShape 4"/>
          <p:cNvSpPr txBox="1"/>
          <p:nvPr/>
        </p:nvSpPr>
        <p:spPr>
          <a:xfrm>
            <a:off x="360000" y="1512000"/>
            <a:ext cx="739692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latin typeface="Arial"/>
              </a:rPr>
              <a:t>Structure of GDPR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Chapters, Articles, Clauses – and their relationship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Extends European Legislation Identifier (ELI) [39]</a:t>
            </a:r>
            <a:br/>
            <a:r>
              <a:rPr b="0" lang="en-GB" sz="1800" spc="-1" strike="noStrike">
                <a:latin typeface="Arial"/>
              </a:rPr>
              <a:t>(ELI is maintained by EU Publications Office)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Assign IRIs for individual clause for granularity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Export as RDF dataset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6696000" y="1420920"/>
            <a:ext cx="3621600" cy="1963080"/>
          </a:xfrm>
          <a:prstGeom prst="rect">
            <a:avLst/>
          </a:prstGeom>
          <a:ln>
            <a:noFill/>
          </a:ln>
        </p:spPr>
      </p:pic>
      <p:sp>
        <p:nvSpPr>
          <p:cNvPr id="124" name="TextShape 5"/>
          <p:cNvSpPr txBox="1"/>
          <p:nvPr/>
        </p:nvSpPr>
        <p:spPr>
          <a:xfrm>
            <a:off x="4320000" y="3709440"/>
            <a:ext cx="5976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latin typeface="Arial"/>
              </a:rPr>
              <a:t>Glossary of GDPR </a:t>
            </a:r>
            <a:r>
              <a:rPr b="1" lang="en-GB" sz="1800" spc="-1" strike="noStrike">
                <a:latin typeface="Arial"/>
              </a:rPr>
              <a:t>concepts (related </a:t>
            </a:r>
            <a:r>
              <a:rPr b="1" lang="en-GB" sz="1800" spc="-1" strike="noStrike">
                <a:latin typeface="Arial"/>
              </a:rPr>
              <a:t>to compliance)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Principles, Rights, </a:t>
            </a:r>
            <a:r>
              <a:rPr b="0" lang="en-GB" sz="1800" spc="-1" strike="noStrike">
                <a:latin typeface="Arial"/>
              </a:rPr>
              <a:t>Data, Activities, </a:t>
            </a:r>
            <a:r>
              <a:rPr b="0" lang="en-GB" sz="1800" spc="-1" strike="noStrike">
                <a:latin typeface="Arial"/>
              </a:rPr>
              <a:t>Entities, </a:t>
            </a:r>
            <a:r>
              <a:rPr b="0" lang="en-GB" sz="1800" spc="-1" strike="noStrike">
                <a:latin typeface="Arial"/>
              </a:rPr>
              <a:t>Obligations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Relevant clauses: </a:t>
            </a:r>
            <a:r>
              <a:rPr b="0" lang="en-GB" sz="1800" spc="-1" strike="noStrike">
                <a:latin typeface="Arial"/>
              </a:rPr>
              <a:t>definitions, </a:t>
            </a:r>
            <a:r>
              <a:rPr b="0" lang="en-GB" sz="1800" spc="-1" strike="noStrike">
                <a:latin typeface="Arial"/>
              </a:rPr>
              <a:t>relations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Represent using </a:t>
            </a:r>
            <a:r>
              <a:rPr b="0" lang="en-GB" sz="1800" spc="-1" strike="noStrike">
                <a:latin typeface="Arial"/>
              </a:rPr>
              <a:t>SKOS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704160" y="3240000"/>
            <a:ext cx="3255840" cy="4134240"/>
          </a:xfrm>
          <a:prstGeom prst="rect">
            <a:avLst/>
          </a:prstGeom>
          <a:ln>
            <a:noFill/>
          </a:ln>
        </p:spPr>
      </p:pic>
      <p:sp>
        <p:nvSpPr>
          <p:cNvPr id="126" name="TextShape 6"/>
          <p:cNvSpPr txBox="1"/>
          <p:nvPr/>
        </p:nvSpPr>
        <p:spPr>
          <a:xfrm>
            <a:off x="4392000" y="5328000"/>
            <a:ext cx="597600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1800" spc="-1" strike="noStrike">
                <a:latin typeface="Arial"/>
              </a:rPr>
              <a:t>Dissemination &amp; Publication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Ontology+documentation: </a:t>
            </a:r>
            <a:r>
              <a:rPr b="0" lang="en-GB" sz="1800" spc="-1" strike="noStrike" u="sng">
                <a:solidFill>
                  <a:srgbClr val="0066b3"/>
                </a:solidFill>
                <a:uFillTx/>
                <a:latin typeface="Arial"/>
                <a:hlinkClick r:id="rId3"/>
              </a:rPr>
              <a:t>https://w3id.org/GDPRtEXT/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ESWC 2018 Resource Track [72]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Added as dataset on Open Data Portal (Ireland)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Publications Office expressed interest on work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2020-03-25T20:24:27Z</dcterms:created>
  <dc:creator>Jenny Margaret Walsh</dc:creator>
  <dc:description/>
  <dc:language>en-GB</dc:language>
  <cp:lastModifiedBy>Harshvardhan Pandit</cp:lastModifiedBy>
  <dcterms:modified xsi:type="dcterms:W3CDTF">2020-04-20T10:35:57Z</dcterms:modified>
  <cp:revision>131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