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embeddedFontLst>
    <p:embeddedFont>
      <p:font typeface="Helvetica Neue"/>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11" Type="http://schemas.openxmlformats.org/officeDocument/2006/relationships/slide" Target="slides/slide7.xml"/><Relationship Id="rId22" Type="http://schemas.openxmlformats.org/officeDocument/2006/relationships/font" Target="fonts/HelveticaNeue-boldItalic.fntdata"/><Relationship Id="rId10" Type="http://schemas.openxmlformats.org/officeDocument/2006/relationships/slide" Target="slides/slide6.xml"/><Relationship Id="rId21" Type="http://schemas.openxmlformats.org/officeDocument/2006/relationships/font" Target="fonts/HelveticaNeue-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HelveticaNeue-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77ca0b5dc_1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77ca0b5dc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77ca0b5dc_1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77ca0b5dc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77ca0b5dc_1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77ca0b5dc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77ca0b5dc_1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77ca0b5dc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77ca0b5dc_1_1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77ca0b5dc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c77ca0b5dc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c77ca0b5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c77ca0b5dc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c77ca0b5d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77ca0b5dc_1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77ca0b5dc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77ca0b5dc_1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77ca0b5dc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77ca0b5dc_1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77ca0b5dc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77ca0b5dc_1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77ca0b5dc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77ca0b5dc_1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77ca0b5dc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77ca0b5dc_1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77ca0b5dc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2.jpg"/><Relationship Id="rId4" Type="http://schemas.openxmlformats.org/officeDocument/2006/relationships/hyperlink" Target="mailto:pandith@tcd.ie" TargetMode="External"/><Relationship Id="rId5"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descr="Adapt_PowerPointTitleSlide_Background.pdf" id="10" name="Google Shape;10;p2"/>
          <p:cNvPicPr preferRelativeResize="0"/>
          <p:nvPr/>
        </p:nvPicPr>
        <p:blipFill rotWithShape="1">
          <a:blip r:embed="rId2">
            <a:alphaModFix/>
          </a:blip>
          <a:srcRect b="0" l="0" r="0" t="0"/>
          <a:stretch/>
        </p:blipFill>
        <p:spPr>
          <a:xfrm>
            <a:off x="-54456" y="-62999"/>
            <a:ext cx="9252912" cy="6983999"/>
          </a:xfrm>
          <a:prstGeom prst="rect">
            <a:avLst/>
          </a:prstGeom>
          <a:noFill/>
          <a:ln>
            <a:noFill/>
          </a:ln>
        </p:spPr>
      </p:pic>
      <p:sp>
        <p:nvSpPr>
          <p:cNvPr id="11" name="Google Shape;11;p2"/>
          <p:cNvSpPr txBox="1"/>
          <p:nvPr>
            <p:ph type="ctrTitle"/>
          </p:nvPr>
        </p:nvSpPr>
        <p:spPr>
          <a:xfrm>
            <a:off x="514408" y="2202497"/>
            <a:ext cx="8395194" cy="88298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4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2" name="Google Shape;12;p2"/>
          <p:cNvSpPr txBox="1"/>
          <p:nvPr>
            <p:ph idx="1" type="subTitle"/>
          </p:nvPr>
        </p:nvSpPr>
        <p:spPr>
          <a:xfrm>
            <a:off x="514408" y="3095401"/>
            <a:ext cx="6400800" cy="697359"/>
          </a:xfrm>
          <a:prstGeom prst="rect">
            <a:avLst/>
          </a:prstGeom>
          <a:noFill/>
          <a:ln>
            <a:noFill/>
          </a:ln>
        </p:spPr>
        <p:txBody>
          <a:bodyPr anchorCtr="0" anchor="t" bIns="91425" lIns="91425" spcFirstLastPara="1" rIns="91425" wrap="square" tIns="91425">
            <a:noAutofit/>
          </a:bodyPr>
          <a:lstStyle>
            <a:lvl1pPr indent="0" lvl="0" marL="0" marR="0" rtl="0" algn="l">
              <a:spcBef>
                <a:spcPts val="500"/>
              </a:spcBef>
              <a:spcAft>
                <a:spcPts val="0"/>
              </a:spcAft>
              <a:buClr>
                <a:srgbClr val="000000"/>
              </a:buClr>
              <a:buSzPts val="3200"/>
              <a:buFont typeface="Arial"/>
              <a:buNone/>
              <a:defRPr b="0" i="0" sz="2500" u="none" cap="none" strike="noStrike">
                <a:solidFill>
                  <a:srgbClr val="000000"/>
                </a:solidFill>
                <a:latin typeface="Arial"/>
                <a:ea typeface="Arial"/>
                <a:cs typeface="Arial"/>
                <a:sym typeface="Arial"/>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Helvetica Neue"/>
                <a:ea typeface="Helvetica Neue"/>
                <a:cs typeface="Helvetica Neue"/>
                <a:sym typeface="Helvetica Neue"/>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Helvetica Neue"/>
                <a:ea typeface="Helvetica Neue"/>
                <a:cs typeface="Helvetica Neue"/>
                <a:sym typeface="Helvetica Neue"/>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Helvetica Neue"/>
                <a:ea typeface="Helvetica Neue"/>
                <a:cs typeface="Helvetica Neue"/>
                <a:sym typeface="Helvetica Neue"/>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Helvetica Neue"/>
                <a:ea typeface="Helvetica Neue"/>
                <a:cs typeface="Helvetica Neue"/>
                <a:sym typeface="Helvetica Neue"/>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pic>
        <p:nvPicPr>
          <p:cNvPr descr="Adapt_Logo_RGB.jpg" id="13" name="Google Shape;13;p2"/>
          <p:cNvPicPr preferRelativeResize="0"/>
          <p:nvPr/>
        </p:nvPicPr>
        <p:blipFill rotWithShape="1">
          <a:blip r:embed="rId3">
            <a:alphaModFix/>
          </a:blip>
          <a:srcRect b="13401" l="13402" r="13401" t="13402"/>
          <a:stretch/>
        </p:blipFill>
        <p:spPr>
          <a:xfrm>
            <a:off x="264160" y="102078"/>
            <a:ext cx="1442720" cy="144272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pic>
        <p:nvPicPr>
          <p:cNvPr descr="Adapt_PowerPoint_SlideHeading_Background.pdf" id="15" name="Google Shape;15;p3"/>
          <p:cNvPicPr preferRelativeResize="0"/>
          <p:nvPr/>
        </p:nvPicPr>
        <p:blipFill rotWithShape="1">
          <a:blip r:embed="rId2">
            <a:alphaModFix/>
          </a:blip>
          <a:srcRect b="0" l="0" r="0" t="0"/>
          <a:stretch/>
        </p:blipFill>
        <p:spPr>
          <a:xfrm>
            <a:off x="-126000" y="-228371"/>
            <a:ext cx="9396000" cy="972000"/>
          </a:xfrm>
          <a:prstGeom prst="rect">
            <a:avLst/>
          </a:prstGeom>
          <a:noFill/>
          <a:ln>
            <a:noFill/>
          </a:ln>
        </p:spPr>
      </p:pic>
      <p:sp>
        <p:nvSpPr>
          <p:cNvPr id="16" name="Google Shape;16;p3"/>
          <p:cNvSpPr txBox="1"/>
          <p:nvPr>
            <p:ph type="title"/>
          </p:nvPr>
        </p:nvSpPr>
        <p:spPr>
          <a:xfrm>
            <a:off x="243080" y="0"/>
            <a:ext cx="7398850" cy="740988"/>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Google Shape;17;p3"/>
          <p:cNvSpPr txBox="1"/>
          <p:nvPr>
            <p:ph idx="1" type="body"/>
          </p:nvPr>
        </p:nvSpPr>
        <p:spPr>
          <a:xfrm>
            <a:off x="243088" y="1498689"/>
            <a:ext cx="8229600" cy="3193627"/>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00"/>
              </a:spcBef>
              <a:spcAft>
                <a:spcPts val="0"/>
              </a:spcAft>
              <a:buClr>
                <a:schemeClr val="dk1"/>
              </a:buClr>
              <a:buSzPts val="32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500"/>
              </a:spcBef>
              <a:spcAft>
                <a:spcPts val="0"/>
              </a:spcAft>
              <a:buClr>
                <a:schemeClr val="dk1"/>
              </a:buClr>
              <a:buSzPts val="2800"/>
              <a:buFont typeface="Arial"/>
              <a:buNone/>
              <a:defRPr b="0" i="0" sz="2500" u="none" cap="none" strike="noStrike">
                <a:solidFill>
                  <a:schemeClr val="dk1"/>
                </a:solidFill>
                <a:latin typeface="Helvetica Neue"/>
                <a:ea typeface="Helvetica Neue"/>
                <a:cs typeface="Helvetica Neue"/>
                <a:sym typeface="Helvetica Neue"/>
              </a:defRPr>
            </a:lvl2pPr>
            <a:lvl3pPr indent="-228600" lvl="2" marL="1371600" marR="0" rtl="0" algn="l">
              <a:spcBef>
                <a:spcPts val="460"/>
              </a:spcBef>
              <a:spcAft>
                <a:spcPts val="0"/>
              </a:spcAft>
              <a:buClr>
                <a:schemeClr val="dk1"/>
              </a:buClr>
              <a:buSzPts val="2400"/>
              <a:buFont typeface="Arial"/>
              <a:buNone/>
              <a:defRPr b="0" i="0" sz="2300" u="none" cap="none" strike="noStrike">
                <a:solidFill>
                  <a:schemeClr val="dk1"/>
                </a:solidFill>
                <a:latin typeface="Helvetica Neue"/>
                <a:ea typeface="Helvetica Neue"/>
                <a:cs typeface="Helvetica Neue"/>
                <a:sym typeface="Helvetica Neue"/>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18" name="Google Shape;18;p3"/>
          <p:cNvPicPr preferRelativeResize="0"/>
          <p:nvPr/>
        </p:nvPicPr>
        <p:blipFill rotWithShape="1">
          <a:blip r:embed="rId3">
            <a:alphaModFix/>
          </a:blip>
          <a:srcRect b="0" l="0" r="0" t="0"/>
          <a:stretch/>
        </p:blipFill>
        <p:spPr>
          <a:xfrm>
            <a:off x="7999114" y="6116689"/>
            <a:ext cx="928535" cy="544314"/>
          </a:xfrm>
          <a:prstGeom prst="rect">
            <a:avLst/>
          </a:prstGeom>
          <a:noFill/>
          <a:ln>
            <a:noFill/>
          </a:ln>
        </p:spPr>
      </p:pic>
      <p:sp>
        <p:nvSpPr>
          <p:cNvPr id="19" name="Google Shape;19;p3"/>
          <p:cNvSpPr txBox="1"/>
          <p:nvPr/>
        </p:nvSpPr>
        <p:spPr>
          <a:xfrm>
            <a:off x="7806057" y="6592511"/>
            <a:ext cx="14670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000" u="none" cap="none" strike="noStrike">
                <a:latin typeface="Arial"/>
                <a:ea typeface="Arial"/>
                <a:cs typeface="Arial"/>
                <a:sym typeface="Arial"/>
              </a:rPr>
              <a:t>www.adaptcentre.ie</a:t>
            </a:r>
            <a:endParaRPr b="0" i="0" sz="1000" u="none" cap="none" strike="noStrike">
              <a:latin typeface="Arial"/>
              <a:ea typeface="Arial"/>
              <a:cs typeface="Arial"/>
              <a:sym typeface="Arial"/>
            </a:endParaRPr>
          </a:p>
        </p:txBody>
      </p:sp>
      <p:sp>
        <p:nvSpPr>
          <p:cNvPr id="20" name="Google Shape;20;p3"/>
          <p:cNvSpPr txBox="1"/>
          <p:nvPr>
            <p:ph idx="12" type="sldNum"/>
          </p:nvPr>
        </p:nvSpPr>
        <p:spPr>
          <a:xfrm>
            <a:off x="8097202" y="161125"/>
            <a:ext cx="884700" cy="525000"/>
          </a:xfrm>
          <a:prstGeom prst="rect">
            <a:avLst/>
          </a:prstGeom>
        </p:spPr>
        <p:txBody>
          <a:bodyPr anchorCtr="0" anchor="t" bIns="91425" lIns="91425" spcFirstLastPara="1" rIns="91425" wrap="square" tIns="91425">
            <a:noAutofit/>
          </a:bodyPr>
          <a:lstStyle>
            <a:lvl1pPr lvl="0">
              <a:buNone/>
              <a:defRPr sz="1200">
                <a:solidFill>
                  <a:srgbClr val="FFFFFF"/>
                </a:solidFill>
                <a:latin typeface="Arial"/>
                <a:ea typeface="Arial"/>
                <a:cs typeface="Arial"/>
                <a:sym typeface="Arial"/>
              </a:defRPr>
            </a:lvl1pPr>
            <a:lvl2pPr lvl="1">
              <a:buNone/>
              <a:defRPr sz="1200">
                <a:solidFill>
                  <a:srgbClr val="FFFFFF"/>
                </a:solidFill>
                <a:latin typeface="Arial"/>
                <a:ea typeface="Arial"/>
                <a:cs typeface="Arial"/>
                <a:sym typeface="Arial"/>
              </a:defRPr>
            </a:lvl2pPr>
            <a:lvl3pPr lvl="2">
              <a:buNone/>
              <a:defRPr sz="1200">
                <a:solidFill>
                  <a:srgbClr val="FFFFFF"/>
                </a:solidFill>
                <a:latin typeface="Arial"/>
                <a:ea typeface="Arial"/>
                <a:cs typeface="Arial"/>
                <a:sym typeface="Arial"/>
              </a:defRPr>
            </a:lvl3pPr>
            <a:lvl4pPr lvl="3">
              <a:buNone/>
              <a:defRPr sz="1200">
                <a:solidFill>
                  <a:srgbClr val="FFFFFF"/>
                </a:solidFill>
                <a:latin typeface="Arial"/>
                <a:ea typeface="Arial"/>
                <a:cs typeface="Arial"/>
                <a:sym typeface="Arial"/>
              </a:defRPr>
            </a:lvl4pPr>
            <a:lvl5pPr lvl="4">
              <a:buNone/>
              <a:defRPr sz="1200">
                <a:solidFill>
                  <a:srgbClr val="FFFFFF"/>
                </a:solidFill>
                <a:latin typeface="Arial"/>
                <a:ea typeface="Arial"/>
                <a:cs typeface="Arial"/>
                <a:sym typeface="Arial"/>
              </a:defRPr>
            </a:lvl5pPr>
            <a:lvl6pPr lvl="5">
              <a:buNone/>
              <a:defRPr sz="1200">
                <a:solidFill>
                  <a:srgbClr val="FFFFFF"/>
                </a:solidFill>
                <a:latin typeface="Arial"/>
                <a:ea typeface="Arial"/>
                <a:cs typeface="Arial"/>
                <a:sym typeface="Arial"/>
              </a:defRPr>
            </a:lvl6pPr>
            <a:lvl7pPr lvl="6">
              <a:buNone/>
              <a:defRPr sz="1200">
                <a:solidFill>
                  <a:srgbClr val="FFFFFF"/>
                </a:solidFill>
                <a:latin typeface="Arial"/>
                <a:ea typeface="Arial"/>
                <a:cs typeface="Arial"/>
                <a:sym typeface="Arial"/>
              </a:defRPr>
            </a:lvl7pPr>
            <a:lvl8pPr lvl="7">
              <a:buNone/>
              <a:defRPr sz="1200">
                <a:solidFill>
                  <a:srgbClr val="FFFFFF"/>
                </a:solidFill>
                <a:latin typeface="Arial"/>
                <a:ea typeface="Arial"/>
                <a:cs typeface="Arial"/>
                <a:sym typeface="Arial"/>
              </a:defRPr>
            </a:lvl8pPr>
            <a:lvl9pPr lvl="8">
              <a:buNone/>
              <a:defRPr sz="1200">
                <a:solidFill>
                  <a:srgbClr val="FFFFFF"/>
                </a:solidFill>
                <a:latin typeface="Arial"/>
                <a:ea typeface="Arial"/>
                <a:cs typeface="Arial"/>
                <a:sym typeface="Arial"/>
              </a:defRPr>
            </a:lvl9pPr>
          </a:lstStyle>
          <a:p>
            <a:pPr indent="0" lvl="0" marL="0" rtl="0" algn="r">
              <a:spcBef>
                <a:spcPts val="0"/>
              </a:spcBef>
              <a:spcAft>
                <a:spcPts val="0"/>
              </a:spcAft>
              <a:buNone/>
            </a:pPr>
            <a:r>
              <a:rPr lang="en-US"/>
              <a:t>slide#</a:t>
            </a:r>
            <a:fld id="{00000000-1234-1234-1234-123412341234}" type="slidenum">
              <a:rPr lang="en-US"/>
              <a:t>‹#›</a:t>
            </a:fld>
            <a:endParaRPr/>
          </a:p>
        </p:txBody>
      </p:sp>
      <p:sp>
        <p:nvSpPr>
          <p:cNvPr id="21" name="Google Shape;21;p3"/>
          <p:cNvSpPr txBox="1"/>
          <p:nvPr/>
        </p:nvSpPr>
        <p:spPr>
          <a:xfrm>
            <a:off x="173950" y="6561725"/>
            <a:ext cx="7672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800">
                <a:latin typeface="Helvetica Neue"/>
                <a:ea typeface="Helvetica Neue"/>
                <a:cs typeface="Helvetica Neue"/>
                <a:sym typeface="Helvetica Neue"/>
              </a:rPr>
              <a:t>“</a:t>
            </a:r>
            <a:r>
              <a:rPr lang="en-US" sz="800" u="sng">
                <a:latin typeface="Helvetica Neue"/>
                <a:ea typeface="Helvetica Neue"/>
                <a:cs typeface="Helvetica Neue"/>
                <a:sym typeface="Helvetica Neue"/>
              </a:rPr>
              <a:t>Consent: Where are we going?</a:t>
            </a:r>
            <a:r>
              <a:rPr lang="en-US" sz="800">
                <a:latin typeface="Helvetica Neue"/>
                <a:ea typeface="Helvetica Neue"/>
                <a:cs typeface="Helvetica Neue"/>
                <a:sym typeface="Helvetica Neue"/>
              </a:rPr>
              <a:t>” - Harshvardhan J. Pandit | </a:t>
            </a:r>
            <a:r>
              <a:rPr lang="en-US" sz="800" u="sng">
                <a:solidFill>
                  <a:schemeClr val="hlink"/>
                </a:solidFill>
                <a:latin typeface="Helvetica Neue"/>
                <a:ea typeface="Helvetica Neue"/>
                <a:cs typeface="Helvetica Neue"/>
                <a:sym typeface="Helvetica Neue"/>
                <a:hlinkClick r:id="rId4"/>
              </a:rPr>
              <a:t>pandith@tcd.ie</a:t>
            </a:r>
            <a:r>
              <a:rPr lang="en-US" sz="800">
                <a:latin typeface="Helvetica Neue"/>
                <a:ea typeface="Helvetica Neue"/>
                <a:cs typeface="Helvetica Neue"/>
                <a:sym typeface="Helvetica Neue"/>
              </a:rPr>
              <a:t> | @coolharsh55 | MDPP DCU | Monday MAR-15 2021</a:t>
            </a:r>
            <a:endParaRPr sz="800">
              <a:latin typeface="Helvetica Neue"/>
              <a:ea typeface="Helvetica Neue"/>
              <a:cs typeface="Helvetica Neue"/>
              <a:sym typeface="Helvetica Neue"/>
            </a:endParaRPr>
          </a:p>
        </p:txBody>
      </p:sp>
      <p:pic>
        <p:nvPicPr>
          <p:cNvPr id="22" name="Google Shape;22;p3"/>
          <p:cNvPicPr preferRelativeResize="0"/>
          <p:nvPr/>
        </p:nvPicPr>
        <p:blipFill>
          <a:blip r:embed="rId5">
            <a:alphaModFix/>
          </a:blip>
          <a:stretch>
            <a:fillRect/>
          </a:stretch>
        </p:blipFill>
        <p:spPr>
          <a:xfrm>
            <a:off x="60875" y="6615227"/>
            <a:ext cx="573875" cy="20078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43701" y="425615"/>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1"/>
              </a:buClr>
              <a:buSzPts val="1400"/>
              <a:buFont typeface="Helvetica Neue"/>
              <a:buNone/>
              <a:defRPr b="0" i="0" sz="3800" u="none" cap="none" strike="noStrike">
                <a:solidFill>
                  <a:schemeClr val="dk1"/>
                </a:solidFill>
                <a:latin typeface="Helvetica Neue"/>
                <a:ea typeface="Helvetica Neue"/>
                <a:cs typeface="Helvetica Neue"/>
                <a:sym typeface="Helvetica Neu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 type="body"/>
          </p:nvPr>
        </p:nvSpPr>
        <p:spPr>
          <a:xfrm>
            <a:off x="643701"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Helvetica Neue"/>
                <a:ea typeface="Helvetica Neue"/>
                <a:cs typeface="Helvetica Neue"/>
                <a:sym typeface="Helvetica Neue"/>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8556784" y="6333134"/>
            <a:ext cx="548700" cy="5250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Helvetica Neue"/>
                <a:ea typeface="Helvetica Neue"/>
                <a:cs typeface="Helvetica Neue"/>
                <a:sym typeface="Helvetica Neue"/>
              </a:defRPr>
            </a:lvl1pPr>
            <a:lvl2pPr lvl="1" algn="r">
              <a:buNone/>
              <a:defRPr sz="1300">
                <a:solidFill>
                  <a:schemeClr val="dk1"/>
                </a:solidFill>
                <a:latin typeface="Helvetica Neue"/>
                <a:ea typeface="Helvetica Neue"/>
                <a:cs typeface="Helvetica Neue"/>
                <a:sym typeface="Helvetica Neue"/>
              </a:defRPr>
            </a:lvl2pPr>
            <a:lvl3pPr lvl="2" algn="r">
              <a:buNone/>
              <a:defRPr sz="1300">
                <a:solidFill>
                  <a:schemeClr val="dk1"/>
                </a:solidFill>
                <a:latin typeface="Helvetica Neue"/>
                <a:ea typeface="Helvetica Neue"/>
                <a:cs typeface="Helvetica Neue"/>
                <a:sym typeface="Helvetica Neue"/>
              </a:defRPr>
            </a:lvl3pPr>
            <a:lvl4pPr lvl="3" algn="r">
              <a:buNone/>
              <a:defRPr sz="1300">
                <a:solidFill>
                  <a:schemeClr val="dk1"/>
                </a:solidFill>
                <a:latin typeface="Helvetica Neue"/>
                <a:ea typeface="Helvetica Neue"/>
                <a:cs typeface="Helvetica Neue"/>
                <a:sym typeface="Helvetica Neue"/>
              </a:defRPr>
            </a:lvl4pPr>
            <a:lvl5pPr lvl="4" algn="r">
              <a:buNone/>
              <a:defRPr sz="1300">
                <a:solidFill>
                  <a:schemeClr val="dk1"/>
                </a:solidFill>
                <a:latin typeface="Helvetica Neue"/>
                <a:ea typeface="Helvetica Neue"/>
                <a:cs typeface="Helvetica Neue"/>
                <a:sym typeface="Helvetica Neue"/>
              </a:defRPr>
            </a:lvl5pPr>
            <a:lvl6pPr lvl="5" algn="r">
              <a:buNone/>
              <a:defRPr sz="1300">
                <a:solidFill>
                  <a:schemeClr val="dk1"/>
                </a:solidFill>
                <a:latin typeface="Helvetica Neue"/>
                <a:ea typeface="Helvetica Neue"/>
                <a:cs typeface="Helvetica Neue"/>
                <a:sym typeface="Helvetica Neue"/>
              </a:defRPr>
            </a:lvl6pPr>
            <a:lvl7pPr lvl="6" algn="r">
              <a:buNone/>
              <a:defRPr sz="1300">
                <a:solidFill>
                  <a:schemeClr val="dk1"/>
                </a:solidFill>
                <a:latin typeface="Helvetica Neue"/>
                <a:ea typeface="Helvetica Neue"/>
                <a:cs typeface="Helvetica Neue"/>
                <a:sym typeface="Helvetica Neue"/>
              </a:defRPr>
            </a:lvl7pPr>
            <a:lvl8pPr lvl="7" algn="r">
              <a:buNone/>
              <a:defRPr sz="1300">
                <a:solidFill>
                  <a:schemeClr val="dk1"/>
                </a:solidFill>
                <a:latin typeface="Helvetica Neue"/>
                <a:ea typeface="Helvetica Neue"/>
                <a:cs typeface="Helvetica Neue"/>
                <a:sym typeface="Helvetica Neue"/>
              </a:defRPr>
            </a:lvl8pPr>
            <a:lvl9pPr lvl="8" algn="r">
              <a:buNone/>
              <a:defRPr sz="1300">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harshp.com/research" TargetMode="External"/><Relationship Id="rId4" Type="http://schemas.openxmlformats.org/officeDocument/2006/relationships/hyperlink" Target="mailto:pandith@tcd.ie" TargetMode="External"/><Relationship Id="rId9"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6.jpg"/><Relationship Id="rId7" Type="http://schemas.openxmlformats.org/officeDocument/2006/relationships/image" Target="../media/image2.jpg"/><Relationship Id="rId8"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hyperlink" Target="https://w3.org/ns/dpv" TargetMode="External"/><Relationship Id="rId5" Type="http://schemas.openxmlformats.org/officeDocument/2006/relationships/hyperlink" Target="https://zenodo.org/record/3934476" TargetMode="External"/><Relationship Id="rId6" Type="http://schemas.openxmlformats.org/officeDocument/2006/relationships/hyperlink" Target="https://ebooks.iospress.nl/volumearticle/56164" TargetMode="External"/><Relationship Id="rId7" Type="http://schemas.openxmlformats.org/officeDocument/2006/relationships/hyperlink" Target="https://doi.org/10.3233/FAIA200876"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zenodo.org/record/4601141" TargetMode="Externa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harshp.com/research/projects/risky" TargetMode="External"/><Relationship Id="rId4" Type="http://schemas.openxmlformats.org/officeDocument/2006/relationships/hyperlink" Target="https://privacy-as-expected.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w3.org/community/consent/" TargetMode="Externa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13.png"/><Relationship Id="rId8" Type="http://schemas.openxmlformats.org/officeDocument/2006/relationships/hyperlink" Target="https://google.i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darkpatterns.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w3.org/TR/tracking-dnt/" TargetMode="External"/><Relationship Id="rId4" Type="http://schemas.openxmlformats.org/officeDocument/2006/relationships/hyperlink" Target="https://globalprivacycontrol.github.io/gpc-spec/" TargetMode="External"/><Relationship Id="rId5" Type="http://schemas.openxmlformats.org/officeDocument/2006/relationships/hyperlink" Target="https://www.apple.com/privacy/labels/" TargetMode="External"/><Relationship Id="rId6" Type="http://schemas.openxmlformats.org/officeDocument/2006/relationships/hyperlink" Target="https://harshp.com/research/blog/gpc-gdpr-can-it-wor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i.org/10.5281/zenodo.444492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4"/>
          <p:cNvSpPr txBox="1"/>
          <p:nvPr>
            <p:ph type="ctrTitle"/>
          </p:nvPr>
        </p:nvSpPr>
        <p:spPr>
          <a:xfrm>
            <a:off x="465083" y="1778197"/>
            <a:ext cx="8395200" cy="882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rPr lang="en-US"/>
              <a:t>Consent: Where are we going?</a:t>
            </a:r>
            <a:endParaRPr b="1" i="0" sz="4400" u="none" cap="none" strike="noStrike">
              <a:solidFill>
                <a:schemeClr val="dk1"/>
              </a:solidFill>
              <a:latin typeface="Arial"/>
              <a:ea typeface="Arial"/>
              <a:cs typeface="Arial"/>
              <a:sym typeface="Arial"/>
            </a:endParaRPr>
          </a:p>
        </p:txBody>
      </p:sp>
      <p:sp>
        <p:nvSpPr>
          <p:cNvPr id="28" name="Google Shape;28;p4"/>
          <p:cNvSpPr txBox="1"/>
          <p:nvPr>
            <p:ph idx="1" type="subTitle"/>
          </p:nvPr>
        </p:nvSpPr>
        <p:spPr>
          <a:xfrm>
            <a:off x="514408" y="2790601"/>
            <a:ext cx="6400800" cy="697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lang="en-US" u="sng"/>
              <a:t>Harshvardhan J. Pandit</a:t>
            </a:r>
            <a:endParaRPr u="sng"/>
          </a:p>
          <a:p>
            <a:pPr indent="0" lvl="0" marL="0" marR="0" rtl="0" algn="l">
              <a:spcBef>
                <a:spcPts val="0"/>
              </a:spcBef>
              <a:spcAft>
                <a:spcPts val="0"/>
              </a:spcAft>
              <a:buClr>
                <a:srgbClr val="000000"/>
              </a:buClr>
              <a:buFont typeface="Arial"/>
              <a:buNone/>
            </a:pPr>
            <a:r>
              <a:rPr lang="en-US" sz="1800">
                <a:solidFill>
                  <a:schemeClr val="dk1"/>
                </a:solidFill>
              </a:rPr>
              <a:t>Postdoctoral Fellow</a:t>
            </a:r>
            <a:endParaRPr sz="1800"/>
          </a:p>
          <a:p>
            <a:pPr indent="0" lvl="0" marL="0" marR="0" rtl="0" algn="l">
              <a:spcBef>
                <a:spcPts val="0"/>
              </a:spcBef>
              <a:spcAft>
                <a:spcPts val="0"/>
              </a:spcAft>
              <a:buClr>
                <a:srgbClr val="000000"/>
              </a:buClr>
              <a:buFont typeface="Arial"/>
              <a:buNone/>
            </a:pPr>
            <a:r>
              <a:rPr lang="en-US" sz="1800"/>
              <a:t>ADAPT Centre, Trinity College Dublin</a:t>
            </a:r>
            <a:endParaRPr sz="1800"/>
          </a:p>
          <a:p>
            <a:pPr indent="0" lvl="0" marL="0" marR="0" rtl="0" algn="l">
              <a:spcBef>
                <a:spcPts val="0"/>
              </a:spcBef>
              <a:spcAft>
                <a:spcPts val="0"/>
              </a:spcAft>
              <a:buClr>
                <a:srgbClr val="000000"/>
              </a:buClr>
              <a:buFont typeface="Arial"/>
              <a:buNone/>
            </a:pPr>
            <a:r>
              <a:rPr lang="en-US" sz="1800" u="sng">
                <a:solidFill>
                  <a:schemeClr val="hlink"/>
                </a:solidFill>
                <a:hlinkClick r:id="rId3"/>
              </a:rPr>
              <a:t>https://harshp.com/research</a:t>
            </a:r>
            <a:r>
              <a:rPr lang="en-US" sz="1800"/>
              <a:t> </a:t>
            </a:r>
            <a:endParaRPr sz="1800"/>
          </a:p>
          <a:p>
            <a:pPr indent="0" lvl="0" marL="0" marR="0" rtl="0" algn="l">
              <a:spcBef>
                <a:spcPts val="0"/>
              </a:spcBef>
              <a:spcAft>
                <a:spcPts val="0"/>
              </a:spcAft>
              <a:buClr>
                <a:srgbClr val="000000"/>
              </a:buClr>
              <a:buFont typeface="Arial"/>
              <a:buNone/>
            </a:pPr>
            <a:r>
              <a:rPr lang="en-US" sz="1800" u="sng">
                <a:solidFill>
                  <a:schemeClr val="hlink"/>
                </a:solidFill>
                <a:hlinkClick r:id="rId4"/>
              </a:rPr>
              <a:t>pandith@tcd.ie</a:t>
            </a:r>
            <a:r>
              <a:rPr lang="en-US" sz="1800"/>
              <a:t> </a:t>
            </a:r>
            <a:endParaRPr sz="1800"/>
          </a:p>
          <a:p>
            <a:pPr indent="0" lvl="0" marL="0" marR="0" rtl="0" algn="l">
              <a:spcBef>
                <a:spcPts val="0"/>
              </a:spcBef>
              <a:spcAft>
                <a:spcPts val="0"/>
              </a:spcAft>
              <a:buClr>
                <a:srgbClr val="000000"/>
              </a:buClr>
              <a:buFont typeface="Arial"/>
              <a:buNone/>
            </a:pPr>
            <a:r>
              <a:t/>
            </a:r>
            <a:endParaRPr sz="1800"/>
          </a:p>
          <a:p>
            <a:pPr indent="0" lvl="0" marL="0" marR="0" rtl="0" algn="l">
              <a:spcBef>
                <a:spcPts val="0"/>
              </a:spcBef>
              <a:spcAft>
                <a:spcPts val="0"/>
              </a:spcAft>
              <a:buClr>
                <a:srgbClr val="000000"/>
              </a:buClr>
              <a:buFont typeface="Arial"/>
              <a:buNone/>
            </a:pPr>
            <a:r>
              <a:rPr lang="en-US" sz="1800"/>
              <a:t>MDPP DCU, Monday MAR-15 2021</a:t>
            </a:r>
            <a:endParaRPr sz="1800"/>
          </a:p>
        </p:txBody>
      </p:sp>
      <p:sp>
        <p:nvSpPr>
          <p:cNvPr id="29" name="Google Shape;29;p4"/>
          <p:cNvSpPr/>
          <p:nvPr/>
        </p:nvSpPr>
        <p:spPr>
          <a:xfrm>
            <a:off x="1253064" y="6568741"/>
            <a:ext cx="8212800" cy="680100"/>
          </a:xfrm>
          <a:prstGeom prst="rect">
            <a:avLst/>
          </a:prstGeom>
          <a:noFill/>
          <a:ln>
            <a:noFill/>
          </a:ln>
        </p:spPr>
        <p:txBody>
          <a:bodyPr anchorCtr="0" anchor="t" bIns="63500" lIns="63500" spcFirstLastPara="1" rIns="129350" wrap="square" tIns="63500">
            <a:noAutofit/>
          </a:bodyPr>
          <a:lstStyle/>
          <a:p>
            <a:pPr indent="-1587" lvl="0" marL="1587" marR="0" rtl="0" algn="l">
              <a:spcBef>
                <a:spcPts val="0"/>
              </a:spcBef>
              <a:spcAft>
                <a:spcPts val="0"/>
              </a:spcAft>
              <a:buNone/>
            </a:pPr>
            <a:r>
              <a:rPr b="0" i="0" lang="en-US" sz="800" u="none" cap="none" strike="noStrike">
                <a:solidFill>
                  <a:schemeClr val="lt1"/>
                </a:solidFill>
                <a:latin typeface="Arial"/>
                <a:ea typeface="Arial"/>
                <a:cs typeface="Arial"/>
                <a:sym typeface="Arial"/>
              </a:rPr>
              <a:t>The ADAPT Centre is funded under the SFI Research Centres Programme (Grant 13/RC/2106_P2) and is co-funded under the European Regional Development Fund.</a:t>
            </a:r>
            <a:endParaRPr b="1" i="0" sz="800" u="none" cap="none" strike="noStrike">
              <a:solidFill>
                <a:schemeClr val="lt1"/>
              </a:solidFill>
              <a:latin typeface="Arial"/>
              <a:ea typeface="Arial"/>
              <a:cs typeface="Arial"/>
              <a:sym typeface="Arial"/>
            </a:endParaRPr>
          </a:p>
        </p:txBody>
      </p:sp>
      <p:pic>
        <p:nvPicPr>
          <p:cNvPr descr="ESF Logos_w.eps" id="30" name="Google Shape;30;p4"/>
          <p:cNvPicPr preferRelativeResize="0"/>
          <p:nvPr/>
        </p:nvPicPr>
        <p:blipFill rotWithShape="1">
          <a:blip r:embed="rId5">
            <a:alphaModFix/>
          </a:blip>
          <a:srcRect b="0" l="0" r="0" t="0"/>
          <a:stretch/>
        </p:blipFill>
        <p:spPr>
          <a:xfrm>
            <a:off x="6411171" y="6278627"/>
            <a:ext cx="2597400" cy="274500"/>
          </a:xfrm>
          <a:prstGeom prst="rect">
            <a:avLst/>
          </a:prstGeom>
          <a:noFill/>
          <a:ln>
            <a:noFill/>
          </a:ln>
        </p:spPr>
      </p:pic>
      <p:pic>
        <p:nvPicPr>
          <p:cNvPr id="31" name="Google Shape;31;p4"/>
          <p:cNvPicPr preferRelativeResize="0"/>
          <p:nvPr/>
        </p:nvPicPr>
        <p:blipFill>
          <a:blip r:embed="rId6">
            <a:alphaModFix/>
          </a:blip>
          <a:stretch>
            <a:fillRect/>
          </a:stretch>
        </p:blipFill>
        <p:spPr>
          <a:xfrm>
            <a:off x="1919679" y="749531"/>
            <a:ext cx="1654386" cy="340217"/>
          </a:xfrm>
          <a:prstGeom prst="rect">
            <a:avLst/>
          </a:prstGeom>
          <a:noFill/>
          <a:ln>
            <a:noFill/>
          </a:ln>
        </p:spPr>
      </p:pic>
      <p:pic>
        <p:nvPicPr>
          <p:cNvPr id="32" name="Google Shape;32;p4"/>
          <p:cNvPicPr preferRelativeResize="0"/>
          <p:nvPr/>
        </p:nvPicPr>
        <p:blipFill>
          <a:blip r:embed="rId7">
            <a:alphaModFix/>
          </a:blip>
          <a:stretch>
            <a:fillRect/>
          </a:stretch>
        </p:blipFill>
        <p:spPr>
          <a:xfrm>
            <a:off x="2219872" y="1153530"/>
            <a:ext cx="1054004" cy="275731"/>
          </a:xfrm>
          <a:prstGeom prst="rect">
            <a:avLst/>
          </a:prstGeom>
          <a:noFill/>
          <a:ln>
            <a:noFill/>
          </a:ln>
        </p:spPr>
      </p:pic>
      <p:pic>
        <p:nvPicPr>
          <p:cNvPr id="33" name="Google Shape;33;p4"/>
          <p:cNvPicPr preferRelativeResize="0"/>
          <p:nvPr/>
        </p:nvPicPr>
        <p:blipFill>
          <a:blip r:embed="rId8">
            <a:alphaModFix/>
          </a:blip>
          <a:stretch>
            <a:fillRect/>
          </a:stretch>
        </p:blipFill>
        <p:spPr>
          <a:xfrm>
            <a:off x="1919675" y="225978"/>
            <a:ext cx="1654399" cy="459771"/>
          </a:xfrm>
          <a:prstGeom prst="rect">
            <a:avLst/>
          </a:prstGeom>
          <a:noFill/>
          <a:ln>
            <a:noFill/>
          </a:ln>
        </p:spPr>
      </p:pic>
      <p:pic>
        <p:nvPicPr>
          <p:cNvPr id="34" name="Google Shape;34;p4"/>
          <p:cNvPicPr preferRelativeResize="0"/>
          <p:nvPr/>
        </p:nvPicPr>
        <p:blipFill>
          <a:blip r:embed="rId9">
            <a:alphaModFix/>
          </a:blip>
          <a:stretch>
            <a:fillRect/>
          </a:stretch>
        </p:blipFill>
        <p:spPr>
          <a:xfrm>
            <a:off x="7694475" y="225982"/>
            <a:ext cx="1314108" cy="459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3"/>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Machine-readable Metadata</a:t>
            </a:r>
            <a:endParaRPr/>
          </a:p>
        </p:txBody>
      </p:sp>
      <p:sp>
        <p:nvSpPr>
          <p:cNvPr id="120" name="Google Shape;120;p13"/>
          <p:cNvSpPr txBox="1"/>
          <p:nvPr>
            <p:ph idx="12" type="sldNum"/>
          </p:nvPr>
        </p:nvSpPr>
        <p:spPr>
          <a:xfrm>
            <a:off x="8097202" y="161125"/>
            <a:ext cx="884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US"/>
              <a:t>slide#</a:t>
            </a:r>
            <a:fld id="{00000000-1234-1234-1234-123412341234}" type="slidenum">
              <a:rPr lang="en-US"/>
              <a:t>‹#›</a:t>
            </a:fld>
            <a:endParaRPr/>
          </a:p>
        </p:txBody>
      </p:sp>
      <p:pic>
        <p:nvPicPr>
          <p:cNvPr id="121" name="Google Shape;121;p13"/>
          <p:cNvPicPr preferRelativeResize="0"/>
          <p:nvPr/>
        </p:nvPicPr>
        <p:blipFill>
          <a:blip r:embed="rId3">
            <a:alphaModFix/>
          </a:blip>
          <a:stretch>
            <a:fillRect/>
          </a:stretch>
        </p:blipFill>
        <p:spPr>
          <a:xfrm>
            <a:off x="152400" y="1284750"/>
            <a:ext cx="8839200" cy="3587722"/>
          </a:xfrm>
          <a:prstGeom prst="rect">
            <a:avLst/>
          </a:prstGeom>
          <a:noFill/>
          <a:ln>
            <a:noFill/>
          </a:ln>
        </p:spPr>
      </p:pic>
      <p:sp>
        <p:nvSpPr>
          <p:cNvPr id="122" name="Google Shape;122;p13"/>
          <p:cNvSpPr txBox="1"/>
          <p:nvPr/>
        </p:nvSpPr>
        <p:spPr>
          <a:xfrm>
            <a:off x="76200" y="831625"/>
            <a:ext cx="8991600" cy="492600"/>
          </a:xfrm>
          <a:prstGeom prst="rect">
            <a:avLst/>
          </a:prstGeom>
          <a:noFill/>
          <a:ln>
            <a:noFill/>
          </a:ln>
        </p:spPr>
        <p:txBody>
          <a:bodyPr anchorCtr="0" anchor="t" bIns="91425" lIns="91425" spcFirstLastPara="1" rIns="91425" wrap="square" tIns="91425">
            <a:spAutoFit/>
          </a:bodyPr>
          <a:lstStyle/>
          <a:p>
            <a:pPr indent="0" lvl="0" marL="0" rtl="0" algn="l">
              <a:spcBef>
                <a:spcPts val="400"/>
              </a:spcBef>
              <a:spcAft>
                <a:spcPts val="0"/>
              </a:spcAft>
              <a:buNone/>
            </a:pPr>
            <a:r>
              <a:rPr lang="en-US" sz="2000">
                <a:solidFill>
                  <a:schemeClr val="dk1"/>
                </a:solidFill>
              </a:rPr>
              <a:t>Data Privacy Vocabulary</a:t>
            </a:r>
            <a:r>
              <a:rPr baseline="30000" lang="en-US" sz="2000">
                <a:solidFill>
                  <a:schemeClr val="dk1"/>
                </a:solidFill>
              </a:rPr>
              <a:t>1</a:t>
            </a:r>
            <a:r>
              <a:rPr lang="en-US" sz="2000">
                <a:solidFill>
                  <a:schemeClr val="dk1"/>
                </a:solidFill>
              </a:rPr>
              <a:t> (DPV), v0.2, 2021 </a:t>
            </a:r>
            <a:r>
              <a:rPr lang="en-US" sz="2000" u="sng">
                <a:solidFill>
                  <a:schemeClr val="hlink"/>
                </a:solidFill>
                <a:hlinkClick r:id="rId4"/>
              </a:rPr>
              <a:t>https://w3.org/ns/dpv</a:t>
            </a:r>
            <a:r>
              <a:rPr lang="en-US" sz="2000">
                <a:solidFill>
                  <a:schemeClr val="dk1"/>
                </a:solidFill>
              </a:rPr>
              <a:t> </a:t>
            </a:r>
            <a:endParaRPr sz="2000">
              <a:solidFill>
                <a:schemeClr val="dk1"/>
              </a:solidFill>
            </a:endParaRPr>
          </a:p>
        </p:txBody>
      </p:sp>
      <p:sp>
        <p:nvSpPr>
          <p:cNvPr id="123" name="Google Shape;123;p13"/>
          <p:cNvSpPr txBox="1"/>
          <p:nvPr/>
        </p:nvSpPr>
        <p:spPr>
          <a:xfrm>
            <a:off x="138150" y="6072975"/>
            <a:ext cx="7959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Helvetica Neue"/>
                <a:ea typeface="Helvetica Neue"/>
                <a:cs typeface="Helvetica Neue"/>
                <a:sym typeface="Helvetica Neue"/>
              </a:rPr>
              <a:t>1 Creating A Vocabulary for Data Privacy (alt: Data Privacy Vocabulary (DPV)). Pandit, Polleres et al. 2019. </a:t>
            </a:r>
            <a:r>
              <a:rPr lang="en-US" sz="800" u="sng">
                <a:solidFill>
                  <a:schemeClr val="hlink"/>
                </a:solidFill>
                <a:latin typeface="Helvetica Neue"/>
                <a:ea typeface="Helvetica Neue"/>
                <a:cs typeface="Helvetica Neue"/>
                <a:sym typeface="Helvetica Neue"/>
                <a:hlinkClick r:id="rId5"/>
              </a:rPr>
              <a:t>https://zenodo.org/record/3934476</a:t>
            </a:r>
            <a:r>
              <a:rPr lang="en-US" sz="800">
                <a:latin typeface="Helvetica Neue"/>
                <a:ea typeface="Helvetica Neue"/>
                <a:cs typeface="Helvetica Neue"/>
                <a:sym typeface="Helvetica Neue"/>
              </a:rPr>
              <a:t> </a:t>
            </a:r>
            <a:endParaRPr sz="800">
              <a:latin typeface="Helvetica Neue"/>
              <a:ea typeface="Helvetica Neue"/>
              <a:cs typeface="Helvetica Neue"/>
              <a:sym typeface="Helvetica Neue"/>
            </a:endParaRPr>
          </a:p>
          <a:p>
            <a:pPr indent="0" lvl="0" marL="0" rtl="0" algn="l">
              <a:spcBef>
                <a:spcPts val="0"/>
              </a:spcBef>
              <a:spcAft>
                <a:spcPts val="0"/>
              </a:spcAft>
              <a:buNone/>
            </a:pPr>
            <a:r>
              <a:rPr lang="en-US" sz="800">
                <a:latin typeface="Helvetica Neue"/>
                <a:ea typeface="Helvetica Neue"/>
                <a:cs typeface="Helvetica Neue"/>
                <a:sym typeface="Helvetica Neue"/>
              </a:rPr>
              <a:t>2 The Role of Vocabulary Mediation to Discover and Represent Relevant Information in Privacy Policies. Leone et al. 2020 </a:t>
            </a:r>
            <a:r>
              <a:rPr lang="en-US" sz="800" u="sng">
                <a:solidFill>
                  <a:schemeClr val="hlink"/>
                </a:solidFill>
                <a:latin typeface="Helvetica Neue"/>
                <a:ea typeface="Helvetica Neue"/>
                <a:cs typeface="Helvetica Neue"/>
                <a:sym typeface="Helvetica Neue"/>
                <a:hlinkClick r:id="rId6"/>
              </a:rPr>
              <a:t>https://ebooks.iospress.nl/volumearticle/56164</a:t>
            </a:r>
            <a:r>
              <a:rPr lang="en-US" sz="800">
                <a:latin typeface="Helvetica Neue"/>
                <a:ea typeface="Helvetica Neue"/>
                <a:cs typeface="Helvetica Neue"/>
                <a:sym typeface="Helvetica Neue"/>
              </a:rPr>
              <a:t> </a:t>
            </a:r>
            <a:endParaRPr sz="800">
              <a:latin typeface="Helvetica Neue"/>
              <a:ea typeface="Helvetica Neue"/>
              <a:cs typeface="Helvetica Neue"/>
              <a:sym typeface="Helvetica Neue"/>
            </a:endParaRPr>
          </a:p>
          <a:p>
            <a:pPr indent="0" lvl="0" marL="0" rtl="0" algn="l">
              <a:spcBef>
                <a:spcPts val="0"/>
              </a:spcBef>
              <a:spcAft>
                <a:spcPts val="0"/>
              </a:spcAft>
              <a:buNone/>
            </a:pPr>
            <a:r>
              <a:rPr lang="en-US" sz="800">
                <a:latin typeface="Helvetica Neue"/>
                <a:ea typeface="Helvetica Neue"/>
                <a:cs typeface="Helvetica Neue"/>
                <a:sym typeface="Helvetica Neue"/>
              </a:rPr>
              <a:t>3 A Common Semantic Model of the GDPR Register of Processing Activities. Ryan et al. 2020 </a:t>
            </a:r>
            <a:r>
              <a:rPr lang="en-US" sz="800" u="sng">
                <a:solidFill>
                  <a:schemeClr val="hlink"/>
                </a:solidFill>
                <a:latin typeface="Helvetica Neue"/>
                <a:ea typeface="Helvetica Neue"/>
                <a:cs typeface="Helvetica Neue"/>
                <a:sym typeface="Helvetica Neue"/>
                <a:hlinkClick r:id="rId7"/>
              </a:rPr>
              <a:t>https://doi.org/10.3233/FAIA200876</a:t>
            </a:r>
            <a:r>
              <a:rPr lang="en-US" sz="800">
                <a:latin typeface="Helvetica Neue"/>
                <a:ea typeface="Helvetica Neue"/>
                <a:cs typeface="Helvetica Neue"/>
                <a:sym typeface="Helvetica Neue"/>
              </a:rPr>
              <a:t> </a:t>
            </a:r>
            <a:endParaRPr sz="800">
              <a:latin typeface="Helvetica Neue"/>
              <a:ea typeface="Helvetica Neue"/>
              <a:cs typeface="Helvetica Neue"/>
              <a:sym typeface="Helvetica Neue"/>
            </a:endParaRPr>
          </a:p>
        </p:txBody>
      </p:sp>
      <p:sp>
        <p:nvSpPr>
          <p:cNvPr id="124" name="Google Shape;124;p13"/>
          <p:cNvSpPr txBox="1"/>
          <p:nvPr/>
        </p:nvSpPr>
        <p:spPr>
          <a:xfrm>
            <a:off x="418825" y="4736475"/>
            <a:ext cx="8915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Machine-readable vocabulary for creation of technological solutions and enhancing interoperability </a:t>
            </a:r>
            <a:endParaRPr/>
          </a:p>
          <a:p>
            <a:pPr indent="0" lvl="0" marL="0" rtl="0" algn="l">
              <a:spcBef>
                <a:spcPts val="0"/>
              </a:spcBef>
              <a:spcAft>
                <a:spcPts val="0"/>
              </a:spcAft>
              <a:buNone/>
            </a:pPr>
            <a:r>
              <a:rPr lang="en-US"/>
              <a:t>(A) </a:t>
            </a:r>
            <a:r>
              <a:rPr lang="en-US"/>
              <a:t>Existing </a:t>
            </a:r>
            <a:r>
              <a:rPr lang="en-US"/>
              <a:t>information</a:t>
            </a:r>
            <a:r>
              <a:rPr lang="en-US"/>
              <a:t> → DPV</a:t>
            </a:r>
            <a:endParaRPr/>
          </a:p>
          <a:p>
            <a:pPr indent="457200" lvl="0" marL="0" rtl="0" algn="l">
              <a:spcBef>
                <a:spcPts val="0"/>
              </a:spcBef>
              <a:spcAft>
                <a:spcPts val="0"/>
              </a:spcAft>
              <a:buNone/>
            </a:pPr>
            <a:r>
              <a:rPr lang="en-US"/>
              <a:t>e.g. NLP</a:t>
            </a:r>
            <a:r>
              <a:rPr baseline="30000" lang="en-US"/>
              <a:t>2</a:t>
            </a:r>
            <a:r>
              <a:rPr lang="en-US"/>
              <a:t> to analyse privacy policies → extract terms → perform legal analysis</a:t>
            </a:r>
            <a:endParaRPr/>
          </a:p>
          <a:p>
            <a:pPr indent="0" lvl="0" marL="0" rtl="0" algn="l">
              <a:spcBef>
                <a:spcPts val="0"/>
              </a:spcBef>
              <a:spcAft>
                <a:spcPts val="0"/>
              </a:spcAft>
              <a:buNone/>
            </a:pPr>
            <a:r>
              <a:rPr lang="en-US">
                <a:solidFill>
                  <a:schemeClr val="dk1"/>
                </a:solidFill>
              </a:rPr>
              <a:t>(B) DPV → Generate Information</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	e.g. Utilise DPV to generate common ROPA</a:t>
            </a:r>
            <a:r>
              <a:rPr baseline="30000" lang="en-US">
                <a:solidFill>
                  <a:schemeClr val="dk1"/>
                </a:solidFill>
              </a:rPr>
              <a:t>3 </a:t>
            </a:r>
            <a:r>
              <a:rPr lang="en-US">
                <a:solidFill>
                  <a:schemeClr val="dk1"/>
                </a:solidFill>
              </a:rPr>
              <a:t>documentation for GDPR compliance</a:t>
            </a:r>
            <a:endParaRPr baseline="30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4"/>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Consumer Protection</a:t>
            </a:r>
            <a:endParaRPr/>
          </a:p>
        </p:txBody>
      </p:sp>
      <p:sp>
        <p:nvSpPr>
          <p:cNvPr id="130" name="Google Shape;130;p14"/>
          <p:cNvSpPr txBox="1"/>
          <p:nvPr>
            <p:ph idx="1" type="body"/>
          </p:nvPr>
        </p:nvSpPr>
        <p:spPr>
          <a:xfrm>
            <a:off x="4243425" y="2631125"/>
            <a:ext cx="4722600" cy="20067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lang="en-US" sz="2600"/>
              <a:t>[How] Do Users Benefit From Giving Consent?</a:t>
            </a:r>
            <a:endParaRPr sz="2600"/>
          </a:p>
          <a:p>
            <a:pPr indent="0" lvl="0" marL="0" rtl="0" algn="l">
              <a:spcBef>
                <a:spcPts val="400"/>
              </a:spcBef>
              <a:spcAft>
                <a:spcPts val="0"/>
              </a:spcAft>
              <a:buClr>
                <a:schemeClr val="dk1"/>
              </a:buClr>
              <a:buSzPts val="1100"/>
              <a:buFont typeface="Arial"/>
              <a:buNone/>
            </a:pPr>
            <a:r>
              <a:rPr lang="en-US" sz="1200"/>
              <a:t>Harshvardhan J. Pandit*, Soheil Human*, Mandan Kazzazi*</a:t>
            </a:r>
            <a:endParaRPr sz="1200"/>
          </a:p>
          <a:p>
            <a:pPr indent="0" lvl="0" marL="0" rtl="0" algn="l">
              <a:spcBef>
                <a:spcPts val="400"/>
              </a:spcBef>
              <a:spcAft>
                <a:spcPts val="0"/>
              </a:spcAft>
              <a:buNone/>
            </a:pPr>
            <a:r>
              <a:rPr lang="en-US" sz="1200" u="sng">
                <a:solidFill>
                  <a:schemeClr val="hlink"/>
                </a:solidFill>
                <a:hlinkClick r:id="rId3"/>
              </a:rPr>
              <a:t>https://zenodo.org/record/4601141</a:t>
            </a:r>
            <a:r>
              <a:rPr lang="en-US" sz="1200"/>
              <a:t> To be Presented at Workshop on Technology and Consumer Protection (ConPro) - co-located with IEEE Symposium on Security and Privacy (IEEE S&amp;P)</a:t>
            </a:r>
            <a:endParaRPr/>
          </a:p>
        </p:txBody>
      </p:sp>
      <p:sp>
        <p:nvSpPr>
          <p:cNvPr id="131" name="Google Shape;131;p14"/>
          <p:cNvSpPr txBox="1"/>
          <p:nvPr>
            <p:ph idx="12" type="sldNum"/>
          </p:nvPr>
        </p:nvSpPr>
        <p:spPr>
          <a:xfrm>
            <a:off x="8097202" y="161125"/>
            <a:ext cx="884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US"/>
              <a:t>slide#</a:t>
            </a:r>
            <a:fld id="{00000000-1234-1234-1234-123412341234}" type="slidenum">
              <a:rPr lang="en-US"/>
              <a:t>‹#›</a:t>
            </a:fld>
            <a:endParaRPr/>
          </a:p>
        </p:txBody>
      </p:sp>
      <p:pic>
        <p:nvPicPr>
          <p:cNvPr id="132" name="Google Shape;132;p14"/>
          <p:cNvPicPr preferRelativeResize="0"/>
          <p:nvPr/>
        </p:nvPicPr>
        <p:blipFill>
          <a:blip r:embed="rId4">
            <a:alphaModFix/>
          </a:blip>
          <a:stretch>
            <a:fillRect/>
          </a:stretch>
        </p:blipFill>
        <p:spPr>
          <a:xfrm>
            <a:off x="243075" y="835250"/>
            <a:ext cx="3924150" cy="5598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5"/>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Projects I’m working on</a:t>
            </a:r>
            <a:endParaRPr/>
          </a:p>
        </p:txBody>
      </p:sp>
      <p:sp>
        <p:nvSpPr>
          <p:cNvPr id="138" name="Google Shape;138;p15"/>
          <p:cNvSpPr txBox="1"/>
          <p:nvPr>
            <p:ph idx="1" type="body"/>
          </p:nvPr>
        </p:nvSpPr>
        <p:spPr>
          <a:xfrm>
            <a:off x="233401" y="741000"/>
            <a:ext cx="8677200" cy="3193500"/>
          </a:xfrm>
          <a:prstGeom prst="rect">
            <a:avLst/>
          </a:prstGeom>
        </p:spPr>
        <p:txBody>
          <a:bodyPr anchorCtr="0" anchor="t" bIns="91425" lIns="91425" spcFirstLastPara="1" rIns="91425" wrap="square" tIns="91425">
            <a:noAutofit/>
          </a:bodyPr>
          <a:lstStyle/>
          <a:p>
            <a:pPr indent="-368300" lvl="0" marL="457200" rtl="0" algn="l">
              <a:spcBef>
                <a:spcPts val="400"/>
              </a:spcBef>
              <a:spcAft>
                <a:spcPts val="0"/>
              </a:spcAft>
              <a:buSzPts val="2200"/>
              <a:buChar char="●"/>
            </a:pPr>
            <a:r>
              <a:rPr lang="en-US" sz="2200"/>
              <a:t>RISKY: Exploring Privacy Risks of Technologies using Knowledge Graphs </a:t>
            </a:r>
            <a:endParaRPr sz="2200"/>
          </a:p>
          <a:p>
            <a:pPr indent="-368300" lvl="1" marL="914400" rtl="0" algn="l">
              <a:spcBef>
                <a:spcPts val="0"/>
              </a:spcBef>
              <a:spcAft>
                <a:spcPts val="0"/>
              </a:spcAft>
              <a:buSzPts val="2200"/>
              <a:buChar char="○"/>
            </a:pPr>
            <a:r>
              <a:rPr lang="en-US" sz="2200" u="sng">
                <a:solidFill>
                  <a:schemeClr val="hlink"/>
                </a:solidFill>
                <a:hlinkClick r:id="rId3"/>
              </a:rPr>
              <a:t>https://harshp.com/research/projects/risky</a:t>
            </a:r>
            <a:r>
              <a:rPr lang="en-US" sz="2200"/>
              <a:t> </a:t>
            </a:r>
            <a:endParaRPr sz="2200"/>
          </a:p>
          <a:p>
            <a:pPr indent="-368300" lvl="1" marL="914400" rtl="0" algn="l">
              <a:spcBef>
                <a:spcPts val="0"/>
              </a:spcBef>
              <a:spcAft>
                <a:spcPts val="0"/>
              </a:spcAft>
              <a:buSzPts val="2200"/>
              <a:buChar char="○"/>
            </a:pPr>
            <a:r>
              <a:rPr lang="en-US" sz="2200"/>
              <a:t>Funded by Irish Research Council for 2 years</a:t>
            </a:r>
            <a:endParaRPr sz="2200"/>
          </a:p>
          <a:p>
            <a:pPr indent="-368300" lvl="1" marL="914400" rtl="0" algn="l">
              <a:spcBef>
                <a:spcPts val="0"/>
              </a:spcBef>
              <a:spcAft>
                <a:spcPts val="0"/>
              </a:spcAft>
              <a:buSzPts val="2200"/>
              <a:buChar char="○"/>
            </a:pPr>
            <a:r>
              <a:rPr lang="en-US" sz="2200"/>
              <a:t>Create a vocabulary of known risks (using DPV)</a:t>
            </a:r>
            <a:endParaRPr sz="2200"/>
          </a:p>
          <a:p>
            <a:pPr indent="-368300" lvl="1" marL="914400" rtl="0" algn="l">
              <a:spcBef>
                <a:spcPts val="0"/>
              </a:spcBef>
              <a:spcAft>
                <a:spcPts val="0"/>
              </a:spcAft>
              <a:buSzPts val="2200"/>
              <a:buChar char="○"/>
            </a:pPr>
            <a:r>
              <a:rPr lang="en-US" sz="2200"/>
              <a:t>Associate risks with </a:t>
            </a:r>
            <a:r>
              <a:rPr lang="en-US" sz="2200"/>
              <a:t>scenarios, technologies, concepts</a:t>
            </a:r>
            <a:endParaRPr sz="2200"/>
          </a:p>
          <a:p>
            <a:pPr indent="-368300" lvl="1" marL="914400" rtl="0" algn="l">
              <a:spcBef>
                <a:spcPts val="0"/>
              </a:spcBef>
              <a:spcAft>
                <a:spcPts val="0"/>
              </a:spcAft>
              <a:buSzPts val="2200"/>
              <a:buChar char="○"/>
            </a:pPr>
            <a:r>
              <a:rPr lang="en-US" sz="2200"/>
              <a:t>For ‘new’ situation, discover risks from existing knowledge</a:t>
            </a:r>
            <a:endParaRPr sz="2200"/>
          </a:p>
          <a:p>
            <a:pPr indent="0" lvl="0" marL="457200" rtl="0" algn="l">
              <a:spcBef>
                <a:spcPts val="400"/>
              </a:spcBef>
              <a:spcAft>
                <a:spcPts val="0"/>
              </a:spcAft>
              <a:buNone/>
            </a:pPr>
            <a:r>
              <a:t/>
            </a:r>
            <a:endParaRPr sz="2200"/>
          </a:p>
          <a:p>
            <a:pPr indent="-368300" lvl="0" marL="457200" rtl="0" algn="l">
              <a:spcBef>
                <a:spcPts val="400"/>
              </a:spcBef>
              <a:spcAft>
                <a:spcPts val="0"/>
              </a:spcAft>
              <a:buSzPts val="2200"/>
              <a:buChar char="●"/>
            </a:pPr>
            <a:r>
              <a:rPr lang="en-US" sz="2200"/>
              <a:t>Privacy as Expected: Consent Gateway (PaE:CG)</a:t>
            </a:r>
            <a:endParaRPr sz="2200"/>
          </a:p>
          <a:p>
            <a:pPr indent="-368300" lvl="1" marL="914400" rtl="0" algn="l">
              <a:spcBef>
                <a:spcPts val="0"/>
              </a:spcBef>
              <a:spcAft>
                <a:spcPts val="0"/>
              </a:spcAft>
              <a:buSzPts val="2200"/>
              <a:buChar char="○"/>
            </a:pPr>
            <a:r>
              <a:rPr lang="en-US" sz="2200" u="sng">
                <a:solidFill>
                  <a:schemeClr val="hlink"/>
                </a:solidFill>
                <a:hlinkClick r:id="rId4"/>
              </a:rPr>
              <a:t>https://privacy-as-expected.org/</a:t>
            </a:r>
            <a:r>
              <a:rPr lang="en-US" sz="2200"/>
              <a:t> </a:t>
            </a:r>
            <a:endParaRPr sz="2200"/>
          </a:p>
          <a:p>
            <a:pPr indent="-368300" lvl="1" marL="914400" rtl="0" algn="l">
              <a:spcBef>
                <a:spcPts val="0"/>
              </a:spcBef>
              <a:spcAft>
                <a:spcPts val="0"/>
              </a:spcAft>
              <a:buSzPts val="2200"/>
              <a:buChar char="○"/>
            </a:pPr>
            <a:r>
              <a:rPr lang="en-US" sz="2200"/>
              <a:t>Funded by EU H2020 NGI Trust grant for 9 months</a:t>
            </a:r>
            <a:endParaRPr sz="2200"/>
          </a:p>
          <a:p>
            <a:pPr indent="-368300" lvl="1" marL="914400" rtl="0" algn="l">
              <a:spcBef>
                <a:spcPts val="0"/>
              </a:spcBef>
              <a:spcAft>
                <a:spcPts val="0"/>
              </a:spcAft>
              <a:buSzPts val="2200"/>
              <a:buChar char="○"/>
            </a:pPr>
            <a:r>
              <a:rPr lang="en-US" sz="2200"/>
              <a:t>Update Consent Receipt to GDPR / CCPA requirements</a:t>
            </a:r>
            <a:endParaRPr sz="2200"/>
          </a:p>
          <a:p>
            <a:pPr indent="-368300" lvl="1" marL="914400" rtl="0" algn="l">
              <a:spcBef>
                <a:spcPts val="0"/>
              </a:spcBef>
              <a:spcAft>
                <a:spcPts val="0"/>
              </a:spcAft>
              <a:buSzPts val="2200"/>
              <a:buChar char="○"/>
            </a:pPr>
            <a:r>
              <a:rPr lang="en-US" sz="2200"/>
              <a:t>Browser extension + server component to generate receipts</a:t>
            </a:r>
            <a:endParaRPr sz="2200"/>
          </a:p>
          <a:p>
            <a:pPr indent="-368300" lvl="1" marL="914400" rtl="0" algn="l">
              <a:spcBef>
                <a:spcPts val="0"/>
              </a:spcBef>
              <a:spcAft>
                <a:spcPts val="0"/>
              </a:spcAft>
              <a:buSzPts val="2200"/>
              <a:buChar char="○"/>
            </a:pPr>
            <a:r>
              <a:rPr lang="en-US" sz="2200"/>
              <a:t>Gateway: third-party notary ‘signs’ receipt as a witness</a:t>
            </a:r>
            <a:endParaRPr sz="2200"/>
          </a:p>
        </p:txBody>
      </p:sp>
      <p:sp>
        <p:nvSpPr>
          <p:cNvPr id="139" name="Google Shape;139;p15"/>
          <p:cNvSpPr txBox="1"/>
          <p:nvPr>
            <p:ph idx="12" type="sldNum"/>
          </p:nvPr>
        </p:nvSpPr>
        <p:spPr>
          <a:xfrm>
            <a:off x="8097202" y="161125"/>
            <a:ext cx="884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US"/>
              <a:t>slide#</a:t>
            </a: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Consent Community Group</a:t>
            </a:r>
            <a:endParaRPr/>
          </a:p>
          <a:p>
            <a:pPr indent="0" lvl="0" marL="0" rtl="0" algn="l">
              <a:spcBef>
                <a:spcPts val="0"/>
              </a:spcBef>
              <a:spcAft>
                <a:spcPts val="0"/>
              </a:spcAft>
              <a:buNone/>
            </a:pPr>
            <a:r>
              <a:rPr lang="en-US" u="sng">
                <a:solidFill>
                  <a:srgbClr val="4A86E8"/>
                </a:solidFill>
                <a:hlinkClick r:id="rId3">
                  <a:extLst>
                    <a:ext uri="{A12FA001-AC4F-418D-AE19-62706E023703}">
                      <ahyp:hlinkClr val="tx"/>
                    </a:ext>
                  </a:extLst>
                </a:hlinkClick>
              </a:rPr>
              <a:t>https://www.w3.org/community/consent/</a:t>
            </a:r>
            <a:r>
              <a:rPr lang="en-US">
                <a:solidFill>
                  <a:srgbClr val="4A86E8"/>
                </a:solidFill>
              </a:rPr>
              <a:t> </a:t>
            </a:r>
            <a:endParaRPr>
              <a:solidFill>
                <a:srgbClr val="4A86E8"/>
              </a:solidFill>
            </a:endParaRPr>
          </a:p>
        </p:txBody>
      </p:sp>
      <p:sp>
        <p:nvSpPr>
          <p:cNvPr id="145" name="Google Shape;145;p16"/>
          <p:cNvSpPr txBox="1"/>
          <p:nvPr>
            <p:ph idx="12" type="sldNum"/>
          </p:nvPr>
        </p:nvSpPr>
        <p:spPr>
          <a:xfrm>
            <a:off x="8097202" y="161125"/>
            <a:ext cx="884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US"/>
              <a:t>slide#</a:t>
            </a:r>
            <a:fld id="{00000000-1234-1234-1234-123412341234}" type="slidenum">
              <a:rPr lang="en-US"/>
              <a:t>‹#›</a:t>
            </a:fld>
            <a:endParaRPr/>
          </a:p>
        </p:txBody>
      </p:sp>
      <p:pic>
        <p:nvPicPr>
          <p:cNvPr id="146" name="Google Shape;146;p16"/>
          <p:cNvPicPr preferRelativeResize="0"/>
          <p:nvPr/>
        </p:nvPicPr>
        <p:blipFill>
          <a:blip r:embed="rId4">
            <a:alphaModFix/>
          </a:blip>
          <a:stretch>
            <a:fillRect/>
          </a:stretch>
        </p:blipFill>
        <p:spPr>
          <a:xfrm>
            <a:off x="1702138" y="762463"/>
            <a:ext cx="5739725" cy="53330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Thank you for your time!</a:t>
            </a:r>
            <a:endParaRPr/>
          </a:p>
        </p:txBody>
      </p:sp>
      <p:sp>
        <p:nvSpPr>
          <p:cNvPr id="152" name="Google Shape;152;p17"/>
          <p:cNvSpPr txBox="1"/>
          <p:nvPr>
            <p:ph idx="1" type="body"/>
          </p:nvPr>
        </p:nvSpPr>
        <p:spPr>
          <a:xfrm>
            <a:off x="243088" y="1498689"/>
            <a:ext cx="8229600" cy="31935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b="1" lang="en-US" sz="2400"/>
              <a:t>Consent: Where are we going?</a:t>
            </a:r>
            <a:endParaRPr b="1" sz="2400"/>
          </a:p>
          <a:p>
            <a:pPr indent="-368300" lvl="0" marL="457200" rtl="0" algn="l">
              <a:spcBef>
                <a:spcPts val="400"/>
              </a:spcBef>
              <a:spcAft>
                <a:spcPts val="0"/>
              </a:spcAft>
              <a:buSzPts val="2200"/>
              <a:buChar char="★"/>
            </a:pPr>
            <a:r>
              <a:rPr lang="en-US" sz="2200"/>
              <a:t>Legal Requirements</a:t>
            </a:r>
            <a:endParaRPr sz="2200"/>
          </a:p>
          <a:p>
            <a:pPr indent="-368300" lvl="0" marL="457200" rtl="0" algn="l">
              <a:spcBef>
                <a:spcPts val="0"/>
              </a:spcBef>
              <a:spcAft>
                <a:spcPts val="0"/>
              </a:spcAft>
              <a:buSzPts val="2200"/>
              <a:buChar char="★"/>
            </a:pPr>
            <a:r>
              <a:rPr lang="en-US" sz="2200"/>
              <a:t>Notices and Information</a:t>
            </a:r>
            <a:endParaRPr sz="2200"/>
          </a:p>
          <a:p>
            <a:pPr indent="-368300" lvl="0" marL="457200" rtl="0" algn="l">
              <a:spcBef>
                <a:spcPts val="0"/>
              </a:spcBef>
              <a:spcAft>
                <a:spcPts val="0"/>
              </a:spcAft>
              <a:buSzPts val="2200"/>
              <a:buChar char="★"/>
            </a:pPr>
            <a:r>
              <a:rPr lang="en-US" sz="2200"/>
              <a:t>UI / UX → Dark Patterns</a:t>
            </a:r>
            <a:endParaRPr sz="2200"/>
          </a:p>
          <a:p>
            <a:pPr indent="-368300" lvl="0" marL="457200" rtl="0" algn="l">
              <a:spcBef>
                <a:spcPts val="0"/>
              </a:spcBef>
              <a:spcAft>
                <a:spcPts val="0"/>
              </a:spcAft>
              <a:buSzPts val="2200"/>
              <a:buChar char="★"/>
            </a:pPr>
            <a:r>
              <a:rPr lang="en-US" sz="2200"/>
              <a:t>Multidisciplinary approach</a:t>
            </a:r>
            <a:endParaRPr sz="2200"/>
          </a:p>
          <a:p>
            <a:pPr indent="-368300" lvl="0" marL="457200" rtl="0" algn="l">
              <a:spcBef>
                <a:spcPts val="0"/>
              </a:spcBef>
              <a:spcAft>
                <a:spcPts val="0"/>
              </a:spcAft>
              <a:buSzPts val="2200"/>
              <a:buChar char="★"/>
            </a:pPr>
            <a:r>
              <a:rPr lang="en-US" sz="2200"/>
              <a:t>Existing research and State of the Art</a:t>
            </a:r>
            <a:endParaRPr sz="2200"/>
          </a:p>
          <a:p>
            <a:pPr indent="-368300" lvl="0" marL="457200" rtl="0" algn="l">
              <a:spcBef>
                <a:spcPts val="0"/>
              </a:spcBef>
              <a:spcAft>
                <a:spcPts val="0"/>
              </a:spcAft>
              <a:buSzPts val="2200"/>
              <a:buChar char="★"/>
            </a:pPr>
            <a:r>
              <a:rPr lang="en-US" sz="2200"/>
              <a:t>Technological signalling of choice/preference</a:t>
            </a:r>
            <a:endParaRPr sz="2200"/>
          </a:p>
          <a:p>
            <a:pPr indent="-368300" lvl="0" marL="457200" rtl="0" algn="l">
              <a:spcBef>
                <a:spcPts val="0"/>
              </a:spcBef>
              <a:spcAft>
                <a:spcPts val="0"/>
              </a:spcAft>
              <a:buSzPts val="2200"/>
              <a:buChar char="★"/>
            </a:pPr>
            <a:r>
              <a:rPr lang="en-US" sz="2200"/>
              <a:t>Standardisation</a:t>
            </a:r>
            <a:endParaRPr sz="2200"/>
          </a:p>
          <a:p>
            <a:pPr indent="-368300" lvl="0" marL="457200" rtl="0" algn="l">
              <a:spcBef>
                <a:spcPts val="0"/>
              </a:spcBef>
              <a:spcAft>
                <a:spcPts val="0"/>
              </a:spcAft>
              <a:buSzPts val="2200"/>
              <a:buChar char="★"/>
            </a:pPr>
            <a:r>
              <a:rPr lang="en-US" sz="2200"/>
              <a:t>Metadata / Data Privacy Vocabulary</a:t>
            </a:r>
            <a:endParaRPr sz="2200"/>
          </a:p>
          <a:p>
            <a:pPr indent="-368300" lvl="0" marL="457200" rtl="0" algn="l">
              <a:spcBef>
                <a:spcPts val="0"/>
              </a:spcBef>
              <a:spcAft>
                <a:spcPts val="0"/>
              </a:spcAft>
              <a:buSzPts val="2200"/>
              <a:buChar char="★"/>
            </a:pPr>
            <a:r>
              <a:rPr lang="en-US" sz="2200"/>
              <a:t>Consumer Protection</a:t>
            </a:r>
            <a:endParaRPr sz="2200"/>
          </a:p>
          <a:p>
            <a:pPr indent="-368300" lvl="0" marL="457200" rtl="0" algn="l">
              <a:spcBef>
                <a:spcPts val="0"/>
              </a:spcBef>
              <a:spcAft>
                <a:spcPts val="0"/>
              </a:spcAft>
              <a:buSzPts val="2200"/>
              <a:buChar char="★"/>
            </a:pPr>
            <a:r>
              <a:rPr lang="en-US" sz="2200"/>
              <a:t>Consent Receipts</a:t>
            </a:r>
            <a:endParaRPr sz="2200"/>
          </a:p>
          <a:p>
            <a:pPr indent="-368300" lvl="0" marL="457200" rtl="0" algn="l">
              <a:spcBef>
                <a:spcPts val="0"/>
              </a:spcBef>
              <a:spcAft>
                <a:spcPts val="0"/>
              </a:spcAft>
              <a:buSzPts val="2200"/>
              <a:buChar char="★"/>
            </a:pPr>
            <a:r>
              <a:rPr lang="en-US" sz="2200"/>
              <a:t>Community Groups</a:t>
            </a:r>
            <a:r>
              <a:rPr lang="en-US" sz="2200"/>
              <a:t> </a:t>
            </a:r>
            <a:endParaRPr sz="2200"/>
          </a:p>
          <a:p>
            <a:pPr indent="0" lvl="0" marL="0" rtl="0" algn="l">
              <a:spcBef>
                <a:spcPts val="400"/>
              </a:spcBef>
              <a:spcAft>
                <a:spcPts val="0"/>
              </a:spcAft>
              <a:buNone/>
            </a:pPr>
            <a:r>
              <a:t/>
            </a:r>
            <a:endParaRPr/>
          </a:p>
          <a:p>
            <a:pPr indent="0" lvl="0" marL="0" rtl="0" algn="l">
              <a:spcBef>
                <a:spcPts val="400"/>
              </a:spcBef>
              <a:spcAft>
                <a:spcPts val="0"/>
              </a:spcAft>
              <a:buNone/>
            </a:pPr>
            <a:r>
              <a:t/>
            </a:r>
            <a:endParaRPr/>
          </a:p>
        </p:txBody>
      </p:sp>
      <p:sp>
        <p:nvSpPr>
          <p:cNvPr id="153" name="Google Shape;153;p17"/>
          <p:cNvSpPr txBox="1"/>
          <p:nvPr>
            <p:ph idx="12" type="sldNum"/>
          </p:nvPr>
        </p:nvSpPr>
        <p:spPr>
          <a:xfrm>
            <a:off x="8097202" y="161125"/>
            <a:ext cx="884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US"/>
              <a:t>slide#</a:t>
            </a: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5"/>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Introduction</a:t>
            </a:r>
            <a:endParaRPr/>
          </a:p>
        </p:txBody>
      </p:sp>
      <p:sp>
        <p:nvSpPr>
          <p:cNvPr id="40" name="Google Shape;40;p5"/>
          <p:cNvSpPr txBox="1"/>
          <p:nvPr>
            <p:ph idx="1" type="body"/>
          </p:nvPr>
        </p:nvSpPr>
        <p:spPr>
          <a:xfrm>
            <a:off x="243088" y="1498689"/>
            <a:ext cx="8229600" cy="31935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lang="en-US"/>
              <a:t>Research Fellow @ Trinity College Dublin</a:t>
            </a:r>
            <a:endParaRPr/>
          </a:p>
          <a:p>
            <a:pPr indent="0" lvl="0" marL="0" rtl="0" algn="l">
              <a:spcBef>
                <a:spcPts val="400"/>
              </a:spcBef>
              <a:spcAft>
                <a:spcPts val="0"/>
              </a:spcAft>
              <a:buNone/>
            </a:pPr>
            <a:r>
              <a:t/>
            </a:r>
            <a:endParaRPr/>
          </a:p>
          <a:p>
            <a:pPr indent="0" lvl="0" marL="0" rtl="0" algn="l">
              <a:spcBef>
                <a:spcPts val="400"/>
              </a:spcBef>
              <a:spcAft>
                <a:spcPts val="0"/>
              </a:spcAft>
              <a:buNone/>
            </a:pPr>
            <a:r>
              <a:rPr lang="en-US"/>
              <a:t>Currently working on: Semantics x Privacy Risks x GDPR x Consent</a:t>
            </a:r>
            <a:endParaRPr/>
          </a:p>
          <a:p>
            <a:pPr indent="0" lvl="0" marL="0" rtl="0" algn="l">
              <a:spcBef>
                <a:spcPts val="400"/>
              </a:spcBef>
              <a:spcAft>
                <a:spcPts val="0"/>
              </a:spcAft>
              <a:buNone/>
            </a:pPr>
            <a:r>
              <a:t/>
            </a:r>
            <a:endParaRPr/>
          </a:p>
          <a:p>
            <a:pPr indent="0" lvl="0" marL="0" rtl="0" algn="l">
              <a:spcBef>
                <a:spcPts val="400"/>
              </a:spcBef>
              <a:spcAft>
                <a:spcPts val="0"/>
              </a:spcAft>
              <a:buNone/>
            </a:pPr>
            <a:r>
              <a:rPr lang="en-US"/>
              <a:t>PhD: 2016-2020 Computer Science, Trinity College Dublin</a:t>
            </a:r>
            <a:endParaRPr/>
          </a:p>
          <a:p>
            <a:pPr indent="0" lvl="0" marL="0" rtl="0" algn="l">
              <a:spcBef>
                <a:spcPts val="400"/>
              </a:spcBef>
              <a:spcAft>
                <a:spcPts val="0"/>
              </a:spcAft>
              <a:buClr>
                <a:schemeClr val="dk1"/>
              </a:buClr>
              <a:buSzPts val="1100"/>
              <a:buFont typeface="Arial"/>
              <a:buNone/>
            </a:pPr>
            <a:r>
              <a:rPr lang="en-US"/>
              <a:t>Representing Activities associated with Processing of Personal Data and Consent using Semantic Web for GDPR Compliance</a:t>
            </a:r>
            <a:endParaRPr/>
          </a:p>
          <a:p>
            <a:pPr indent="0" lvl="0" marL="0" rtl="0" algn="l">
              <a:spcBef>
                <a:spcPts val="400"/>
              </a:spcBef>
              <a:spcAft>
                <a:spcPts val="0"/>
              </a:spcAft>
              <a:buNone/>
            </a:pPr>
            <a:r>
              <a:t/>
            </a:r>
            <a:endParaRPr/>
          </a:p>
          <a:p>
            <a:pPr indent="0" lvl="0" marL="0" rtl="0" algn="l">
              <a:spcBef>
                <a:spcPts val="400"/>
              </a:spcBef>
              <a:spcAft>
                <a:spcPts val="0"/>
              </a:spcAft>
              <a:buNone/>
            </a:pPr>
            <a:r>
              <a:t/>
            </a:r>
            <a:endParaRPr/>
          </a:p>
          <a:p>
            <a:pPr indent="0" lvl="0" marL="0" rtl="0" algn="l">
              <a:spcBef>
                <a:spcPts val="400"/>
              </a:spcBef>
              <a:spcAft>
                <a:spcPts val="0"/>
              </a:spcAft>
              <a:buNone/>
            </a:pPr>
            <a:r>
              <a:t/>
            </a:r>
            <a:endParaRPr/>
          </a:p>
          <a:p>
            <a:pPr indent="0" lvl="0" marL="0" rtl="0" algn="l">
              <a:spcBef>
                <a:spcPts val="400"/>
              </a:spcBef>
              <a:spcAft>
                <a:spcPts val="0"/>
              </a:spcAft>
              <a:buNone/>
            </a:pPr>
            <a:r>
              <a:t/>
            </a:r>
            <a:endParaRPr/>
          </a:p>
        </p:txBody>
      </p:sp>
      <p:sp>
        <p:nvSpPr>
          <p:cNvPr id="41" name="Google Shape;41;p5"/>
          <p:cNvSpPr txBox="1"/>
          <p:nvPr>
            <p:ph idx="12" type="sldNum"/>
          </p:nvPr>
        </p:nvSpPr>
        <p:spPr>
          <a:xfrm>
            <a:off x="8097202" y="161125"/>
            <a:ext cx="884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US"/>
              <a:t>#</a:t>
            </a: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6"/>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“consent” is not an optional choice</a:t>
            </a:r>
            <a:endParaRPr/>
          </a:p>
        </p:txBody>
      </p:sp>
      <p:sp>
        <p:nvSpPr>
          <p:cNvPr id="47" name="Google Shape;47;p6"/>
          <p:cNvSpPr txBox="1"/>
          <p:nvPr>
            <p:ph idx="12" type="sldNum"/>
          </p:nvPr>
        </p:nvSpPr>
        <p:spPr>
          <a:xfrm>
            <a:off x="8097202" y="161125"/>
            <a:ext cx="884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US"/>
              <a:t>slide#</a:t>
            </a:r>
            <a:fld id="{00000000-1234-1234-1234-123412341234}" type="slidenum">
              <a:rPr lang="en-US"/>
              <a:t>‹#›</a:t>
            </a:fld>
            <a:endParaRPr/>
          </a:p>
        </p:txBody>
      </p:sp>
      <p:pic>
        <p:nvPicPr>
          <p:cNvPr id="48" name="Google Shape;48;p6"/>
          <p:cNvPicPr preferRelativeResize="0"/>
          <p:nvPr/>
        </p:nvPicPr>
        <p:blipFill>
          <a:blip r:embed="rId3">
            <a:alphaModFix/>
          </a:blip>
          <a:stretch>
            <a:fillRect/>
          </a:stretch>
        </p:blipFill>
        <p:spPr>
          <a:xfrm>
            <a:off x="243075" y="828464"/>
            <a:ext cx="4870726" cy="4213900"/>
          </a:xfrm>
          <a:prstGeom prst="rect">
            <a:avLst/>
          </a:prstGeom>
          <a:noFill/>
          <a:ln>
            <a:noFill/>
          </a:ln>
        </p:spPr>
      </p:pic>
      <p:pic>
        <p:nvPicPr>
          <p:cNvPr id="49" name="Google Shape;49;p6"/>
          <p:cNvPicPr preferRelativeResize="0"/>
          <p:nvPr/>
        </p:nvPicPr>
        <p:blipFill>
          <a:blip r:embed="rId4">
            <a:alphaModFix/>
          </a:blip>
          <a:stretch>
            <a:fillRect/>
          </a:stretch>
        </p:blipFill>
        <p:spPr>
          <a:xfrm>
            <a:off x="5240350" y="4169189"/>
            <a:ext cx="2148830" cy="1861011"/>
          </a:xfrm>
          <a:prstGeom prst="rect">
            <a:avLst/>
          </a:prstGeom>
          <a:noFill/>
          <a:ln>
            <a:noFill/>
          </a:ln>
        </p:spPr>
      </p:pic>
      <p:pic>
        <p:nvPicPr>
          <p:cNvPr id="50" name="Google Shape;50;p6"/>
          <p:cNvPicPr preferRelativeResize="0"/>
          <p:nvPr/>
        </p:nvPicPr>
        <p:blipFill rotWithShape="1">
          <a:blip r:embed="rId5">
            <a:alphaModFix/>
          </a:blip>
          <a:srcRect b="0" l="0" r="23165" t="0"/>
          <a:stretch/>
        </p:blipFill>
        <p:spPr>
          <a:xfrm>
            <a:off x="7498326" y="4169200"/>
            <a:ext cx="1645674" cy="1861000"/>
          </a:xfrm>
          <a:prstGeom prst="rect">
            <a:avLst/>
          </a:prstGeom>
          <a:noFill/>
          <a:ln>
            <a:noFill/>
          </a:ln>
        </p:spPr>
      </p:pic>
      <p:pic>
        <p:nvPicPr>
          <p:cNvPr id="51" name="Google Shape;51;p6"/>
          <p:cNvPicPr preferRelativeResize="0"/>
          <p:nvPr/>
        </p:nvPicPr>
        <p:blipFill>
          <a:blip r:embed="rId6">
            <a:alphaModFix/>
          </a:blip>
          <a:stretch>
            <a:fillRect/>
          </a:stretch>
        </p:blipFill>
        <p:spPr>
          <a:xfrm>
            <a:off x="5290413" y="828464"/>
            <a:ext cx="2174946" cy="1861010"/>
          </a:xfrm>
          <a:prstGeom prst="rect">
            <a:avLst/>
          </a:prstGeom>
          <a:noFill/>
          <a:ln cap="flat" cmpd="sng" w="9525">
            <a:solidFill>
              <a:schemeClr val="dk2"/>
            </a:solidFill>
            <a:prstDash val="solid"/>
            <a:round/>
            <a:headEnd len="sm" w="sm" type="none"/>
            <a:tailEnd len="sm" w="sm" type="none"/>
          </a:ln>
        </p:spPr>
      </p:pic>
      <p:pic>
        <p:nvPicPr>
          <p:cNvPr id="52" name="Google Shape;52;p6"/>
          <p:cNvPicPr preferRelativeResize="0"/>
          <p:nvPr/>
        </p:nvPicPr>
        <p:blipFill>
          <a:blip r:embed="rId7">
            <a:alphaModFix/>
          </a:blip>
          <a:stretch>
            <a:fillRect/>
          </a:stretch>
        </p:blipFill>
        <p:spPr>
          <a:xfrm>
            <a:off x="6545841" y="2435729"/>
            <a:ext cx="2598149" cy="1527825"/>
          </a:xfrm>
          <a:prstGeom prst="rect">
            <a:avLst/>
          </a:prstGeom>
          <a:noFill/>
          <a:ln cap="flat" cmpd="sng" w="9525">
            <a:solidFill>
              <a:schemeClr val="dk2"/>
            </a:solidFill>
            <a:prstDash val="solid"/>
            <a:round/>
            <a:headEnd len="sm" w="sm" type="none"/>
            <a:tailEnd len="sm" w="sm" type="none"/>
          </a:ln>
        </p:spPr>
      </p:pic>
      <p:sp>
        <p:nvSpPr>
          <p:cNvPr id="53" name="Google Shape;53;p6"/>
          <p:cNvSpPr txBox="1"/>
          <p:nvPr/>
        </p:nvSpPr>
        <p:spPr>
          <a:xfrm>
            <a:off x="276300" y="5200250"/>
            <a:ext cx="48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Consent dialogue on </a:t>
            </a:r>
            <a:r>
              <a:rPr lang="en-US" u="sng">
                <a:solidFill>
                  <a:schemeClr val="hlink"/>
                </a:solidFill>
                <a:latin typeface="Helvetica Neue"/>
                <a:ea typeface="Helvetica Neue"/>
                <a:cs typeface="Helvetica Neue"/>
                <a:sym typeface="Helvetica Neue"/>
                <a:hlinkClick r:id="rId8"/>
              </a:rPr>
              <a:t>https://google.ie</a:t>
            </a:r>
            <a:r>
              <a:rPr lang="en-US">
                <a:latin typeface="Helvetica Neue"/>
                <a:ea typeface="Helvetica Neue"/>
                <a:cs typeface="Helvetica Neue"/>
                <a:sym typeface="Helvetica Neue"/>
              </a:rPr>
              <a:t> MAR-14 2021</a:t>
            </a:r>
            <a:endParaRPr>
              <a:latin typeface="Helvetica Neue"/>
              <a:ea typeface="Helvetica Neue"/>
              <a:cs typeface="Helvetica Neue"/>
              <a:sym typeface="Helvetica Neue"/>
            </a:endParaRPr>
          </a:p>
        </p:txBody>
      </p:sp>
      <p:cxnSp>
        <p:nvCxnSpPr>
          <p:cNvPr id="54" name="Google Shape;54;p6"/>
          <p:cNvCxnSpPr/>
          <p:nvPr/>
        </p:nvCxnSpPr>
        <p:spPr>
          <a:xfrm flipH="1" rot="10800000">
            <a:off x="1272925" y="1332125"/>
            <a:ext cx="4371300" cy="22893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55" name="Google Shape;55;p6"/>
          <p:cNvCxnSpPr/>
          <p:nvPr/>
        </p:nvCxnSpPr>
        <p:spPr>
          <a:xfrm>
            <a:off x="3818775" y="4716725"/>
            <a:ext cx="1569000" cy="11742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56" name="Google Shape;56;p6"/>
          <p:cNvCxnSpPr/>
          <p:nvPr/>
        </p:nvCxnSpPr>
        <p:spPr>
          <a:xfrm>
            <a:off x="5664025" y="2378100"/>
            <a:ext cx="3118200" cy="1351800"/>
          </a:xfrm>
          <a:prstGeom prst="curvedConnector3">
            <a:avLst>
              <a:gd fmla="val 50000"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7"/>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GDPR says...</a:t>
            </a:r>
            <a:endParaRPr/>
          </a:p>
        </p:txBody>
      </p:sp>
      <p:sp>
        <p:nvSpPr>
          <p:cNvPr id="62" name="Google Shape;62;p7"/>
          <p:cNvSpPr txBox="1"/>
          <p:nvPr>
            <p:ph idx="1" type="body"/>
          </p:nvPr>
        </p:nvSpPr>
        <p:spPr>
          <a:xfrm>
            <a:off x="243088" y="1498689"/>
            <a:ext cx="8229600" cy="31935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lang="en-US"/>
              <a:t>Consent should be:</a:t>
            </a:r>
            <a:endParaRPr/>
          </a:p>
          <a:p>
            <a:pPr indent="0" lvl="0" marL="0" rtl="0" algn="l">
              <a:spcBef>
                <a:spcPts val="400"/>
              </a:spcBef>
              <a:spcAft>
                <a:spcPts val="0"/>
              </a:spcAft>
              <a:buNone/>
            </a:pPr>
            <a:r>
              <a:t/>
            </a:r>
            <a:endParaRPr/>
          </a:p>
          <a:p>
            <a:pPr indent="-431800" lvl="0" marL="457200" rtl="0" algn="l">
              <a:spcBef>
                <a:spcPts val="400"/>
              </a:spcBef>
              <a:spcAft>
                <a:spcPts val="0"/>
              </a:spcAft>
              <a:buSzPts val="3200"/>
              <a:buAutoNum type="arabicPeriod"/>
            </a:pPr>
            <a:r>
              <a:rPr lang="en-US"/>
              <a:t>Freely given → </a:t>
            </a:r>
            <a:r>
              <a:rPr lang="en-US">
                <a:solidFill>
                  <a:srgbClr val="434343"/>
                </a:solidFill>
              </a:rPr>
              <a:t>without coercion, no obligation</a:t>
            </a:r>
            <a:endParaRPr>
              <a:solidFill>
                <a:srgbClr val="434343"/>
              </a:solidFill>
            </a:endParaRPr>
          </a:p>
          <a:p>
            <a:pPr indent="-431800" lvl="0" marL="457200" rtl="0" algn="l">
              <a:spcBef>
                <a:spcPts val="0"/>
              </a:spcBef>
              <a:spcAft>
                <a:spcPts val="0"/>
              </a:spcAft>
              <a:buSzPts val="3200"/>
              <a:buAutoNum type="arabicPeriod"/>
            </a:pPr>
            <a:r>
              <a:rPr lang="en-US"/>
              <a:t>Specific → </a:t>
            </a:r>
            <a:r>
              <a:rPr lang="en-US">
                <a:solidFill>
                  <a:srgbClr val="434343"/>
                </a:solidFill>
              </a:rPr>
              <a:t>exact and limited in scope</a:t>
            </a:r>
            <a:endParaRPr>
              <a:solidFill>
                <a:srgbClr val="434343"/>
              </a:solidFill>
            </a:endParaRPr>
          </a:p>
          <a:p>
            <a:pPr indent="-431800" lvl="0" marL="457200" rtl="0" algn="l">
              <a:spcBef>
                <a:spcPts val="0"/>
              </a:spcBef>
              <a:spcAft>
                <a:spcPts val="0"/>
              </a:spcAft>
              <a:buSzPts val="3200"/>
              <a:buAutoNum type="arabicPeriod"/>
            </a:pPr>
            <a:r>
              <a:rPr lang="en-US"/>
              <a:t>Informed → </a:t>
            </a:r>
            <a:r>
              <a:rPr lang="en-US">
                <a:solidFill>
                  <a:srgbClr val="434343"/>
                </a:solidFill>
              </a:rPr>
              <a:t>prior knowledge of consent and consequences</a:t>
            </a:r>
            <a:endParaRPr>
              <a:solidFill>
                <a:srgbClr val="434343"/>
              </a:solidFill>
            </a:endParaRPr>
          </a:p>
          <a:p>
            <a:pPr indent="-431800" lvl="0" marL="457200" rtl="0" algn="l">
              <a:spcBef>
                <a:spcPts val="0"/>
              </a:spcBef>
              <a:spcAft>
                <a:spcPts val="0"/>
              </a:spcAft>
              <a:buSzPts val="3200"/>
              <a:buAutoNum type="arabicPeriod"/>
            </a:pPr>
            <a:r>
              <a:rPr lang="en-US"/>
              <a:t>Un-ambigious → </a:t>
            </a:r>
            <a:r>
              <a:rPr lang="en-US">
                <a:solidFill>
                  <a:srgbClr val="434343"/>
                </a:solidFill>
              </a:rPr>
              <a:t>clear indication of consenting</a:t>
            </a:r>
            <a:endParaRPr>
              <a:solidFill>
                <a:srgbClr val="434343"/>
              </a:solidFill>
            </a:endParaRPr>
          </a:p>
          <a:p>
            <a:pPr indent="-431800" lvl="0" marL="457200" rtl="0" algn="l">
              <a:spcBef>
                <a:spcPts val="0"/>
              </a:spcBef>
              <a:spcAft>
                <a:spcPts val="0"/>
              </a:spcAft>
              <a:buSzPts val="3200"/>
              <a:buAutoNum type="arabicPeriod"/>
            </a:pPr>
            <a:r>
              <a:rPr lang="en-US"/>
              <a:t>Revocable / Can be Withdrawn → </a:t>
            </a:r>
            <a:r>
              <a:rPr lang="en-US">
                <a:solidFill>
                  <a:srgbClr val="434343"/>
                </a:solidFill>
              </a:rPr>
              <a:t>once given, can be cancelled</a:t>
            </a:r>
            <a:endParaRPr>
              <a:solidFill>
                <a:srgbClr val="434343"/>
              </a:solidFill>
            </a:endParaRPr>
          </a:p>
          <a:p>
            <a:pPr indent="0" lvl="0" marL="0" rtl="0" algn="l">
              <a:spcBef>
                <a:spcPts val="400"/>
              </a:spcBef>
              <a:spcAft>
                <a:spcPts val="0"/>
              </a:spcAft>
              <a:buClr>
                <a:schemeClr val="dk1"/>
              </a:buClr>
              <a:buSzPts val="1100"/>
              <a:buFont typeface="Arial"/>
              <a:buNone/>
            </a:pPr>
            <a:r>
              <a:t/>
            </a:r>
            <a:endParaRPr/>
          </a:p>
          <a:p>
            <a:pPr indent="0" lvl="0" marL="0" rtl="0" algn="l">
              <a:spcBef>
                <a:spcPts val="400"/>
              </a:spcBef>
              <a:spcAft>
                <a:spcPts val="0"/>
              </a:spcAft>
              <a:buNone/>
            </a:pPr>
            <a:r>
              <a:rPr lang="en-US"/>
              <a:t>- GDPR Art. 4-11 (2016)</a:t>
            </a:r>
            <a:endParaRPr/>
          </a:p>
        </p:txBody>
      </p:sp>
      <p:sp>
        <p:nvSpPr>
          <p:cNvPr id="63" name="Google Shape;63;p7"/>
          <p:cNvSpPr txBox="1"/>
          <p:nvPr>
            <p:ph idx="12" type="sldNum"/>
          </p:nvPr>
        </p:nvSpPr>
        <p:spPr>
          <a:xfrm>
            <a:off x="8097202" y="161125"/>
            <a:ext cx="884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US"/>
              <a:t>slide#</a:t>
            </a: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8"/>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GDPR also says...</a:t>
            </a:r>
            <a:endParaRPr/>
          </a:p>
        </p:txBody>
      </p:sp>
      <p:sp>
        <p:nvSpPr>
          <p:cNvPr id="69" name="Google Shape;69;p8"/>
          <p:cNvSpPr txBox="1"/>
          <p:nvPr>
            <p:ph idx="12" type="sldNum"/>
          </p:nvPr>
        </p:nvSpPr>
        <p:spPr>
          <a:xfrm>
            <a:off x="8097202" y="161125"/>
            <a:ext cx="884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US"/>
              <a:t>slide#</a:t>
            </a:r>
            <a:fld id="{00000000-1234-1234-1234-123412341234}" type="slidenum">
              <a:rPr lang="en-US"/>
              <a:t>‹#›</a:t>
            </a:fld>
            <a:endParaRPr/>
          </a:p>
        </p:txBody>
      </p:sp>
      <p:pic>
        <p:nvPicPr>
          <p:cNvPr id="70" name="Google Shape;70;p8"/>
          <p:cNvPicPr preferRelativeResize="0"/>
          <p:nvPr/>
        </p:nvPicPr>
        <p:blipFill>
          <a:blip r:embed="rId3">
            <a:alphaModFix/>
          </a:blip>
          <a:stretch>
            <a:fillRect/>
          </a:stretch>
        </p:blipFill>
        <p:spPr>
          <a:xfrm>
            <a:off x="243063" y="1343025"/>
            <a:ext cx="5762625" cy="4171950"/>
          </a:xfrm>
          <a:prstGeom prst="rect">
            <a:avLst/>
          </a:prstGeom>
          <a:noFill/>
          <a:ln>
            <a:noFill/>
          </a:ln>
        </p:spPr>
      </p:pic>
      <p:sp>
        <p:nvSpPr>
          <p:cNvPr id="71" name="Google Shape;71;p8"/>
          <p:cNvSpPr txBox="1"/>
          <p:nvPr/>
        </p:nvSpPr>
        <p:spPr>
          <a:xfrm>
            <a:off x="6256075" y="1612650"/>
            <a:ext cx="25557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GDPR Art 4, 7, 13, 14</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Identity of Controller</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Purpose</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Processing Categories</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Personal Data Categories</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Right to Withdraw Consent</a:t>
            </a:r>
            <a:endParaRPr>
              <a:latin typeface="Helvetica Neue"/>
              <a:ea typeface="Helvetica Neue"/>
              <a:cs typeface="Helvetica Neue"/>
              <a:sym typeface="Helvetica Neue"/>
            </a:endParaRPr>
          </a:p>
          <a:p>
            <a:pPr indent="0" lvl="0" marL="0" rtl="0" algn="l">
              <a:spcBef>
                <a:spcPts val="0"/>
              </a:spcBef>
              <a:spcAft>
                <a:spcPts val="0"/>
              </a:spcAft>
              <a:buNone/>
            </a:pPr>
            <a:r>
              <a:rPr lang="en-US">
                <a:solidFill>
                  <a:schemeClr val="dk1"/>
                </a:solidFill>
                <a:latin typeface="Helvetica Neue"/>
                <a:ea typeface="Helvetica Neue"/>
                <a:cs typeface="Helvetica Neue"/>
                <a:sym typeface="Helvetica Neue"/>
              </a:rPr>
              <a:t>Data Storage Periods</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Data Sharing / </a:t>
            </a:r>
            <a:r>
              <a:rPr lang="en-US">
                <a:latin typeface="Helvetica Neue"/>
                <a:ea typeface="Helvetica Neue"/>
                <a:cs typeface="Helvetica Neue"/>
                <a:sym typeface="Helvetica Neue"/>
              </a:rPr>
              <a:t>Recipients</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Trans-border data flows</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Technical and Org. Measures</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Risks envisioned (sic.)</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Automated Decision Making</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Novel technologies</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Profiling / Surveillance (sic.)</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9"/>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Process of Consent - Dimensions and Domains</a:t>
            </a:r>
            <a:endParaRPr/>
          </a:p>
        </p:txBody>
      </p:sp>
      <p:sp>
        <p:nvSpPr>
          <p:cNvPr id="77" name="Google Shape;77;p9"/>
          <p:cNvSpPr txBox="1"/>
          <p:nvPr>
            <p:ph idx="12" type="sldNum"/>
          </p:nvPr>
        </p:nvSpPr>
        <p:spPr>
          <a:xfrm>
            <a:off x="8097202" y="161125"/>
            <a:ext cx="884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US"/>
              <a:t>slide#</a:t>
            </a:r>
            <a:fld id="{00000000-1234-1234-1234-123412341234}" type="slidenum">
              <a:rPr lang="en-US"/>
              <a:t>‹#›</a:t>
            </a:fld>
            <a:endParaRPr/>
          </a:p>
        </p:txBody>
      </p:sp>
      <p:cxnSp>
        <p:nvCxnSpPr>
          <p:cNvPr id="78" name="Google Shape;78;p9"/>
          <p:cNvCxnSpPr/>
          <p:nvPr/>
        </p:nvCxnSpPr>
        <p:spPr>
          <a:xfrm>
            <a:off x="4572000" y="892950"/>
            <a:ext cx="0" cy="5072100"/>
          </a:xfrm>
          <a:prstGeom prst="straightConnector1">
            <a:avLst/>
          </a:prstGeom>
          <a:noFill/>
          <a:ln cap="flat" cmpd="sng" w="38100">
            <a:solidFill>
              <a:schemeClr val="dk2"/>
            </a:solidFill>
            <a:prstDash val="dashDot"/>
            <a:round/>
            <a:headEnd len="med" w="med" type="none"/>
            <a:tailEnd len="med" w="med" type="none"/>
          </a:ln>
        </p:spPr>
      </p:cxnSp>
      <p:cxnSp>
        <p:nvCxnSpPr>
          <p:cNvPr id="79" name="Google Shape;79;p9"/>
          <p:cNvCxnSpPr/>
          <p:nvPr/>
        </p:nvCxnSpPr>
        <p:spPr>
          <a:xfrm>
            <a:off x="294300" y="3429000"/>
            <a:ext cx="8555400" cy="0"/>
          </a:xfrm>
          <a:prstGeom prst="straightConnector1">
            <a:avLst/>
          </a:prstGeom>
          <a:noFill/>
          <a:ln cap="flat" cmpd="sng" w="38100">
            <a:solidFill>
              <a:schemeClr val="dk2"/>
            </a:solidFill>
            <a:prstDash val="dashDot"/>
            <a:round/>
            <a:headEnd len="med" w="med" type="none"/>
            <a:tailEnd len="med" w="med" type="none"/>
          </a:ln>
        </p:spPr>
      </p:cxnSp>
      <p:sp>
        <p:nvSpPr>
          <p:cNvPr id="80" name="Google Shape;80;p9"/>
          <p:cNvSpPr txBox="1"/>
          <p:nvPr/>
        </p:nvSpPr>
        <p:spPr>
          <a:xfrm>
            <a:off x="3820950" y="892950"/>
            <a:ext cx="6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u="sng">
                <a:latin typeface="Helvetica Neue"/>
                <a:ea typeface="Helvetica Neue"/>
                <a:cs typeface="Helvetica Neue"/>
                <a:sym typeface="Helvetica Neue"/>
              </a:rPr>
              <a:t>law</a:t>
            </a:r>
            <a:endParaRPr b="1" u="sng">
              <a:latin typeface="Helvetica Neue"/>
              <a:ea typeface="Helvetica Neue"/>
              <a:cs typeface="Helvetica Neue"/>
              <a:sym typeface="Helvetica Neue"/>
            </a:endParaRPr>
          </a:p>
        </p:txBody>
      </p:sp>
      <p:sp>
        <p:nvSpPr>
          <p:cNvPr id="81" name="Google Shape;81;p9"/>
          <p:cNvSpPr txBox="1"/>
          <p:nvPr/>
        </p:nvSpPr>
        <p:spPr>
          <a:xfrm>
            <a:off x="294300" y="3557300"/>
            <a:ext cx="12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u="sng">
                <a:latin typeface="Helvetica Neue"/>
                <a:ea typeface="Helvetica Neue"/>
                <a:cs typeface="Helvetica Neue"/>
                <a:sym typeface="Helvetica Neue"/>
              </a:rPr>
              <a:t>technology</a:t>
            </a:r>
            <a:endParaRPr b="1" u="sng">
              <a:latin typeface="Helvetica Neue"/>
              <a:ea typeface="Helvetica Neue"/>
              <a:cs typeface="Helvetica Neue"/>
              <a:sym typeface="Helvetica Neue"/>
            </a:endParaRPr>
          </a:p>
        </p:txBody>
      </p:sp>
      <p:sp>
        <p:nvSpPr>
          <p:cNvPr id="82" name="Google Shape;82;p9"/>
          <p:cNvSpPr txBox="1"/>
          <p:nvPr/>
        </p:nvSpPr>
        <p:spPr>
          <a:xfrm>
            <a:off x="7030150" y="2915300"/>
            <a:ext cx="17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u="sng">
                <a:latin typeface="Helvetica Neue"/>
                <a:ea typeface="Helvetica Neue"/>
                <a:cs typeface="Helvetica Neue"/>
                <a:sym typeface="Helvetica Neue"/>
              </a:rPr>
              <a:t>human-centricity</a:t>
            </a:r>
            <a:endParaRPr b="1" u="sng">
              <a:latin typeface="Helvetica Neue"/>
              <a:ea typeface="Helvetica Neue"/>
              <a:cs typeface="Helvetica Neue"/>
              <a:sym typeface="Helvetica Neue"/>
            </a:endParaRPr>
          </a:p>
        </p:txBody>
      </p:sp>
      <p:sp>
        <p:nvSpPr>
          <p:cNvPr id="83" name="Google Shape;83;p9"/>
          <p:cNvSpPr txBox="1"/>
          <p:nvPr/>
        </p:nvSpPr>
        <p:spPr>
          <a:xfrm>
            <a:off x="4854900" y="5564850"/>
            <a:ext cx="117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u="sng">
                <a:latin typeface="Helvetica Neue"/>
                <a:ea typeface="Helvetica Neue"/>
                <a:cs typeface="Helvetica Neue"/>
                <a:sym typeface="Helvetica Neue"/>
              </a:rPr>
              <a:t>HCI / UI-UX</a:t>
            </a:r>
            <a:endParaRPr b="1" u="sng">
              <a:latin typeface="Helvetica Neue"/>
              <a:ea typeface="Helvetica Neue"/>
              <a:cs typeface="Helvetica Neue"/>
              <a:sym typeface="Helvetica Neue"/>
            </a:endParaRPr>
          </a:p>
        </p:txBody>
      </p:sp>
      <p:sp>
        <p:nvSpPr>
          <p:cNvPr id="84" name="Google Shape;84;p9"/>
          <p:cNvSpPr txBox="1"/>
          <p:nvPr/>
        </p:nvSpPr>
        <p:spPr>
          <a:xfrm>
            <a:off x="1480150" y="1312400"/>
            <a:ext cx="3193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e.g. GDPR / CCPA / ePrivacy</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Outlines permissions, obligations</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Defines Legal Basis</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Restrictions</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Conditions e.g. freely given</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Quality (sic.) e.g. explicit</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Information requirements e.g. notice</a:t>
            </a:r>
            <a:endParaRPr>
              <a:latin typeface="Helvetica Neue"/>
              <a:ea typeface="Helvetica Neue"/>
              <a:cs typeface="Helvetica Neue"/>
              <a:sym typeface="Helvetica Neue"/>
            </a:endParaRPr>
          </a:p>
        </p:txBody>
      </p:sp>
      <p:sp>
        <p:nvSpPr>
          <p:cNvPr id="85" name="Google Shape;85;p9"/>
          <p:cNvSpPr txBox="1"/>
          <p:nvPr/>
        </p:nvSpPr>
        <p:spPr>
          <a:xfrm>
            <a:off x="4681650" y="1238400"/>
            <a:ext cx="3193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Who is giving consent?</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What is their background?</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What do they already know?</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What needs to be confirmed?</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How do they perceive/comprehend?</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What kinds of actions can they take?</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Can they indicate their intention?</a:t>
            </a:r>
            <a:endParaRPr>
              <a:latin typeface="Helvetica Neue"/>
              <a:ea typeface="Helvetica Neue"/>
              <a:cs typeface="Helvetica Neue"/>
              <a:sym typeface="Helvetica Neue"/>
            </a:endParaRPr>
          </a:p>
        </p:txBody>
      </p:sp>
      <p:sp>
        <p:nvSpPr>
          <p:cNvPr id="86" name="Google Shape;86;p9"/>
          <p:cNvSpPr txBox="1"/>
          <p:nvPr/>
        </p:nvSpPr>
        <p:spPr>
          <a:xfrm>
            <a:off x="4736500" y="3785900"/>
            <a:ext cx="3193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How to specify information/notice?</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Where to show notice?</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How to indicate choice/optionality?</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What prominence is used?</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Are interactions clear and usable?</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Layers to hide complexity?</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Speed vs Density vs Accuracy</a:t>
            </a:r>
            <a:endParaRPr>
              <a:latin typeface="Helvetica Neue"/>
              <a:ea typeface="Helvetica Neue"/>
              <a:cs typeface="Helvetica Neue"/>
              <a:sym typeface="Helvetica Neue"/>
            </a:endParaRPr>
          </a:p>
        </p:txBody>
      </p:sp>
      <p:sp>
        <p:nvSpPr>
          <p:cNvPr id="87" name="Google Shape;87;p9"/>
          <p:cNvSpPr txBox="1"/>
          <p:nvPr/>
        </p:nvSpPr>
        <p:spPr>
          <a:xfrm>
            <a:off x="1480150" y="3785900"/>
            <a:ext cx="3193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How to request consent?</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How to collect consent?</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How to record consent?</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How to demonstrate/validate it?</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How to revoke/withdraw consent?</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How to signal choice / consent?</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How to share consent?</a:t>
            </a:r>
            <a:endParaRPr>
              <a:latin typeface="Helvetica Neue"/>
              <a:ea typeface="Helvetica Neue"/>
              <a:cs typeface="Helvetica Neue"/>
              <a:sym typeface="Helvetica Neue"/>
            </a:endParaRPr>
          </a:p>
        </p:txBody>
      </p:sp>
      <p:sp>
        <p:nvSpPr>
          <p:cNvPr id="88" name="Google Shape;88;p9"/>
          <p:cNvSpPr/>
          <p:nvPr/>
        </p:nvSpPr>
        <p:spPr>
          <a:xfrm>
            <a:off x="4212750" y="3101050"/>
            <a:ext cx="325800" cy="3258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rot="5400000">
            <a:off x="4562575" y="3130600"/>
            <a:ext cx="325800" cy="3258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rot="10800000">
            <a:off x="4545913" y="3460700"/>
            <a:ext cx="325800" cy="3258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rot="-5400000">
            <a:off x="4196088" y="3431150"/>
            <a:ext cx="325800" cy="3258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0"/>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Comprehension - Dark Patterns</a:t>
            </a:r>
            <a:endParaRPr/>
          </a:p>
        </p:txBody>
      </p:sp>
      <p:sp>
        <p:nvSpPr>
          <p:cNvPr id="97" name="Google Shape;97;p10"/>
          <p:cNvSpPr txBox="1"/>
          <p:nvPr>
            <p:ph idx="1" type="body"/>
          </p:nvPr>
        </p:nvSpPr>
        <p:spPr>
          <a:xfrm>
            <a:off x="243100" y="1498703"/>
            <a:ext cx="8229600" cy="41949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lang="en-US" sz="1400"/>
              <a:t>Dark Patterns (</a:t>
            </a:r>
            <a:r>
              <a:rPr lang="en-US" sz="1400" u="sng">
                <a:solidFill>
                  <a:schemeClr val="hlink"/>
                </a:solidFill>
                <a:hlinkClick r:id="rId3"/>
              </a:rPr>
              <a:t>https://www.darkpatterns.org/</a:t>
            </a:r>
            <a:r>
              <a:rPr lang="en-US" sz="1400"/>
              <a:t>)</a:t>
            </a:r>
            <a:endParaRPr sz="1400"/>
          </a:p>
          <a:p>
            <a:pPr indent="0" lvl="0" marL="0" rtl="0" algn="l">
              <a:spcBef>
                <a:spcPts val="400"/>
              </a:spcBef>
              <a:spcAft>
                <a:spcPts val="0"/>
              </a:spcAft>
              <a:buNone/>
            </a:pPr>
            <a:r>
              <a:rPr lang="en-US" sz="1400"/>
              <a:t>Dark Patterns are tricks used in websites and apps that make you do things that you didn't mean to, like buying or signing up for something.</a:t>
            </a:r>
            <a:endParaRPr sz="1400"/>
          </a:p>
          <a:p>
            <a:pPr indent="0" lvl="0" marL="0" rtl="0" algn="l">
              <a:spcBef>
                <a:spcPts val="400"/>
              </a:spcBef>
              <a:spcAft>
                <a:spcPts val="0"/>
              </a:spcAft>
              <a:buNone/>
            </a:pPr>
            <a:r>
              <a:t/>
            </a:r>
            <a:endParaRPr sz="1400"/>
          </a:p>
          <a:p>
            <a:pPr indent="-317500" lvl="0" marL="457200" rtl="0" algn="l">
              <a:spcBef>
                <a:spcPts val="400"/>
              </a:spcBef>
              <a:spcAft>
                <a:spcPts val="0"/>
              </a:spcAft>
              <a:buSzPts val="1400"/>
              <a:buChar char="●"/>
            </a:pPr>
            <a:r>
              <a:rPr lang="en-US" sz="1400"/>
              <a:t>Nouwens et al. (2020) scraped five most popular consent dialogue providers on top 10,000 UK websites and found that </a:t>
            </a:r>
            <a:r>
              <a:rPr b="1" lang="en-US" sz="1400"/>
              <a:t>dark patterns and implied consent are the norm</a:t>
            </a:r>
            <a:r>
              <a:rPr lang="en-US" sz="1400"/>
              <a:t> – while only 11.8% of the website analysed were GDPR compliant.</a:t>
            </a:r>
            <a:endParaRPr sz="1400"/>
          </a:p>
          <a:p>
            <a:pPr indent="-317500" lvl="0" marL="457200" rtl="0" algn="l">
              <a:spcBef>
                <a:spcPts val="0"/>
              </a:spcBef>
              <a:spcAft>
                <a:spcPts val="0"/>
              </a:spcAft>
              <a:buSzPts val="1400"/>
              <a:buChar char="●"/>
            </a:pPr>
            <a:r>
              <a:rPr lang="en-US" sz="1400"/>
              <a:t>Human and Cech (2020) investigated sociological dimensions of consent and found GAFAM policies contained several </a:t>
            </a:r>
            <a:r>
              <a:rPr b="1" lang="en-US" sz="1400"/>
              <a:t>variations of dark patterns in interaction design, visual design and textual descriptions </a:t>
            </a:r>
            <a:r>
              <a:rPr lang="en-US" sz="1400"/>
              <a:t>of notices / requests for consent.</a:t>
            </a:r>
            <a:endParaRPr sz="1400"/>
          </a:p>
          <a:p>
            <a:pPr indent="-317500" lvl="0" marL="457200" rtl="0" algn="l">
              <a:spcBef>
                <a:spcPts val="0"/>
              </a:spcBef>
              <a:spcAft>
                <a:spcPts val="0"/>
              </a:spcAft>
              <a:buSzPts val="1400"/>
              <a:buChar char="●"/>
            </a:pPr>
            <a:r>
              <a:rPr lang="en-US" sz="1400"/>
              <a:t>Matte et al. (2020) list dark patterns within the IAB framework – largest ad networks on the internet – and showed that </a:t>
            </a:r>
            <a:r>
              <a:rPr b="1" lang="en-US" sz="1400"/>
              <a:t>websites do not respect consent choices and collect data anyway</a:t>
            </a:r>
            <a:r>
              <a:rPr lang="en-US" sz="1400"/>
              <a:t> regardless of what the users chose / indicated.</a:t>
            </a:r>
            <a:endParaRPr sz="1400"/>
          </a:p>
          <a:p>
            <a:pPr indent="-317500" lvl="0" marL="457200" rtl="0" algn="l">
              <a:spcBef>
                <a:spcPts val="0"/>
              </a:spcBef>
              <a:spcAft>
                <a:spcPts val="0"/>
              </a:spcAft>
              <a:buSzPts val="1400"/>
              <a:buChar char="●"/>
            </a:pPr>
            <a:r>
              <a:rPr lang="en-US" sz="1400"/>
              <a:t>Santos et al. (2020) expand on the above work and show (opine) “it’s </a:t>
            </a:r>
            <a:r>
              <a:rPr b="1" lang="en-US" sz="1400"/>
              <a:t>not possible to fully assess compliance with the law for the majority of requirements</a:t>
            </a:r>
            <a:r>
              <a:rPr lang="en-US" sz="1400"/>
              <a:t> because of the current architecture of the Web”</a:t>
            </a:r>
            <a:endParaRPr sz="1400"/>
          </a:p>
        </p:txBody>
      </p:sp>
      <p:sp>
        <p:nvSpPr>
          <p:cNvPr id="98" name="Google Shape;98;p10"/>
          <p:cNvSpPr txBox="1"/>
          <p:nvPr>
            <p:ph idx="12" type="sldNum"/>
          </p:nvPr>
        </p:nvSpPr>
        <p:spPr>
          <a:xfrm>
            <a:off x="8097202" y="161125"/>
            <a:ext cx="884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US"/>
              <a:t>slide#</a:t>
            </a: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1"/>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Consent → Technological Solutions?</a:t>
            </a:r>
            <a:endParaRPr/>
          </a:p>
        </p:txBody>
      </p:sp>
      <p:sp>
        <p:nvSpPr>
          <p:cNvPr id="104" name="Google Shape;104;p11"/>
          <p:cNvSpPr txBox="1"/>
          <p:nvPr>
            <p:ph idx="1" type="body"/>
          </p:nvPr>
        </p:nvSpPr>
        <p:spPr>
          <a:xfrm>
            <a:off x="243088" y="660489"/>
            <a:ext cx="8229600" cy="31935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b="1" lang="en-US"/>
              <a:t>Do Not Track (DNT)</a:t>
            </a:r>
            <a:r>
              <a:rPr lang="en-US"/>
              <a:t> →</a:t>
            </a:r>
            <a:r>
              <a:rPr lang="en-US" sz="1600"/>
              <a:t> boolean (set on / off) browser signal to indicate user does not want to be ‘tracked’ across the websites. Last standardisation via W3C in 2019. All browsers implement it. No websites it. Spectacular failure. </a:t>
            </a:r>
            <a:r>
              <a:rPr lang="en-US" sz="1600" u="sng">
                <a:solidFill>
                  <a:schemeClr val="hlink"/>
                </a:solidFill>
                <a:hlinkClick r:id="rId3"/>
              </a:rPr>
              <a:t>https://www.w3.org/TR/tracking-dnt/</a:t>
            </a:r>
            <a:r>
              <a:rPr lang="en-US" sz="1600"/>
              <a:t> </a:t>
            </a:r>
            <a:endParaRPr sz="1600"/>
          </a:p>
          <a:p>
            <a:pPr indent="0" lvl="0" marL="0" rtl="0" algn="l">
              <a:spcBef>
                <a:spcPts val="400"/>
              </a:spcBef>
              <a:spcAft>
                <a:spcPts val="0"/>
              </a:spcAft>
              <a:buNone/>
            </a:pPr>
            <a:r>
              <a:t/>
            </a:r>
            <a:endParaRPr/>
          </a:p>
          <a:p>
            <a:pPr indent="0" lvl="0" marL="0" rtl="0" algn="l">
              <a:spcBef>
                <a:spcPts val="400"/>
              </a:spcBef>
              <a:spcAft>
                <a:spcPts val="0"/>
              </a:spcAft>
              <a:buNone/>
            </a:pPr>
            <a:r>
              <a:rPr b="1" lang="en-US"/>
              <a:t>Global Privacy Control (GPC)</a:t>
            </a:r>
            <a:r>
              <a:rPr lang="en-US"/>
              <a:t> → </a:t>
            </a:r>
            <a:r>
              <a:rPr lang="en-US" sz="1600"/>
              <a:t>boolean (set on / off) browser signal to indicate user does not want their data to be ‘shared’ beyond the website/controller. Last specification Jan 2021. Only 1 browser currently implements it - Brave. Some websites support it. Legally enforceable under CCPA. Uncertain regarding GDPR</a:t>
            </a:r>
            <a:r>
              <a:rPr baseline="30000" lang="en-US" sz="1600"/>
              <a:t>1</a:t>
            </a:r>
            <a:r>
              <a:rPr lang="en-US" sz="1600"/>
              <a:t>. </a:t>
            </a:r>
            <a:r>
              <a:rPr lang="en-US" sz="1600" u="sng">
                <a:solidFill>
                  <a:schemeClr val="hlink"/>
                </a:solidFill>
                <a:hlinkClick r:id="rId4"/>
              </a:rPr>
              <a:t>https://globalprivacycontrol.github.io/gpc-spec/</a:t>
            </a:r>
            <a:r>
              <a:rPr lang="en-US" sz="1600"/>
              <a:t> </a:t>
            </a:r>
            <a:endParaRPr sz="1600"/>
          </a:p>
          <a:p>
            <a:pPr indent="0" lvl="0" marL="0" rtl="0" algn="l">
              <a:spcBef>
                <a:spcPts val="400"/>
              </a:spcBef>
              <a:spcAft>
                <a:spcPts val="0"/>
              </a:spcAft>
              <a:buNone/>
            </a:pPr>
            <a:r>
              <a:t/>
            </a:r>
            <a:endParaRPr/>
          </a:p>
          <a:p>
            <a:pPr indent="0" lvl="0" marL="0" rtl="0" algn="l">
              <a:spcBef>
                <a:spcPts val="400"/>
              </a:spcBef>
              <a:spcAft>
                <a:spcPts val="0"/>
              </a:spcAft>
              <a:buNone/>
            </a:pPr>
            <a:r>
              <a:rPr b="1" lang="en-US"/>
              <a:t>Privacy Labels</a:t>
            </a:r>
            <a:r>
              <a:rPr lang="en-US"/>
              <a:t> → </a:t>
            </a:r>
            <a:r>
              <a:rPr lang="en-US" sz="1600"/>
              <a:t>Apple introduced notices for its App Store which requires developers to post information about data collected and used for tracking of individuals, in addition to requiring them to ask consent for tracking - and provides a global setting to prohibit such requests. The company dogfoods: </a:t>
            </a:r>
            <a:r>
              <a:rPr lang="en-US" sz="1600" u="sng">
                <a:solidFill>
                  <a:schemeClr val="hlink"/>
                </a:solidFill>
                <a:hlinkClick r:id="rId5"/>
              </a:rPr>
              <a:t>https://www.apple.com/privacy/labels/</a:t>
            </a:r>
            <a:r>
              <a:rPr lang="en-US" sz="1600"/>
              <a:t> </a:t>
            </a:r>
            <a:endParaRPr sz="1600"/>
          </a:p>
        </p:txBody>
      </p:sp>
      <p:sp>
        <p:nvSpPr>
          <p:cNvPr id="105" name="Google Shape;105;p11"/>
          <p:cNvSpPr txBox="1"/>
          <p:nvPr>
            <p:ph idx="12" type="sldNum"/>
          </p:nvPr>
        </p:nvSpPr>
        <p:spPr>
          <a:xfrm>
            <a:off x="8097202" y="161125"/>
            <a:ext cx="884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US"/>
              <a:t>slide#</a:t>
            </a:r>
            <a:fld id="{00000000-1234-1234-1234-123412341234}" type="slidenum">
              <a:rPr lang="en-US"/>
              <a:t>‹#›</a:t>
            </a:fld>
            <a:endParaRPr/>
          </a:p>
        </p:txBody>
      </p:sp>
      <p:sp>
        <p:nvSpPr>
          <p:cNvPr id="106" name="Google Shape;106;p11"/>
          <p:cNvSpPr txBox="1"/>
          <p:nvPr/>
        </p:nvSpPr>
        <p:spPr>
          <a:xfrm>
            <a:off x="138150" y="6149175"/>
            <a:ext cx="7503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Helvetica Neue"/>
                <a:ea typeface="Helvetica Neue"/>
                <a:cs typeface="Helvetica Neue"/>
                <a:sym typeface="Helvetica Neue"/>
              </a:rPr>
              <a:t>1 GPC + GDPR: will it work?. Harshvardhan J. Pandit. 2021. </a:t>
            </a:r>
            <a:r>
              <a:rPr lang="en-US" sz="800" u="sng">
                <a:solidFill>
                  <a:schemeClr val="hlink"/>
                </a:solidFill>
                <a:latin typeface="Helvetica Neue"/>
                <a:ea typeface="Helvetica Neue"/>
                <a:cs typeface="Helvetica Neue"/>
                <a:sym typeface="Helvetica Neue"/>
                <a:hlinkClick r:id="rId6"/>
              </a:rPr>
              <a:t>https://harshp.com/research/blog/gpc-gdpr-can-it-work</a:t>
            </a:r>
            <a:r>
              <a:rPr lang="en-US" sz="800">
                <a:latin typeface="Helvetica Neue"/>
                <a:ea typeface="Helvetica Neue"/>
                <a:cs typeface="Helvetica Neue"/>
                <a:sym typeface="Helvetica Neue"/>
              </a:rPr>
              <a:t> </a:t>
            </a:r>
            <a:endParaRPr sz="8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2"/>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Standardisation Efforts</a:t>
            </a:r>
            <a:endParaRPr/>
          </a:p>
        </p:txBody>
      </p:sp>
      <p:sp>
        <p:nvSpPr>
          <p:cNvPr id="112" name="Google Shape;112;p12"/>
          <p:cNvSpPr txBox="1"/>
          <p:nvPr>
            <p:ph idx="1" type="body"/>
          </p:nvPr>
        </p:nvSpPr>
        <p:spPr>
          <a:xfrm>
            <a:off x="243075" y="827706"/>
            <a:ext cx="8229600" cy="50634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lang="en-US"/>
              <a:t>Kantara published </a:t>
            </a:r>
            <a:r>
              <a:rPr b="1" lang="en-US"/>
              <a:t>Consent Receipt </a:t>
            </a:r>
            <a:r>
              <a:rPr lang="en-US"/>
              <a:t>(2018) specification outlining a schema for issuing ‘receipts’ for given consent. Barebones spec, does not meet (any? most?) legal requirements.</a:t>
            </a:r>
            <a:endParaRPr/>
          </a:p>
          <a:p>
            <a:pPr indent="0" lvl="0" marL="0" rtl="0" algn="l">
              <a:spcBef>
                <a:spcPts val="400"/>
              </a:spcBef>
              <a:spcAft>
                <a:spcPts val="0"/>
              </a:spcAft>
              <a:buNone/>
            </a:pPr>
            <a:r>
              <a:t/>
            </a:r>
            <a:endParaRPr/>
          </a:p>
          <a:p>
            <a:pPr indent="0" lvl="0" marL="0" rtl="0" algn="l">
              <a:spcBef>
                <a:spcPts val="400"/>
              </a:spcBef>
              <a:spcAft>
                <a:spcPts val="0"/>
              </a:spcAft>
              <a:buNone/>
            </a:pPr>
            <a:r>
              <a:rPr lang="en-US"/>
              <a:t>ISO/IEC published </a:t>
            </a:r>
            <a:r>
              <a:rPr b="1" lang="en-US"/>
              <a:t>29184</a:t>
            </a:r>
            <a:r>
              <a:rPr lang="en-US"/>
              <a:t> (2020-06) standard for online privacy notices for consent which involves requirements for consent dialogues and mentions possibility of machine-readable metadata.</a:t>
            </a:r>
            <a:endParaRPr/>
          </a:p>
          <a:p>
            <a:pPr indent="0" lvl="0" marL="0" rtl="0" algn="l">
              <a:spcBef>
                <a:spcPts val="400"/>
              </a:spcBef>
              <a:spcAft>
                <a:spcPts val="0"/>
              </a:spcAft>
              <a:buNone/>
            </a:pPr>
            <a:r>
              <a:rPr lang="en-US">
                <a:solidFill>
                  <a:srgbClr val="434343"/>
                </a:solidFill>
              </a:rPr>
              <a:t>Re:29184 - it requires asking explicit consent for some cases. But its definition of ‘explicit consent’ does not meet GDPR’s requirements</a:t>
            </a:r>
            <a:r>
              <a:rPr baseline="30000" lang="en-US">
                <a:solidFill>
                  <a:srgbClr val="434343"/>
                </a:solidFill>
              </a:rPr>
              <a:t>1</a:t>
            </a:r>
            <a:r>
              <a:rPr lang="en-US">
                <a:solidFill>
                  <a:srgbClr val="434343"/>
                </a:solidFill>
              </a:rPr>
              <a:t>. </a:t>
            </a:r>
            <a:endParaRPr>
              <a:solidFill>
                <a:srgbClr val="434343"/>
              </a:solidFill>
            </a:endParaRPr>
          </a:p>
          <a:p>
            <a:pPr indent="0" lvl="0" marL="0" rtl="0" algn="l">
              <a:spcBef>
                <a:spcPts val="400"/>
              </a:spcBef>
              <a:spcAft>
                <a:spcPts val="0"/>
              </a:spcAft>
              <a:buClr>
                <a:schemeClr val="dk1"/>
              </a:buClr>
              <a:buSzPts val="1100"/>
              <a:buFont typeface="Arial"/>
              <a:buNone/>
            </a:pPr>
            <a:r>
              <a:t/>
            </a:r>
            <a:endParaRPr/>
          </a:p>
          <a:p>
            <a:pPr indent="0" lvl="0" marL="0" rtl="0" algn="l">
              <a:spcBef>
                <a:spcPts val="400"/>
              </a:spcBef>
              <a:spcAft>
                <a:spcPts val="0"/>
              </a:spcAft>
              <a:buNone/>
            </a:pPr>
            <a:r>
              <a:rPr lang="en-US"/>
              <a:t>ISO/IEC announced </a:t>
            </a:r>
            <a:r>
              <a:rPr b="1" lang="en-US"/>
              <a:t>27560</a:t>
            </a:r>
            <a:r>
              <a:rPr lang="en-US"/>
              <a:t> (likely publication &gt;2023) as an upcoming standardisation effort for consent receipts. Data Protection Authories involved via national standardisation bodies.</a:t>
            </a:r>
            <a:endParaRPr/>
          </a:p>
        </p:txBody>
      </p:sp>
      <p:sp>
        <p:nvSpPr>
          <p:cNvPr id="113" name="Google Shape;113;p12"/>
          <p:cNvSpPr txBox="1"/>
          <p:nvPr>
            <p:ph idx="12" type="sldNum"/>
          </p:nvPr>
        </p:nvSpPr>
        <p:spPr>
          <a:xfrm>
            <a:off x="8097202" y="161125"/>
            <a:ext cx="884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US"/>
              <a:t>slide#</a:t>
            </a:r>
            <a:fld id="{00000000-1234-1234-1234-123412341234}" type="slidenum">
              <a:rPr lang="en-US"/>
              <a:t>‹#›</a:t>
            </a:fld>
            <a:endParaRPr/>
          </a:p>
        </p:txBody>
      </p:sp>
      <p:sp>
        <p:nvSpPr>
          <p:cNvPr id="114" name="Google Shape;114;p12"/>
          <p:cNvSpPr txBox="1"/>
          <p:nvPr/>
        </p:nvSpPr>
        <p:spPr>
          <a:xfrm>
            <a:off x="138150" y="6149175"/>
            <a:ext cx="7503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Helvetica Neue"/>
                <a:ea typeface="Helvetica Neue"/>
                <a:cs typeface="Helvetica Neue"/>
                <a:sym typeface="Helvetica Neue"/>
              </a:rPr>
              <a:t>1 Comparison of notice requirements for consent between ISO/IEC 29184:2020 and GDPR (Forthcoming). Harshvardhan J. Pandit*, Georg Philip Krog*. Journal of Data Protection &amp; Privacy. 2021. </a:t>
            </a:r>
            <a:r>
              <a:rPr lang="en-US" sz="800" u="sng">
                <a:solidFill>
                  <a:schemeClr val="hlink"/>
                </a:solidFill>
                <a:latin typeface="Helvetica Neue"/>
                <a:ea typeface="Helvetica Neue"/>
                <a:cs typeface="Helvetica Neue"/>
                <a:sym typeface="Helvetica Neue"/>
                <a:hlinkClick r:id="rId3"/>
              </a:rPr>
              <a:t>https://doi.org/10.5281/zenodo.4444925</a:t>
            </a:r>
            <a:r>
              <a:rPr lang="en-US" sz="800">
                <a:latin typeface="Helvetica Neue"/>
                <a:ea typeface="Helvetica Neue"/>
                <a:cs typeface="Helvetica Neue"/>
                <a:sym typeface="Helvetica Neue"/>
              </a:rPr>
              <a:t> </a:t>
            </a:r>
            <a:endParaRPr sz="800">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