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FDF6DA"/>
              </a:solidFill>
              <a:prstDash val="solid"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DBBB3"/>
              </a:solidFill>
              <a:prstDash val="solid"/>
              <a:miter lim="400000"/>
            </a:ln>
          </a:top>
          <a:bottom>
            <a:ln w="3175" cap="flat">
              <a:solidFill>
                <a:srgbClr val="BDBBB3"/>
              </a:solidFill>
              <a:prstDash val="solid"/>
              <a:miter lim="400000"/>
            </a:ln>
          </a:bottom>
          <a:insideH>
            <a:ln w="3175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pandith@tcd.ie" TargetMode="External"/><Relationship Id="rId3" Type="http://schemas.openxmlformats.org/officeDocument/2006/relationships/hyperlink" Target="https://harshp.com/presentations" TargetMode="Externa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pandith@tcd.ie" TargetMode="External"/><Relationship Id="rId4" Type="http://schemas.openxmlformats.org/officeDocument/2006/relationships/hyperlink" Target="https://harshp.com/presentations" TargetMode="Externa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pandith@tcd.ie" TargetMode="External"/><Relationship Id="rId4" Type="http://schemas.openxmlformats.org/officeDocument/2006/relationships/hyperlink" Target="https://harshp.com/presentations" TargetMode="Externa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ine"/>
          <p:cNvSpPr/>
          <p:nvPr/>
        </p:nvSpPr>
        <p:spPr>
          <a:xfrm>
            <a:off x="952500" y="72898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4229100"/>
            <a:ext cx="22479000" cy="2857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952500" y="7823200"/>
            <a:ext cx="22479000" cy="1155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22898100" y="12319000"/>
            <a:ext cx="419100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–Johnny Appleseed"/>
          <p:cNvSpPr txBox="1"/>
          <p:nvPr>
            <p:ph type="body" sz="quarter" idx="21"/>
          </p:nvPr>
        </p:nvSpPr>
        <p:spPr>
          <a:xfrm>
            <a:off x="952500" y="8318500"/>
            <a:ext cx="224790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6" name="“Type a quote here.”"/>
          <p:cNvSpPr txBox="1"/>
          <p:nvPr>
            <p:ph type="body" sz="quarter" idx="22"/>
          </p:nvPr>
        </p:nvSpPr>
        <p:spPr>
          <a:xfrm>
            <a:off x="2387600" y="6064448"/>
            <a:ext cx="19621500" cy="838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6" name="142761833_2880x1921.jpeg"/>
          <p:cNvSpPr/>
          <p:nvPr>
            <p:ph type="pic" idx="21"/>
          </p:nvPr>
        </p:nvSpPr>
        <p:spPr>
          <a:xfrm>
            <a:off x="0" y="-87630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Image"/>
          <p:cNvSpPr/>
          <p:nvPr>
            <p:ph type="pic" idx="21"/>
          </p:nvPr>
        </p:nvSpPr>
        <p:spPr>
          <a:xfrm>
            <a:off x="927100" y="-1765300"/>
            <a:ext cx="22529800" cy="1501986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952500" y="9982200"/>
            <a:ext cx="22479000" cy="1574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52500" y="11620500"/>
            <a:ext cx="224790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952500" y="5435600"/>
            <a:ext cx="22479000" cy="2857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21"/>
          </p:nvPr>
        </p:nvSpPr>
        <p:spPr>
          <a:xfrm>
            <a:off x="12623800" y="-1346200"/>
            <a:ext cx="10928468" cy="16319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952500" y="3378200"/>
            <a:ext cx="10934700" cy="85344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952500" y="1638300"/>
            <a:ext cx="10934700" cy="11811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9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Line"/>
          <p:cNvSpPr/>
          <p:nvPr/>
        </p:nvSpPr>
        <p:spPr>
          <a:xfrm>
            <a:off x="952500" y="36195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“Data Privacy Vocabulary (DPV)” - Harshvardhan J. Pandit | DCMI2021 | pandith@tcd.ie @coolharsh55 | https://harshp.com/presentations | CC-by-NC 4.0"/>
          <p:cNvSpPr txBox="1"/>
          <p:nvPr/>
        </p:nvSpPr>
        <p:spPr>
          <a:xfrm>
            <a:off x="2141636" y="13019940"/>
            <a:ext cx="2010072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“</a:t>
            </a:r>
            <a:r>
              <a:rPr b="1"/>
              <a:t>Data Privacy Vocabulary (DPV)” </a:t>
            </a:r>
            <a:r>
              <a:t>- </a:t>
            </a:r>
            <a:r>
              <a:rPr i="1"/>
              <a:t>Harshvardhan J. Pandit </a:t>
            </a:r>
            <a:r>
              <a:t>| DCMI2021 | </a:t>
            </a:r>
            <a:r>
              <a:rPr u="sng">
                <a:hlinkClick r:id="rId2" invalidUrl="" action="" tgtFrame="" tooltip="" history="1" highlightClick="0" endSnd="0"/>
              </a:rPr>
              <a:t>pandith@tcd.ie</a:t>
            </a:r>
            <a:r>
              <a:t> @coolharsh55 | </a:t>
            </a:r>
            <a:r>
              <a:rPr u="sng">
                <a:hlinkClick r:id="rId3" invalidUrl="" action="" tgtFrame="" tooltip="" history="1" highlightClick="0" endSnd="0"/>
              </a:rPr>
              <a:t>https://harshp.com/presentations</a:t>
            </a:r>
            <a:r>
              <a:t> | CC-by-NC 4.0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2" name="Line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idx="1"/>
          </p:nvPr>
        </p:nvSpPr>
        <p:spPr>
          <a:xfrm>
            <a:off x="952500" y="4267200"/>
            <a:ext cx="22479000" cy="80518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“Data Privacy Vocabulary (DPV)” - Harshvardhan J. Pandit | DPSN 2022 | pandith@tcd.ie @coolharsh55 | https://harshp.com/presentations | CC-by-NC 4.0"/>
          <p:cNvSpPr txBox="1"/>
          <p:nvPr/>
        </p:nvSpPr>
        <p:spPr>
          <a:xfrm>
            <a:off x="2097806" y="13019940"/>
            <a:ext cx="2018838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“</a:t>
            </a:r>
            <a:r>
              <a:rPr b="1"/>
              <a:t>Data Privacy Vocabulary (DPV)” </a:t>
            </a:r>
            <a:r>
              <a:t>- </a:t>
            </a:r>
            <a:r>
              <a:rPr i="1"/>
              <a:t>Harshvardhan J. Pandit </a:t>
            </a:r>
            <a:r>
              <a:t>| DPSN 2022 | </a:t>
            </a:r>
            <a:r>
              <a:rPr u="sng">
                <a:hlinkClick r:id="rId3" invalidUrl="" action="" tgtFrame="" tooltip="" history="1" highlightClick="0" endSnd="0"/>
              </a:rPr>
              <a:t>pandith@tcd.ie</a:t>
            </a:r>
            <a:r>
              <a:t> @coolharsh55 | </a:t>
            </a:r>
            <a:r>
              <a:rPr u="sng">
                <a:hlinkClick r:id="rId4" invalidUrl="" action="" tgtFrame="" tooltip="" history="1" highlightClick="0" endSnd="0"/>
              </a:rPr>
              <a:t>https://harshp.com/presentations</a:t>
            </a:r>
            <a:r>
              <a:t> | CC-by-NC 4.0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4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" name="Line"/>
          <p:cNvSpPr/>
          <p:nvPr/>
        </p:nvSpPr>
        <p:spPr>
          <a:xfrm>
            <a:off x="952500" y="36195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6" name="Image"/>
          <p:cNvSpPr/>
          <p:nvPr>
            <p:ph type="pic" sz="half" idx="21"/>
          </p:nvPr>
        </p:nvSpPr>
        <p:spPr>
          <a:xfrm>
            <a:off x="381000" y="4229100"/>
            <a:ext cx="11684000" cy="7789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2687300" y="4114800"/>
            <a:ext cx="10744200" cy="7950200"/>
          </a:xfrm>
          <a:prstGeom prst="rect">
            <a:avLst/>
          </a:prstGeom>
        </p:spPr>
        <p:txBody>
          <a:bodyPr/>
          <a:lstStyle>
            <a:lvl1pPr marL="4953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9906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4859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9812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2476500" indent="-49530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“Data Privacy Vocabulary (DPV)” - Harshvardhan J. Pandit | DCMI2021 | pandith@tcd.ie @coolharsh55 | https://harshp.com/presentations | CC-by-NC 4.0"/>
          <p:cNvSpPr txBox="1"/>
          <p:nvPr/>
        </p:nvSpPr>
        <p:spPr>
          <a:xfrm>
            <a:off x="2141636" y="13019940"/>
            <a:ext cx="2010072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“</a:t>
            </a:r>
            <a:r>
              <a:rPr b="1"/>
              <a:t>Data Privacy Vocabulary (DPV)” </a:t>
            </a:r>
            <a:r>
              <a:t>- </a:t>
            </a:r>
            <a:r>
              <a:rPr i="1"/>
              <a:t>Harshvardhan J. Pandit </a:t>
            </a:r>
            <a:r>
              <a:t>| DCMI2021 | </a:t>
            </a:r>
            <a:r>
              <a:rPr u="sng">
                <a:hlinkClick r:id="rId3" invalidUrl="" action="" tgtFrame="" tooltip="" history="1" highlightClick="0" endSnd="0"/>
              </a:rPr>
              <a:t>pandith@tcd.ie</a:t>
            </a:r>
            <a:r>
              <a:t> @coolharsh55 | </a:t>
            </a:r>
            <a:r>
              <a:rPr u="sng">
                <a:hlinkClick r:id="rId4" invalidUrl="" action="" tgtFrame="" tooltip="" history="1" highlightClick="0" endSnd="0"/>
              </a:rPr>
              <a:t>https://harshp.com/presentations</a:t>
            </a:r>
            <a:r>
              <a:t> | CC-by-NC 4.0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mage"/>
          <p:cNvSpPr/>
          <p:nvPr>
            <p:ph type="pic" sz="half" idx="21"/>
          </p:nvPr>
        </p:nvSpPr>
        <p:spPr>
          <a:xfrm>
            <a:off x="13208000" y="520700"/>
            <a:ext cx="10909968" cy="7277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Image"/>
          <p:cNvSpPr/>
          <p:nvPr>
            <p:ph type="pic" sz="half" idx="22"/>
          </p:nvPr>
        </p:nvSpPr>
        <p:spPr>
          <a:xfrm>
            <a:off x="13208000" y="6146800"/>
            <a:ext cx="10160000" cy="6773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7" name="Image"/>
          <p:cNvSpPr/>
          <p:nvPr>
            <p:ph type="pic" idx="23"/>
          </p:nvPr>
        </p:nvSpPr>
        <p:spPr>
          <a:xfrm>
            <a:off x="736600" y="-1397000"/>
            <a:ext cx="11855474" cy="1770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hyperlink" Target="mailto:pandith@tcd.ie" TargetMode="External"/><Relationship Id="rId5" Type="http://schemas.openxmlformats.org/officeDocument/2006/relationships/hyperlink" Target="https://harshp.com/presentations" TargetMode="External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13004800"/>
            <a:ext cx="22479000" cy="0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952500" y="711200"/>
            <a:ext cx="22479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1384300"/>
            <a:ext cx="22479000" cy="1094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“Data Privacy Vocabulary (DPV)” - Harshvardhan J. Pandit | DCMI2021 | pandith@tcd.ie @coolharsh55 | https://harshp.com/presentations | CC-by-NC 4.0"/>
          <p:cNvSpPr txBox="1"/>
          <p:nvPr/>
        </p:nvSpPr>
        <p:spPr>
          <a:xfrm>
            <a:off x="2141636" y="13019940"/>
            <a:ext cx="2010072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“</a:t>
            </a:r>
            <a:r>
              <a:rPr b="1"/>
              <a:t>Data Privacy Vocabulary (DPV)” </a:t>
            </a:r>
            <a:r>
              <a:t>- </a:t>
            </a:r>
            <a:r>
              <a:rPr i="1"/>
              <a:t>Harshvardhan J. Pandit </a:t>
            </a:r>
            <a:r>
              <a:t>| DCMI2021 | </a:t>
            </a:r>
            <a:r>
              <a:rPr u="sng">
                <a:hlinkClick r:id="rId4" invalidUrl="" action="" tgtFrame="" tooltip="" history="1" highlightClick="0" endSnd="0"/>
              </a:rPr>
              <a:t>pandith@tcd.ie</a:t>
            </a:r>
            <a:r>
              <a:t> @coolharsh55 | </a:t>
            </a:r>
            <a:r>
              <a:rPr u="sng">
                <a:hlinkClick r:id="rId5" invalidUrl="" action="" tgtFrame="" tooltip="" history="1" highlightClick="0" endSnd="0"/>
              </a:rPr>
              <a:t>https://harshp.com/presentations</a:t>
            </a:r>
            <a:r>
              <a:t> | CC-by-NC 4.0</a:t>
            </a: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952500" y="838200"/>
            <a:ext cx="22479000" cy="267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22923500" y="12319000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71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1143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714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2286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857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3429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4000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45720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5143500" marR="0" indent="-5715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harshp.com/research" TargetMode="External"/><Relationship Id="rId4" Type="http://schemas.openxmlformats.org/officeDocument/2006/relationships/image" Target="../media/image1.tif"/><Relationship Id="rId5" Type="http://schemas.openxmlformats.org/officeDocument/2006/relationships/image" Target="../media/image2.tif"/><Relationship Id="rId6" Type="http://schemas.openxmlformats.org/officeDocument/2006/relationships/image" Target="../media/image3.tif"/><Relationship Id="rId7" Type="http://schemas.openxmlformats.org/officeDocument/2006/relationships/image" Target="../media/image2.jpeg"/><Relationship Id="rId8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ersonaldatahandling.png" descr="personaldatahandling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216146" y="767442"/>
            <a:ext cx="17951708" cy="7316688"/>
          </a:xfrm>
          <a:prstGeom prst="rect">
            <a:avLst/>
          </a:prstGeom>
        </p:spPr>
      </p:pic>
      <p:sp>
        <p:nvSpPr>
          <p:cNvPr id="146" name="Data privacy vocabulary (DPV)"/>
          <p:cNvSpPr txBox="1"/>
          <p:nvPr>
            <p:ph type="title"/>
          </p:nvPr>
        </p:nvSpPr>
        <p:spPr>
          <a:xfrm>
            <a:off x="952500" y="8134022"/>
            <a:ext cx="22479000" cy="15748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Data privacy vocabulary (DPV)</a:t>
            </a:r>
          </a:p>
        </p:txBody>
      </p:sp>
      <p:sp>
        <p:nvSpPr>
          <p:cNvPr id="147" name="Harsh(vardhan J. Pandit)…"/>
          <p:cNvSpPr txBox="1"/>
          <p:nvPr>
            <p:ph type="body" sz="quarter" idx="1"/>
          </p:nvPr>
        </p:nvSpPr>
        <p:spPr>
          <a:xfrm>
            <a:off x="952500" y="9653666"/>
            <a:ext cx="22479000" cy="2377882"/>
          </a:xfrm>
          <a:prstGeom prst="rect">
            <a:avLst/>
          </a:prstGeom>
        </p:spPr>
        <p:txBody>
          <a:bodyPr/>
          <a:lstStyle/>
          <a:p>
            <a:pPr algn="ctr" defTabSz="767715">
              <a:defRPr sz="4464"/>
            </a:pPr>
            <a:r>
              <a:t>Harsh(vardhan J. Pandit)</a:t>
            </a:r>
          </a:p>
          <a:p>
            <a:pPr algn="ctr" defTabSz="767715">
              <a:defRPr sz="2976"/>
            </a:pPr>
            <a:r>
              <a:t>Research Fellow @ ADAPT Centre, Trinity College Dublin</a:t>
            </a:r>
          </a:p>
          <a:p>
            <a:pPr algn="ctr" defTabSz="767715">
              <a:defRPr sz="2976"/>
            </a:pPr>
            <a:r>
              <a:t>Email: pandith@tcd.ie | Twitter: @coolharsh55</a:t>
            </a:r>
          </a:p>
          <a:p>
            <a:pPr algn="ctr" defTabSz="767715">
              <a:defRPr sz="2976"/>
            </a:pPr>
            <a:r>
              <a:rPr u="sng">
                <a:hlinkClick r:id="rId3" invalidUrl="" action="" tgtFrame="" tooltip="" history="1" highlightClick="0" endSnd="0"/>
              </a:rPr>
              <a:t>https://harshp.com/research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07684" y="13016430"/>
            <a:ext cx="1958995" cy="68564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https://w3.org/ns/dpv"/>
          <p:cNvSpPr txBox="1"/>
          <p:nvPr/>
        </p:nvSpPr>
        <p:spPr>
          <a:xfrm>
            <a:off x="9423852" y="6889139"/>
            <a:ext cx="553629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>
                    <a:hueOff val="832536"/>
                    <a:satOff val="-1337"/>
                    <a:lumOff val="-21555"/>
                  </a:schemeClr>
                </a:solidFill>
              </a:defRPr>
            </a:lvl1pPr>
          </a:lstStyle>
          <a:p>
            <a:pPr/>
            <a:r>
              <a:t>https://w3.org/ns/dpv</a:t>
            </a:r>
          </a:p>
        </p:txBody>
      </p:sp>
      <p:sp>
        <p:nvSpPr>
          <p:cNvPr id="150" name="Presentation adapted for DPSN 2022 Data Protection Day from DCMI 2021"/>
          <p:cNvSpPr txBox="1"/>
          <p:nvPr/>
        </p:nvSpPr>
        <p:spPr>
          <a:xfrm>
            <a:off x="9948174" y="13119910"/>
            <a:ext cx="1188104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i="1" sz="3200"/>
            </a:lvl1pPr>
          </a:lstStyle>
          <a:p>
            <a:pPr/>
            <a:r>
              <a:t>Presentation adapted for DPSN 2022 Data Protection Day from DCMI 2021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47592" y="12108558"/>
            <a:ext cx="1417248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02427" y="12076957"/>
            <a:ext cx="4383287" cy="901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21-TCD-logo-stacked1.jpg" descr="P21-TCD-logo-stacked1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533604" y="12076957"/>
            <a:ext cx="1592343" cy="8950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694712" y="11847252"/>
            <a:ext cx="3986860" cy="1046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pply, Innovate, Autom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Apply, Innovate, Automate</a:t>
            </a:r>
          </a:p>
        </p:txBody>
      </p:sp>
      <p:grpSp>
        <p:nvGrpSpPr>
          <p:cNvPr id="159" name="Transparency in Use &amp; Sharing…"/>
          <p:cNvGrpSpPr/>
          <p:nvPr/>
        </p:nvGrpSpPr>
        <p:grpSpPr>
          <a:xfrm>
            <a:off x="13492041" y="7139637"/>
            <a:ext cx="8022891" cy="3898901"/>
            <a:chOff x="0" y="0"/>
            <a:chExt cx="8022890" cy="3898900"/>
          </a:xfrm>
        </p:grpSpPr>
        <p:sp>
          <p:nvSpPr>
            <p:cNvPr id="158" name="Transparency in Use &amp; Sharing…"/>
            <p:cNvSpPr txBox="1"/>
            <p:nvPr/>
          </p:nvSpPr>
          <p:spPr>
            <a:xfrm>
              <a:off x="38100" y="38100"/>
              <a:ext cx="7946691" cy="382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5715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Transparency in Use &amp; Sharing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Apple Store Labels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Internet Communications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Dataset Publishing</a:t>
              </a:r>
            </a:p>
          </p:txBody>
        </p:sp>
        <p:pic>
          <p:nvPicPr>
            <p:cNvPr id="157" name="Transparency in Use &amp; Sharing… Transparency in Use &amp; SharingApple Store LabelsInternet CommunicationsDataset Publishing" descr="Transparency in Use &amp; Sharing… Transparency in Use &amp; SharingApple Store LabelsInternet CommunicationsDataset Publishi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022891" cy="3898900"/>
            </a:xfrm>
            <a:prstGeom prst="rect">
              <a:avLst/>
            </a:prstGeom>
            <a:effectLst/>
          </p:spPr>
        </p:pic>
      </p:grpSp>
      <p:grpSp>
        <p:nvGrpSpPr>
          <p:cNvPr id="162" name="Policies…"/>
          <p:cNvGrpSpPr/>
          <p:nvPr/>
        </p:nvGrpSpPr>
        <p:grpSpPr>
          <a:xfrm>
            <a:off x="880736" y="4292600"/>
            <a:ext cx="8717620" cy="3898901"/>
            <a:chOff x="0" y="0"/>
            <a:chExt cx="8717619" cy="3898900"/>
          </a:xfrm>
        </p:grpSpPr>
        <p:sp>
          <p:nvSpPr>
            <p:cNvPr id="161" name="Policies…"/>
            <p:cNvSpPr txBox="1"/>
            <p:nvPr/>
          </p:nvSpPr>
          <p:spPr>
            <a:xfrm>
              <a:off x="38100" y="38100"/>
              <a:ext cx="8641420" cy="382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5715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Policies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Privacy Policies — End-User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Internal Organisational Policies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Service/Agent Negotiation</a:t>
              </a:r>
            </a:p>
          </p:txBody>
        </p:sp>
        <p:pic>
          <p:nvPicPr>
            <p:cNvPr id="160" name="Policies… PoliciesPrivacy Policies — End-UserInternal Organisational PoliciesService/Agent Negotiation" descr="Policies… PoliciesPrivacy Policies — End-UserInternal Organisational PoliciesService/Agent Negotiation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717620" cy="3898900"/>
            </a:xfrm>
            <a:prstGeom prst="rect">
              <a:avLst/>
            </a:prstGeom>
            <a:effectLst/>
          </p:spPr>
        </p:pic>
      </p:grpSp>
      <p:grpSp>
        <p:nvGrpSpPr>
          <p:cNvPr id="165" name="Legal Compliance…"/>
          <p:cNvGrpSpPr/>
          <p:nvPr/>
        </p:nvGrpSpPr>
        <p:grpSpPr>
          <a:xfrm>
            <a:off x="4675845" y="8458024"/>
            <a:ext cx="8189046" cy="2908301"/>
            <a:chOff x="0" y="0"/>
            <a:chExt cx="8189044" cy="2908300"/>
          </a:xfrm>
        </p:grpSpPr>
        <p:sp>
          <p:nvSpPr>
            <p:cNvPr id="164" name="Legal Compliance…"/>
            <p:cNvSpPr txBox="1"/>
            <p:nvPr/>
          </p:nvSpPr>
          <p:spPr>
            <a:xfrm>
              <a:off x="38100" y="38100"/>
              <a:ext cx="8112845" cy="283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5715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Legal Compliance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Documentation of Use-Case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Input to Assessment Tools</a:t>
              </a:r>
            </a:p>
          </p:txBody>
        </p:sp>
        <p:pic>
          <p:nvPicPr>
            <p:cNvPr id="163" name="Legal Compliance… Legal ComplianceDocumentation of Use-CaseInput to Assessment Tools" descr="Legal Compliance… Legal ComplianceDocumentation of Use-CaseInput to Assessment Tools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189045" cy="2908300"/>
            </a:xfrm>
            <a:prstGeom prst="rect">
              <a:avLst/>
            </a:prstGeom>
            <a:effectLst/>
          </p:spPr>
        </p:pic>
      </p:grpSp>
      <p:grpSp>
        <p:nvGrpSpPr>
          <p:cNvPr id="168" name="Permission Management…"/>
          <p:cNvGrpSpPr/>
          <p:nvPr/>
        </p:nvGrpSpPr>
        <p:grpSpPr>
          <a:xfrm>
            <a:off x="12892957" y="4072890"/>
            <a:ext cx="6558398" cy="2908301"/>
            <a:chOff x="0" y="0"/>
            <a:chExt cx="6558396" cy="2908300"/>
          </a:xfrm>
        </p:grpSpPr>
        <p:sp>
          <p:nvSpPr>
            <p:cNvPr id="167" name="Permission Management…"/>
            <p:cNvSpPr txBox="1"/>
            <p:nvPr/>
          </p:nvSpPr>
          <p:spPr>
            <a:xfrm>
              <a:off x="38100" y="38100"/>
              <a:ext cx="6482197" cy="283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5715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Permission Management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Consent</a:t>
              </a:r>
            </a:p>
            <a:p>
              <a:pPr lvl="1" marL="1143000" indent="-571500" algn="l">
                <a:spcBef>
                  <a:spcPts val="2500"/>
                </a:spcBef>
                <a:buSzPct val="30000"/>
                <a:buBlip>
                  <a:blip r:embed="rId2"/>
                </a:buBlip>
                <a:defRPr sz="4600"/>
              </a:pPr>
              <a:r>
                <a:t>Access Control</a:t>
              </a:r>
            </a:p>
          </p:txBody>
        </p:sp>
        <p:pic>
          <p:nvPicPr>
            <p:cNvPr id="166" name="Permission Management… Permission ManagementConsentAccess Control" descr="Permission Management… Permission ManagementConsentAccess Control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558397" cy="2908300"/>
            </a:xfrm>
            <a:prstGeom prst="rect">
              <a:avLst/>
            </a:prstGeom>
            <a:effectLst/>
          </p:spPr>
        </p:pic>
      </p:grpSp>
      <p:sp>
        <p:nvSpPr>
          <p:cNvPr id="169" name="Banking"/>
          <p:cNvSpPr txBox="1"/>
          <p:nvPr/>
        </p:nvSpPr>
        <p:spPr>
          <a:xfrm>
            <a:off x="2675834" y="8507514"/>
            <a:ext cx="1775707" cy="7239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Banking</a:t>
            </a:r>
          </a:p>
        </p:txBody>
      </p:sp>
      <p:sp>
        <p:nvSpPr>
          <p:cNvPr id="170" name="eHealth"/>
          <p:cNvSpPr txBox="1"/>
          <p:nvPr/>
        </p:nvSpPr>
        <p:spPr>
          <a:xfrm>
            <a:off x="2662161" y="9321720"/>
            <a:ext cx="1803053" cy="7239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eHealth</a:t>
            </a:r>
          </a:p>
        </p:txBody>
      </p:sp>
      <p:sp>
        <p:nvSpPr>
          <p:cNvPr id="171" name="Medicine"/>
          <p:cNvSpPr txBox="1"/>
          <p:nvPr/>
        </p:nvSpPr>
        <p:spPr>
          <a:xfrm>
            <a:off x="2539750" y="10217150"/>
            <a:ext cx="2047876" cy="72390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376119"/>
                  <a:satOff val="3650"/>
                  <a:lumOff val="-139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Medicine</a:t>
            </a:r>
          </a:p>
        </p:txBody>
      </p:sp>
      <p:sp>
        <p:nvSpPr>
          <p:cNvPr id="172" name="Government"/>
          <p:cNvSpPr txBox="1"/>
          <p:nvPr/>
        </p:nvSpPr>
        <p:spPr>
          <a:xfrm>
            <a:off x="9722334" y="4487575"/>
            <a:ext cx="2865686" cy="723901"/>
          </a:xfrm>
          <a:prstGeom prst="rect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Government</a:t>
            </a:r>
          </a:p>
        </p:txBody>
      </p:sp>
      <p:sp>
        <p:nvSpPr>
          <p:cNvPr id="173" name="Universities"/>
          <p:cNvSpPr txBox="1"/>
          <p:nvPr/>
        </p:nvSpPr>
        <p:spPr>
          <a:xfrm>
            <a:off x="9833806" y="5420266"/>
            <a:ext cx="2642742" cy="723901"/>
          </a:xfrm>
          <a:prstGeom prst="rect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Universities</a:t>
            </a:r>
          </a:p>
        </p:txBody>
      </p:sp>
      <p:sp>
        <p:nvSpPr>
          <p:cNvPr id="174" name="Browsers"/>
          <p:cNvSpPr txBox="1"/>
          <p:nvPr/>
        </p:nvSpPr>
        <p:spPr>
          <a:xfrm>
            <a:off x="10073940" y="6352957"/>
            <a:ext cx="2162474" cy="723901"/>
          </a:xfrm>
          <a:prstGeom prst="rect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Browsers</a:t>
            </a:r>
          </a:p>
        </p:txBody>
      </p:sp>
      <p:sp>
        <p:nvSpPr>
          <p:cNvPr id="175" name="Solid Pods"/>
          <p:cNvSpPr txBox="1"/>
          <p:nvPr/>
        </p:nvSpPr>
        <p:spPr>
          <a:xfrm>
            <a:off x="9986690" y="7285648"/>
            <a:ext cx="2336975" cy="723901"/>
          </a:xfrm>
          <a:prstGeom prst="rect">
            <a:avLst/>
          </a:prstGeom>
          <a:blipFill>
            <a:blip r:embed="rId10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Solid Pods</a:t>
            </a:r>
          </a:p>
        </p:txBody>
      </p:sp>
      <p:sp>
        <p:nvSpPr>
          <p:cNvPr id="176" name="Dialogue"/>
          <p:cNvSpPr txBox="1"/>
          <p:nvPr/>
        </p:nvSpPr>
        <p:spPr>
          <a:xfrm>
            <a:off x="19756291" y="4487575"/>
            <a:ext cx="2020008" cy="723901"/>
          </a:xfrm>
          <a:prstGeom prst="rect">
            <a:avLst/>
          </a:prstGeom>
          <a:blipFill>
            <a:blip r:embed="rId11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Dialogue</a:t>
            </a:r>
          </a:p>
        </p:txBody>
      </p:sp>
      <p:sp>
        <p:nvSpPr>
          <p:cNvPr id="177" name="Dashboard"/>
          <p:cNvSpPr txBox="1"/>
          <p:nvPr/>
        </p:nvSpPr>
        <p:spPr>
          <a:xfrm>
            <a:off x="19756291" y="5409247"/>
            <a:ext cx="2477618" cy="723901"/>
          </a:xfrm>
          <a:prstGeom prst="rect">
            <a:avLst/>
          </a:prstGeom>
          <a:blipFill>
            <a:blip r:embed="rId1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Dashboard</a:t>
            </a:r>
          </a:p>
        </p:txBody>
      </p:sp>
      <p:sp>
        <p:nvSpPr>
          <p:cNvPr id="178" name="Smartphones"/>
          <p:cNvSpPr txBox="1"/>
          <p:nvPr/>
        </p:nvSpPr>
        <p:spPr>
          <a:xfrm>
            <a:off x="14736729" y="11196984"/>
            <a:ext cx="2952156" cy="723901"/>
          </a:xfrm>
          <a:prstGeom prst="rect">
            <a:avLst/>
          </a:prstGeom>
          <a:blipFill>
            <a:blip r:embed="rId1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Smartphones</a:t>
            </a:r>
          </a:p>
        </p:txBody>
      </p:sp>
      <p:sp>
        <p:nvSpPr>
          <p:cNvPr id="179" name="IoT"/>
          <p:cNvSpPr txBox="1"/>
          <p:nvPr/>
        </p:nvSpPr>
        <p:spPr>
          <a:xfrm>
            <a:off x="17898271" y="11196984"/>
            <a:ext cx="864135" cy="723901"/>
          </a:xfrm>
          <a:prstGeom prst="rect">
            <a:avLst/>
          </a:prstGeom>
          <a:blipFill>
            <a:blip r:embed="rId1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IoT</a:t>
            </a:r>
          </a:p>
        </p:txBody>
      </p:sp>
      <p:sp>
        <p:nvSpPr>
          <p:cNvPr id="180" name="Open Data"/>
          <p:cNvSpPr txBox="1"/>
          <p:nvPr/>
        </p:nvSpPr>
        <p:spPr>
          <a:xfrm>
            <a:off x="18971790" y="11196984"/>
            <a:ext cx="2523457" cy="723901"/>
          </a:xfrm>
          <a:prstGeom prst="rect">
            <a:avLst/>
          </a:prstGeom>
          <a:blipFill>
            <a:blip r:embed="rId1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Open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2257822" y="3250669"/>
            <a:ext cx="11122407" cy="6711218"/>
          </a:xfrm>
          <a:prstGeom prst="rect">
            <a:avLst/>
          </a:prstGeom>
        </p:spPr>
      </p:pic>
      <p:sp>
        <p:nvSpPr>
          <p:cNvPr id="183" name="Towards eventual Standardisation"/>
          <p:cNvSpPr txBox="1"/>
          <p:nvPr>
            <p:ph type="title"/>
          </p:nvPr>
        </p:nvSpPr>
        <p:spPr>
          <a:xfrm>
            <a:off x="958850" y="1600940"/>
            <a:ext cx="10934700" cy="1904335"/>
          </a:xfrm>
          <a:prstGeom prst="rect">
            <a:avLst/>
          </a:prstGeom>
        </p:spPr>
        <p:txBody>
          <a:bodyPr/>
          <a:lstStyle>
            <a:lvl1pPr defTabSz="594360">
              <a:defRPr sz="6480"/>
            </a:lvl1pPr>
          </a:lstStyle>
          <a:p>
            <a:pPr/>
            <a:r>
              <a:t>Towards eventual Standardisation</a:t>
            </a:r>
          </a:p>
        </p:txBody>
      </p:sp>
      <p:sp>
        <p:nvSpPr>
          <p:cNvPr id="184" name="Venues: ISA2 / SEMIC / CEN(ELEC) / ISO / W3C…"/>
          <p:cNvSpPr txBox="1"/>
          <p:nvPr>
            <p:ph type="body" sz="half" idx="1"/>
          </p:nvPr>
        </p:nvSpPr>
        <p:spPr>
          <a:xfrm>
            <a:off x="958850" y="3320772"/>
            <a:ext cx="10934700" cy="8623856"/>
          </a:xfrm>
          <a:prstGeom prst="rect">
            <a:avLst/>
          </a:prstGeom>
        </p:spPr>
        <p:txBody>
          <a:bodyPr/>
          <a:lstStyle/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Venues: ISA2 / SEMIC / CEN(ELEC) / ISO / W3C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Too much variation in Global concepts for uniformity e.g. ‘Sell’ in USA vs EU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Legality ≠ Privacy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Flexibility vs Strictness in application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Integration with standards e.g. DCAT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Technologies e.g. cookies, databases, algorithms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Benefits to all stakeholders: Controllers, Processors, Data Subjects, Authorities</a:t>
            </a:r>
          </a:p>
          <a:p>
            <a:pPr marL="176021" indent="-176021" defTabSz="635634">
              <a:spcBef>
                <a:spcPts val="1500"/>
              </a:spcBef>
              <a:buSzPct val="100000"/>
              <a:buChar char="•"/>
              <a:defRPr sz="3696"/>
            </a:pPr>
            <a:r>
              <a:t> Not a “replacement” for existing practices: e.g. DPOs jobs can be enhanced by working on spreadsheets</a:t>
            </a:r>
          </a:p>
        </p:txBody>
      </p:sp>
      <p:sp>
        <p:nvSpPr>
          <p:cNvPr id="185" name="The scope of DPV is in a progressive flux…"/>
          <p:cNvSpPr txBox="1"/>
          <p:nvPr/>
        </p:nvSpPr>
        <p:spPr>
          <a:xfrm>
            <a:off x="12590692" y="10308593"/>
            <a:ext cx="10835817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>
                <a:solidFill>
                  <a:schemeClr val="accent1">
                    <a:hueOff val="832536"/>
                    <a:satOff val="-1337"/>
                    <a:lumOff val="-21555"/>
                  </a:schemeClr>
                </a:solidFill>
              </a:defRPr>
            </a:pPr>
            <a:r>
              <a:t>The scope of DPV is in a progressive flux</a:t>
            </a:r>
          </a:p>
          <a:p>
            <a:pPr algn="r">
              <a:defRPr>
                <a:solidFill>
                  <a:schemeClr val="accent1">
                    <a:hueOff val="832536"/>
                    <a:satOff val="-1337"/>
                    <a:lumOff val="-21555"/>
                  </a:schemeClr>
                </a:solidFill>
              </a:defRPr>
            </a:pPr>
            <a:r>
              <a:t>It needs a </a:t>
            </a:r>
            <a:r>
              <a:rPr i="1"/>
              <a:t>diverse multi-disciplinary</a:t>
            </a:r>
            <a:r>
              <a:t> cohort of experts to finalise concepts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