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527580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303030"/>
              </a:solidFill>
              <a:latin typeface="Source Sans Pro Semibol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686880"/>
            <a:ext cx="9071640" cy="1512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303030"/>
              </a:solidFill>
              <a:latin typeface="Source Sans Pro Semibol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303030"/>
              </a:solidFill>
              <a:latin typeface="Source Sans Pro Semibol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527580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303030"/>
              </a:solidFill>
              <a:latin typeface="Source Sans Pro Semibold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686880"/>
            <a:ext cx="9071640" cy="1512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303030"/>
              </a:solidFill>
              <a:latin typeface="Source Sans Pro Semibold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527580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68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431604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5275800"/>
            <a:ext cx="292068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686880"/>
            <a:ext cx="9071640" cy="15120000"/>
          </a:xfrm>
          <a:prstGeom prst="rect">
            <a:avLst/>
          </a:prstGeom>
        </p:spPr>
        <p:txBody>
          <a:bodyPr lIns="0" rIns="0" tIns="0" bIns="0"/>
          <a:p>
            <a:endParaRPr b="1" lang="de-DE" sz="3200" spc="-1" strike="noStrike">
              <a:solidFill>
                <a:srgbClr val="303030"/>
              </a:solidFill>
              <a:latin typeface="Source Sans Pro Semibol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527580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4316040"/>
            <a:ext cx="442692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5275800"/>
            <a:ext cx="9071640" cy="87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1800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de-DE" sz="4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3456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de-DE" sz="2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92000" y="6894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Open Sans"/>
              </a:rPr>
              <a:t>&lt;footer&gt;</a:t>
            </a:r>
            <a:endParaRPr b="0" lang="de-DE" sz="1400" spc="-1" strike="noStrike">
              <a:latin typeface="Open Sans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2016000"/>
            <a:ext cx="504000" cy="1080000"/>
          </a:xfrm>
          <a:prstGeom prst="rect">
            <a:avLst/>
          </a:prstGeom>
          <a:solidFill>
            <a:srgbClr val="7f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1512000" y="6845400"/>
            <a:ext cx="1923480" cy="534600"/>
          </a:xfrm>
          <a:prstGeom prst="rect">
            <a:avLst/>
          </a:prstGeom>
          <a:ln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648000" y="6696000"/>
            <a:ext cx="855000" cy="855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Open Sans"/>
              </a:rPr>
              <a:t>Click to edit the title text format</a:t>
            </a:r>
            <a:endParaRPr b="1" lang="de-DE" sz="44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234000" indent="-180000">
              <a:spcAft>
                <a:spcPts val="1417"/>
              </a:spcAft>
              <a:buClr>
                <a:srgbClr val="7f00ff"/>
              </a:buClr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Click to edit the outline text format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1" marL="540000" indent="-180000">
              <a:spcAft>
                <a:spcPts val="1134"/>
              </a:spcAft>
              <a:buClr>
                <a:srgbClr val="7f00ff"/>
              </a:buClr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Second Outline Level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2" marL="900000" indent="-180000">
              <a:spcAft>
                <a:spcPts val="845"/>
              </a:spcAft>
              <a:buClr>
                <a:srgbClr val="7f00ff"/>
              </a:buClr>
              <a:buSzPct val="50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Third Outline Level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3" marL="396000" indent="-180000">
              <a:spcAft>
                <a:spcPts val="567"/>
              </a:spcAft>
              <a:buClr>
                <a:srgbClr val="7f00ff"/>
              </a:buClr>
              <a:buFont typeface="Symbol" charset="2"/>
              <a:buChar char="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Fourth Outline Level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4" marL="450000" indent="-180000">
              <a:spcAft>
                <a:spcPts val="283"/>
              </a:spcAft>
              <a:buClr>
                <a:srgbClr val="7f00ff"/>
              </a:buClr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Fifth Outline Level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5" marL="504000" indent="-180000">
              <a:spcAft>
                <a:spcPts val="283"/>
              </a:spcAft>
              <a:buClr>
                <a:srgbClr val="7f00ff"/>
              </a:buClr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Sixth Outline Level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  <a:p>
            <a:pPr lvl="6" marL="558000" indent="-180000">
              <a:spcAft>
                <a:spcPts val="283"/>
              </a:spcAft>
              <a:buClr>
                <a:srgbClr val="7f00ff"/>
              </a:buClr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Open Sans"/>
              </a:rPr>
              <a:t>Seventh Outline Level</a:t>
            </a:r>
            <a:endParaRPr b="0" lang="de-DE" sz="2800" spc="-1" strike="noStrike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7560000" y="6886800"/>
            <a:ext cx="2015640" cy="521280"/>
          </a:xfrm>
          <a:prstGeom prst="rect">
            <a:avLst/>
          </a:prstGeom>
        </p:spPr>
        <p:txBody>
          <a:bodyPr lIns="0" rIns="0" tIns="0" bIns="0"/>
          <a:p>
            <a:pPr algn="r"/>
            <a:endParaRPr b="0" lang="de-DE" sz="1400" spc="-1" strike="noStrike">
              <a:latin typeface="Open Sans"/>
            </a:endParaRPr>
          </a:p>
          <a:p>
            <a:pPr algn="r"/>
            <a:r>
              <a:rPr b="0" lang="de-DE" sz="1400" spc="-1" strike="noStrike">
                <a:solidFill>
                  <a:srgbClr val="808080"/>
                </a:solidFill>
                <a:latin typeface="Open Sans"/>
              </a:rPr>
              <a:t>slide#</a:t>
            </a:r>
            <a:fld id="{876A70BE-AD46-4B09-9C0E-0EBB76CEB980}" type="slidenum">
              <a:rPr b="0" lang="de-DE" sz="1400" spc="-1" strike="noStrike">
                <a:solidFill>
                  <a:srgbClr val="808080"/>
                </a:solidFill>
                <a:latin typeface="Open Sans"/>
              </a:rPr>
              <a:t>&lt;number&gt;</a:t>
            </a:fld>
            <a:endParaRPr b="0" lang="de-DE" sz="1400" spc="-1" strike="noStrike">
              <a:latin typeface="Open Sans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7f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"/>
          <a:stretch/>
        </p:blipFill>
        <p:spPr>
          <a:xfrm>
            <a:off x="648360" y="6696360"/>
            <a:ext cx="855000" cy="8550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"/>
          <a:stretch/>
        </p:blipFill>
        <p:spPr>
          <a:xfrm>
            <a:off x="1512360" y="6845760"/>
            <a:ext cx="1923480" cy="534600"/>
          </a:xfrm>
          <a:prstGeom prst="rect">
            <a:avLst/>
          </a:prstGeom>
          <a:ln>
            <a:noFill/>
          </a:ln>
        </p:spPr>
      </p:pic>
      <p:sp>
        <p:nvSpPr>
          <p:cNvPr id="48" name="TextShape 5"/>
          <p:cNvSpPr txBox="1"/>
          <p:nvPr/>
        </p:nvSpPr>
        <p:spPr>
          <a:xfrm>
            <a:off x="4195080" y="7056000"/>
            <a:ext cx="293292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1300" spc="-1" strike="noStrike" u="sng">
                <a:solidFill>
                  <a:srgbClr val="0066b3"/>
                </a:solidFill>
                <a:uFillTx/>
                <a:latin typeface="Arial"/>
              </a:rPr>
              <a:t>https://openscience.adaptcentre.ie/</a:t>
            </a:r>
            <a:endParaRPr b="0" lang="de-DE" sz="13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686880"/>
            <a:ext cx="9071640" cy="34059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Click to edit the title text format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4316040"/>
            <a:ext cx="9071640" cy="183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Click to edit the outline text format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Second Outline Level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Third Outline Level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Source Sans Pro"/>
              </a:rPr>
              <a:t>Fourth Outline Level</a:t>
            </a:r>
            <a:endParaRPr b="0" lang="de-DE" sz="2000" spc="-1" strike="noStrike"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Fifth Outline Level</a:t>
            </a:r>
            <a:endParaRPr b="0" lang="de-DE" sz="2000" spc="-1" strike="noStrike"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Sixth Outline Level</a:t>
            </a:r>
            <a:endParaRPr b="0" lang="de-DE" sz="2000" spc="-1" strike="noStrike"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Seventh Outline Level</a:t>
            </a:r>
            <a:endParaRPr b="0" lang="de-DE" sz="2000" spc="-1" strike="noStrike"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Source Sans Pro"/>
              </a:rPr>
              <a:t>GDPRtEXT – GDPR as Linked Data</a:t>
            </a:r>
            <a:endParaRPr b="0" lang="de-DE" sz="1400" spc="-1" strike="noStrike">
              <a:latin typeface="Source Sans Pro"/>
            </a:endParaRPr>
          </a:p>
          <a:p>
            <a:pPr algn="ctr"/>
            <a:r>
              <a:rPr b="0" lang="de-DE" sz="800" spc="-1" strike="noStrike">
                <a:latin typeface="Source Sans Pro"/>
              </a:rPr>
              <a:t>@coolharsh55 –  harshvardhan.pandit@adaptcentre.ie</a:t>
            </a:r>
            <a:endParaRPr b="0" lang="de-DE" sz="800" spc="-1" strike="noStrike"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DDD6D82-C73B-4DFA-AF24-7CE756078910}" type="slidenum">
              <a:rPr b="0" lang="de-DE" sz="1400" spc="-1" strike="noStrike">
                <a:latin typeface="Source Sans Pro"/>
              </a:rPr>
              <a:t>&lt;number&gt;</a:t>
            </a:fld>
            <a:endParaRPr b="0" lang="de-DE" sz="1400" spc="-1" strike="noStrike">
              <a:latin typeface="Source Sans Pro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477000" y="6822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de-DE" sz="1400" spc="-1" strike="noStrike">
                <a:latin typeface="Open Sans"/>
              </a:rPr>
              <a:t>&lt;footer&gt;</a:t>
            </a:r>
            <a:endParaRPr b="0" lang="de-DE" sz="1400" spc="-1" strike="noStrike">
              <a:latin typeface="Source Sans Pro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197000" y="6773400"/>
            <a:ext cx="1923480" cy="5346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333000" y="6624000"/>
            <a:ext cx="855000" cy="855000"/>
          </a:xfrm>
          <a:prstGeom prst="rect">
            <a:avLst/>
          </a:prstGeom>
          <a:ln>
            <a:noFill/>
          </a:ln>
        </p:spPr>
      </p:pic>
      <p:sp>
        <p:nvSpPr>
          <p:cNvPr id="92" name="TextShape 6"/>
          <p:cNvSpPr txBox="1"/>
          <p:nvPr/>
        </p:nvSpPr>
        <p:spPr>
          <a:xfrm>
            <a:off x="7507080" y="42120"/>
            <a:ext cx="2932920" cy="2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de-DE" sz="1300" spc="-1" strike="noStrike">
                <a:solidFill>
                  <a:srgbClr val="0066b3"/>
                </a:solidFill>
                <a:latin typeface="Arial"/>
              </a:rPr>
              <a:t>openscience.adaptcentre.ie</a:t>
            </a:r>
            <a:endParaRPr b="0" lang="de-DE" sz="13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48000" y="1296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0" lang="de-DE" sz="4000" spc="-1" strike="noStrike">
                <a:solidFill>
                  <a:srgbClr val="0b4587"/>
                </a:solidFill>
                <a:latin typeface="Source Sans Pro Light"/>
              </a:rPr>
              <a:t>GDPRtEXT</a:t>
            </a:r>
            <a:br/>
            <a:r>
              <a:rPr b="0" lang="de-DE" sz="4000" spc="-1" strike="noStrike">
                <a:solidFill>
                  <a:srgbClr val="0b4587"/>
                </a:solidFill>
                <a:latin typeface="Source Sans Pro Light"/>
              </a:rPr>
              <a:t>GDPR as a Linked Data Resource</a:t>
            </a:r>
            <a:endParaRPr b="0" lang="de-DE" sz="400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48000" y="3094920"/>
            <a:ext cx="8568000" cy="33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1600" spc="-1" strike="noStrike" u="sng">
                <a:uFillTx/>
                <a:latin typeface="Open Sans"/>
                <a:ea typeface="Droid Sans Fallback"/>
              </a:rPr>
              <a:t>Harshvardhan J. Pandit</a:t>
            </a:r>
            <a:r>
              <a:rPr b="0" lang="de-DE" sz="1600" spc="-1" strike="noStrike" baseline="33000">
                <a:latin typeface="Open Sans"/>
                <a:ea typeface="Droid Sans Fallback"/>
              </a:rPr>
              <a:t>1</a:t>
            </a:r>
            <a:r>
              <a:rPr b="0" lang="de-DE" sz="1600" spc="-1" strike="noStrike">
                <a:latin typeface="Open Sans"/>
                <a:ea typeface="Droid Sans Fallback"/>
              </a:rPr>
              <a:t>, Kaniz Fatema</a:t>
            </a:r>
            <a:r>
              <a:rPr b="0" lang="de-DE" sz="1600" spc="-1" strike="noStrike" baseline="33000">
                <a:latin typeface="Open Sans"/>
                <a:ea typeface="Droid Sans Fallback"/>
              </a:rPr>
              <a:t>2</a:t>
            </a:r>
            <a:r>
              <a:rPr b="0" lang="de-DE" sz="1600" spc="-1" strike="noStrike">
                <a:latin typeface="Open Sans"/>
                <a:ea typeface="Droid Sans Fallback"/>
              </a:rPr>
              <a:t>, Declan O‘Sullivan</a:t>
            </a:r>
            <a:r>
              <a:rPr b="0" lang="de-DE" sz="1600" spc="-1" strike="noStrike" baseline="33000">
                <a:latin typeface="Open Sans"/>
                <a:ea typeface="Droid Sans Fallback"/>
              </a:rPr>
              <a:t>1</a:t>
            </a:r>
            <a:r>
              <a:rPr b="0" lang="de-DE" sz="1600" spc="-1" strike="noStrike">
                <a:latin typeface="Open Sans"/>
                <a:ea typeface="Droid Sans Fallback"/>
              </a:rPr>
              <a:t>, Dave Lewis</a:t>
            </a:r>
            <a:r>
              <a:rPr b="1" lang="de-DE" sz="1600" spc="-1" strike="noStrike" baseline="33000">
                <a:solidFill>
                  <a:srgbClr val="303030"/>
                </a:solidFill>
                <a:latin typeface="Source Sans Pro Semibold"/>
              </a:rPr>
              <a:t>1</a:t>
            </a:r>
            <a:endParaRPr b="1" lang="de-DE" sz="1600" spc="-1" strike="noStrike">
              <a:solidFill>
                <a:srgbClr val="303030"/>
              </a:solidFill>
              <a:latin typeface="Source Sans Pro Semibold"/>
            </a:endParaRPr>
          </a:p>
          <a:p>
            <a:endParaRPr b="1" lang="de-DE" sz="1600" spc="-1" strike="noStrike">
              <a:solidFill>
                <a:srgbClr val="303030"/>
              </a:solidFill>
              <a:latin typeface="Source Sans Pro Semibold"/>
            </a:endParaRPr>
          </a:p>
          <a:p>
            <a:r>
              <a:rPr b="1" lang="de-DE" sz="1600" spc="-1" strike="noStrike" baseline="33000">
                <a:solidFill>
                  <a:srgbClr val="303030"/>
                </a:solidFill>
                <a:latin typeface="Source Sans Pro Semibold"/>
              </a:rPr>
              <a:t>1</a:t>
            </a:r>
            <a:r>
              <a:rPr b="1" lang="de-DE" sz="1800" spc="-1" strike="noStrike" baseline="33000">
                <a:solidFill>
                  <a:srgbClr val="303030"/>
                </a:solidFill>
                <a:latin typeface="Source Sans Pro Semibold"/>
              </a:rPr>
              <a:t> </a:t>
            </a:r>
            <a:r>
              <a:rPr b="1" lang="de-DE" sz="1800" spc="-1" strike="noStrike">
                <a:solidFill>
                  <a:srgbClr val="303030"/>
                </a:solidFill>
                <a:latin typeface="Source Sans Pro Semibold"/>
              </a:rPr>
              <a:t>ADAPT Centre, Trinity College Dublin, Dublin Ireland</a:t>
            </a:r>
            <a:endParaRPr b="1" lang="de-DE" sz="1800" spc="-1" strike="noStrike">
              <a:solidFill>
                <a:srgbClr val="303030"/>
              </a:solidFill>
              <a:latin typeface="Source Sans Pro Semibold"/>
            </a:endParaRPr>
          </a:p>
          <a:p>
            <a:r>
              <a:rPr b="1" lang="de-DE" sz="1600" spc="-1" strike="noStrike" baseline="33000">
                <a:solidFill>
                  <a:srgbClr val="303030"/>
                </a:solidFill>
                <a:latin typeface="Source Sans Pro Semibold"/>
              </a:rPr>
              <a:t>2 </a:t>
            </a:r>
            <a:r>
              <a:rPr b="1" lang="de-DE" sz="1600" spc="-1" strike="noStrike">
                <a:solidFill>
                  <a:srgbClr val="303030"/>
                </a:solidFill>
                <a:latin typeface="Source Sans Pro Semibold"/>
              </a:rPr>
              <a:t>University of Derby, Derby, United Kingdom</a:t>
            </a:r>
            <a:endParaRPr b="1" lang="de-DE" sz="1600" spc="-1" strike="noStrike">
              <a:solidFill>
                <a:srgbClr val="303030"/>
              </a:solidFill>
              <a:latin typeface="Source Sans Pro Semibold"/>
            </a:endParaRPr>
          </a:p>
          <a:p>
            <a:endParaRPr b="1" lang="de-DE" sz="1600" spc="-1" strike="noStrike">
              <a:solidFill>
                <a:srgbClr val="303030"/>
              </a:solidFill>
              <a:latin typeface="Source Sans Pro Semibold"/>
            </a:endParaRPr>
          </a:p>
          <a:p>
            <a:r>
              <a:rPr b="1" lang="de-DE" sz="1100" spc="-1" strike="noStrike">
                <a:solidFill>
                  <a:srgbClr val="303030"/>
                </a:solidFill>
                <a:latin typeface="Source Sans Pro Semibold"/>
              </a:rPr>
              <a:t>The ADAPT Centre is funded under the</a:t>
            </a:r>
            <a:endParaRPr b="1" lang="de-DE" sz="1100" spc="-1" strike="noStrike">
              <a:solidFill>
                <a:srgbClr val="303030"/>
              </a:solidFill>
              <a:latin typeface="Source Sans Pro Semibold"/>
            </a:endParaRPr>
          </a:p>
          <a:p>
            <a:r>
              <a:rPr b="1" lang="de-DE" sz="1100" spc="-1" strike="noStrike">
                <a:solidFill>
                  <a:srgbClr val="303030"/>
                </a:solidFill>
                <a:latin typeface="Source Sans Pro Semibold"/>
              </a:rPr>
              <a:t>SFI Research Centres Programme (Grant 13/RC/2106)</a:t>
            </a:r>
            <a:endParaRPr b="1" lang="de-DE" sz="1100" spc="-1" strike="noStrike">
              <a:solidFill>
                <a:srgbClr val="303030"/>
              </a:solidFill>
              <a:latin typeface="Source Sans Pro Semibold"/>
            </a:endParaRPr>
          </a:p>
          <a:p>
            <a:r>
              <a:rPr b="1" lang="de-DE" sz="1100" spc="-1" strike="noStrike">
                <a:solidFill>
                  <a:srgbClr val="303030"/>
                </a:solidFill>
                <a:latin typeface="Source Sans Pro Semibold"/>
              </a:rPr>
              <a:t>and is co-funded under the European Regional Development Fund.</a:t>
            </a:r>
            <a:endParaRPr b="1" lang="de-DE" sz="1100" spc="-1" strike="noStrike">
              <a:solidFill>
                <a:srgbClr val="303030"/>
              </a:solidFill>
              <a:latin typeface="Source Sans Pro Semibold"/>
            </a:endParaRPr>
          </a:p>
        </p:txBody>
      </p:sp>
      <p:pic>
        <p:nvPicPr>
          <p:cNvPr id="131" name="Picture 1" descr=""/>
          <p:cNvPicPr/>
          <p:nvPr/>
        </p:nvPicPr>
        <p:blipFill>
          <a:blip r:embed="rId1"/>
          <a:stretch/>
        </p:blipFill>
        <p:spPr>
          <a:xfrm>
            <a:off x="3600000" y="6768000"/>
            <a:ext cx="4100040" cy="43308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GDPR on the Web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Official copy of GDPR is available as HTML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Extract statements from it using JS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Refer to each reference using HTML id attributes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Like - </a:t>
            </a:r>
            <a:r>
              <a:rPr b="0" lang="de-DE" sz="3200" spc="-1" strike="noStrike">
                <a:solidFill>
                  <a:srgbClr val="21409a"/>
                </a:solidFill>
                <a:latin typeface="Source Sans Pro"/>
              </a:rPr>
              <a:t>gdpr.html#article4-11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266760"/>
            <a:ext cx="9071640" cy="160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ELI Ontology</a:t>
            </a:r>
            <a:br/>
            <a:r>
              <a:rPr b="0" lang="de-DE" sz="3200" spc="-1" strike="noStrike">
                <a:solidFill>
                  <a:srgbClr val="0b4587"/>
                </a:solidFill>
                <a:latin typeface="Source Sans Pro Light"/>
              </a:rPr>
              <a:t>European Legislation Identifier</a:t>
            </a:r>
            <a:endParaRPr b="0" lang="de-DE" sz="320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Published by European Publications Office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We use latest version, v1.1 (2016-09)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https://publications.europa.eu/en/mdr/eli/index.html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510480"/>
            <a:ext cx="9071640" cy="13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66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GDPRtEXT Ontology</a:t>
            </a:r>
            <a:br/>
            <a:r>
              <a:rPr b="0" lang="de-DE" sz="2600" spc="-1" strike="noStrike">
                <a:solidFill>
                  <a:srgbClr val="0b4587"/>
                </a:solidFill>
                <a:latin typeface="Source Sans Pro Light"/>
              </a:rPr>
              <a:t>Extend ELI Ontology</a:t>
            </a:r>
            <a:endParaRPr b="0" lang="de-DE" sz="260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DejaVu Sans Mono"/>
              </a:rPr>
              <a:t>eli:LegalResource</a:t>
            </a:r>
            <a:r>
              <a:rPr b="0" lang="de-DE" sz="3200" spc="-1" strike="noStrike">
                <a:latin typeface="Source Sans Pro"/>
              </a:rPr>
              <a:t> (LR) is a legal resource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DejaVu Sans Mono"/>
              </a:rPr>
              <a:t>eli:LegalResourceSubdivision</a:t>
            </a:r>
            <a:r>
              <a:rPr b="0" lang="de-DE" sz="3200" spc="-1" strike="noStrike">
                <a:latin typeface="Source Sans Pro"/>
              </a:rPr>
              <a:t> (LRS) is its (sub-)part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We extend LRS to define: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Chapter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Section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Article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Point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SubPoint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Recital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Citation</a:t>
            </a:r>
            <a:endParaRPr b="0" lang="de-DE" sz="2800" spc="-1" strike="noStrike">
              <a:latin typeface="Source Sans Pro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510480"/>
            <a:ext cx="9071640" cy="13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66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GDPR Catalog</a:t>
            </a:r>
            <a:br/>
            <a:r>
              <a:rPr b="0" lang="de-DE" sz="2600" spc="-1" strike="noStrike">
                <a:solidFill>
                  <a:srgbClr val="0b4587"/>
                </a:solidFill>
                <a:latin typeface="Source Sans Pro Light"/>
              </a:rPr>
              <a:t>define using DCAT / VOID</a:t>
            </a:r>
            <a:endParaRPr b="0" lang="de-DE" sz="260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2345040"/>
            <a:ext cx="8208000" cy="380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499680" y="2223720"/>
          <a:ext cx="6785640" cy="3849480"/>
        </p:xfrm>
        <a:graphic>
          <a:graphicData uri="http://schemas.openxmlformats.org/drawingml/2006/table">
            <a:tbl>
              <a:tblPr/>
              <a:tblGrid>
                <a:gridCol w="2261520"/>
                <a:gridCol w="2261520"/>
                <a:gridCol w="2262960"/>
              </a:tblGrid>
              <a:tr h="9622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Dataset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Distribution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Comment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9622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canonical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HTML, PDF, XML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Official GDPR distributions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622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textid, dataset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HTML, JSON, text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GDPR text with IDs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963000"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annotated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XML, Turtle, JSON-LD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de-DE" sz="1800" spc="-1" strike="noStrike">
                          <a:latin typeface="Arial"/>
                        </a:rPr>
                        <a:t>RDF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63480" y="720000"/>
            <a:ext cx="8696520" cy="47138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Published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04000" y="2160000"/>
            <a:ext cx="9071640" cy="399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Zenodo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1409a"/>
                </a:solidFill>
                <a:latin typeface="Source Sans Pro"/>
              </a:rPr>
              <a:t>10.5281/zenodo.1146350 </a:t>
            </a:r>
            <a:endParaRPr b="0" lang="de-DE" sz="28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Datahub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1409a"/>
                </a:solidFill>
                <a:latin typeface="Source Sans Pro"/>
              </a:rPr>
              <a:t>https://datahub.ckan.io/dataset/gdprtext</a:t>
            </a:r>
            <a:endParaRPr b="0" lang="de-DE" sz="28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data.gov.ie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21409a"/>
                </a:solidFill>
                <a:latin typeface="Source Sans Pro"/>
              </a:rPr>
              <a:t>https://data.gov.ie/dataset/gdprtext</a:t>
            </a:r>
            <a:endParaRPr b="0" lang="de-DE" sz="2800" spc="-1" strike="noStrike">
              <a:latin typeface="Source Sans Pro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510480"/>
            <a:ext cx="9071640" cy="13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66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GDPRtEXT Ontology</a:t>
            </a:r>
            <a:br/>
            <a:r>
              <a:rPr b="0" lang="de-DE" sz="26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Defining GDPR terms and concepts</a:t>
            </a:r>
            <a:endParaRPr b="0" lang="de-DE" sz="260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DejaVu Sans Mono"/>
              </a:rPr>
              <a:t>Define term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skos:Concept without broad/narrow</a:t>
            </a:r>
            <a:endParaRPr b="0" lang="de-DE" sz="28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DejaVu Sans Mono"/>
              </a:rPr>
              <a:t>Link to definition in GDPR text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rdfs:isDefinedBy</a:t>
            </a:r>
            <a:endParaRPr b="0" lang="de-DE" sz="28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DejaVu Sans Mono"/>
              </a:rPr>
              <a:t>Additional relations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DejaVu Sans Mono"/>
              </a:rPr>
              <a:t>Annotation property </a:t>
            </a:r>
            <a:r>
              <a:rPr b="0" i="1" lang="de-DE" sz="2800" spc="-1" strike="noStrike">
                <a:latin typeface="DejaVu Sans Mono"/>
              </a:rPr>
              <a:t>involves</a:t>
            </a:r>
            <a:endParaRPr b="0" lang="de-DE" sz="28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latin typeface="Source Sans Pro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510480"/>
            <a:ext cx="9071640" cy="136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66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GDPRtEXT Ontology</a:t>
            </a:r>
            <a:br/>
            <a:r>
              <a:rPr b="0" lang="de-DE" sz="26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Defining GDPR terms and concepts</a:t>
            </a:r>
            <a:endParaRPr b="0" lang="de-DE" sz="260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OWL2 vocabulary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200+ concepts/terms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DejaVu Sans Mono"/>
              </a:rPr>
              <a:t>purl.org</a:t>
            </a:r>
            <a:r>
              <a:rPr b="0" lang="de-DE" sz="3200" spc="-1" strike="noStrike">
                <a:latin typeface="Source sans pro"/>
              </a:rPr>
              <a:t> for persistent url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CC-by-4.0 license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785760" y="547200"/>
            <a:ext cx="5790240" cy="586080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504000" y="2774880"/>
            <a:ext cx="3024000" cy="24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Widoco</a:t>
            </a:r>
            <a:endParaRPr b="0" lang="de-DE" sz="1800" spc="-1" strike="noStrike">
              <a:latin typeface="Arial"/>
            </a:endParaRPr>
          </a:p>
          <a:p>
            <a:r>
              <a:rPr b="0" lang="de-DE" sz="1300" spc="-1" strike="noStrike">
                <a:latin typeface="Arial"/>
              </a:rPr>
              <a:t>https://doi.org/10.5281/zenodo.591294</a:t>
            </a:r>
            <a:endParaRPr b="0" lang="de-DE" sz="1300" spc="-1" strike="noStrike">
              <a:latin typeface="Arial"/>
            </a:endParaRPr>
          </a:p>
          <a:p>
            <a:endParaRPr b="0" lang="de-DE" sz="13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LODE</a:t>
            </a:r>
            <a:endParaRPr b="0" lang="de-DE" sz="1800" spc="-1" strike="noStrike">
              <a:latin typeface="Arial"/>
            </a:endParaRPr>
          </a:p>
          <a:p>
            <a:r>
              <a:rPr b="0" lang="de-DE" sz="1300" spc="-1" strike="noStrike">
                <a:latin typeface="Arial"/>
              </a:rPr>
              <a:t>http://www.essepuntato.it/lode</a:t>
            </a:r>
            <a:endParaRPr b="0" lang="de-DE" sz="1300" spc="-1" strike="noStrike">
              <a:latin typeface="Arial"/>
            </a:endParaRPr>
          </a:p>
          <a:p>
            <a:endParaRPr b="0" lang="de-DE" sz="13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WebVOWL</a:t>
            </a:r>
            <a:endParaRPr b="0" lang="de-DE" sz="1800" spc="-1" strike="noStrike">
              <a:latin typeface="Arial"/>
            </a:endParaRPr>
          </a:p>
          <a:p>
            <a:r>
              <a:rPr b="0" lang="de-DE" sz="1300" spc="-1" strike="noStrike">
                <a:latin typeface="Arial"/>
              </a:rPr>
              <a:t>http://vowl.visualdataweb.org/</a:t>
            </a:r>
            <a:endParaRPr b="0" lang="de-DE" sz="1300" spc="-1" strike="noStrike">
              <a:latin typeface="Arial"/>
            </a:endParaRPr>
          </a:p>
          <a:p>
            <a:endParaRPr b="0" lang="de-DE" sz="13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Available online</a:t>
            </a:r>
            <a:endParaRPr b="0" lang="de-DE" sz="1800" spc="-1" strike="noStrike">
              <a:latin typeface="Arial"/>
            </a:endParaRPr>
          </a:p>
          <a:p>
            <a:r>
              <a:rPr b="0" lang="de-DE" sz="1300" spc="-1" strike="noStrike">
                <a:latin typeface="Arial"/>
              </a:rPr>
              <a:t>https://openscience.adaptcentre.ie/ontologies/GDPRtEXT/deliverables/docs/index-en.html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2067120"/>
            <a:ext cx="4495320" cy="106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3200" spc="-1" strike="noStrike">
                <a:solidFill>
                  <a:srgbClr val="0b4587"/>
                </a:solidFill>
                <a:latin typeface="Source Sans Pro Light"/>
                <a:ea typeface="Tahoma"/>
              </a:rPr>
              <a:t>Documentation</a:t>
            </a:r>
            <a:endParaRPr b="0" lang="de-DE" sz="3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DPD to GDPR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Data Protection Directive (DPD)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Link related points as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Same (no change)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Reduced (less requirements)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Slightly Changed (minor change)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Completely Changed (major change)</a:t>
            </a:r>
            <a:endParaRPr b="0" lang="de-DE" sz="28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Extended (more requirements)</a:t>
            </a:r>
            <a:endParaRPr b="0" lang="de-DE" sz="2800" spc="-1" strike="noStrike"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668880"/>
            <a:ext cx="9071640" cy="113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GDPR???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48000" y="1944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General Data Protection Regulation (GDPR)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New data protection law for EU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Implemented from 25th May 2018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Affects legal basis for how our personal data is being used by organisations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Benefits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Compliance Documentation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Reports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Privacy Policy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Licenses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Link Legal Datasets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Relate Laws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Future Work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Expand GDPRtEXT vocabulary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Adapt recent change/correction to GDPR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Extend approach to other legal documents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Possible collaboration with </a:t>
            </a:r>
            <a:r>
              <a:rPr b="0" lang="de-DE" sz="3200" spc="-1" strike="noStrike">
                <a:solidFill>
                  <a:srgbClr val="21409a"/>
                </a:solidFill>
                <a:latin typeface="Source Sans Pro"/>
              </a:rPr>
              <a:t>lexparency.org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686880"/>
            <a:ext cx="9071640" cy="340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Thank you...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0000" y="4896000"/>
            <a:ext cx="7910280" cy="104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4000" spc="-1" strike="noStrike">
                <a:latin typeface="Arial"/>
              </a:rPr>
              <a:t>GDPRtEXT</a:t>
            </a:r>
            <a:br/>
            <a:r>
              <a:rPr b="0" lang="de-DE" sz="4000" spc="-1" strike="noStrike">
                <a:latin typeface="Arial"/>
              </a:rPr>
              <a:t>GDPR as a Linked Data Resource</a:t>
            </a:r>
            <a:endParaRPr b="0" lang="de-DE" sz="4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616000" y="581760"/>
            <a:ext cx="3083400" cy="561024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5957280" y="6264000"/>
            <a:ext cx="246672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de-DE" sz="1050" spc="-1" strike="noStrike">
                <a:latin typeface="Arial"/>
              </a:rPr>
              <a:t>https://xkcd.com/1998/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20000" y="720000"/>
            <a:ext cx="4320000" cy="209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Consent</a:t>
            </a:r>
            <a:endParaRPr b="0" lang="de-DE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Information given to user</a:t>
            </a:r>
            <a:endParaRPr b="0" lang="de-DE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What data is collected?</a:t>
            </a:r>
            <a:endParaRPr b="0" lang="de-DE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How is it used?</a:t>
            </a:r>
            <a:endParaRPr b="0" lang="de-DE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Who is it shared with?</a:t>
            </a:r>
            <a:endParaRPr b="0" lang="de-DE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latin typeface="Arial"/>
              </a:rPr>
              <a:t>How long is it stored for?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48000" y="6192000"/>
            <a:ext cx="4320000" cy="30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de-DE" sz="1050" spc="-1" strike="noStrike">
                <a:latin typeface="Arial"/>
              </a:rPr>
              <a:t>https://www.flickr.com/photos/cardkarma/</a:t>
            </a:r>
            <a:endParaRPr b="0" lang="de-DE" sz="105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669680" y="2964600"/>
            <a:ext cx="2506320" cy="32634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GDPR document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References to GDPR are textual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E.g. Article 4(11), A4-11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No consistent format for these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Great for humans, but not for machines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Existing Work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Legal documents are already provided as linked data (and use semantic web!!!)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But they only define document level metadata, so we have a way to refer to GDPR itself, but…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How to refer to its specific points, terms, or concepts </a:t>
            </a:r>
            <a:r>
              <a:rPr b="0" lang="de-DE" sz="2000" spc="-1" strike="noStrike">
                <a:latin typeface="Source Sans Pro"/>
              </a:rPr>
              <a:t> </a:t>
            </a:r>
            <a:r>
              <a:rPr b="0" lang="de-DE" sz="2000" spc="-1" strike="noStrike">
                <a:solidFill>
                  <a:srgbClr val="666666"/>
                </a:solidFill>
                <a:latin typeface="Source Sans Pro"/>
              </a:rPr>
              <a:t>← research problem right here!</a:t>
            </a:r>
            <a:endParaRPr b="0" lang="de-DE" sz="20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Target Use-Case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GDPRov – a provenance vocabulary for consent and data lifecycles  based on GDPR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Extends PROV-O and P-Plan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How to relate with GDPR obligations and concepts?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Solution ?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A way to refer to the articles within GDPR with different levels of granularity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A way to refer to the terms and concepts within GDPR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 u="sng">
                <a:uFillTx/>
                <a:latin typeface="Source Sans Pro"/>
              </a:rPr>
              <a:t>Using Semantic Web! 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Approach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2160000"/>
            <a:ext cx="9071640" cy="399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Understand structure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Convert links to Semantic Web notations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Identify relevant terms and concepts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Define Ontology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686880"/>
            <a:ext cx="9071640" cy="118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0" lang="de-DE" sz="7660" spc="-1" strike="noStrike">
                <a:solidFill>
                  <a:srgbClr val="0b4587"/>
                </a:solidFill>
                <a:latin typeface="Source Sans Pro Light"/>
              </a:rPr>
              <a:t>Structure of GDPR</a:t>
            </a:r>
            <a:endParaRPr b="0" lang="de-DE" sz="7660" spc="-1" strike="noStrike">
              <a:solidFill>
                <a:srgbClr val="0b4587"/>
              </a:solidFill>
              <a:latin typeface="Source Sans Pro Ligh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04000" y="1944000"/>
            <a:ext cx="9071640" cy="42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Recitals (173)</a:t>
            </a:r>
            <a:endParaRPr b="0" lang="de-DE" sz="32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Chapters (10 – numbered I to X)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Sections (numbered in every chapter)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Articles (total 99, continuos numbering)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Source Sans Pro"/>
              </a:rPr>
              <a:t>Points (numbered in every article)</a:t>
            </a:r>
            <a:endParaRPr b="0" lang="de-DE" sz="2000" spc="-1" strike="noStrike"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Source Sans Pro"/>
              </a:rPr>
              <a:t>Subpoints (numbered in every point)</a:t>
            </a:r>
            <a:endParaRPr b="0" lang="de-DE" sz="2000" spc="-1" strike="noStrike">
              <a:latin typeface="Source Sans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Citations (21)</a:t>
            </a:r>
            <a:endParaRPr b="0" lang="de-DE" sz="32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2017-10-17T19:32:33Z</dcterms:created>
  <dc:creator/>
  <dc:description/>
  <dc:language>en-GB</dc:language>
  <cp:lastModifiedBy/>
  <cp:lastPrinted>2017-11-07T18:36:30Z</cp:lastPrinted>
  <dcterms:modified xsi:type="dcterms:W3CDTF">2018-06-01T00:08:06Z</dcterms:modified>
  <cp:revision>203</cp:revision>
  <dc:subject/>
  <dc:title/>
</cp:coreProperties>
</file>