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a39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6099120" y="0"/>
            <a:ext cx="3044880" cy="2030400"/>
            <a:chOff x="6099120" y="0"/>
            <a:chExt cx="3044880" cy="2030400"/>
          </a:xfrm>
        </p:grpSpPr>
        <p:sp>
          <p:nvSpPr>
            <p:cNvPr id="1" name="CustomShape 2"/>
            <p:cNvSpPr/>
            <p:nvPr/>
          </p:nvSpPr>
          <p:spPr>
            <a:xfrm>
              <a:off x="8128800" y="0"/>
              <a:ext cx="1014480" cy="10144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 flipH="1">
              <a:off x="7112880" y="0"/>
              <a:ext cx="1014480" cy="101448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 flipH="1" rot="10800000">
              <a:off x="7113600" y="2030040"/>
              <a:ext cx="1014480" cy="101448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10800000">
              <a:off x="6099120" y="720"/>
              <a:ext cx="1014480" cy="101448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 rot="10800000">
              <a:off x="8129520" y="1015920"/>
              <a:ext cx="1014480" cy="101448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265680" y="1151280"/>
            <a:ext cx="4044600" cy="15638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65680" y="1151280"/>
            <a:ext cx="4044600" cy="156384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800" spc="-1" strike="noStrike">
                <a:latin typeface="Arial"/>
              </a:rPr>
              <a:t>Click to edit the title text format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0" y="0"/>
            <a:ext cx="4571280" cy="51429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2"/>
          <p:cNvSpPr/>
          <p:nvPr/>
        </p:nvSpPr>
        <p:spPr>
          <a:xfrm>
            <a:off x="5029560" y="4495680"/>
            <a:ext cx="467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w3.org/ns/dpv" TargetMode="External"/><Relationship Id="rId2" Type="http://schemas.openxmlformats.org/officeDocument/2006/relationships/hyperlink" Target="mailto:me@harshp.com" TargetMode="External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hyperlink" Target="http://w3.org/ns/dpv" TargetMode="External"/><Relationship Id="rId3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ww.w3.org/community/dpvcg/" TargetMode="External"/><Relationship Id="rId2" Type="http://schemas.openxmlformats.org/officeDocument/2006/relationships/hyperlink" Target="http://w3.org/ns/dpv" TargetMode="External"/><Relationship Id="rId3" Type="http://schemas.openxmlformats.org/officeDocument/2006/relationships/hyperlink" Target="http://github.com/dpvcg/dpv" TargetMode="External"/><Relationship Id="rId4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97960" y="1775160"/>
            <a:ext cx="8221320" cy="83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GB" sz="4200" spc="-1" strike="noStrike">
                <a:solidFill>
                  <a:srgbClr val="ffffff"/>
                </a:solidFill>
                <a:latin typeface="Roboto"/>
                <a:ea typeface="Roboto"/>
              </a:rPr>
              <a:t>Data Privacy Vocabulary v0.1</a:t>
            </a:r>
            <a:endParaRPr b="0" lang="en-GB" sz="4200" spc="-1" strike="noStrike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97960" y="2411280"/>
            <a:ext cx="8221320" cy="4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GB" sz="2100" spc="-1" strike="noStrike" u="sng">
                <a:solidFill>
                  <a:srgbClr val="f06292"/>
                </a:solidFill>
                <a:uFillTx/>
                <a:latin typeface="Roboto"/>
                <a:ea typeface="Roboto"/>
                <a:hlinkClick r:id="rId1"/>
              </a:rPr>
              <a:t>http://w3.org/ns/dpv</a:t>
            </a:r>
            <a:endParaRPr b="0" lang="en-GB" sz="2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Roboto"/>
                <a:ea typeface="Roboto"/>
              </a:rPr>
              <a:t>W3C Data Privacy Vocabularies and Controls CG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200" spc="-1" strike="noStrike">
                <a:solidFill>
                  <a:srgbClr val="ffffff"/>
                </a:solidFill>
                <a:latin typeface="Roboto"/>
                <a:ea typeface="Roboto"/>
              </a:rPr>
              <a:t>Sep 2019</a:t>
            </a:r>
            <a:endParaRPr b="0" lang="en-GB" sz="1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100" spc="-1" strike="noStrike">
                <a:solidFill>
                  <a:srgbClr val="ffffff"/>
                </a:solidFill>
                <a:latin typeface="Roboto"/>
                <a:ea typeface="Roboto"/>
              </a:rPr>
              <a:t>Harshvardhan J. Pandit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100" spc="-1" strike="noStrike">
                <a:solidFill>
                  <a:srgbClr val="ffffff"/>
                </a:solidFill>
                <a:latin typeface="Roboto"/>
                <a:ea typeface="Roboto"/>
              </a:rPr>
              <a:t>PhD Researcher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100" spc="-1" strike="noStrike">
                <a:solidFill>
                  <a:srgbClr val="ffffff"/>
                </a:solidFill>
                <a:latin typeface="Roboto"/>
                <a:ea typeface="Roboto"/>
              </a:rPr>
              <a:t>ADAPT Centre, Trinity College Dublin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100" spc="-1" strike="noStrike" u="sng">
                <a:solidFill>
                  <a:srgbClr val="f06292"/>
                </a:solidFill>
                <a:uFillTx/>
                <a:latin typeface="Roboto"/>
                <a:ea typeface="Roboto"/>
                <a:hlinkClick r:id="rId2"/>
              </a:rPr>
              <a:t>me@harshp.com</a:t>
            </a:r>
            <a:r>
              <a:rPr b="0" lang="en-GB" sz="2100" spc="-1" strike="noStrike">
                <a:solidFill>
                  <a:srgbClr val="ffffff"/>
                </a:solidFill>
                <a:latin typeface="Roboto"/>
                <a:ea typeface="Roboto"/>
              </a:rPr>
              <a:t>  </a:t>
            </a:r>
            <a:endParaRPr b="0" lang="en-GB" sz="2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100" spc="-1" strike="noStrike">
                <a:solidFill>
                  <a:srgbClr val="ffffff"/>
                </a:solidFill>
                <a:latin typeface="Roboto"/>
                <a:ea typeface="Roboto"/>
              </a:rPr>
              <a:t>License for this presentation: CC-by-NC 4.0</a:t>
            </a:r>
            <a:endParaRPr b="0" lang="en-GB" sz="2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11760" y="555480"/>
            <a:ext cx="2807280" cy="7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2a3990"/>
                </a:solidFill>
                <a:latin typeface="Roboto"/>
                <a:ea typeface="Roboto"/>
              </a:rPr>
              <a:t>Ongoing Work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311760" y="1465920"/>
            <a:ext cx="5971680" cy="31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0420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-GB" sz="1200" spc="-1" strike="noStrike">
                <a:solidFill>
                  <a:srgbClr val="434343"/>
                </a:solidFill>
                <a:latin typeface="Roboto"/>
                <a:ea typeface="Roboto"/>
              </a:rPr>
              <a:t>Examples and Use-Cases</a:t>
            </a:r>
            <a:endParaRPr b="0" lang="en-GB" sz="1200" spc="-1" strike="noStrike">
              <a:latin typeface="Arial"/>
            </a:endParaRPr>
          </a:p>
          <a:p>
            <a:pPr marL="457200" indent="-30420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-GB" sz="1200" spc="-1" strike="noStrike">
                <a:solidFill>
                  <a:srgbClr val="434343"/>
                </a:solidFill>
                <a:latin typeface="Roboto"/>
                <a:ea typeface="Roboto"/>
              </a:rPr>
              <a:t>Expand with more categories</a:t>
            </a:r>
            <a:endParaRPr b="0" lang="en-GB" sz="1200" spc="-1" strike="noStrike">
              <a:latin typeface="Arial"/>
            </a:endParaRPr>
          </a:p>
          <a:p>
            <a:pPr marL="457200" indent="-304200">
              <a:lnSpc>
                <a:spcPct val="115000"/>
              </a:lnSpc>
              <a:buClr>
                <a:srgbClr val="434343"/>
              </a:buClr>
              <a:buFont typeface="Roboto"/>
              <a:buChar char="●"/>
            </a:pPr>
            <a:r>
              <a:rPr b="0" lang="en-GB" sz="1200" spc="-1" strike="noStrike">
                <a:solidFill>
                  <a:srgbClr val="434343"/>
                </a:solidFill>
                <a:latin typeface="Roboto"/>
                <a:ea typeface="Roboto"/>
              </a:rPr>
              <a:t>Recipients, Third Parties, Roles</a:t>
            </a:r>
            <a:endParaRPr b="0" lang="en-GB" sz="12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endParaRPr b="0" lang="en-GB" sz="12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401760" y="2602080"/>
            <a:ext cx="2807280" cy="7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2a3990"/>
                </a:solidFill>
                <a:latin typeface="Roboto"/>
                <a:ea typeface="Roboto"/>
              </a:rPr>
              <a:t>Contribute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311760" y="3358080"/>
            <a:ext cx="5971680" cy="31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457200" indent="-304200">
              <a:lnSpc>
                <a:spcPct val="115000"/>
              </a:lnSpc>
              <a:buClr>
                <a:srgbClr val="434343"/>
              </a:buClr>
              <a:buFont typeface="Roboto"/>
              <a:buChar char="❏"/>
            </a:pPr>
            <a:r>
              <a:rPr b="0" lang="en-GB" sz="1200" spc="-1" strike="noStrike">
                <a:solidFill>
                  <a:srgbClr val="434343"/>
                </a:solidFill>
                <a:latin typeface="Roboto"/>
                <a:ea typeface="Roboto"/>
              </a:rPr>
              <a:t>Join DPVCG</a:t>
            </a:r>
            <a:endParaRPr b="0" lang="en-GB" sz="1200" spc="-1" strike="noStrike">
              <a:latin typeface="Arial"/>
            </a:endParaRPr>
          </a:p>
          <a:p>
            <a:pPr marL="457200" indent="-304200">
              <a:lnSpc>
                <a:spcPct val="115000"/>
              </a:lnSpc>
              <a:buClr>
                <a:srgbClr val="434343"/>
              </a:buClr>
              <a:buFont typeface="Roboto"/>
              <a:buChar char="❏"/>
            </a:pPr>
            <a:r>
              <a:rPr b="0" lang="en-GB" sz="1200" spc="-1" strike="noStrike">
                <a:solidFill>
                  <a:srgbClr val="434343"/>
                </a:solidFill>
                <a:latin typeface="Roboto"/>
                <a:ea typeface="Roboto"/>
              </a:rPr>
              <a:t>Send suggestions/comments/feedbacks to public mailing list</a:t>
            </a:r>
            <a:endParaRPr b="0" lang="en-GB" sz="1200" spc="-1" strike="noStrike">
              <a:latin typeface="Arial"/>
            </a:endParaRPr>
          </a:p>
          <a:p>
            <a:pPr marL="457200" indent="-304200">
              <a:lnSpc>
                <a:spcPct val="115000"/>
              </a:lnSpc>
              <a:buClr>
                <a:srgbClr val="434343"/>
              </a:buClr>
              <a:buFont typeface="Roboto"/>
              <a:buChar char="❏"/>
            </a:pPr>
            <a:r>
              <a:rPr b="0" lang="en-GB" sz="1200" spc="-1" strike="noStrike">
                <a:solidFill>
                  <a:srgbClr val="434343"/>
                </a:solidFill>
                <a:latin typeface="Roboto"/>
                <a:ea typeface="Roboto"/>
              </a:rPr>
              <a:t>Interact on Github</a:t>
            </a:r>
            <a:endParaRPr b="0" lang="en-GB" sz="1200" spc="-1" strike="noStrike">
              <a:latin typeface="Arial"/>
            </a:endParaRPr>
          </a:p>
          <a:p>
            <a:pPr marL="457200" indent="-304200">
              <a:lnSpc>
                <a:spcPct val="115000"/>
              </a:lnSpc>
              <a:buClr>
                <a:srgbClr val="434343"/>
              </a:buClr>
              <a:buFont typeface="Roboto"/>
              <a:buChar char="❏"/>
            </a:pPr>
            <a:r>
              <a:rPr b="0" lang="en-GB" sz="1200" spc="-1" strike="noStrike">
                <a:solidFill>
                  <a:srgbClr val="434343"/>
                </a:solidFill>
                <a:latin typeface="Roboto"/>
                <a:ea typeface="Roboto"/>
              </a:rPr>
              <a:t>Communicate with one of the CG members</a:t>
            </a:r>
            <a:endParaRPr b="0" lang="en-GB" sz="1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62;p23" descr=""/>
          <p:cNvPicPr/>
          <p:nvPr/>
        </p:nvPicPr>
        <p:blipFill>
          <a:blip r:embed="rId1"/>
          <a:stretch/>
        </p:blipFill>
        <p:spPr>
          <a:xfrm>
            <a:off x="91080" y="1339200"/>
            <a:ext cx="4354920" cy="2464560"/>
          </a:xfrm>
          <a:prstGeom prst="rect">
            <a:avLst/>
          </a:prstGeom>
          <a:ln>
            <a:noFill/>
          </a:ln>
        </p:spPr>
      </p:pic>
      <p:sp>
        <p:nvSpPr>
          <p:cNvPr id="198" name="CustomShape 1"/>
          <p:cNvSpPr/>
          <p:nvPr/>
        </p:nvSpPr>
        <p:spPr>
          <a:xfrm>
            <a:off x="5078880" y="849600"/>
            <a:ext cx="3848040" cy="83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ffffff"/>
                </a:solidFill>
                <a:latin typeface="Roboto"/>
                <a:ea typeface="Roboto"/>
              </a:rPr>
              <a:t>Data Privacy Vocabulary</a:t>
            </a:r>
            <a:br/>
            <a:r>
              <a:rPr b="0" lang="en-GB" sz="2100" spc="-1" strike="noStrike" u="sng">
                <a:solidFill>
                  <a:srgbClr val="f06292"/>
                </a:solidFill>
                <a:uFillTx/>
                <a:latin typeface="Roboto"/>
                <a:ea typeface="Roboto"/>
                <a:hlinkClick r:id="rId2"/>
              </a:rPr>
              <a:t>http://w3.org/ns/dpv</a:t>
            </a:r>
            <a:br/>
            <a:r>
              <a:rPr b="0" lang="en-GB" sz="1200" spc="-1" strike="noStrike">
                <a:solidFill>
                  <a:srgbClr val="ffffff"/>
                </a:solidFill>
                <a:latin typeface="Roboto"/>
                <a:ea typeface="Roboto"/>
              </a:rPr>
              <a:t>W3C Data Privacy Vocabularies and Controls CG</a:t>
            </a:r>
            <a:endParaRPr b="0" lang="en-GB" sz="12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5078880" y="2987280"/>
            <a:ext cx="3848040" cy="43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ffffff"/>
                </a:solidFill>
                <a:latin typeface="Roboto"/>
                <a:ea typeface="Roboto"/>
              </a:rPr>
              <a:t>Harshvardhan J. Pandit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ffffff"/>
                </a:solidFill>
                <a:latin typeface="Roboto"/>
                <a:ea typeface="Roboto"/>
              </a:rPr>
              <a:t>PhD Researcher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ffffff"/>
                </a:solidFill>
                <a:latin typeface="Roboto"/>
                <a:ea typeface="Roboto"/>
              </a:rPr>
              <a:t>ADAPT Centre, Trinity College Dublin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1600" spc="-1" strike="noStrike">
                <a:solidFill>
                  <a:srgbClr val="ffffff"/>
                </a:solidFill>
                <a:latin typeface="Roboto"/>
                <a:ea typeface="Roboto"/>
              </a:rPr>
              <a:t>me@harshp.com</a:t>
            </a:r>
            <a:endParaRPr b="0" lang="en-GB" sz="16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2a3990"/>
                </a:solidFill>
                <a:latin typeface="Roboto"/>
                <a:ea typeface="Roboto"/>
              </a:rPr>
              <a:t>Data Privacy Vocabularies and Controls Community Group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722160" y="1395360"/>
            <a:ext cx="6331320" cy="288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GB" sz="1400" spc="-1" strike="noStrike" u="sng">
                <a:solidFill>
                  <a:srgbClr val="f06292"/>
                </a:solidFill>
                <a:uFillTx/>
                <a:latin typeface="Roboto"/>
                <a:ea typeface="Roboto"/>
                <a:hlinkClick r:id="rId1"/>
              </a:rPr>
              <a:t>https://www.w3.org/community/dpvcg/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Roboto"/>
                <a:ea typeface="Roboto"/>
              </a:rPr>
              <a:t>W3C Community Group made up of academia, industry, legal experts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Roboto"/>
                <a:ea typeface="Roboto"/>
              </a:rPr>
              <a:t>Objective: to provide Vocabularies based on the heterogeneity or homogeneity of the agreed upon use cases and requirements, we will define a single or a modular set of vocabularies for exchanging and representing interoperably: personal data, purposes/processing, disclosure/consent, anonymisation, and transparency logs.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Roboto"/>
                <a:ea typeface="Roboto"/>
              </a:rPr>
              <a:t>Released first draft of Data Protection Vocabulary (dpv)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Roboto"/>
                <a:ea typeface="Roboto"/>
              </a:rPr>
              <a:t>Access at </a:t>
            </a:r>
            <a:r>
              <a:rPr b="0" lang="en-GB" sz="1400" spc="-1" strike="noStrike" u="sng">
                <a:solidFill>
                  <a:srgbClr val="f06292"/>
                </a:solidFill>
                <a:uFillTx/>
                <a:latin typeface="Roboto"/>
                <a:ea typeface="Roboto"/>
                <a:hlinkClick r:id="rId2"/>
              </a:rPr>
              <a:t>http://w3.org/ns/dpv</a:t>
            </a:r>
            <a:r>
              <a:rPr b="0" lang="en-GB" sz="14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Roboto"/>
                <a:ea typeface="Roboto"/>
              </a:rPr>
              <a:t>Development at </a:t>
            </a:r>
            <a:r>
              <a:rPr b="0" lang="en-GB" sz="1400" spc="-1" strike="noStrike" u="sng">
                <a:solidFill>
                  <a:srgbClr val="f06292"/>
                </a:solidFill>
                <a:uFillTx/>
                <a:latin typeface="Roboto"/>
                <a:ea typeface="Roboto"/>
                <a:hlinkClick r:id="rId3"/>
              </a:rPr>
              <a:t>http://github.com/dpvcg/dpv</a:t>
            </a: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Roboto"/>
                <a:ea typeface="Roboto"/>
              </a:rPr>
              <a:t>Welcome feedback and comments !!!</a:t>
            </a:r>
            <a:endParaRPr b="0" lang="en-GB" sz="1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2a3990"/>
                </a:solidFill>
                <a:latin typeface="Roboto"/>
                <a:ea typeface="Roboto"/>
              </a:rPr>
              <a:t>DPV - A collection of vocabularies</a:t>
            </a:r>
            <a:endParaRPr b="0" lang="en-GB" sz="3000" spc="-1" strike="noStrike">
              <a:latin typeface="Arial"/>
            </a:endParaRPr>
          </a:p>
        </p:txBody>
      </p:sp>
      <p:pic>
        <p:nvPicPr>
          <p:cNvPr id="165" name="Google Shape;98;p15" descr=""/>
          <p:cNvPicPr/>
          <p:nvPr/>
        </p:nvPicPr>
        <p:blipFill>
          <a:blip r:embed="rId1"/>
          <a:stretch/>
        </p:blipFill>
        <p:spPr>
          <a:xfrm>
            <a:off x="1652760" y="1121040"/>
            <a:ext cx="5838120" cy="3647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2a3990"/>
                </a:solidFill>
                <a:latin typeface="Roboto"/>
                <a:ea typeface="Roboto"/>
              </a:rPr>
              <a:t>Purposes</a:t>
            </a:r>
            <a:endParaRPr b="0" lang="en-GB" sz="3000" spc="-1" strike="noStrike">
              <a:latin typeface="Arial"/>
            </a:endParaRPr>
          </a:p>
        </p:txBody>
      </p:sp>
      <p:pic>
        <p:nvPicPr>
          <p:cNvPr id="167" name="Google Shape;104;p16" descr=""/>
          <p:cNvPicPr/>
          <p:nvPr/>
        </p:nvPicPr>
        <p:blipFill>
          <a:blip r:embed="rId1"/>
          <a:stretch/>
        </p:blipFill>
        <p:spPr>
          <a:xfrm>
            <a:off x="152280" y="1170360"/>
            <a:ext cx="8838360" cy="309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2a3990"/>
                </a:solidFill>
                <a:latin typeface="Roboto"/>
                <a:ea typeface="Roboto"/>
              </a:rPr>
              <a:t>Processing</a:t>
            </a:r>
            <a:endParaRPr b="0" lang="en-GB" sz="3000" spc="-1" strike="noStrike">
              <a:latin typeface="Arial"/>
            </a:endParaRPr>
          </a:p>
        </p:txBody>
      </p:sp>
      <p:pic>
        <p:nvPicPr>
          <p:cNvPr id="169" name="Google Shape;110;p17" descr=""/>
          <p:cNvPicPr/>
          <p:nvPr/>
        </p:nvPicPr>
        <p:blipFill>
          <a:blip r:embed="rId1"/>
          <a:stretch/>
        </p:blipFill>
        <p:spPr>
          <a:xfrm>
            <a:off x="934200" y="1107000"/>
            <a:ext cx="7274520" cy="382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2a3990"/>
                </a:solidFill>
                <a:latin typeface="Roboto"/>
                <a:ea typeface="Roboto"/>
              </a:rPr>
              <a:t>Personal Data Categories</a:t>
            </a:r>
            <a:endParaRPr b="0" lang="en-GB" sz="3000" spc="-1" strike="noStrike">
              <a:latin typeface="Arial"/>
            </a:endParaRPr>
          </a:p>
        </p:txBody>
      </p:sp>
      <p:pic>
        <p:nvPicPr>
          <p:cNvPr id="171" name="Google Shape;116;p18" descr=""/>
          <p:cNvPicPr/>
          <p:nvPr/>
        </p:nvPicPr>
        <p:blipFill>
          <a:blip r:embed="rId1"/>
          <a:stretch/>
        </p:blipFill>
        <p:spPr>
          <a:xfrm>
            <a:off x="1253160" y="1170360"/>
            <a:ext cx="3096720" cy="3820320"/>
          </a:xfrm>
          <a:prstGeom prst="rect">
            <a:avLst/>
          </a:prstGeom>
          <a:ln>
            <a:noFill/>
          </a:ln>
        </p:spPr>
      </p:pic>
      <p:pic>
        <p:nvPicPr>
          <p:cNvPr id="172" name="Google Shape;117;p18" descr=""/>
          <p:cNvPicPr/>
          <p:nvPr/>
        </p:nvPicPr>
        <p:blipFill>
          <a:blip r:embed="rId2"/>
          <a:stretch/>
        </p:blipFill>
        <p:spPr>
          <a:xfrm>
            <a:off x="5190480" y="2118600"/>
            <a:ext cx="1637640" cy="192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2a3990"/>
                </a:solidFill>
                <a:latin typeface="Roboto"/>
                <a:ea typeface="Roboto"/>
              </a:rPr>
              <a:t>Technical and Organisational Measure</a:t>
            </a:r>
            <a:endParaRPr b="0" lang="en-GB" sz="3000" spc="-1" strike="noStrike">
              <a:latin typeface="Arial"/>
            </a:endParaRPr>
          </a:p>
        </p:txBody>
      </p:sp>
      <p:pic>
        <p:nvPicPr>
          <p:cNvPr id="174" name="Google Shape;123;p19" descr=""/>
          <p:cNvPicPr/>
          <p:nvPr/>
        </p:nvPicPr>
        <p:blipFill>
          <a:blip r:embed="rId1"/>
          <a:stretch/>
        </p:blipFill>
        <p:spPr>
          <a:xfrm>
            <a:off x="1090800" y="1100160"/>
            <a:ext cx="6962040" cy="382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2a3990"/>
                </a:solidFill>
                <a:latin typeface="Roboto"/>
                <a:ea typeface="Roboto"/>
              </a:rPr>
              <a:t>Consent</a:t>
            </a:r>
            <a:endParaRPr b="0" lang="en-GB" sz="3000" spc="-1" strike="noStrike">
              <a:latin typeface="Arial"/>
            </a:endParaRPr>
          </a:p>
        </p:txBody>
      </p:sp>
      <p:pic>
        <p:nvPicPr>
          <p:cNvPr id="176" name="Google Shape;129;p20" descr=""/>
          <p:cNvPicPr/>
          <p:nvPr/>
        </p:nvPicPr>
        <p:blipFill>
          <a:blip r:embed="rId1"/>
          <a:stretch/>
        </p:blipFill>
        <p:spPr>
          <a:xfrm>
            <a:off x="294120" y="1163160"/>
            <a:ext cx="8555400" cy="3820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11760" y="410040"/>
            <a:ext cx="8519760" cy="60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GB" sz="3000" spc="-1" strike="noStrike">
                <a:solidFill>
                  <a:srgbClr val="2a3990"/>
                </a:solidFill>
                <a:latin typeface="Roboto"/>
                <a:ea typeface="Roboto"/>
              </a:rPr>
              <a:t>Representation</a:t>
            </a:r>
            <a:endParaRPr b="0" lang="en-GB" sz="3000" spc="-1" strike="noStrike">
              <a:latin typeface="Arial"/>
            </a:endParaRPr>
          </a:p>
        </p:txBody>
      </p:sp>
      <p:grpSp>
        <p:nvGrpSpPr>
          <p:cNvPr id="178" name="Group 2"/>
          <p:cNvGrpSpPr/>
          <p:nvPr/>
        </p:nvGrpSpPr>
        <p:grpSpPr>
          <a:xfrm>
            <a:off x="432000" y="1305000"/>
            <a:ext cx="2628360" cy="3415680"/>
            <a:chOff x="432000" y="1305000"/>
            <a:chExt cx="2628360" cy="3415680"/>
          </a:xfrm>
        </p:grpSpPr>
        <p:sp>
          <p:nvSpPr>
            <p:cNvPr id="179" name="CustomShape 3"/>
            <p:cNvSpPr/>
            <p:nvPr/>
          </p:nvSpPr>
          <p:spPr>
            <a:xfrm>
              <a:off x="432000" y="1305000"/>
              <a:ext cx="2628360" cy="4633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CustomShape 4"/>
            <p:cNvSpPr/>
            <p:nvPr/>
          </p:nvSpPr>
          <p:spPr>
            <a:xfrm>
              <a:off x="432000" y="1305000"/>
              <a:ext cx="2628360" cy="3415680"/>
            </a:xfrm>
            <a:prstGeom prst="rect">
              <a:avLst/>
            </a:prstGeom>
            <a:noFill/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1" name="CustomShape 5"/>
          <p:cNvSpPr/>
          <p:nvPr/>
        </p:nvSpPr>
        <p:spPr>
          <a:xfrm>
            <a:off x="506520" y="1305000"/>
            <a:ext cx="2493720" cy="4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RDF+OWL2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508320" y="1850400"/>
            <a:ext cx="2477880" cy="279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GB" sz="1600" spc="-1" strike="noStrike">
                <a:solidFill>
                  <a:srgbClr val="434343"/>
                </a:solidFill>
                <a:latin typeface="Roboto"/>
                <a:ea typeface="Roboto"/>
              </a:rPr>
              <a:t>Semantic Web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GB" sz="1600" spc="-1" strike="noStrike">
                <a:solidFill>
                  <a:srgbClr val="434343"/>
                </a:solidFill>
                <a:latin typeface="Roboto"/>
                <a:ea typeface="Roboto"/>
              </a:rPr>
              <a:t>W3C Standards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GB" sz="1600" spc="-1" strike="noStrike">
                <a:solidFill>
                  <a:srgbClr val="434343"/>
                </a:solidFill>
                <a:latin typeface="Roboto"/>
                <a:ea typeface="Roboto"/>
              </a:rPr>
              <a:t>Universal Serialisation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GB" sz="1600" spc="-1" strike="noStrike">
                <a:solidFill>
                  <a:srgbClr val="434343"/>
                </a:solidFill>
                <a:latin typeface="Roboto"/>
                <a:ea typeface="Roboto"/>
              </a:rPr>
              <a:t>Knowledge Graphs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GB" sz="1600" spc="-1" strike="noStrike">
                <a:solidFill>
                  <a:srgbClr val="434343"/>
                </a:solidFill>
                <a:latin typeface="Roboto"/>
                <a:ea typeface="Roboto"/>
              </a:rPr>
              <a:t>Inferences + Rules</a:t>
            </a:r>
            <a:endParaRPr b="0" lang="en-GB" sz="1600" spc="-1" strike="noStrike">
              <a:latin typeface="Arial"/>
            </a:endParaRPr>
          </a:p>
        </p:txBody>
      </p:sp>
      <p:grpSp>
        <p:nvGrpSpPr>
          <p:cNvPr id="183" name="Group 7"/>
          <p:cNvGrpSpPr/>
          <p:nvPr/>
        </p:nvGrpSpPr>
        <p:grpSpPr>
          <a:xfrm>
            <a:off x="3320280" y="1305000"/>
            <a:ext cx="2631960" cy="3415680"/>
            <a:chOff x="3320280" y="1305000"/>
            <a:chExt cx="2631960" cy="3415680"/>
          </a:xfrm>
        </p:grpSpPr>
        <p:sp>
          <p:nvSpPr>
            <p:cNvPr id="184" name="CustomShape 8"/>
            <p:cNvSpPr/>
            <p:nvPr/>
          </p:nvSpPr>
          <p:spPr>
            <a:xfrm>
              <a:off x="3323880" y="1305000"/>
              <a:ext cx="2628360" cy="4633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CustomShape 9"/>
            <p:cNvSpPr/>
            <p:nvPr/>
          </p:nvSpPr>
          <p:spPr>
            <a:xfrm>
              <a:off x="3320280" y="1305000"/>
              <a:ext cx="2628360" cy="3415680"/>
            </a:xfrm>
            <a:prstGeom prst="rect">
              <a:avLst/>
            </a:prstGeom>
            <a:noFill/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86" name="CustomShape 10"/>
          <p:cNvSpPr/>
          <p:nvPr/>
        </p:nvSpPr>
        <p:spPr>
          <a:xfrm>
            <a:off x="3389400" y="1305000"/>
            <a:ext cx="2493720" cy="4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JSON-LD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87" name="CustomShape 11"/>
          <p:cNvSpPr/>
          <p:nvPr/>
        </p:nvSpPr>
        <p:spPr>
          <a:xfrm>
            <a:off x="3396600" y="1850400"/>
            <a:ext cx="2477880" cy="279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GB" sz="1600" spc="-1" strike="noStrike">
                <a:solidFill>
                  <a:srgbClr val="434343"/>
                </a:solidFill>
                <a:latin typeface="Roboto"/>
                <a:ea typeface="Roboto"/>
              </a:rPr>
              <a:t>Web-native JSON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GB" sz="1600" spc="-1" strike="noStrike">
                <a:solidFill>
                  <a:srgbClr val="434343"/>
                </a:solidFill>
                <a:latin typeface="Roboto"/>
                <a:ea typeface="Roboto"/>
              </a:rPr>
              <a:t>Ready to integrate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GB" sz="1600" spc="-1" strike="noStrike">
                <a:solidFill>
                  <a:srgbClr val="434343"/>
                </a:solidFill>
                <a:latin typeface="Roboto"/>
                <a:ea typeface="Roboto"/>
              </a:rPr>
              <a:t>Linking vocabularies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GB" sz="1600" spc="-1" strike="noStrike">
                <a:solidFill>
                  <a:srgbClr val="434343"/>
                </a:solidFill>
                <a:latin typeface="Roboto"/>
                <a:ea typeface="Roboto"/>
              </a:rPr>
              <a:t>Bridge between semantics and systems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GB" sz="1600" spc="-1" strike="noStrike">
                <a:solidFill>
                  <a:srgbClr val="434343"/>
                </a:solidFill>
                <a:latin typeface="Roboto"/>
                <a:ea typeface="Roboto"/>
              </a:rPr>
              <a:t>Compatible with Knowledge Graphs</a:t>
            </a:r>
            <a:endParaRPr b="0" lang="en-GB" sz="1600" spc="-1" strike="noStrike">
              <a:latin typeface="Arial"/>
            </a:endParaRPr>
          </a:p>
        </p:txBody>
      </p:sp>
      <p:grpSp>
        <p:nvGrpSpPr>
          <p:cNvPr id="188" name="Group 12"/>
          <p:cNvGrpSpPr/>
          <p:nvPr/>
        </p:nvGrpSpPr>
        <p:grpSpPr>
          <a:xfrm>
            <a:off x="6212520" y="1305000"/>
            <a:ext cx="2631960" cy="3415680"/>
            <a:chOff x="6212520" y="1305000"/>
            <a:chExt cx="2631960" cy="3415680"/>
          </a:xfrm>
        </p:grpSpPr>
        <p:sp>
          <p:nvSpPr>
            <p:cNvPr id="189" name="CustomShape 13"/>
            <p:cNvSpPr/>
            <p:nvPr/>
          </p:nvSpPr>
          <p:spPr>
            <a:xfrm>
              <a:off x="6215400" y="1305000"/>
              <a:ext cx="2628360" cy="3415680"/>
            </a:xfrm>
            <a:prstGeom prst="rect">
              <a:avLst/>
            </a:prstGeom>
            <a:noFill/>
            <a:ln w="9360">
              <a:solidFill>
                <a:schemeClr val="dk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14"/>
            <p:cNvSpPr/>
            <p:nvPr/>
          </p:nvSpPr>
          <p:spPr>
            <a:xfrm>
              <a:off x="6212520" y="1305000"/>
              <a:ext cx="2631960" cy="4633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1" name="CustomShape 15"/>
          <p:cNvSpPr/>
          <p:nvPr/>
        </p:nvSpPr>
        <p:spPr>
          <a:xfrm>
            <a:off x="6272640" y="1305000"/>
            <a:ext cx="2493720" cy="4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Roboto"/>
                <a:ea typeface="Roboto"/>
              </a:rPr>
              <a:t>Controlled Vocabulary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2" name="CustomShape 16"/>
          <p:cNvSpPr/>
          <p:nvPr/>
        </p:nvSpPr>
        <p:spPr>
          <a:xfrm>
            <a:off x="6286320" y="1850400"/>
            <a:ext cx="2477880" cy="279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15000"/>
              </a:lnSpc>
            </a:pPr>
            <a:r>
              <a:rPr b="0" lang="en-GB" sz="1600" spc="-1" strike="noStrike">
                <a:solidFill>
                  <a:srgbClr val="434343"/>
                </a:solidFill>
                <a:latin typeface="Roboto"/>
                <a:ea typeface="Roboto"/>
              </a:rPr>
              <a:t>Words only (Text)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GB" sz="1600" spc="-1" strike="noStrike">
                <a:solidFill>
                  <a:srgbClr val="434343"/>
                </a:solidFill>
                <a:latin typeface="Roboto"/>
                <a:ea typeface="Roboto"/>
              </a:rPr>
              <a:t>Loses semantics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GB" sz="1600" spc="-1" strike="noStrike">
                <a:solidFill>
                  <a:srgbClr val="434343"/>
                </a:solidFill>
                <a:latin typeface="Roboto"/>
                <a:ea typeface="Roboto"/>
              </a:rPr>
              <a:t>Cannot be extended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</a:pPr>
            <a:r>
              <a:rPr b="0" lang="en-GB" sz="1600" spc="-1" strike="noStrike">
                <a:solidFill>
                  <a:srgbClr val="434343"/>
                </a:solidFill>
                <a:latin typeface="Roboto"/>
                <a:ea typeface="Roboto"/>
              </a:rPr>
              <a:t>Cannot be reasoned</a:t>
            </a:r>
            <a:endParaRPr b="0" lang="en-GB" sz="16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</a:pPr>
            <a:r>
              <a:rPr b="0" lang="en-GB" sz="1600" spc="-1" strike="noStrike">
                <a:solidFill>
                  <a:srgbClr val="434343"/>
                </a:solidFill>
                <a:latin typeface="Roboto"/>
                <a:ea typeface="Roboto"/>
              </a:rPr>
              <a:t>Easy to integrate</a:t>
            </a:r>
            <a:endParaRPr b="0" lang="en-GB" sz="16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>Harshvardhan Pandit</cp:lastModifiedBy>
  <dcterms:modified xsi:type="dcterms:W3CDTF">2020-06-18T20:18:18Z</dcterms:modified>
  <cp:revision>2</cp:revision>
  <dc:subject/>
  <dc:title/>
</cp:coreProperties>
</file>