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922AF6-68EB-7B4E-B672-5309771E16C4}">
          <p14:sldIdLst>
            <p14:sldId id="256"/>
            <p14:sldId id="257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494"/>
    <a:srgbClr val="2D7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91346"/>
  </p:normalViewPr>
  <p:slideViewPr>
    <p:cSldViewPr snapToGrid="0" snapToObjects="1">
      <p:cViewPr varScale="1">
        <p:scale>
          <a:sx n="87" d="100"/>
          <a:sy n="87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8F54-A1C5-3D4A-93E7-AE77B9E8D685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CA7A-A581-C84D-B84D-9E8030A7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283DFB-6721-4548-9196-F11AC29AF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9483" y="-47625"/>
            <a:ext cx="12310533" cy="6924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D55E-38B9-054B-9294-49EBABE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A9FF9F-98E2-1C4F-B10E-304104619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040" y="1790163"/>
            <a:ext cx="8171405" cy="18215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BFE1707-83A9-EF49-B845-F0CB554F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0" y="3720076"/>
            <a:ext cx="8171405" cy="11738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307C3-0CDB-5644-B953-A3BC90F0B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356" y="375546"/>
            <a:ext cx="1362124" cy="11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F41A-1C71-324B-8CE9-DC7074C0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239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B7DA-1C9E-5A43-8677-B74EAFE2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6A7EEC81-A0CC-D849-B24B-F5C89FF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4588DB-54BF-3A49-93D9-AC59754E65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8423" y="33249"/>
            <a:ext cx="12413673" cy="6982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5F669-A62A-A944-AD04-ABBCF16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97"/>
            <a:ext cx="6989787" cy="255680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9C5E-1984-7A41-ACFA-DCB0FADF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55988"/>
            <a:ext cx="6989787" cy="2044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BF1-B738-AA43-A92E-08206547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83C44-E073-2143-8B89-9B04A7809C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7245" y="2503600"/>
            <a:ext cx="2109909" cy="18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0156-48D1-7141-A9C1-36ABA7DE1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0800"/>
            <a:ext cx="5181600" cy="4856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31010-5E2F-C94A-BC6E-C71ABA00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0800"/>
            <a:ext cx="5181600" cy="4856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2897-657A-C645-8FB4-0E51DC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D85673E8-B89D-5D48-8349-7EAA1580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C303-8C06-9348-B543-83B70257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24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9ADC0-389A-2A42-928E-1459F53EF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6410"/>
            <a:ext cx="5157787" cy="40232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3ADC-5DFF-9A4B-9DDA-DD8078761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24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57F5A-5D23-9846-A16E-63AFF4A53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6410"/>
            <a:ext cx="5183188" cy="40232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7CF24-4861-894B-830F-5C023D6A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570C-3F8C-A646-B624-604338517FB1}"/>
              </a:ext>
            </a:extLst>
          </p:cNvPr>
          <p:cNvSpPr txBox="1"/>
          <p:nvPr userDrawn="1"/>
        </p:nvSpPr>
        <p:spPr>
          <a:xfrm>
            <a:off x="2534653" y="176463"/>
            <a:ext cx="88191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970E7837-661B-E34C-8AA2-5A50320D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7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80E02-21B7-F14D-A92F-3E46623F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E5E4434-5CD3-1D48-8F0C-409F114F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DF70-7BB5-3C46-8917-EF1B60C3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D64FCD36-584B-2242-935D-114B1B67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F53903F-1F99-9942-A3C3-7848EE491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1419" y="-12360"/>
            <a:ext cx="12345776" cy="69444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BF1-B738-AA43-A92E-08206547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83C44-E073-2143-8B89-9B04A7809C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7245" y="2503600"/>
            <a:ext cx="2109909" cy="185079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E21BF3-ED2A-2A41-B903-995F9D63BA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344295" y="2389263"/>
            <a:ext cx="7046844" cy="208388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Insert contact details here.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A7F2A70-EBD5-F846-948A-C7F327BC869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344294" y="938664"/>
            <a:ext cx="7046845" cy="110307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Insert closing line here.</a:t>
            </a:r>
          </a:p>
          <a:p>
            <a:pPr lvl="0"/>
            <a:r>
              <a:rPr lang="en-GB" dirty="0" err="1"/>
              <a:t>ie</a:t>
            </a:r>
            <a:r>
              <a:rPr lang="en-GB" dirty="0"/>
              <a:t>: ‘Thank you!’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EB3AF-4788-524B-9D58-25759D2AE520}"/>
              </a:ext>
            </a:extLst>
          </p:cNvPr>
          <p:cNvSpPr/>
          <p:nvPr userDrawn="1"/>
        </p:nvSpPr>
        <p:spPr>
          <a:xfrm>
            <a:off x="1344296" y="4716675"/>
            <a:ext cx="4151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200" dirty="0" err="1">
                <a:solidFill>
                  <a:schemeClr val="bg1"/>
                </a:solidFill>
              </a:rPr>
              <a:t>www.adaptcentre.ie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D3DB-D68D-AC4A-B593-77DEF113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0867"/>
            <a:ext cx="10515600" cy="459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AFC3-2A87-924F-AA1E-8AB820407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9F00528-D929-0C44-B5F0-8C5D60448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2613A-0BEA-554E-B440-6E0D0107263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4603" y="-25823"/>
            <a:ext cx="12232936" cy="103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84167-9766-6743-85B3-8EADEC0D6E1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9240" y="42718"/>
            <a:ext cx="1031240" cy="9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science.adaptcentre.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ns/dpv" TargetMode="External"/><Relationship Id="rId2" Type="http://schemas.openxmlformats.org/officeDocument/2006/relationships/hyperlink" Target="https://www.w3.org/community/dpvc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495F-874F-2548-8A71-65986F150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GDPR, Consent, and Semantic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39AAC-F5D5-384A-B845-60078579B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Harshvardhan</a:t>
            </a:r>
            <a:r>
              <a:rPr lang="en-US" dirty="0"/>
              <a:t> J. Pandit</a:t>
            </a:r>
          </a:p>
          <a:p>
            <a:r>
              <a:rPr lang="en-US" dirty="0"/>
              <a:t>Theme-E :: Trinity College Dublin</a:t>
            </a:r>
          </a:p>
          <a:p>
            <a:r>
              <a:rPr lang="en-US" dirty="0"/>
              <a:t>@coolharsh55 :: </a:t>
            </a:r>
            <a:r>
              <a:rPr lang="en-US" dirty="0" err="1"/>
              <a:t>harshvardhan.pandit@adaptcentre.ie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2B4F2-D5AF-3342-9CDF-1F50ACEB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23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Research Goal</a:t>
            </a:r>
          </a:p>
          <a:p>
            <a:pPr marL="0" indent="0">
              <a:buNone/>
            </a:pPr>
            <a:r>
              <a:rPr lang="en-US" dirty="0"/>
              <a:t>Use of semantic web technologies to assist with GDPR compliance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https://openscience.adaptcentre.ie/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 OA publishing of resources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Linking information with clauses of GDPR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Representing information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Activities associated with personal data and consent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Consent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Validating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Querying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compliance ‘knowledge-graph’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4FED7-AB22-E543-978B-2A946547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2052A-E592-0642-87F5-25C855D7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Researcher</a:t>
            </a:r>
          </a:p>
        </p:txBody>
      </p:sp>
      <p:pic>
        <p:nvPicPr>
          <p:cNvPr id="1026" name="Picture 2" descr="https://cdn1.iconfinder.com/data/icons/gdpr-compliance/64/GDPR_Popup_message-512.png">
            <a:extLst>
              <a:ext uri="{FF2B5EF4-FFF2-40B4-BE49-F238E27FC236}">
                <a16:creationId xmlns:a16="http://schemas.microsoft.com/office/drawing/2014/main" id="{F956C87D-629B-274D-858B-5B63B533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004" y="3155794"/>
            <a:ext cx="2610005" cy="26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E66DF-B69E-1745-A96F-7DEB08A8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827774" cy="4823929"/>
          </a:xfrm>
        </p:spPr>
        <p:txBody>
          <a:bodyPr/>
          <a:lstStyle/>
          <a:p>
            <a:r>
              <a:rPr lang="en-US" dirty="0"/>
              <a:t>Data Privacy Vocabularies and Controls W3C Community Group (DPVCG) </a:t>
            </a:r>
            <a:r>
              <a:rPr lang="en-US" dirty="0">
                <a:hlinkClick r:id="rId2"/>
              </a:rPr>
              <a:t>https://www.w3.org/community/dpvcg/</a:t>
            </a:r>
            <a:r>
              <a:rPr lang="en-US" dirty="0"/>
              <a:t> </a:t>
            </a:r>
          </a:p>
          <a:p>
            <a:r>
              <a:rPr lang="en-US" dirty="0"/>
              <a:t>A collaboration of academic researchers, legal experts, data protection officials, and industry stakeholders</a:t>
            </a:r>
          </a:p>
          <a:p>
            <a:r>
              <a:rPr lang="en-US" dirty="0"/>
              <a:t>Goal: standardize vocabulary for “data processing” based on GDPR</a:t>
            </a:r>
          </a:p>
          <a:p>
            <a:r>
              <a:rPr lang="en-US" dirty="0"/>
              <a:t>Published: Data Privacy Vocabulary (DPV) </a:t>
            </a:r>
            <a:r>
              <a:rPr lang="en-US" dirty="0">
                <a:hlinkClick r:id="rId3"/>
              </a:rPr>
              <a:t>https://www.w3.org/ns/dpv</a:t>
            </a:r>
            <a:r>
              <a:rPr lang="en-US" dirty="0"/>
              <a:t> </a:t>
            </a:r>
          </a:p>
          <a:p>
            <a:r>
              <a:rPr lang="en-US" dirty="0"/>
              <a:t>Editor of DPV; Acting as co-chair since Jan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559BB-2D6A-A940-AD79-5F117D05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F2BD16-B9BB-9940-A1E8-A82667C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 to DPVCG</a:t>
            </a:r>
          </a:p>
        </p:txBody>
      </p:sp>
      <p:pic>
        <p:nvPicPr>
          <p:cNvPr id="6" name="Picture 2" descr="DPV base vocabulary">
            <a:extLst>
              <a:ext uri="{FF2B5EF4-FFF2-40B4-BE49-F238E27FC236}">
                <a16:creationId xmlns:a16="http://schemas.microsoft.com/office/drawing/2014/main" id="{5D250C4C-C2C3-9C42-9E56-75CA5353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54" y="4647657"/>
            <a:ext cx="6733815" cy="18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E910D-DD0E-B44F-98D3-0E42B7BA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Kantara is a non-profit initiative that has developed </a:t>
            </a:r>
          </a:p>
          <a:p>
            <a:r>
              <a:rPr lang="en-US" dirty="0"/>
              <a:t>Consent Receipt </a:t>
            </a:r>
            <a:r>
              <a:rPr lang="en-US" dirty="0" err="1"/>
              <a:t>utilised</a:t>
            </a:r>
            <a:r>
              <a:rPr lang="en-US" dirty="0"/>
              <a:t> in </a:t>
            </a:r>
            <a:r>
              <a:rPr lang="en-IE" dirty="0"/>
              <a:t>ISO/IEC DIS 29184 Information technology — Online privacy notices and consent</a:t>
            </a:r>
            <a:endParaRPr lang="en-US" dirty="0"/>
          </a:p>
          <a:p>
            <a:r>
              <a:rPr lang="en-US" dirty="0" err="1"/>
              <a:t>AdvCIS</a:t>
            </a:r>
            <a:r>
              <a:rPr lang="en-US" dirty="0"/>
              <a:t> is a WG within Notice &amp; Consent project</a:t>
            </a:r>
          </a:p>
          <a:p>
            <a:r>
              <a:rPr lang="en-US" dirty="0"/>
              <a:t>Goal: ‘Global’ specification for consent receipt</a:t>
            </a:r>
          </a:p>
          <a:p>
            <a:r>
              <a:rPr lang="en-US" dirty="0"/>
              <a:t>Contributor to </a:t>
            </a:r>
            <a:r>
              <a:rPr lang="en-US" dirty="0" err="1"/>
              <a:t>AdvCIS</a:t>
            </a:r>
            <a:r>
              <a:rPr lang="en-US" dirty="0"/>
              <a:t> and DPVCG </a:t>
            </a:r>
            <a:r>
              <a:rPr lang="en-US" dirty="0" err="1"/>
              <a:t>liason</a:t>
            </a:r>
            <a:endParaRPr lang="en-US" dirty="0"/>
          </a:p>
          <a:p>
            <a:r>
              <a:rPr lang="en-US" dirty="0"/>
              <a:t>Editor of Consent Receipt v2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D8AAD-71B3-8646-8F86-7F47348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3708F-0348-8C4F-9841-ED4CE11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 to Kantara Initiative</a:t>
            </a:r>
          </a:p>
        </p:txBody>
      </p:sp>
      <p:pic>
        <p:nvPicPr>
          <p:cNvPr id="4098" name="Picture 2" descr="https://kantarainitiative.org/confluence/download/attachments/69273973/Consent%20Receipt-1.jpg?version=1&amp;modificationDate=1406645346000&amp;api=v2">
            <a:extLst>
              <a:ext uri="{FF2B5EF4-FFF2-40B4-BE49-F238E27FC236}">
                <a16:creationId xmlns:a16="http://schemas.microsoft.com/office/drawing/2014/main" id="{1D636303-5929-F842-9845-D77A0353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23" y="2571523"/>
            <a:ext cx="2355754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A56C4-F165-EA49-B8BC-D971A30F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B5A7-F98A-5040-A8AC-4592AFA2B3B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10862" y="2581316"/>
            <a:ext cx="5675937" cy="2083883"/>
          </a:xfrm>
        </p:spPr>
        <p:txBody>
          <a:bodyPr/>
          <a:lstStyle/>
          <a:p>
            <a:r>
              <a:rPr lang="en-US" dirty="0"/>
              <a:t>Harsh</a:t>
            </a:r>
          </a:p>
          <a:p>
            <a:r>
              <a:rPr lang="en-US" dirty="0"/>
              <a:t>@coolharsh55</a:t>
            </a:r>
          </a:p>
          <a:p>
            <a:r>
              <a:rPr lang="en-US" dirty="0" err="1"/>
              <a:t>harshvardhan.pandit@adaptcentre.ie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99799-FFCC-4C46-B8F6-8BEC34F4192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10862" y="1478246"/>
            <a:ext cx="7046845" cy="1103070"/>
          </a:xfrm>
        </p:spPr>
        <p:txBody>
          <a:bodyPr/>
          <a:lstStyle/>
          <a:p>
            <a:r>
              <a:rPr lang="en-US" dirty="0"/>
              <a:t>That sums up 2016 - 2020</a:t>
            </a:r>
          </a:p>
        </p:txBody>
      </p:sp>
      <p:pic>
        <p:nvPicPr>
          <p:cNvPr id="5122" name="Picture 2" descr="https://www.element14.com/community/servlet/JiveServlet/showImage/18-2335-283262/Thats-All-Folks.png">
            <a:extLst>
              <a:ext uri="{FF2B5EF4-FFF2-40B4-BE49-F238E27FC236}">
                <a16:creationId xmlns:a16="http://schemas.microsoft.com/office/drawing/2014/main" id="{9588D924-5182-2C40-B6C1-49D32C40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138" y="1770418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241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GDPR, Consent, and Semantic Web</vt:lpstr>
      <vt:lpstr>PhD Researcher</vt:lpstr>
      <vt:lpstr>Contributor to DPVCG</vt:lpstr>
      <vt:lpstr>Contributor to Kantara Initiative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Margaret Walsh</dc:creator>
  <cp:lastModifiedBy>Harshvardhan Pandit</cp:lastModifiedBy>
  <cp:revision>33</cp:revision>
  <dcterms:created xsi:type="dcterms:W3CDTF">2020-03-25T20:24:27Z</dcterms:created>
  <dcterms:modified xsi:type="dcterms:W3CDTF">2020-04-07T21:42:07Z</dcterms:modified>
</cp:coreProperties>
</file>