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16" r:id="rId6"/>
    <p:sldId id="333" r:id="rId7"/>
    <p:sldId id="334" r:id="rId8"/>
    <p:sldId id="323" r:id="rId9"/>
    <p:sldId id="330" r:id="rId10"/>
    <p:sldId id="324" r:id="rId11"/>
    <p:sldId id="328" r:id="rId12"/>
    <p:sldId id="331" r:id="rId13"/>
    <p:sldId id="322" r:id="rId14"/>
    <p:sldId id="32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6">
          <p15:clr>
            <a:srgbClr val="A4A3A4"/>
          </p15:clr>
        </p15:guide>
        <p15:guide id="2" pos="40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59358A"/>
    <a:srgbClr val="ECF4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87" autoAdjust="0"/>
    <p:restoredTop sz="95164" autoAdjust="0"/>
  </p:normalViewPr>
  <p:slideViewPr>
    <p:cSldViewPr snapToGrid="0" snapToObjects="1" showGuides="1">
      <p:cViewPr varScale="1">
        <p:scale>
          <a:sx n="81" d="100"/>
          <a:sy n="81" d="100"/>
        </p:scale>
        <p:origin x="780" y="132"/>
      </p:cViewPr>
      <p:guideLst>
        <p:guide orient="horz" pos="1836"/>
        <p:guide pos="40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65" d="100"/>
          <a:sy n="65" d="100"/>
        </p:scale>
        <p:origin x="28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EA29D6-5353-429C-B7F0-5BE1E35D8D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5D63B4FB-80A5-4304-A720-AB4869B8B6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BB1EB2-0295-4367-B2AE-0A76991C1857}" type="datetimeFigureOut">
              <a:rPr lang="en-IE" smtClean="0"/>
              <a:t>10/12/2020</a:t>
            </a:fld>
            <a:endParaRPr lang="en-IE"/>
          </a:p>
        </p:txBody>
      </p:sp>
      <p:sp>
        <p:nvSpPr>
          <p:cNvPr id="4" name="Footer Placeholder 3">
            <a:extLst>
              <a:ext uri="{FF2B5EF4-FFF2-40B4-BE49-F238E27FC236}">
                <a16:creationId xmlns:a16="http://schemas.microsoft.com/office/drawing/2014/main" id="{8C1DD556-1559-4F0A-924B-D4F2C8EF9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D47AC1D9-9F76-487E-BF17-0A2D6603BF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8AFDD3-1A90-4C90-BCFA-C0986ACA1EB9}" type="slidenum">
              <a:rPr lang="en-IE" smtClean="0"/>
              <a:t>‹#›</a:t>
            </a:fld>
            <a:endParaRPr lang="en-IE"/>
          </a:p>
        </p:txBody>
      </p:sp>
    </p:spTree>
    <p:extLst>
      <p:ext uri="{BB962C8B-B14F-4D97-AF65-F5344CB8AC3E}">
        <p14:creationId xmlns:p14="http://schemas.microsoft.com/office/powerpoint/2010/main" val="182043375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13A5D-D8B2-D442-B9A6-02D402674320}" type="datetimeFigureOut">
              <a:rPr lang="en-US" smtClean="0"/>
              <a:t>12/10/2020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44E71-2BC7-8D46-8626-FCFE43515CB0}" type="slidenum">
              <a:rPr lang="en-US" smtClean="0"/>
              <a:t>‹#›</a:t>
            </a:fld>
            <a:endParaRPr lang="en-US" dirty="0"/>
          </a:p>
        </p:txBody>
      </p:sp>
    </p:spTree>
    <p:extLst>
      <p:ext uri="{BB962C8B-B14F-4D97-AF65-F5344CB8AC3E}">
        <p14:creationId xmlns:p14="http://schemas.microsoft.com/office/powerpoint/2010/main" val="1913558862"/>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5" name="Footer Placeholder 4">
            <a:extLst>
              <a:ext uri="{FF2B5EF4-FFF2-40B4-BE49-F238E27FC236}">
                <a16:creationId xmlns:a16="http://schemas.microsoft.com/office/drawing/2014/main" id="{FC6A0723-6E3D-4B07-97D7-64AFE2DAC17A}"/>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6D33F16F-D1C6-48D0-A7EA-FB1822B8D3C4}"/>
              </a:ext>
            </a:extLst>
          </p:cNvPr>
          <p:cNvSpPr>
            <a:spLocks noGrp="1"/>
          </p:cNvSpPr>
          <p:nvPr>
            <p:ph type="sldNum" sz="quarter" idx="5"/>
          </p:nvPr>
        </p:nvSpPr>
        <p:spPr/>
        <p:txBody>
          <a:bodyPr/>
          <a:lstStyle/>
          <a:p>
            <a:fld id="{5A744E71-2BC7-8D46-8626-FCFE43515CB0}" type="slidenum">
              <a:rPr lang="en-US" smtClean="0"/>
              <a:t>1</a:t>
            </a:fld>
            <a:endParaRPr lang="en-US" dirty="0"/>
          </a:p>
        </p:txBody>
      </p:sp>
    </p:spTree>
    <p:extLst>
      <p:ext uri="{BB962C8B-B14F-4D97-AF65-F5344CB8AC3E}">
        <p14:creationId xmlns:p14="http://schemas.microsoft.com/office/powerpoint/2010/main" val="130298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 Common </a:t>
            </a:r>
            <a:r>
              <a:rPr lang="en-US" b="1" dirty="0"/>
              <a:t> Semantic Model of the GDPR Register of Processing Activities” </a:t>
            </a:r>
            <a:r>
              <a:rPr lang="en-US" sz="1200" kern="1200" dirty="0">
                <a:solidFill>
                  <a:schemeClr val="tx1"/>
                </a:solidFill>
                <a:effectLst/>
                <a:latin typeface="+mn-lt"/>
                <a:ea typeface="+mn-ea"/>
                <a:cs typeface="+mn-cs"/>
              </a:rPr>
              <a:t>looks in detail into a specific area of  GDPR and seeks to enable a technical approach to GDPR compliance.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 core requirement for GDPR compliance is the maintenance of a register of processing activities (ROPA). </a:t>
            </a:r>
            <a:r>
              <a:rPr lang="en-US" dirty="0"/>
              <a:t>Every organisation must maintain a Register of Processing  Activities (ROPA) under Article 30 of the GDPR . This document is a rich repository of the personal data handling carried out by the organisation and is an integral element to the demonstration of GDPR compliance.   </a:t>
            </a:r>
          </a:p>
          <a:p>
            <a:endParaRPr lang="en-US" dirty="0"/>
          </a:p>
          <a:p>
            <a:r>
              <a:rPr lang="en-US" dirty="0"/>
              <a:t>In practice most ROPA’s held on excel spreadsheets  using regulator provided templates in many organisations</a:t>
            </a:r>
          </a:p>
          <a:p>
            <a:endParaRPr lang="en-US" dirty="0"/>
          </a:p>
          <a:p>
            <a:r>
              <a:rPr lang="en-US" dirty="0"/>
              <a:t>We evaluated these templates  </a:t>
            </a:r>
          </a:p>
          <a:p>
            <a:endParaRPr lang="en-US" dirty="0"/>
          </a:p>
          <a:p>
            <a:r>
              <a:rPr lang="en-US" dirty="0"/>
              <a:t> </a:t>
            </a:r>
          </a:p>
          <a:p>
            <a:endParaRPr lang="en-IE" dirty="0"/>
          </a:p>
        </p:txBody>
      </p:sp>
      <p:sp>
        <p:nvSpPr>
          <p:cNvPr id="5" name="Footer Placeholder 4">
            <a:extLst>
              <a:ext uri="{FF2B5EF4-FFF2-40B4-BE49-F238E27FC236}">
                <a16:creationId xmlns:a16="http://schemas.microsoft.com/office/drawing/2014/main" id="{48D919AF-8E5F-40FB-AF56-A6EB6FDE0C63}"/>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66DEE4E4-ABF9-4C73-8DF7-BF9D0809988E}"/>
              </a:ext>
            </a:extLst>
          </p:cNvPr>
          <p:cNvSpPr>
            <a:spLocks noGrp="1"/>
          </p:cNvSpPr>
          <p:nvPr>
            <p:ph type="sldNum" sz="quarter" idx="5"/>
          </p:nvPr>
        </p:nvSpPr>
        <p:spPr/>
        <p:txBody>
          <a:bodyPr/>
          <a:lstStyle/>
          <a:p>
            <a:fld id="{5A744E71-2BC7-8D46-8626-FCFE43515CB0}" type="slidenum">
              <a:rPr lang="en-US" smtClean="0"/>
              <a:t>2</a:t>
            </a:fld>
            <a:endParaRPr lang="en-US" dirty="0"/>
          </a:p>
        </p:txBody>
      </p:sp>
    </p:spTree>
    <p:extLst>
      <p:ext uri="{BB962C8B-B14F-4D97-AF65-F5344CB8AC3E}">
        <p14:creationId xmlns:p14="http://schemas.microsoft.com/office/powerpoint/2010/main" val="998804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 Common </a:t>
            </a:r>
            <a:r>
              <a:rPr lang="en-US" b="1" dirty="0"/>
              <a:t> Semantic Model of the GDPR Register of Processing Activities” </a:t>
            </a:r>
            <a:r>
              <a:rPr lang="en-US" sz="1200" kern="1200" dirty="0">
                <a:solidFill>
                  <a:schemeClr val="tx1"/>
                </a:solidFill>
                <a:effectLst/>
                <a:latin typeface="+mn-lt"/>
                <a:ea typeface="+mn-ea"/>
                <a:cs typeface="+mn-cs"/>
              </a:rPr>
              <a:t>looks in detail into a specific area of  GDPR and seeks to enable a technical approach to GDPR compliance.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 core requirement for GDPR compliance is the maintenance of a register of processing activities (ROPA). </a:t>
            </a:r>
            <a:r>
              <a:rPr lang="en-US" dirty="0"/>
              <a:t>Every organisation must maintain a Register of Processing  Activities (ROPA) under Article 30 of the GDPR . This document is a rich repository of the personal data handling carried out by the organisation and is an integral element to the demonstration of GDPR compliance.   </a:t>
            </a:r>
          </a:p>
          <a:p>
            <a:endParaRPr lang="en-US" dirty="0"/>
          </a:p>
          <a:p>
            <a:r>
              <a:rPr lang="en-US" dirty="0"/>
              <a:t>In practice most ROPA’s held on excel spreadsheets  using regulator provided templates in many organisations</a:t>
            </a:r>
          </a:p>
          <a:p>
            <a:endParaRPr lang="en-US" dirty="0"/>
          </a:p>
          <a:p>
            <a:r>
              <a:rPr lang="en-US" dirty="0"/>
              <a:t>We evaluated these templates  </a:t>
            </a:r>
          </a:p>
          <a:p>
            <a:endParaRPr lang="en-US" dirty="0"/>
          </a:p>
          <a:p>
            <a:r>
              <a:rPr lang="en-US" dirty="0"/>
              <a:t> </a:t>
            </a:r>
          </a:p>
          <a:p>
            <a:endParaRPr lang="en-IE" dirty="0"/>
          </a:p>
        </p:txBody>
      </p:sp>
      <p:sp>
        <p:nvSpPr>
          <p:cNvPr id="5" name="Footer Placeholder 4">
            <a:extLst>
              <a:ext uri="{FF2B5EF4-FFF2-40B4-BE49-F238E27FC236}">
                <a16:creationId xmlns:a16="http://schemas.microsoft.com/office/drawing/2014/main" id="{64D31B45-592D-4FAE-A59F-EA4AAFBEE30E}"/>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3332BB9C-4F6B-4189-A8CD-CC22C8ABE722}"/>
              </a:ext>
            </a:extLst>
          </p:cNvPr>
          <p:cNvSpPr>
            <a:spLocks noGrp="1"/>
          </p:cNvSpPr>
          <p:nvPr>
            <p:ph type="sldNum" sz="quarter" idx="5"/>
          </p:nvPr>
        </p:nvSpPr>
        <p:spPr/>
        <p:txBody>
          <a:bodyPr/>
          <a:lstStyle/>
          <a:p>
            <a:fld id="{5A744E71-2BC7-8D46-8626-FCFE43515CB0}" type="slidenum">
              <a:rPr lang="en-US" smtClean="0"/>
              <a:t>3</a:t>
            </a:fld>
            <a:endParaRPr lang="en-US" dirty="0"/>
          </a:p>
        </p:txBody>
      </p:sp>
    </p:spTree>
    <p:extLst>
      <p:ext uri="{BB962C8B-B14F-4D97-AF65-F5344CB8AC3E}">
        <p14:creationId xmlns:p14="http://schemas.microsoft.com/office/powerpoint/2010/main" val="346541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ROPA document is a rich source of the personal data processing activities carried out by an organisation.  We identified a set of six English language ROPA templates published by EU data protection regulators which contained a wide variation, scope and granularity for representing similar information. We identified the 43 unique GDPR concept fields across the six templates. This enabled the construction of the most comprehensive domain model of a ROPA to date that included both common and unique ROPA terms</a:t>
            </a:r>
            <a:endParaRPr lang="en-IE" dirty="0"/>
          </a:p>
        </p:txBody>
      </p:sp>
      <p:sp>
        <p:nvSpPr>
          <p:cNvPr id="5" name="Footer Placeholder 4">
            <a:extLst>
              <a:ext uri="{FF2B5EF4-FFF2-40B4-BE49-F238E27FC236}">
                <a16:creationId xmlns:a16="http://schemas.microsoft.com/office/drawing/2014/main" id="{AA5E9F3B-EA3E-460B-AB4F-1591C8B2305A}"/>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5D9BCEC9-9BEF-4065-AB59-C991AFF71FE8}"/>
              </a:ext>
            </a:extLst>
          </p:cNvPr>
          <p:cNvSpPr>
            <a:spLocks noGrp="1"/>
          </p:cNvSpPr>
          <p:nvPr>
            <p:ph type="sldNum" sz="quarter" idx="5"/>
          </p:nvPr>
        </p:nvSpPr>
        <p:spPr/>
        <p:txBody>
          <a:bodyPr/>
          <a:lstStyle/>
          <a:p>
            <a:fld id="{5A744E71-2BC7-8D46-8626-FCFE43515CB0}" type="slidenum">
              <a:rPr lang="en-US" smtClean="0"/>
              <a:t>4</a:t>
            </a:fld>
            <a:endParaRPr lang="en-US" dirty="0"/>
          </a:p>
        </p:txBody>
      </p:sp>
    </p:spTree>
    <p:extLst>
      <p:ext uri="{BB962C8B-B14F-4D97-AF65-F5344CB8AC3E}">
        <p14:creationId xmlns:p14="http://schemas.microsoft.com/office/powerpoint/2010/main" val="428417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ROPA document is a rich source of the personal data processing activities carried out by an organisation.  We identified a set of six English language ROPA templates published by EU data protection regulators which contained a wide variation, scope and granularity for representing similar information. We identified the 43 unique GDPR concept fields across the six templates. This enabled the construction of the most comprehensive domain model of a ROPA to date that included both common and unique ROPA terms</a:t>
            </a:r>
            <a:endParaRPr lang="en-IE" dirty="0"/>
          </a:p>
        </p:txBody>
      </p:sp>
      <p:sp>
        <p:nvSpPr>
          <p:cNvPr id="5" name="Footer Placeholder 4">
            <a:extLst>
              <a:ext uri="{FF2B5EF4-FFF2-40B4-BE49-F238E27FC236}">
                <a16:creationId xmlns:a16="http://schemas.microsoft.com/office/drawing/2014/main" id="{FCC20BB1-905D-4207-B94C-60F8535B4B55}"/>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3413491B-2D98-48AE-825C-1B6FA1B0462F}"/>
              </a:ext>
            </a:extLst>
          </p:cNvPr>
          <p:cNvSpPr>
            <a:spLocks noGrp="1"/>
          </p:cNvSpPr>
          <p:nvPr>
            <p:ph type="sldNum" sz="quarter" idx="5"/>
          </p:nvPr>
        </p:nvSpPr>
        <p:spPr/>
        <p:txBody>
          <a:bodyPr/>
          <a:lstStyle/>
          <a:p>
            <a:fld id="{5A744E71-2BC7-8D46-8626-FCFE43515CB0}" type="slidenum">
              <a:rPr lang="en-US" smtClean="0"/>
              <a:t>5</a:t>
            </a:fld>
            <a:endParaRPr lang="en-US" dirty="0"/>
          </a:p>
        </p:txBody>
      </p:sp>
    </p:spTree>
    <p:extLst>
      <p:ext uri="{BB962C8B-B14F-4D97-AF65-F5344CB8AC3E}">
        <p14:creationId xmlns:p14="http://schemas.microsoft.com/office/powerpoint/2010/main" val="3113499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This enabled the construction of the most comprehensive domain model of a ROPA to date that included both common and unique ROPA terms</a:t>
            </a:r>
            <a:endParaRPr lang="en-IE" dirty="0"/>
          </a:p>
        </p:txBody>
      </p:sp>
      <p:sp>
        <p:nvSpPr>
          <p:cNvPr id="5" name="Footer Placeholder 4">
            <a:extLst>
              <a:ext uri="{FF2B5EF4-FFF2-40B4-BE49-F238E27FC236}">
                <a16:creationId xmlns:a16="http://schemas.microsoft.com/office/drawing/2014/main" id="{6BCC4CFD-A78F-477F-887F-0C4D08D0D93F}"/>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33FF9DB4-C68B-4209-92B2-F703F56260FE}"/>
              </a:ext>
            </a:extLst>
          </p:cNvPr>
          <p:cNvSpPr>
            <a:spLocks noGrp="1"/>
          </p:cNvSpPr>
          <p:nvPr>
            <p:ph type="sldNum" sz="quarter" idx="5"/>
          </p:nvPr>
        </p:nvSpPr>
        <p:spPr/>
        <p:txBody>
          <a:bodyPr/>
          <a:lstStyle/>
          <a:p>
            <a:fld id="{5A744E71-2BC7-8D46-8626-FCFE43515CB0}" type="slidenum">
              <a:rPr lang="en-US" smtClean="0"/>
              <a:t>6</a:t>
            </a:fld>
            <a:endParaRPr lang="en-US" dirty="0"/>
          </a:p>
        </p:txBody>
      </p:sp>
    </p:spTree>
    <p:extLst>
      <p:ext uri="{BB962C8B-B14F-4D97-AF65-F5344CB8AC3E}">
        <p14:creationId xmlns:p14="http://schemas.microsoft.com/office/powerpoint/2010/main" val="2897681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mapped the 43 GDPR concepts identified using the Data Privacy Vocabulary (DPV) .  We identified that 14 input fields can be fully mapped, 15 can be partially mapped, 3 can be mapped using a complex corresponding match, whilst 11 GDPR concepts cannot be matched as the DPV does not have sufficient expressive power</a:t>
            </a:r>
            <a:endParaRPr lang="en-IE" dirty="0"/>
          </a:p>
        </p:txBody>
      </p:sp>
      <p:sp>
        <p:nvSpPr>
          <p:cNvPr id="5" name="Footer Placeholder 4">
            <a:extLst>
              <a:ext uri="{FF2B5EF4-FFF2-40B4-BE49-F238E27FC236}">
                <a16:creationId xmlns:a16="http://schemas.microsoft.com/office/drawing/2014/main" id="{DE6EFBF0-8EDC-4B02-8C2C-763852BBD79B}"/>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D6B4E1CF-A3AD-4BE5-BE53-1D4F32EB5413}"/>
              </a:ext>
            </a:extLst>
          </p:cNvPr>
          <p:cNvSpPr>
            <a:spLocks noGrp="1"/>
          </p:cNvSpPr>
          <p:nvPr>
            <p:ph type="sldNum" sz="quarter" idx="5"/>
          </p:nvPr>
        </p:nvSpPr>
        <p:spPr/>
        <p:txBody>
          <a:bodyPr/>
          <a:lstStyle/>
          <a:p>
            <a:fld id="{5A744E71-2BC7-8D46-8626-FCFE43515CB0}" type="slidenum">
              <a:rPr lang="en-US" smtClean="0"/>
              <a:t>8</a:t>
            </a:fld>
            <a:endParaRPr lang="en-US" dirty="0"/>
          </a:p>
        </p:txBody>
      </p:sp>
    </p:spTree>
    <p:extLst>
      <p:ext uri="{BB962C8B-B14F-4D97-AF65-F5344CB8AC3E}">
        <p14:creationId xmlns:p14="http://schemas.microsoft.com/office/powerpoint/2010/main" val="3116345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semantic analysis of the ROPA domain is the first step to developing a comprehensive ontology of ROPAs and information processing that will serve as the basis for intelligent GDPR compliance tools that support machine inference, data federation and integration. We have engaged with the DPVCG to incorporate our analysis towards representing ROPAs using the DPV. Our semantic model is a crucial component in this process by providing an indication of necessary fields to map ROPA templates published by EU data protection regulators. In addition, our analysis and mapping with DPV concepts provides a clear indication of further work in developing the DPV towards representing ROPA’s and its utilization in the GDPR compliance process.  A completed ROPA map would be a very useful resource that could be used by organisations to link with privacy tools.  These tools can be built to query the ROPA and identify areas of non-compliance, and remedy or mitigate accordingly, as part of the accountability framework for an organisation.  </a:t>
            </a:r>
            <a:endParaRPr lang="en-IE" sz="1200" kern="1200" dirty="0">
              <a:solidFill>
                <a:schemeClr val="tx1"/>
              </a:solidFill>
              <a:effectLst/>
              <a:latin typeface="+mn-lt"/>
              <a:ea typeface="+mn-ea"/>
              <a:cs typeface="+mn-cs"/>
            </a:endParaRPr>
          </a:p>
        </p:txBody>
      </p:sp>
      <p:sp>
        <p:nvSpPr>
          <p:cNvPr id="5" name="Footer Placeholder 4">
            <a:extLst>
              <a:ext uri="{FF2B5EF4-FFF2-40B4-BE49-F238E27FC236}">
                <a16:creationId xmlns:a16="http://schemas.microsoft.com/office/drawing/2014/main" id="{FF101296-50F6-4DDD-BB76-9BB20941DEDE}"/>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8F1CCC6D-D9EB-4E8E-9CD0-E16260F94C36}"/>
              </a:ext>
            </a:extLst>
          </p:cNvPr>
          <p:cNvSpPr>
            <a:spLocks noGrp="1"/>
          </p:cNvSpPr>
          <p:nvPr>
            <p:ph type="sldNum" sz="quarter" idx="5"/>
          </p:nvPr>
        </p:nvSpPr>
        <p:spPr/>
        <p:txBody>
          <a:bodyPr/>
          <a:lstStyle/>
          <a:p>
            <a:fld id="{5A744E71-2BC7-8D46-8626-FCFE43515CB0}" type="slidenum">
              <a:rPr lang="en-US" smtClean="0"/>
              <a:t>10</a:t>
            </a:fld>
            <a:endParaRPr lang="en-US" dirty="0"/>
          </a:p>
        </p:txBody>
      </p:sp>
    </p:spTree>
    <p:extLst>
      <p:ext uri="{BB962C8B-B14F-4D97-AF65-F5344CB8AC3E}">
        <p14:creationId xmlns:p14="http://schemas.microsoft.com/office/powerpoint/2010/main" val="1097388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5" name="Footer Placeholder 4">
            <a:extLst>
              <a:ext uri="{FF2B5EF4-FFF2-40B4-BE49-F238E27FC236}">
                <a16:creationId xmlns:a16="http://schemas.microsoft.com/office/drawing/2014/main" id="{C7920018-95A4-4A69-AE27-9A0035456B7B}"/>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132786FF-B9F8-4599-8101-08801BD276E7}"/>
              </a:ext>
            </a:extLst>
          </p:cNvPr>
          <p:cNvSpPr>
            <a:spLocks noGrp="1"/>
          </p:cNvSpPr>
          <p:nvPr>
            <p:ph type="sldNum" sz="quarter" idx="5"/>
          </p:nvPr>
        </p:nvSpPr>
        <p:spPr/>
        <p:txBody>
          <a:bodyPr/>
          <a:lstStyle/>
          <a:p>
            <a:fld id="{5A744E71-2BC7-8D46-8626-FCFE43515CB0}" type="slidenum">
              <a:rPr lang="en-US" smtClean="0"/>
              <a:t>11</a:t>
            </a:fld>
            <a:endParaRPr lang="en-US" dirty="0"/>
          </a:p>
        </p:txBody>
      </p:sp>
    </p:spTree>
    <p:extLst>
      <p:ext uri="{BB962C8B-B14F-4D97-AF65-F5344CB8AC3E}">
        <p14:creationId xmlns:p14="http://schemas.microsoft.com/office/powerpoint/2010/main" val="39595672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dapt_PowerPointTitleSlide_Backgroun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6" y="-62995"/>
            <a:ext cx="9252912" cy="6983999"/>
          </a:xfrm>
          <a:prstGeom prst="rect">
            <a:avLst/>
          </a:prstGeom>
        </p:spPr>
      </p:pic>
      <p:sp>
        <p:nvSpPr>
          <p:cNvPr id="2" name="Title 1"/>
          <p:cNvSpPr>
            <a:spLocks noGrp="1"/>
          </p:cNvSpPr>
          <p:nvPr>
            <p:ph type="ctrTitle"/>
          </p:nvPr>
        </p:nvSpPr>
        <p:spPr>
          <a:xfrm>
            <a:off x="514408" y="2202501"/>
            <a:ext cx="8395194" cy="882983"/>
          </a:xfrm>
        </p:spPr>
        <p:txBody>
          <a:bodyPr>
            <a:noAutofit/>
          </a:bodyPr>
          <a:lstStyle>
            <a:lvl1pPr algn="l">
              <a:defRPr sz="4400" b="1" i="0">
                <a:solidFill>
                  <a:schemeClr val="tx1"/>
                </a:solidFill>
                <a:latin typeface="FS Truman"/>
                <a:cs typeface="FS Truman"/>
              </a:defRPr>
            </a:lvl1pPr>
          </a:lstStyle>
          <a:p>
            <a:r>
              <a:rPr lang="ga-IE" dirty="0"/>
              <a:t>Click to edit Master title style</a:t>
            </a:r>
            <a:endParaRPr lang="en-US" dirty="0"/>
          </a:p>
        </p:txBody>
      </p:sp>
      <p:sp>
        <p:nvSpPr>
          <p:cNvPr id="3" name="Subtitle 2"/>
          <p:cNvSpPr>
            <a:spLocks noGrp="1"/>
          </p:cNvSpPr>
          <p:nvPr>
            <p:ph type="subTitle" idx="1"/>
          </p:nvPr>
        </p:nvSpPr>
        <p:spPr>
          <a:xfrm>
            <a:off x="514408" y="3095404"/>
            <a:ext cx="6400800" cy="697358"/>
          </a:xfrm>
        </p:spPr>
        <p:txBody>
          <a:bodyPr>
            <a:normAutofit/>
          </a:bodyPr>
          <a:lstStyle>
            <a:lvl1pPr marL="0" indent="0" algn="l">
              <a:buNone/>
              <a:defRPr sz="2500" b="0" i="0">
                <a:solidFill>
                  <a:srgbClr val="000000"/>
                </a:solidFill>
                <a:latin typeface="FS Truman Light"/>
                <a:cs typeface="FS Truman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5" name="Picture 4" descr="Adapt_Logo_RGB.jpg"/>
          <p:cNvPicPr>
            <a:picLocks noChangeAspect="1"/>
          </p:cNvPicPr>
          <p:nvPr userDrawn="1"/>
        </p:nvPicPr>
        <p:blipFill rotWithShape="1">
          <a:blip r:embed="rId3">
            <a:extLst>
              <a:ext uri="{28A0092B-C50C-407E-A947-70E740481C1C}">
                <a14:useLocalDpi xmlns:a14="http://schemas.microsoft.com/office/drawing/2010/main" val="0"/>
              </a:ext>
            </a:extLst>
          </a:blip>
          <a:srcRect l="13402" t="13402" r="13402" b="13402"/>
          <a:stretch/>
        </p:blipFill>
        <p:spPr>
          <a:xfrm>
            <a:off x="264160" y="102080"/>
            <a:ext cx="1442720" cy="1442720"/>
          </a:xfrm>
          <a:prstGeom prst="rect">
            <a:avLst/>
          </a:prstGeom>
        </p:spPr>
      </p:pic>
    </p:spTree>
    <p:extLst>
      <p:ext uri="{BB962C8B-B14F-4D97-AF65-F5344CB8AC3E}">
        <p14:creationId xmlns:p14="http://schemas.microsoft.com/office/powerpoint/2010/main" val="242553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dapt_PowerPoint_SlideHeading_Backgroun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000" y="-228371"/>
            <a:ext cx="9396000" cy="972000"/>
          </a:xfrm>
          <a:prstGeom prst="rect">
            <a:avLst/>
          </a:prstGeom>
        </p:spPr>
      </p:pic>
      <p:sp>
        <p:nvSpPr>
          <p:cNvPr id="2" name="Title 1"/>
          <p:cNvSpPr>
            <a:spLocks noGrp="1"/>
          </p:cNvSpPr>
          <p:nvPr>
            <p:ph type="title"/>
          </p:nvPr>
        </p:nvSpPr>
        <p:spPr>
          <a:xfrm>
            <a:off x="243080" y="2"/>
            <a:ext cx="7398850" cy="740988"/>
          </a:xfrm>
        </p:spPr>
        <p:txBody>
          <a:bodyPr>
            <a:normAutofit/>
          </a:bodyPr>
          <a:lstStyle>
            <a:lvl1pPr>
              <a:defRPr sz="2400" b="1" i="0">
                <a:solidFill>
                  <a:schemeClr val="bg1"/>
                </a:solidFill>
                <a:latin typeface="FS Truman"/>
                <a:cs typeface="Helvetica"/>
              </a:defRPr>
            </a:lvl1pPr>
          </a:lstStyle>
          <a:p>
            <a:r>
              <a:rPr lang="ga-IE" dirty="0"/>
              <a:t>Click to edit Master title style</a:t>
            </a:r>
            <a:endParaRPr lang="en-US" dirty="0"/>
          </a:p>
        </p:txBody>
      </p:sp>
      <p:sp>
        <p:nvSpPr>
          <p:cNvPr id="3" name="Content Placeholder 2"/>
          <p:cNvSpPr>
            <a:spLocks noGrp="1"/>
          </p:cNvSpPr>
          <p:nvPr>
            <p:ph idx="1"/>
          </p:nvPr>
        </p:nvSpPr>
        <p:spPr>
          <a:xfrm>
            <a:off x="243088" y="1028279"/>
            <a:ext cx="8229600" cy="4801123"/>
          </a:xfrm>
        </p:spPr>
        <p:txBody>
          <a:bodyPr anchor="ctr">
            <a:normAutofit/>
          </a:bodyPr>
          <a:lstStyle>
            <a:lvl1pPr marL="342900" indent="-342900">
              <a:spcBef>
                <a:spcPts val="0"/>
              </a:spcBef>
              <a:buFont typeface="Arial"/>
              <a:buChar char="•"/>
              <a:defRPr sz="2500" b="0" i="0">
                <a:solidFill>
                  <a:schemeClr val="tx1"/>
                </a:solidFill>
                <a:latin typeface="FS Truman"/>
                <a:cs typeface="FS Truman"/>
              </a:defRPr>
            </a:lvl1pPr>
            <a:lvl2pPr marL="457200" indent="0">
              <a:buNone/>
              <a:defRPr sz="2500">
                <a:solidFill>
                  <a:schemeClr val="tx1"/>
                </a:solidFill>
              </a:defRPr>
            </a:lvl2pPr>
            <a:lvl3pPr marL="914400" indent="0">
              <a:buNone/>
              <a:defRPr sz="2300">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ga-IE" dirty="0"/>
              <a:t>Click to edit Master text styles</a:t>
            </a:r>
          </a:p>
        </p:txBody>
      </p:sp>
      <p:pic>
        <p:nvPicPr>
          <p:cNvPr id="30" name="Picture 29"/>
          <p:cNvPicPr>
            <a:picLocks noChangeAspect="1"/>
          </p:cNvPicPr>
          <p:nvPr userDrawn="1"/>
        </p:nvPicPr>
        <p:blipFill>
          <a:blip r:embed="rId3"/>
          <a:stretch>
            <a:fillRect/>
          </a:stretch>
        </p:blipFill>
        <p:spPr>
          <a:xfrm>
            <a:off x="7999121" y="6116689"/>
            <a:ext cx="928535" cy="544315"/>
          </a:xfrm>
          <a:prstGeom prst="rect">
            <a:avLst/>
          </a:prstGeom>
        </p:spPr>
      </p:pic>
      <p:sp>
        <p:nvSpPr>
          <p:cNvPr id="31" name="TextBox 30"/>
          <p:cNvSpPr txBox="1"/>
          <p:nvPr userDrawn="1"/>
        </p:nvSpPr>
        <p:spPr>
          <a:xfrm>
            <a:off x="7584284" y="311740"/>
            <a:ext cx="1441420" cy="246221"/>
          </a:xfrm>
          <a:prstGeom prst="rect">
            <a:avLst/>
          </a:prstGeom>
          <a:noFill/>
        </p:spPr>
        <p:txBody>
          <a:bodyPr wrap="none" rtlCol="0">
            <a:spAutoFit/>
          </a:bodyPr>
          <a:lstStyle/>
          <a:p>
            <a:pPr algn="l"/>
            <a:r>
              <a:rPr lang="en-US" sz="1000" b="0" i="0" dirty="0">
                <a:solidFill>
                  <a:schemeClr val="bg1"/>
                </a:solidFill>
                <a:latin typeface="FS Truman Light"/>
                <a:cs typeface="FS Truman Light"/>
              </a:rPr>
              <a:t>www.adaptcentre.ie</a:t>
            </a:r>
          </a:p>
        </p:txBody>
      </p:sp>
    </p:spTree>
    <p:extLst>
      <p:ext uri="{BB962C8B-B14F-4D97-AF65-F5344CB8AC3E}">
        <p14:creationId xmlns:p14="http://schemas.microsoft.com/office/powerpoint/2010/main" val="360664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6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6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60"/>
            <a:ext cx="2133600" cy="365125"/>
          </a:xfrm>
          <a:prstGeom prst="rect">
            <a:avLst/>
          </a:prstGeom>
        </p:spPr>
        <p:txBody>
          <a:bodyPr/>
          <a:lstStyle/>
          <a:p>
            <a:fld id="{5359A55F-768A-A943-8D16-0214677DE5C9}" type="slidenum">
              <a:rPr lang="en-US" smtClean="0"/>
              <a:t>‹#›</a:t>
            </a:fld>
            <a:endParaRPr lang="en-US" dirty="0"/>
          </a:p>
        </p:txBody>
      </p:sp>
    </p:spTree>
    <p:extLst>
      <p:ext uri="{BB962C8B-B14F-4D97-AF65-F5344CB8AC3E}">
        <p14:creationId xmlns:p14="http://schemas.microsoft.com/office/powerpoint/2010/main" val="3234023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701" y="425615"/>
            <a:ext cx="8229600" cy="1143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643701" y="1600201"/>
            <a:ext cx="8229600" cy="4525963"/>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Tree>
    <p:extLst>
      <p:ext uri="{BB962C8B-B14F-4D97-AF65-F5344CB8AC3E}">
        <p14:creationId xmlns:p14="http://schemas.microsoft.com/office/powerpoint/2010/main" val="3132417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457200" rtl="0" eaLnBrk="1" latinLnBrk="0" hangingPunct="1">
        <a:spcBef>
          <a:spcPct val="0"/>
        </a:spcBef>
        <a:buNone/>
        <a:defRPr sz="38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community/dpvcg/" TargetMode="External"/><Relationship Id="rId2" Type="http://schemas.openxmlformats.org/officeDocument/2006/relationships/hyperlink" Target="https://w3.org/ns/dp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01896" y="3180673"/>
            <a:ext cx="7715192" cy="2374483"/>
          </a:xfrm>
        </p:spPr>
        <p:txBody>
          <a:bodyPr>
            <a:normAutofit fontScale="77500" lnSpcReduction="20000"/>
          </a:bodyPr>
          <a:lstStyle/>
          <a:p>
            <a:endParaRPr lang="en-US" sz="2000" dirty="0">
              <a:latin typeface="Calibri"/>
              <a:cs typeface="Calibri"/>
            </a:endParaRPr>
          </a:p>
          <a:p>
            <a:r>
              <a:rPr lang="en-US" sz="2400" dirty="0">
                <a:cs typeface="Calibri"/>
              </a:rPr>
              <a:t>Paul Ryan</a:t>
            </a:r>
            <a:r>
              <a:rPr lang="en-US" sz="2400" baseline="30000" dirty="0">
                <a:cs typeface="Calibri"/>
              </a:rPr>
              <a:t>123</a:t>
            </a:r>
            <a:r>
              <a:rPr lang="en-US" sz="2400" dirty="0">
                <a:cs typeface="Calibri"/>
              </a:rPr>
              <a:t> , Harshvardhan J.Pandit</a:t>
            </a:r>
            <a:r>
              <a:rPr lang="en-US" sz="2400" baseline="30000" dirty="0">
                <a:cs typeface="Calibri"/>
              </a:rPr>
              <a:t>14</a:t>
            </a:r>
            <a:r>
              <a:rPr lang="en-US" sz="2400" dirty="0">
                <a:cs typeface="Calibri"/>
              </a:rPr>
              <a:t> , Rob Brennan</a:t>
            </a:r>
            <a:r>
              <a:rPr lang="en-US" sz="2400" baseline="30000" dirty="0">
                <a:cs typeface="Calibri"/>
              </a:rPr>
              <a:t>12</a:t>
            </a:r>
          </a:p>
          <a:p>
            <a:endParaRPr lang="en-US" sz="2000" dirty="0">
              <a:cs typeface="Calibri"/>
            </a:endParaRPr>
          </a:p>
          <a:p>
            <a:pPr marL="514350" indent="-514350">
              <a:buFont typeface="+mj-lt"/>
              <a:buAutoNum type="arabicPeriod"/>
            </a:pPr>
            <a:r>
              <a:rPr lang="en-US" sz="2000" dirty="0">
                <a:cs typeface="Calibri"/>
              </a:rPr>
              <a:t>ADAPT Centre, </a:t>
            </a:r>
          </a:p>
          <a:p>
            <a:pPr marL="514350" indent="-514350">
              <a:buFont typeface="+mj-lt"/>
              <a:buAutoNum type="arabicPeriod"/>
            </a:pPr>
            <a:r>
              <a:rPr lang="en-US" sz="2000" dirty="0">
                <a:cs typeface="Calibri"/>
              </a:rPr>
              <a:t>School of Computing, Dublin City University</a:t>
            </a:r>
          </a:p>
          <a:p>
            <a:pPr marL="514350" indent="-514350">
              <a:buFont typeface="+mj-lt"/>
              <a:buAutoNum type="arabicPeriod"/>
            </a:pPr>
            <a:r>
              <a:rPr lang="en-US" sz="2000" dirty="0">
                <a:cs typeface="Calibri"/>
              </a:rPr>
              <a:t>Uniphar Plc, Ireland</a:t>
            </a:r>
          </a:p>
          <a:p>
            <a:pPr marL="514350" indent="-514350">
              <a:buFont typeface="+mj-lt"/>
              <a:buAutoNum type="arabicPeriod"/>
            </a:pPr>
            <a:r>
              <a:rPr lang="en-US" sz="2000" dirty="0">
                <a:cs typeface="Calibri"/>
              </a:rPr>
              <a:t>Trinity College Dublin</a:t>
            </a:r>
          </a:p>
          <a:p>
            <a:pPr marL="342900" indent="-342900"/>
            <a:endParaRPr lang="en-US" sz="2000" dirty="0">
              <a:cs typeface="Calibri"/>
            </a:endParaRPr>
          </a:p>
          <a:p>
            <a:r>
              <a:rPr lang="en-US" sz="2000" dirty="0">
                <a:cs typeface="Calibri"/>
              </a:rPr>
              <a:t>Contact : Paul.Ryan76@mail.dcu.ie</a:t>
            </a:r>
          </a:p>
          <a:p>
            <a:endParaRPr lang="en-US" sz="2000" dirty="0">
              <a:latin typeface="Calibri"/>
              <a:cs typeface="Calibri"/>
            </a:endParaRPr>
          </a:p>
        </p:txBody>
      </p:sp>
      <p:sp>
        <p:nvSpPr>
          <p:cNvPr id="8" name="Rectangle 4"/>
          <p:cNvSpPr>
            <a:spLocks/>
          </p:cNvSpPr>
          <p:nvPr/>
        </p:nvSpPr>
        <p:spPr bwMode="auto">
          <a:xfrm>
            <a:off x="1253064" y="6568744"/>
            <a:ext cx="8212666" cy="6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63500" tIns="63500" rIns="129359" bIns="63500"/>
          <a:lstStyle/>
          <a:p>
            <a:pPr marL="1588"/>
            <a:r>
              <a:rPr lang="en-US" sz="800" dirty="0">
                <a:solidFill>
                  <a:schemeClr val="bg1"/>
                </a:solidFill>
                <a:latin typeface="Calibri"/>
                <a:cs typeface="Calibri"/>
              </a:rPr>
              <a:t>The ADAPT Centre is funded under the SFI Research Centres Programme (Grant 13/RC/2106) and is co-funded under the European Regional Development Fund.</a:t>
            </a:r>
            <a:endParaRPr lang="en-US" sz="800" b="1" dirty="0">
              <a:solidFill>
                <a:schemeClr val="bg1"/>
              </a:solidFill>
              <a:latin typeface="Calibri"/>
              <a:ea typeface="ヒラギノ角ゴ Pro W3" charset="0"/>
              <a:cs typeface="Calibri"/>
              <a:sym typeface="Lucida Grande" charset="0"/>
            </a:endParaRPr>
          </a:p>
        </p:txBody>
      </p:sp>
      <p:pic>
        <p:nvPicPr>
          <p:cNvPr id="9" name="Picture 1" descr="ESF Logos_w.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1171" y="6278630"/>
            <a:ext cx="2597362" cy="27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descr="Image result for insigh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7" name="Picture 6">
            <a:extLst>
              <a:ext uri="{FF2B5EF4-FFF2-40B4-BE49-F238E27FC236}">
                <a16:creationId xmlns:a16="http://schemas.microsoft.com/office/drawing/2014/main" id="{30223EC2-A981-443C-BD39-AA20C9116232}"/>
              </a:ext>
            </a:extLst>
          </p:cNvPr>
          <p:cNvPicPr/>
          <p:nvPr/>
        </p:nvPicPr>
        <p:blipFill>
          <a:blip r:embed="rId4"/>
          <a:stretch>
            <a:fillRect/>
          </a:stretch>
        </p:blipFill>
        <p:spPr>
          <a:xfrm>
            <a:off x="7833148" y="0"/>
            <a:ext cx="1175385" cy="1175385"/>
          </a:xfrm>
          <a:prstGeom prst="rect">
            <a:avLst/>
          </a:prstGeom>
        </p:spPr>
      </p:pic>
      <p:sp>
        <p:nvSpPr>
          <p:cNvPr id="10" name="Title 3">
            <a:extLst>
              <a:ext uri="{FF2B5EF4-FFF2-40B4-BE49-F238E27FC236}">
                <a16:creationId xmlns:a16="http://schemas.microsoft.com/office/drawing/2014/main" id="{C91C0061-6DB8-4CAD-A14C-2F7018AE7A0F}"/>
              </a:ext>
            </a:extLst>
          </p:cNvPr>
          <p:cNvSpPr>
            <a:spLocks noGrp="1"/>
          </p:cNvSpPr>
          <p:nvPr>
            <p:ph type="ctrTitle"/>
          </p:nvPr>
        </p:nvSpPr>
        <p:spPr>
          <a:xfrm>
            <a:off x="514350" y="2201863"/>
            <a:ext cx="8394700" cy="884237"/>
          </a:xfrm>
        </p:spPr>
        <p:txBody>
          <a:bodyPr/>
          <a:lstStyle/>
          <a:p>
            <a:pPr algn="ctr"/>
            <a:br>
              <a:rPr lang="en-GB" sz="3600" dirty="0"/>
            </a:br>
            <a:br>
              <a:rPr lang="en-GB" sz="3600" dirty="0"/>
            </a:br>
            <a:r>
              <a:rPr lang="en-GB" sz="3600" dirty="0"/>
              <a:t>A Common Semantic Model of the GDPR Register of Processing Activities  </a:t>
            </a:r>
            <a:br>
              <a:rPr lang="en-IE" dirty="0"/>
            </a:br>
            <a:br>
              <a:rPr lang="en-IE" cap="all" dirty="0"/>
            </a:br>
            <a:br>
              <a:rPr lang="en-IE" sz="3600" dirty="0"/>
            </a:br>
            <a:endParaRPr lang="en-US" sz="2400" dirty="0">
              <a:latin typeface="Calibri"/>
              <a:cs typeface="Calibri"/>
            </a:endParaRPr>
          </a:p>
        </p:txBody>
      </p:sp>
      <p:sp>
        <p:nvSpPr>
          <p:cNvPr id="3" name="TextBox 2">
            <a:extLst>
              <a:ext uri="{FF2B5EF4-FFF2-40B4-BE49-F238E27FC236}">
                <a16:creationId xmlns:a16="http://schemas.microsoft.com/office/drawing/2014/main" id="{0989484A-3804-41A5-90C1-E841C8A80E33}"/>
              </a:ext>
            </a:extLst>
          </p:cNvPr>
          <p:cNvSpPr txBox="1"/>
          <p:nvPr/>
        </p:nvSpPr>
        <p:spPr>
          <a:xfrm>
            <a:off x="307975" y="6553200"/>
            <a:ext cx="304800" cy="246221"/>
          </a:xfrm>
          <a:prstGeom prst="rect">
            <a:avLst/>
          </a:prstGeom>
          <a:noFill/>
        </p:spPr>
        <p:txBody>
          <a:bodyPr wrap="square" rtlCol="0">
            <a:spAutoFit/>
          </a:bodyPr>
          <a:lstStyle/>
          <a:p>
            <a:r>
              <a:rPr lang="en-IE" sz="1000" dirty="0"/>
              <a:t>1</a:t>
            </a:r>
          </a:p>
        </p:txBody>
      </p:sp>
    </p:spTree>
    <p:extLst>
      <p:ext uri="{BB962C8B-B14F-4D97-AF65-F5344CB8AC3E}">
        <p14:creationId xmlns:p14="http://schemas.microsoft.com/office/powerpoint/2010/main" val="1949942064"/>
      </p:ext>
    </p:extLst>
  </p:cSld>
  <p:clrMapOvr>
    <a:masterClrMapping/>
  </p:clrMapOvr>
  <mc:AlternateContent xmlns:mc="http://schemas.openxmlformats.org/markup-compatibility/2006" xmlns:p14="http://schemas.microsoft.com/office/powerpoint/2010/main">
    <mc:Choice Requires="p14">
      <p:transition spd="slow" p14:dur="2000" advTm="729"/>
    </mc:Choice>
    <mc:Fallback xmlns="">
      <p:transition spd="slow" advTm="7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229A-1AF2-4E0B-989E-7C8F13BCDFF0}"/>
              </a:ext>
            </a:extLst>
          </p:cNvPr>
          <p:cNvSpPr>
            <a:spLocks noGrp="1"/>
          </p:cNvSpPr>
          <p:nvPr>
            <p:ph type="title"/>
          </p:nvPr>
        </p:nvSpPr>
        <p:spPr/>
        <p:txBody>
          <a:bodyPr/>
          <a:lstStyle/>
          <a:p>
            <a:r>
              <a:rPr lang="en-IE" dirty="0"/>
              <a:t>Conclusions</a:t>
            </a:r>
          </a:p>
        </p:txBody>
      </p:sp>
      <p:sp>
        <p:nvSpPr>
          <p:cNvPr id="3" name="Content Placeholder 2">
            <a:extLst>
              <a:ext uri="{FF2B5EF4-FFF2-40B4-BE49-F238E27FC236}">
                <a16:creationId xmlns:a16="http://schemas.microsoft.com/office/drawing/2014/main" id="{F7CC6F11-C954-4C58-84A3-84E6FBBA652F}"/>
              </a:ext>
            </a:extLst>
          </p:cNvPr>
          <p:cNvSpPr>
            <a:spLocks noGrp="1"/>
          </p:cNvSpPr>
          <p:nvPr>
            <p:ph idx="1"/>
          </p:nvPr>
        </p:nvSpPr>
        <p:spPr/>
        <p:txBody>
          <a:bodyPr>
            <a:normAutofit/>
          </a:bodyPr>
          <a:lstStyle/>
          <a:p>
            <a:r>
              <a:rPr lang="en-US" sz="2400" dirty="0"/>
              <a:t>A first step to developing a comprehensive ontology of ROPAs and information processing that will serve as the basis for intelligent GDPR compliance tools that support machine inference, data federation and integration</a:t>
            </a:r>
          </a:p>
          <a:p>
            <a:endParaRPr lang="en-US" sz="2400" dirty="0"/>
          </a:p>
          <a:p>
            <a:r>
              <a:rPr lang="en-US" sz="2400" dirty="0"/>
              <a:t>We have engaged with the W3C DPVCG to incorporate our analysis towards representing ROPAs using the DPV.</a:t>
            </a:r>
          </a:p>
          <a:p>
            <a:endParaRPr lang="en-US" sz="2400" dirty="0"/>
          </a:p>
          <a:p>
            <a:r>
              <a:rPr lang="en-US" sz="2400" dirty="0"/>
              <a:t>Our analysis and mapping to DPV concepts provides a clear indication of further work in developing the DPV towards representing ROPA’s and its </a:t>
            </a:r>
            <a:r>
              <a:rPr lang="en-US" sz="2400" dirty="0" err="1"/>
              <a:t>utilisation</a:t>
            </a:r>
            <a:r>
              <a:rPr lang="en-US" sz="2400" dirty="0"/>
              <a:t> in the GDPR compliance process</a:t>
            </a:r>
            <a:endParaRPr lang="en-IE" sz="2400" dirty="0"/>
          </a:p>
        </p:txBody>
      </p:sp>
      <p:sp>
        <p:nvSpPr>
          <p:cNvPr id="4" name="TextBox 3">
            <a:extLst>
              <a:ext uri="{FF2B5EF4-FFF2-40B4-BE49-F238E27FC236}">
                <a16:creationId xmlns:a16="http://schemas.microsoft.com/office/drawing/2014/main" id="{8945538B-95F7-49ED-BFC1-90C9262BFF1B}"/>
              </a:ext>
            </a:extLst>
          </p:cNvPr>
          <p:cNvSpPr txBox="1"/>
          <p:nvPr/>
        </p:nvSpPr>
        <p:spPr>
          <a:xfrm>
            <a:off x="243080" y="6424551"/>
            <a:ext cx="457564" cy="246221"/>
          </a:xfrm>
          <a:prstGeom prst="rect">
            <a:avLst/>
          </a:prstGeom>
          <a:noFill/>
        </p:spPr>
        <p:txBody>
          <a:bodyPr wrap="square" rtlCol="0">
            <a:spAutoFit/>
          </a:bodyPr>
          <a:lstStyle/>
          <a:p>
            <a:r>
              <a:rPr lang="en-IE" sz="1000" dirty="0"/>
              <a:t>10</a:t>
            </a:r>
          </a:p>
        </p:txBody>
      </p:sp>
    </p:spTree>
    <p:extLst>
      <p:ext uri="{BB962C8B-B14F-4D97-AF65-F5344CB8AC3E}">
        <p14:creationId xmlns:p14="http://schemas.microsoft.com/office/powerpoint/2010/main" val="4215635817"/>
      </p:ext>
    </p:extLst>
  </p:cSld>
  <p:clrMapOvr>
    <a:masterClrMapping/>
  </p:clrMapOvr>
  <mc:AlternateContent xmlns:mc="http://schemas.openxmlformats.org/markup-compatibility/2006" xmlns:p14="http://schemas.microsoft.com/office/powerpoint/2010/main">
    <mc:Choice Requires="p14">
      <p:transition spd="slow" p14:dur="2000" advTm="76953"/>
    </mc:Choice>
    <mc:Fallback xmlns="">
      <p:transition spd="slow" advTm="7695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89B0-6539-43F2-80DD-442E0235BF57}"/>
              </a:ext>
            </a:extLst>
          </p:cNvPr>
          <p:cNvSpPr>
            <a:spLocks noGrp="1"/>
          </p:cNvSpPr>
          <p:nvPr>
            <p:ph type="title"/>
          </p:nvPr>
        </p:nvSpPr>
        <p:spPr/>
        <p:txBody>
          <a:bodyPr/>
          <a:lstStyle/>
          <a:p>
            <a:r>
              <a:rPr lang="en-IE" dirty="0"/>
              <a:t>Future Work and Directions  </a:t>
            </a:r>
          </a:p>
        </p:txBody>
      </p:sp>
      <p:sp>
        <p:nvSpPr>
          <p:cNvPr id="3" name="Content Placeholder 2">
            <a:extLst>
              <a:ext uri="{FF2B5EF4-FFF2-40B4-BE49-F238E27FC236}">
                <a16:creationId xmlns:a16="http://schemas.microsoft.com/office/drawing/2014/main" id="{6AFB46DD-9761-4509-A676-E6D347336779}"/>
              </a:ext>
            </a:extLst>
          </p:cNvPr>
          <p:cNvSpPr>
            <a:spLocks noGrp="1"/>
          </p:cNvSpPr>
          <p:nvPr>
            <p:ph idx="1"/>
          </p:nvPr>
        </p:nvSpPr>
        <p:spPr>
          <a:xfrm>
            <a:off x="243088" y="1028279"/>
            <a:ext cx="7719812" cy="3486571"/>
          </a:xfrm>
        </p:spPr>
        <p:txBody>
          <a:bodyPr>
            <a:normAutofit/>
          </a:bodyPr>
          <a:lstStyle/>
          <a:p>
            <a:r>
              <a:rPr lang="en-IE" sz="3800" dirty="0"/>
              <a:t>Evaluating CSM-ROPA contribution  to demonstrating ROPA compliance</a:t>
            </a:r>
          </a:p>
          <a:p>
            <a:r>
              <a:rPr lang="en-IE" sz="3800" dirty="0"/>
              <a:t>Development of Compliance Tools based on CSM-ROPA </a:t>
            </a:r>
          </a:p>
          <a:p>
            <a:endParaRPr lang="en-IE" dirty="0"/>
          </a:p>
        </p:txBody>
      </p:sp>
      <p:sp>
        <p:nvSpPr>
          <p:cNvPr id="4" name="TextBox 3">
            <a:extLst>
              <a:ext uri="{FF2B5EF4-FFF2-40B4-BE49-F238E27FC236}">
                <a16:creationId xmlns:a16="http://schemas.microsoft.com/office/drawing/2014/main" id="{2818BF4D-0222-4E62-BCDD-41B3F9E7D8FC}"/>
              </a:ext>
            </a:extLst>
          </p:cNvPr>
          <p:cNvSpPr txBox="1"/>
          <p:nvPr/>
        </p:nvSpPr>
        <p:spPr>
          <a:xfrm>
            <a:off x="712519" y="4999512"/>
            <a:ext cx="7250381" cy="646331"/>
          </a:xfrm>
          <a:prstGeom prst="rect">
            <a:avLst/>
          </a:prstGeom>
          <a:noFill/>
        </p:spPr>
        <p:txBody>
          <a:bodyPr wrap="square" rtlCol="0">
            <a:spAutoFit/>
          </a:bodyPr>
          <a:lstStyle/>
          <a:p>
            <a:pPr algn="ctr"/>
            <a:r>
              <a:rPr lang="en-US" dirty="0">
                <a:cs typeface="Calibri"/>
              </a:rPr>
              <a:t>Contact:  Paul.Ryan76@mail.dcu.ie</a:t>
            </a:r>
            <a:endParaRPr lang="en-IE" dirty="0"/>
          </a:p>
          <a:p>
            <a:endParaRPr lang="en-IE" dirty="0"/>
          </a:p>
        </p:txBody>
      </p:sp>
      <p:sp>
        <p:nvSpPr>
          <p:cNvPr id="5" name="TextBox 4">
            <a:extLst>
              <a:ext uri="{FF2B5EF4-FFF2-40B4-BE49-F238E27FC236}">
                <a16:creationId xmlns:a16="http://schemas.microsoft.com/office/drawing/2014/main" id="{286715EC-2F4C-4EA3-92EA-92146B57A69A}"/>
              </a:ext>
            </a:extLst>
          </p:cNvPr>
          <p:cNvSpPr txBox="1"/>
          <p:nvPr/>
        </p:nvSpPr>
        <p:spPr>
          <a:xfrm>
            <a:off x="243079" y="6448301"/>
            <a:ext cx="469439" cy="246221"/>
          </a:xfrm>
          <a:prstGeom prst="rect">
            <a:avLst/>
          </a:prstGeom>
          <a:noFill/>
        </p:spPr>
        <p:txBody>
          <a:bodyPr wrap="square" rtlCol="0">
            <a:spAutoFit/>
          </a:bodyPr>
          <a:lstStyle/>
          <a:p>
            <a:r>
              <a:rPr lang="en-IE" sz="1000" dirty="0"/>
              <a:t>11</a:t>
            </a:r>
          </a:p>
        </p:txBody>
      </p:sp>
    </p:spTree>
    <p:extLst>
      <p:ext uri="{BB962C8B-B14F-4D97-AF65-F5344CB8AC3E}">
        <p14:creationId xmlns:p14="http://schemas.microsoft.com/office/powerpoint/2010/main" val="17809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3083-8A8A-4931-A08B-ECD495FEE4BB}"/>
              </a:ext>
            </a:extLst>
          </p:cNvPr>
          <p:cNvSpPr>
            <a:spLocks noGrp="1"/>
          </p:cNvSpPr>
          <p:nvPr>
            <p:ph type="title"/>
          </p:nvPr>
        </p:nvSpPr>
        <p:spPr/>
        <p:txBody>
          <a:bodyPr>
            <a:normAutofit/>
          </a:bodyPr>
          <a:lstStyle/>
          <a:p>
            <a:r>
              <a:rPr lang="en-IE" b="0" dirty="0"/>
              <a:t>What is a Register of Processing Activities (ROPA)?</a:t>
            </a:r>
            <a:r>
              <a:rPr lang="en-IE" dirty="0"/>
              <a:t> </a:t>
            </a:r>
          </a:p>
        </p:txBody>
      </p:sp>
      <p:sp>
        <p:nvSpPr>
          <p:cNvPr id="3" name="Content Placeholder 2">
            <a:extLst>
              <a:ext uri="{FF2B5EF4-FFF2-40B4-BE49-F238E27FC236}">
                <a16:creationId xmlns:a16="http://schemas.microsoft.com/office/drawing/2014/main" id="{9CAA903B-6DC1-4C9E-B56B-C1150970A836}"/>
              </a:ext>
            </a:extLst>
          </p:cNvPr>
          <p:cNvSpPr>
            <a:spLocks noGrp="1"/>
          </p:cNvSpPr>
          <p:nvPr>
            <p:ph idx="1"/>
          </p:nvPr>
        </p:nvSpPr>
        <p:spPr>
          <a:xfrm>
            <a:off x="243088" y="1028279"/>
            <a:ext cx="8229600" cy="4801123"/>
          </a:xfrm>
        </p:spPr>
        <p:txBody>
          <a:bodyPr>
            <a:normAutofit/>
          </a:bodyPr>
          <a:lstStyle/>
          <a:p>
            <a:endParaRPr lang="en-US" dirty="0"/>
          </a:p>
          <a:p>
            <a:r>
              <a:rPr lang="en-US" dirty="0"/>
              <a:t>A legal requirement (Article 30 GDPR) </a:t>
            </a:r>
          </a:p>
          <a:p>
            <a:endParaRPr lang="en-US" dirty="0"/>
          </a:p>
          <a:p>
            <a:r>
              <a:rPr lang="en-US" dirty="0"/>
              <a:t>A record of the personal data processing activities being carried out by the organisation</a:t>
            </a:r>
          </a:p>
          <a:p>
            <a:endParaRPr lang="en-US" dirty="0"/>
          </a:p>
          <a:p>
            <a:r>
              <a:rPr lang="en-US" dirty="0"/>
              <a:t>A prescribed minimum content </a:t>
            </a:r>
          </a:p>
          <a:p>
            <a:endParaRPr lang="en-GB" dirty="0"/>
          </a:p>
          <a:p>
            <a:r>
              <a:rPr lang="en-GB" dirty="0"/>
              <a:t>A critical element for the demonstration of compliance (CNIL France) </a:t>
            </a:r>
          </a:p>
          <a:p>
            <a:endParaRPr lang="en-US" dirty="0"/>
          </a:p>
          <a:p>
            <a:endParaRPr lang="en-IE" dirty="0"/>
          </a:p>
        </p:txBody>
      </p:sp>
      <p:sp>
        <p:nvSpPr>
          <p:cNvPr id="4" name="TextBox 3">
            <a:extLst>
              <a:ext uri="{FF2B5EF4-FFF2-40B4-BE49-F238E27FC236}">
                <a16:creationId xmlns:a16="http://schemas.microsoft.com/office/drawing/2014/main" id="{AEB33669-39B2-4C64-913C-ED9A54DC3F9E}"/>
              </a:ext>
            </a:extLst>
          </p:cNvPr>
          <p:cNvSpPr txBox="1"/>
          <p:nvPr/>
        </p:nvSpPr>
        <p:spPr>
          <a:xfrm>
            <a:off x="243088" y="6329548"/>
            <a:ext cx="291310" cy="246221"/>
          </a:xfrm>
          <a:prstGeom prst="rect">
            <a:avLst/>
          </a:prstGeom>
          <a:noFill/>
        </p:spPr>
        <p:txBody>
          <a:bodyPr wrap="square" rtlCol="0">
            <a:spAutoFit/>
          </a:bodyPr>
          <a:lstStyle/>
          <a:p>
            <a:r>
              <a:rPr lang="en-IE" sz="1000" dirty="0"/>
              <a:t>2</a:t>
            </a:r>
          </a:p>
        </p:txBody>
      </p:sp>
    </p:spTree>
    <p:extLst>
      <p:ext uri="{BB962C8B-B14F-4D97-AF65-F5344CB8AC3E}">
        <p14:creationId xmlns:p14="http://schemas.microsoft.com/office/powerpoint/2010/main" val="831024088"/>
      </p:ext>
    </p:extLst>
  </p:cSld>
  <p:clrMapOvr>
    <a:masterClrMapping/>
  </p:clrMapOvr>
  <mc:AlternateContent xmlns:mc="http://schemas.openxmlformats.org/markup-compatibility/2006" xmlns:p14="http://schemas.microsoft.com/office/powerpoint/2010/main">
    <mc:Choice Requires="p14">
      <p:transition spd="slow" p14:dur="2000" advTm="51179"/>
    </mc:Choice>
    <mc:Fallback xmlns="">
      <p:transition spd="slow" advTm="511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3083-8A8A-4931-A08B-ECD495FEE4BB}"/>
              </a:ext>
            </a:extLst>
          </p:cNvPr>
          <p:cNvSpPr>
            <a:spLocks noGrp="1"/>
          </p:cNvSpPr>
          <p:nvPr>
            <p:ph type="title"/>
          </p:nvPr>
        </p:nvSpPr>
        <p:spPr/>
        <p:txBody>
          <a:bodyPr>
            <a:normAutofit/>
          </a:bodyPr>
          <a:lstStyle/>
          <a:p>
            <a:r>
              <a:rPr lang="en-IE" dirty="0"/>
              <a:t>Motivation </a:t>
            </a:r>
          </a:p>
        </p:txBody>
      </p:sp>
      <p:sp>
        <p:nvSpPr>
          <p:cNvPr id="3" name="Content Placeholder 2">
            <a:extLst>
              <a:ext uri="{FF2B5EF4-FFF2-40B4-BE49-F238E27FC236}">
                <a16:creationId xmlns:a16="http://schemas.microsoft.com/office/drawing/2014/main" id="{9CAA903B-6DC1-4C9E-B56B-C1150970A836}"/>
              </a:ext>
            </a:extLst>
          </p:cNvPr>
          <p:cNvSpPr>
            <a:spLocks noGrp="1"/>
          </p:cNvSpPr>
          <p:nvPr>
            <p:ph idx="1"/>
          </p:nvPr>
        </p:nvSpPr>
        <p:spPr>
          <a:xfrm>
            <a:off x="243088" y="1028279"/>
            <a:ext cx="8229600" cy="4801123"/>
          </a:xfrm>
        </p:spPr>
        <p:txBody>
          <a:bodyPr>
            <a:normAutofit fontScale="92500"/>
          </a:bodyPr>
          <a:lstStyle/>
          <a:p>
            <a:endParaRPr lang="en-GB" dirty="0"/>
          </a:p>
          <a:p>
            <a:endParaRPr lang="en-GB" dirty="0"/>
          </a:p>
          <a:p>
            <a:r>
              <a:rPr lang="en-US" dirty="0"/>
              <a:t>Data Protection regulators provide manual templates</a:t>
            </a:r>
          </a:p>
          <a:p>
            <a:endParaRPr lang="en-US" dirty="0"/>
          </a:p>
          <a:p>
            <a:r>
              <a:rPr lang="en-US" dirty="0"/>
              <a:t>Almost half of organisations are using such manual approaches to completion of ROPA  (45%) ( IAPP, Trust Arc 2019)  </a:t>
            </a:r>
          </a:p>
          <a:p>
            <a:endParaRPr lang="en-US" dirty="0"/>
          </a:p>
          <a:p>
            <a:r>
              <a:rPr lang="en-IE" dirty="0"/>
              <a:t>A Semantic Model of ROPA would enable </a:t>
            </a:r>
            <a:br>
              <a:rPr lang="en-IE" dirty="0"/>
            </a:br>
            <a:r>
              <a:rPr lang="en-IE" dirty="0"/>
              <a:t>privacy tool-chains &amp; interoperability with external</a:t>
            </a:r>
            <a:br>
              <a:rPr lang="en-IE" dirty="0"/>
            </a:br>
            <a:r>
              <a:rPr lang="en-IE" dirty="0"/>
              <a:t>bodies to support accountability</a:t>
            </a:r>
          </a:p>
          <a:p>
            <a:endParaRPr lang="en-US" dirty="0"/>
          </a:p>
          <a:p>
            <a:r>
              <a:rPr lang="en-GB" dirty="0"/>
              <a:t>Only 28% of organisations compliant with the GDPR (Cap Gemini,2020)</a:t>
            </a:r>
          </a:p>
          <a:p>
            <a:endParaRPr lang="en-US" dirty="0"/>
          </a:p>
          <a:p>
            <a:endParaRPr lang="en-US" dirty="0"/>
          </a:p>
          <a:p>
            <a:pPr marL="0" indent="0">
              <a:buNone/>
            </a:pPr>
            <a:endParaRPr lang="en-US" dirty="0"/>
          </a:p>
          <a:p>
            <a:endParaRPr lang="en-IE" dirty="0"/>
          </a:p>
        </p:txBody>
      </p:sp>
      <p:sp>
        <p:nvSpPr>
          <p:cNvPr id="4" name="TextBox 3">
            <a:extLst>
              <a:ext uri="{FF2B5EF4-FFF2-40B4-BE49-F238E27FC236}">
                <a16:creationId xmlns:a16="http://schemas.microsoft.com/office/drawing/2014/main" id="{196F899B-3B88-4A8D-A684-033360864288}"/>
              </a:ext>
            </a:extLst>
          </p:cNvPr>
          <p:cNvSpPr txBox="1"/>
          <p:nvPr/>
        </p:nvSpPr>
        <p:spPr>
          <a:xfrm>
            <a:off x="243088" y="6424551"/>
            <a:ext cx="273132" cy="246221"/>
          </a:xfrm>
          <a:prstGeom prst="rect">
            <a:avLst/>
          </a:prstGeom>
          <a:noFill/>
        </p:spPr>
        <p:txBody>
          <a:bodyPr wrap="square" rtlCol="0">
            <a:spAutoFit/>
          </a:bodyPr>
          <a:lstStyle/>
          <a:p>
            <a:r>
              <a:rPr lang="en-IE" sz="1000" dirty="0"/>
              <a:t>3</a:t>
            </a:r>
          </a:p>
        </p:txBody>
      </p:sp>
    </p:spTree>
    <p:extLst>
      <p:ext uri="{BB962C8B-B14F-4D97-AF65-F5344CB8AC3E}">
        <p14:creationId xmlns:p14="http://schemas.microsoft.com/office/powerpoint/2010/main" val="4267237069"/>
      </p:ext>
    </p:extLst>
  </p:cSld>
  <p:clrMapOvr>
    <a:masterClrMapping/>
  </p:clrMapOvr>
  <mc:AlternateContent xmlns:mc="http://schemas.openxmlformats.org/markup-compatibility/2006" xmlns:p14="http://schemas.microsoft.com/office/powerpoint/2010/main">
    <mc:Choice Requires="p14">
      <p:transition spd="slow" p14:dur="2000" advTm="51179"/>
    </mc:Choice>
    <mc:Fallback xmlns="">
      <p:transition spd="slow" advTm="511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1C46-13D3-49F0-843F-FEA70FC6D971}"/>
              </a:ext>
            </a:extLst>
          </p:cNvPr>
          <p:cNvSpPr>
            <a:spLocks noGrp="1"/>
          </p:cNvSpPr>
          <p:nvPr>
            <p:ph type="title"/>
          </p:nvPr>
        </p:nvSpPr>
        <p:spPr>
          <a:xfrm>
            <a:off x="243079" y="2"/>
            <a:ext cx="8229599" cy="740988"/>
          </a:xfrm>
        </p:spPr>
        <p:txBody>
          <a:bodyPr>
            <a:normAutofit fontScale="90000"/>
          </a:bodyPr>
          <a:lstStyle/>
          <a:p>
            <a:pPr lvl="0" algn="ctr" fontAlgn="base"/>
            <a:r>
              <a:rPr lang="en-US" dirty="0">
                <a:effectLst>
                  <a:outerShdw sx="0" sy="0">
                    <a:srgbClr val="000000"/>
                  </a:outerShdw>
                </a:effectLst>
              </a:rPr>
              <a:t>An Example of a ROPA Template from an  EU Data Protection Regulator (Finland)</a:t>
            </a:r>
            <a:endParaRPr lang="en-IE" dirty="0">
              <a:effectLst>
                <a:outerShdw sx="0" sy="0">
                  <a:srgbClr val="000000"/>
                </a:outerShdw>
              </a:effectLst>
            </a:endParaRPr>
          </a:p>
        </p:txBody>
      </p:sp>
      <p:sp>
        <p:nvSpPr>
          <p:cNvPr id="8" name="TextBox 7">
            <a:extLst>
              <a:ext uri="{FF2B5EF4-FFF2-40B4-BE49-F238E27FC236}">
                <a16:creationId xmlns:a16="http://schemas.microsoft.com/office/drawing/2014/main" id="{4BC3F8B1-F98E-497F-9E7E-C1F00B42610E}"/>
              </a:ext>
            </a:extLst>
          </p:cNvPr>
          <p:cNvSpPr txBox="1"/>
          <p:nvPr/>
        </p:nvSpPr>
        <p:spPr>
          <a:xfrm>
            <a:off x="243079" y="1009403"/>
            <a:ext cx="8010272" cy="3970318"/>
          </a:xfrm>
          <a:prstGeom prst="rect">
            <a:avLst/>
          </a:prstGeom>
          <a:noFill/>
        </p:spPr>
        <p:txBody>
          <a:bodyPr wrap="square" rtlCol="0">
            <a:spAutoFit/>
          </a:bodyPr>
          <a:lstStyle/>
          <a:p>
            <a:pPr marL="285750" indent="-285750">
              <a:buFont typeface="Arial" panose="020B0604020202020204" pitchFamily="34" charset="0"/>
              <a:buChar char="•"/>
            </a:pPr>
            <a:r>
              <a:rPr lang="en-IE" dirty="0">
                <a:latin typeface="Calibri" panose="020F0502020204030204" pitchFamily="34" charset="0"/>
              </a:rPr>
              <a:t>Name and contact details</a:t>
            </a:r>
          </a:p>
          <a:p>
            <a:pPr marL="285750" indent="-285750">
              <a:buFont typeface="Arial" panose="020B0604020202020204" pitchFamily="34" charset="0"/>
              <a:buChar char="•"/>
            </a:pPr>
            <a:r>
              <a:rPr lang="en-IE" dirty="0">
                <a:latin typeface="Calibri" panose="020F0502020204030204" pitchFamily="34" charset="0"/>
              </a:rPr>
              <a:t>Data Protection Officer (if designated)</a:t>
            </a:r>
          </a:p>
          <a:p>
            <a:pPr marL="285750" indent="-285750">
              <a:buFont typeface="Arial" panose="020B0604020202020204" pitchFamily="34" charset="0"/>
              <a:buChar char="•"/>
            </a:pPr>
            <a:r>
              <a:rPr lang="en-IE" dirty="0">
                <a:latin typeface="Calibri" panose="020F0502020204030204" pitchFamily="34" charset="0"/>
              </a:rPr>
              <a:t>Representative (if required) </a:t>
            </a:r>
          </a:p>
          <a:p>
            <a:pPr marL="285750" indent="-285750">
              <a:buFont typeface="Arial" panose="020B0604020202020204" pitchFamily="34" charset="0"/>
              <a:buChar char="•"/>
            </a:pPr>
            <a:r>
              <a:rPr lang="en-IE" dirty="0">
                <a:latin typeface="Calibri" panose="020F0502020204030204" pitchFamily="34" charset="0"/>
              </a:rPr>
              <a:t>Purposes of processing</a:t>
            </a:r>
          </a:p>
          <a:p>
            <a:pPr marL="285750" indent="-285750" fontAlgn="ctr">
              <a:buFont typeface="Arial" panose="020B0604020202020204" pitchFamily="34" charset="0"/>
              <a:buChar char="•"/>
            </a:pPr>
            <a:r>
              <a:rPr lang="en-IE" dirty="0"/>
              <a:t>Name and contact details of the joint controller (if required)</a:t>
            </a:r>
          </a:p>
          <a:p>
            <a:pPr marL="285750" indent="-285750" fontAlgn="ctr">
              <a:buFont typeface="Arial" panose="020B0604020202020204" pitchFamily="34" charset="0"/>
              <a:buChar char="•"/>
            </a:pPr>
            <a:r>
              <a:rPr lang="en-IE" dirty="0"/>
              <a:t>Description of the categories of data subjects</a:t>
            </a:r>
          </a:p>
          <a:p>
            <a:pPr marL="285750" indent="-285750" fontAlgn="ctr">
              <a:buFont typeface="Arial" panose="020B0604020202020204" pitchFamily="34" charset="0"/>
              <a:buChar char="•"/>
            </a:pPr>
            <a:r>
              <a:rPr lang="en-IE" dirty="0"/>
              <a:t>Description of the categories of personal data</a:t>
            </a:r>
          </a:p>
          <a:p>
            <a:pPr marL="285750" indent="-285750" fontAlgn="ctr">
              <a:buFont typeface="Arial" panose="020B0604020202020204" pitchFamily="34" charset="0"/>
              <a:buChar char="•"/>
            </a:pPr>
            <a:r>
              <a:rPr lang="en-IE" dirty="0"/>
              <a:t>Categories of recipients</a:t>
            </a:r>
          </a:p>
          <a:p>
            <a:pPr marL="285750" indent="-285750" fontAlgn="ctr">
              <a:buFont typeface="Arial" panose="020B0604020202020204" pitchFamily="34" charset="0"/>
              <a:buChar char="•"/>
            </a:pPr>
            <a:r>
              <a:rPr lang="en-IE" dirty="0"/>
              <a:t>Reference to the personal data processing agreement signed with the processor </a:t>
            </a:r>
          </a:p>
          <a:p>
            <a:pPr marL="285750" indent="-285750" fontAlgn="ctr">
              <a:buFont typeface="Arial" panose="020B0604020202020204" pitchFamily="34" charset="0"/>
              <a:buChar char="•"/>
            </a:pPr>
            <a:r>
              <a:rPr lang="en-IE" dirty="0"/>
              <a:t>Third countries and international organisations to which data is transferred, </a:t>
            </a:r>
          </a:p>
          <a:p>
            <a:pPr marL="285750" indent="-285750" fontAlgn="ctr">
              <a:buFont typeface="Arial" panose="020B0604020202020204" pitchFamily="34" charset="0"/>
              <a:buChar char="•"/>
            </a:pPr>
            <a:r>
              <a:rPr lang="en-IE" dirty="0"/>
              <a:t>Documentation on suitable safeguards for International transfer </a:t>
            </a:r>
          </a:p>
          <a:p>
            <a:pPr marL="285750" indent="-285750" fontAlgn="ctr">
              <a:buFont typeface="Arial" panose="020B0604020202020204" pitchFamily="34" charset="0"/>
              <a:buChar char="•"/>
            </a:pPr>
            <a:r>
              <a:rPr lang="en-IE" dirty="0"/>
              <a:t>Data storage times or the criteria for defining such storage times</a:t>
            </a:r>
          </a:p>
          <a:p>
            <a:pPr marL="285750" indent="-285750" fontAlgn="ctr">
              <a:buFont typeface="Arial" panose="020B0604020202020204" pitchFamily="34" charset="0"/>
              <a:buChar char="•"/>
            </a:pPr>
            <a:r>
              <a:rPr lang="en-IE" dirty="0"/>
              <a:t>A description of the technical and organisational security measures provided for in Article 32, section 1 of the GDPR</a:t>
            </a:r>
          </a:p>
        </p:txBody>
      </p:sp>
      <p:sp>
        <p:nvSpPr>
          <p:cNvPr id="9" name="TextBox 8">
            <a:extLst>
              <a:ext uri="{FF2B5EF4-FFF2-40B4-BE49-F238E27FC236}">
                <a16:creationId xmlns:a16="http://schemas.microsoft.com/office/drawing/2014/main" id="{FB2FFF08-372C-4C73-9D09-56AD03B1DB01}"/>
              </a:ext>
            </a:extLst>
          </p:cNvPr>
          <p:cNvSpPr txBox="1"/>
          <p:nvPr/>
        </p:nvSpPr>
        <p:spPr>
          <a:xfrm>
            <a:off x="344384" y="5213268"/>
            <a:ext cx="790896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E" dirty="0"/>
              <a:t>how to make this information machine readable?</a:t>
            </a:r>
          </a:p>
        </p:txBody>
      </p:sp>
      <p:sp>
        <p:nvSpPr>
          <p:cNvPr id="3" name="TextBox 2">
            <a:extLst>
              <a:ext uri="{FF2B5EF4-FFF2-40B4-BE49-F238E27FC236}">
                <a16:creationId xmlns:a16="http://schemas.microsoft.com/office/drawing/2014/main" id="{EE1C8387-0FF0-4E29-90CF-0EE9E60236DA}"/>
              </a:ext>
            </a:extLst>
          </p:cNvPr>
          <p:cNvSpPr txBox="1"/>
          <p:nvPr/>
        </p:nvSpPr>
        <p:spPr>
          <a:xfrm>
            <a:off x="243079" y="6334887"/>
            <a:ext cx="326937" cy="246221"/>
          </a:xfrm>
          <a:prstGeom prst="rect">
            <a:avLst/>
          </a:prstGeom>
          <a:noFill/>
        </p:spPr>
        <p:txBody>
          <a:bodyPr wrap="square" rtlCol="0">
            <a:spAutoFit/>
          </a:bodyPr>
          <a:lstStyle/>
          <a:p>
            <a:r>
              <a:rPr lang="en-IE" sz="1000" dirty="0"/>
              <a:t>4</a:t>
            </a:r>
          </a:p>
        </p:txBody>
      </p:sp>
    </p:spTree>
    <p:extLst>
      <p:ext uri="{BB962C8B-B14F-4D97-AF65-F5344CB8AC3E}">
        <p14:creationId xmlns:p14="http://schemas.microsoft.com/office/powerpoint/2010/main" val="924960552"/>
      </p:ext>
    </p:extLst>
  </p:cSld>
  <p:clrMapOvr>
    <a:masterClrMapping/>
  </p:clrMapOvr>
  <mc:AlternateContent xmlns:mc="http://schemas.openxmlformats.org/markup-compatibility/2006" xmlns:p14="http://schemas.microsoft.com/office/powerpoint/2010/main">
    <mc:Choice Requires="p14">
      <p:transition spd="slow" p14:dur="2000" advTm="31104"/>
    </mc:Choice>
    <mc:Fallback xmlns="">
      <p:transition spd="slow" advTm="311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1C46-13D3-49F0-843F-FEA70FC6D971}"/>
              </a:ext>
            </a:extLst>
          </p:cNvPr>
          <p:cNvSpPr>
            <a:spLocks noGrp="1"/>
          </p:cNvSpPr>
          <p:nvPr>
            <p:ph type="title"/>
          </p:nvPr>
        </p:nvSpPr>
        <p:spPr/>
        <p:txBody>
          <a:bodyPr>
            <a:normAutofit/>
          </a:bodyPr>
          <a:lstStyle/>
          <a:p>
            <a:pPr lvl="0" fontAlgn="base"/>
            <a:r>
              <a:rPr lang="en-IE" dirty="0"/>
              <a:t>Methodology</a:t>
            </a:r>
            <a:endParaRPr lang="en-IE" dirty="0">
              <a:effectLst>
                <a:outerShdw sx="0" sy="0">
                  <a:srgbClr val="000000"/>
                </a:outerShdw>
              </a:effectLst>
            </a:endParaRPr>
          </a:p>
        </p:txBody>
      </p:sp>
      <p:sp>
        <p:nvSpPr>
          <p:cNvPr id="3" name="Content Placeholder 2">
            <a:extLst>
              <a:ext uri="{FF2B5EF4-FFF2-40B4-BE49-F238E27FC236}">
                <a16:creationId xmlns:a16="http://schemas.microsoft.com/office/drawing/2014/main" id="{71FF475E-81BA-4DCB-BDB7-46197F265865}"/>
              </a:ext>
            </a:extLst>
          </p:cNvPr>
          <p:cNvSpPr>
            <a:spLocks noGrp="1"/>
          </p:cNvSpPr>
          <p:nvPr>
            <p:ph idx="1"/>
          </p:nvPr>
        </p:nvSpPr>
        <p:spPr>
          <a:xfrm>
            <a:off x="243088" y="1028280"/>
            <a:ext cx="8117141" cy="2767536"/>
          </a:xfrm>
        </p:spPr>
        <p:txBody>
          <a:bodyPr/>
          <a:lstStyle/>
          <a:p>
            <a:r>
              <a:rPr lang="en-IE" dirty="0"/>
              <a:t>We identified 14 ROPA templates from regulator websites</a:t>
            </a:r>
          </a:p>
          <a:p>
            <a:r>
              <a:rPr lang="en-IE" dirty="0"/>
              <a:t>We focused on 6 English language ROPA’s </a:t>
            </a:r>
          </a:p>
          <a:p>
            <a:r>
              <a:rPr lang="en-IE" dirty="0"/>
              <a:t>We identified that they differed greatly </a:t>
            </a:r>
          </a:p>
          <a:p>
            <a:r>
              <a:rPr lang="en-IE" dirty="0"/>
              <a:t>Some contained 12 input fields where  as other templates have up to 34 fields </a:t>
            </a:r>
          </a:p>
          <a:p>
            <a:r>
              <a:rPr lang="en-IE" dirty="0"/>
              <a:t>We identified 43 unique fields </a:t>
            </a:r>
          </a:p>
        </p:txBody>
      </p:sp>
      <p:graphicFrame>
        <p:nvGraphicFramePr>
          <p:cNvPr id="4" name="Table 4">
            <a:extLst>
              <a:ext uri="{FF2B5EF4-FFF2-40B4-BE49-F238E27FC236}">
                <a16:creationId xmlns:a16="http://schemas.microsoft.com/office/drawing/2014/main" id="{19DB3A30-8862-4171-AF11-9FB0C87DDB0E}"/>
              </a:ext>
            </a:extLst>
          </p:cNvPr>
          <p:cNvGraphicFramePr>
            <a:graphicFrameLocks noGrp="1"/>
          </p:cNvGraphicFramePr>
          <p:nvPr>
            <p:extLst>
              <p:ext uri="{D42A27DB-BD31-4B8C-83A1-F6EECF244321}">
                <p14:modId xmlns:p14="http://schemas.microsoft.com/office/powerpoint/2010/main" val="1496555851"/>
              </p:ext>
            </p:extLst>
          </p:nvPr>
        </p:nvGraphicFramePr>
        <p:xfrm>
          <a:off x="1143989" y="3795815"/>
          <a:ext cx="4081154" cy="2651760"/>
        </p:xfrm>
        <a:graphic>
          <a:graphicData uri="http://schemas.openxmlformats.org/drawingml/2006/table">
            <a:tbl>
              <a:tblPr firstRow="1" bandRow="1">
                <a:tableStyleId>{5C22544A-7EE6-4342-B048-85BDC9FD1C3A}</a:tableStyleId>
              </a:tblPr>
              <a:tblGrid>
                <a:gridCol w="2040577">
                  <a:extLst>
                    <a:ext uri="{9D8B030D-6E8A-4147-A177-3AD203B41FA5}">
                      <a16:colId xmlns:a16="http://schemas.microsoft.com/office/drawing/2014/main" val="2628882862"/>
                    </a:ext>
                  </a:extLst>
                </a:gridCol>
                <a:gridCol w="2040577">
                  <a:extLst>
                    <a:ext uri="{9D8B030D-6E8A-4147-A177-3AD203B41FA5}">
                      <a16:colId xmlns:a16="http://schemas.microsoft.com/office/drawing/2014/main" val="3687093232"/>
                    </a:ext>
                  </a:extLst>
                </a:gridCol>
              </a:tblGrid>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Regulator</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No. of Fields on Template</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3226216300"/>
                  </a:ext>
                </a:extLst>
              </a:tr>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Belgium</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34</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324169173"/>
                  </a:ext>
                </a:extLst>
              </a:tr>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Cyprus</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12</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4256241841"/>
                  </a:ext>
                </a:extLst>
              </a:tr>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Denmark</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12</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3078561395"/>
                  </a:ext>
                </a:extLst>
              </a:tr>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Finland</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13</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2075125224"/>
                  </a:ext>
                </a:extLst>
              </a:tr>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Luxembourg</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14</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2585356728"/>
                  </a:ext>
                </a:extLst>
              </a:tr>
              <a:tr h="370840">
                <a:tc>
                  <a:txBody>
                    <a:bodyPr/>
                    <a:lstStyle/>
                    <a:p>
                      <a:pPr indent="226695" algn="l">
                        <a:spcAft>
                          <a:spcPts val="0"/>
                        </a:spcAft>
                      </a:pPr>
                      <a:r>
                        <a:rPr lang="en-US" sz="1400" dirty="0">
                          <a:effectLst/>
                          <a:latin typeface="Times New Roman" panose="02020603050405020304" pitchFamily="18" charset="0"/>
                          <a:ea typeface="Times New Roman" panose="02020603050405020304" pitchFamily="18" charset="0"/>
                        </a:rPr>
                        <a:t>United Kingdom</a:t>
                      </a:r>
                      <a:endParaRPr lang="en-IE" sz="1400" dirty="0">
                        <a:effectLst/>
                        <a:latin typeface="Times New Roman" panose="02020603050405020304" pitchFamily="18" charset="0"/>
                        <a:ea typeface="MS Mincho" panose="02020609040205080304" pitchFamily="49" charset="-128"/>
                      </a:endParaRPr>
                    </a:p>
                  </a:txBody>
                  <a:tcPr marL="68580" marR="68580" marT="0" marB="0"/>
                </a:tc>
                <a:tc>
                  <a:txBody>
                    <a:bodyPr/>
                    <a:lstStyle/>
                    <a:p>
                      <a:pPr indent="226695" algn="ctr">
                        <a:spcAft>
                          <a:spcPts val="0"/>
                        </a:spcAft>
                      </a:pPr>
                      <a:r>
                        <a:rPr lang="en-US" sz="1400" dirty="0">
                          <a:effectLst/>
                          <a:latin typeface="Times New Roman" panose="02020603050405020304" pitchFamily="18" charset="0"/>
                          <a:ea typeface="Times New Roman" panose="02020603050405020304" pitchFamily="18" charset="0"/>
                        </a:rPr>
                        <a:t>33</a:t>
                      </a:r>
                      <a:endParaRPr lang="en-IE" sz="1400" dirty="0">
                        <a:effectLst/>
                        <a:latin typeface="Times New Roman" panose="02020603050405020304" pitchFamily="18" charset="0"/>
                        <a:ea typeface="MS Mincho" panose="02020609040205080304" pitchFamily="49" charset="-128"/>
                      </a:endParaRPr>
                    </a:p>
                  </a:txBody>
                  <a:tcPr marL="68580" marR="68580" marT="0" marB="0"/>
                </a:tc>
                <a:extLst>
                  <a:ext uri="{0D108BD9-81ED-4DB2-BD59-A6C34878D82A}">
                    <a16:rowId xmlns:a16="http://schemas.microsoft.com/office/drawing/2014/main" val="1913563321"/>
                  </a:ext>
                </a:extLst>
              </a:tr>
            </a:tbl>
          </a:graphicData>
        </a:graphic>
      </p:graphicFrame>
      <p:sp>
        <p:nvSpPr>
          <p:cNvPr id="7" name="Rectangle: Rounded Corners 6">
            <a:extLst>
              <a:ext uri="{FF2B5EF4-FFF2-40B4-BE49-F238E27FC236}">
                <a16:creationId xmlns:a16="http://schemas.microsoft.com/office/drawing/2014/main" id="{8EBE1F36-97B1-4AE4-8050-E997D08E5223}"/>
              </a:ext>
            </a:extLst>
          </p:cNvPr>
          <p:cNvSpPr/>
          <p:nvPr/>
        </p:nvSpPr>
        <p:spPr>
          <a:xfrm>
            <a:off x="7370619" y="4880393"/>
            <a:ext cx="1258784" cy="9025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43 Unique Concepts </a:t>
            </a:r>
          </a:p>
        </p:txBody>
      </p:sp>
      <p:sp>
        <p:nvSpPr>
          <p:cNvPr id="8" name="Callout: Right Arrow 7">
            <a:extLst>
              <a:ext uri="{FF2B5EF4-FFF2-40B4-BE49-F238E27FC236}">
                <a16:creationId xmlns:a16="http://schemas.microsoft.com/office/drawing/2014/main" id="{55D2A523-8A35-4609-B08F-6418F3672AC9}"/>
              </a:ext>
            </a:extLst>
          </p:cNvPr>
          <p:cNvSpPr/>
          <p:nvPr/>
        </p:nvSpPr>
        <p:spPr>
          <a:xfrm>
            <a:off x="5438900" y="4215739"/>
            <a:ext cx="1793174" cy="2231835"/>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Analysis of templates  to identify unique concepts </a:t>
            </a:r>
          </a:p>
        </p:txBody>
      </p:sp>
      <p:sp>
        <p:nvSpPr>
          <p:cNvPr id="5" name="TextBox 4">
            <a:extLst>
              <a:ext uri="{FF2B5EF4-FFF2-40B4-BE49-F238E27FC236}">
                <a16:creationId xmlns:a16="http://schemas.microsoft.com/office/drawing/2014/main" id="{66D5AFF6-96F1-4FBD-B144-1BF48E245942}"/>
              </a:ext>
            </a:extLst>
          </p:cNvPr>
          <p:cNvSpPr txBox="1"/>
          <p:nvPr/>
        </p:nvSpPr>
        <p:spPr>
          <a:xfrm>
            <a:off x="224911" y="6447575"/>
            <a:ext cx="196307" cy="246221"/>
          </a:xfrm>
          <a:prstGeom prst="rect">
            <a:avLst/>
          </a:prstGeom>
          <a:noFill/>
        </p:spPr>
        <p:txBody>
          <a:bodyPr wrap="square" rtlCol="0">
            <a:spAutoFit/>
          </a:bodyPr>
          <a:lstStyle/>
          <a:p>
            <a:r>
              <a:rPr lang="en-IE" sz="1000" dirty="0"/>
              <a:t>5</a:t>
            </a:r>
          </a:p>
        </p:txBody>
      </p:sp>
    </p:spTree>
    <p:extLst>
      <p:ext uri="{BB962C8B-B14F-4D97-AF65-F5344CB8AC3E}">
        <p14:creationId xmlns:p14="http://schemas.microsoft.com/office/powerpoint/2010/main" val="1394280255"/>
      </p:ext>
    </p:extLst>
  </p:cSld>
  <p:clrMapOvr>
    <a:masterClrMapping/>
  </p:clrMapOvr>
  <mc:AlternateContent xmlns:mc="http://schemas.openxmlformats.org/markup-compatibility/2006" xmlns:p14="http://schemas.microsoft.com/office/powerpoint/2010/main">
    <mc:Choice Requires="p14">
      <p:transition spd="slow" p14:dur="2000" advTm="31104"/>
    </mc:Choice>
    <mc:Fallback xmlns="">
      <p:transition spd="slow" advTm="311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53CD-95D0-4BF1-A5B4-37AA2FA1579E}"/>
              </a:ext>
            </a:extLst>
          </p:cNvPr>
          <p:cNvSpPr>
            <a:spLocks noGrp="1"/>
          </p:cNvSpPr>
          <p:nvPr>
            <p:ph type="title"/>
          </p:nvPr>
        </p:nvSpPr>
        <p:spPr/>
        <p:txBody>
          <a:bodyPr>
            <a:normAutofit/>
          </a:bodyPr>
          <a:lstStyle/>
          <a:p>
            <a:r>
              <a:rPr lang="en-IE" dirty="0"/>
              <a:t>A Semantic Model of ROPA ( Containing the 43 Concepts) </a:t>
            </a:r>
          </a:p>
        </p:txBody>
      </p:sp>
      <p:pic>
        <p:nvPicPr>
          <p:cNvPr id="6" name="Picture 5">
            <a:extLst>
              <a:ext uri="{FF2B5EF4-FFF2-40B4-BE49-F238E27FC236}">
                <a16:creationId xmlns:a16="http://schemas.microsoft.com/office/drawing/2014/main" id="{7AE2E4BB-468D-4ADF-A552-CCF1C48C4B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40992"/>
            <a:ext cx="5380990" cy="6117008"/>
          </a:xfrm>
          <a:prstGeom prst="rect">
            <a:avLst/>
          </a:prstGeom>
          <a:noFill/>
          <a:ln>
            <a:noFill/>
          </a:ln>
        </p:spPr>
      </p:pic>
      <p:sp>
        <p:nvSpPr>
          <p:cNvPr id="3" name="TextBox 2">
            <a:extLst>
              <a:ext uri="{FF2B5EF4-FFF2-40B4-BE49-F238E27FC236}">
                <a16:creationId xmlns:a16="http://schemas.microsoft.com/office/drawing/2014/main" id="{3D6B6DEC-8CD3-4228-AFE0-3E943D822221}"/>
              </a:ext>
            </a:extLst>
          </p:cNvPr>
          <p:cNvSpPr txBox="1"/>
          <p:nvPr/>
        </p:nvSpPr>
        <p:spPr>
          <a:xfrm>
            <a:off x="243080" y="6460177"/>
            <a:ext cx="267559" cy="246221"/>
          </a:xfrm>
          <a:prstGeom prst="rect">
            <a:avLst/>
          </a:prstGeom>
          <a:noFill/>
        </p:spPr>
        <p:txBody>
          <a:bodyPr wrap="square" rtlCol="0">
            <a:spAutoFit/>
          </a:bodyPr>
          <a:lstStyle/>
          <a:p>
            <a:r>
              <a:rPr lang="en-IE" sz="1000" dirty="0"/>
              <a:t>6</a:t>
            </a:r>
          </a:p>
        </p:txBody>
      </p:sp>
    </p:spTree>
    <p:extLst>
      <p:ext uri="{BB962C8B-B14F-4D97-AF65-F5344CB8AC3E}">
        <p14:creationId xmlns:p14="http://schemas.microsoft.com/office/powerpoint/2010/main" val="3101864767"/>
      </p:ext>
    </p:extLst>
  </p:cSld>
  <p:clrMapOvr>
    <a:masterClrMapping/>
  </p:clrMapOvr>
  <mc:AlternateContent xmlns:mc="http://schemas.openxmlformats.org/markup-compatibility/2006" xmlns:p14="http://schemas.microsoft.com/office/powerpoint/2010/main">
    <mc:Choice Requires="p14">
      <p:transition spd="slow" p14:dur="2000" advTm="21146"/>
    </mc:Choice>
    <mc:Fallback xmlns="">
      <p:transition spd="slow" advTm="211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429-EF2E-4CFF-A74F-A36BEB485C7C}"/>
              </a:ext>
            </a:extLst>
          </p:cNvPr>
          <p:cNvSpPr>
            <a:spLocks noGrp="1"/>
          </p:cNvSpPr>
          <p:nvPr>
            <p:ph type="title"/>
          </p:nvPr>
        </p:nvSpPr>
        <p:spPr/>
        <p:txBody>
          <a:bodyPr/>
          <a:lstStyle/>
          <a:p>
            <a:r>
              <a:rPr lang="en-IE" dirty="0"/>
              <a:t>What is the Data Privacy Vocabulary  ? </a:t>
            </a:r>
          </a:p>
        </p:txBody>
      </p:sp>
      <p:sp>
        <p:nvSpPr>
          <p:cNvPr id="3" name="Content Placeholder 2">
            <a:extLst>
              <a:ext uri="{FF2B5EF4-FFF2-40B4-BE49-F238E27FC236}">
                <a16:creationId xmlns:a16="http://schemas.microsoft.com/office/drawing/2014/main" id="{D80CA9D8-85FB-4A60-9BD7-933C2CE9F47D}"/>
              </a:ext>
            </a:extLst>
          </p:cNvPr>
          <p:cNvSpPr>
            <a:spLocks noGrp="1"/>
          </p:cNvSpPr>
          <p:nvPr>
            <p:ph idx="1"/>
          </p:nvPr>
        </p:nvSpPr>
        <p:spPr/>
        <p:txBody>
          <a:bodyPr>
            <a:normAutofit fontScale="85000" lnSpcReduction="20000"/>
          </a:bodyPr>
          <a:lstStyle/>
          <a:p>
            <a:r>
              <a:rPr lang="en-IE" dirty="0"/>
              <a:t>The DPV is a vocabulary (terms) and an ontology (relationships) serialised using semantic-web standards to represent concepts associated with privacy and data protection, primarily derived from GDPR</a:t>
            </a:r>
            <a:r>
              <a:rPr lang="en-GB" dirty="0"/>
              <a:t> </a:t>
            </a:r>
          </a:p>
          <a:p>
            <a:endParaRPr lang="en-GB" dirty="0"/>
          </a:p>
          <a:p>
            <a:r>
              <a:rPr lang="en-GB" dirty="0"/>
              <a:t>A community specification through the W3C Data Privacy Vocabulary and Controls Community Group (DPVCG). </a:t>
            </a:r>
          </a:p>
          <a:p>
            <a:endParaRPr lang="en-GB" dirty="0"/>
          </a:p>
          <a:p>
            <a:r>
              <a:rPr lang="en-IE" dirty="0"/>
              <a:t>A machine-readable representation of personal data processing and can be adopted in relevant use-cases such as legal compliance documentation and evaluation, policy specification, consent representation and requests, taxonomy of legal terms, and annotation of text and data.</a:t>
            </a:r>
            <a:endParaRPr lang="en-GB" dirty="0"/>
          </a:p>
          <a:p>
            <a:endParaRPr lang="en-GB" dirty="0"/>
          </a:p>
          <a:p>
            <a:endParaRPr lang="en-GB" dirty="0"/>
          </a:p>
          <a:p>
            <a:r>
              <a:rPr lang="en-GB" dirty="0"/>
              <a:t>Links to DPV and community group </a:t>
            </a:r>
          </a:p>
          <a:p>
            <a:r>
              <a:rPr lang="en-IE" u="sng" dirty="0">
                <a:hlinkClick r:id="rId2"/>
              </a:rPr>
              <a:t>https://w3.org/ns/dpv </a:t>
            </a:r>
            <a:endParaRPr lang="en-IE" u="sng" dirty="0"/>
          </a:p>
          <a:p>
            <a:r>
              <a:rPr lang="en-GB" dirty="0">
                <a:hlinkClick r:id="rId3"/>
              </a:rPr>
              <a:t>https://www.w3.org/community/dpvcg/</a:t>
            </a:r>
            <a:endParaRPr lang="en-GB" dirty="0"/>
          </a:p>
          <a:p>
            <a:endParaRPr lang="en-GB" dirty="0"/>
          </a:p>
          <a:p>
            <a:endParaRPr lang="en-IE" dirty="0"/>
          </a:p>
        </p:txBody>
      </p:sp>
      <p:sp>
        <p:nvSpPr>
          <p:cNvPr id="4" name="TextBox 3">
            <a:extLst>
              <a:ext uri="{FF2B5EF4-FFF2-40B4-BE49-F238E27FC236}">
                <a16:creationId xmlns:a16="http://schemas.microsoft.com/office/drawing/2014/main" id="{F37F40D9-1C06-4807-81FF-3CDBF43CAEFB}"/>
              </a:ext>
            </a:extLst>
          </p:cNvPr>
          <p:cNvSpPr txBox="1"/>
          <p:nvPr/>
        </p:nvSpPr>
        <p:spPr>
          <a:xfrm>
            <a:off x="243080" y="6377049"/>
            <a:ext cx="231933" cy="246221"/>
          </a:xfrm>
          <a:prstGeom prst="rect">
            <a:avLst/>
          </a:prstGeom>
          <a:noFill/>
        </p:spPr>
        <p:txBody>
          <a:bodyPr wrap="square" rtlCol="0">
            <a:spAutoFit/>
          </a:bodyPr>
          <a:lstStyle/>
          <a:p>
            <a:r>
              <a:rPr lang="en-IE" sz="1000" dirty="0"/>
              <a:t>7</a:t>
            </a:r>
          </a:p>
        </p:txBody>
      </p:sp>
    </p:spTree>
    <p:extLst>
      <p:ext uri="{BB962C8B-B14F-4D97-AF65-F5344CB8AC3E}">
        <p14:creationId xmlns:p14="http://schemas.microsoft.com/office/powerpoint/2010/main" val="215613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53CD-95D0-4BF1-A5B4-37AA2FA1579E}"/>
              </a:ext>
            </a:extLst>
          </p:cNvPr>
          <p:cNvSpPr>
            <a:spLocks noGrp="1"/>
          </p:cNvSpPr>
          <p:nvPr>
            <p:ph type="title"/>
          </p:nvPr>
        </p:nvSpPr>
        <p:spPr/>
        <p:txBody>
          <a:bodyPr>
            <a:normAutofit/>
          </a:bodyPr>
          <a:lstStyle/>
          <a:p>
            <a:r>
              <a:rPr lang="en-IE" dirty="0"/>
              <a:t>Mapping ROPA Using the Data Privacy Vocabulary (DPV)  </a:t>
            </a:r>
          </a:p>
        </p:txBody>
      </p:sp>
      <p:graphicFrame>
        <p:nvGraphicFramePr>
          <p:cNvPr id="3" name="Table 2">
            <a:extLst>
              <a:ext uri="{FF2B5EF4-FFF2-40B4-BE49-F238E27FC236}">
                <a16:creationId xmlns:a16="http://schemas.microsoft.com/office/drawing/2014/main" id="{933C3313-302F-402E-B0DD-65BA8C5FCD7F}"/>
              </a:ext>
            </a:extLst>
          </p:cNvPr>
          <p:cNvGraphicFramePr>
            <a:graphicFrameLocks noGrp="1"/>
          </p:cNvGraphicFramePr>
          <p:nvPr>
            <p:extLst>
              <p:ext uri="{D42A27DB-BD31-4B8C-83A1-F6EECF244321}">
                <p14:modId xmlns:p14="http://schemas.microsoft.com/office/powerpoint/2010/main" val="2398266812"/>
              </p:ext>
            </p:extLst>
          </p:nvPr>
        </p:nvGraphicFramePr>
        <p:xfrm>
          <a:off x="2565069" y="5353710"/>
          <a:ext cx="3705101" cy="1175394"/>
        </p:xfrm>
        <a:graphic>
          <a:graphicData uri="http://schemas.openxmlformats.org/drawingml/2006/table">
            <a:tbl>
              <a:tblPr firstRow="1" firstCol="1" bandRow="1">
                <a:tableStyleId>{5C22544A-7EE6-4342-B048-85BDC9FD1C3A}</a:tableStyleId>
              </a:tblPr>
              <a:tblGrid>
                <a:gridCol w="1770619">
                  <a:extLst>
                    <a:ext uri="{9D8B030D-6E8A-4147-A177-3AD203B41FA5}">
                      <a16:colId xmlns:a16="http://schemas.microsoft.com/office/drawing/2014/main" val="1666265279"/>
                    </a:ext>
                  </a:extLst>
                </a:gridCol>
                <a:gridCol w="1934482">
                  <a:extLst>
                    <a:ext uri="{9D8B030D-6E8A-4147-A177-3AD203B41FA5}">
                      <a16:colId xmlns:a16="http://schemas.microsoft.com/office/drawing/2014/main" val="3485091687"/>
                    </a:ext>
                  </a:extLst>
                </a:gridCol>
              </a:tblGrid>
              <a:tr h="399466">
                <a:tc>
                  <a:txBody>
                    <a:bodyPr/>
                    <a:lstStyle/>
                    <a:p>
                      <a:pPr algn="just">
                        <a:lnSpc>
                          <a:spcPct val="110000"/>
                        </a:lnSpc>
                        <a:spcBef>
                          <a:spcPts val="100"/>
                        </a:spcBef>
                        <a:spcAft>
                          <a:spcPts val="600"/>
                        </a:spcAft>
                      </a:pPr>
                      <a:r>
                        <a:rPr lang="en-US" sz="1200">
                          <a:effectLst/>
                        </a:rPr>
                        <a:t>Match Status </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100"/>
                        </a:spcBef>
                        <a:spcAft>
                          <a:spcPts val="600"/>
                        </a:spcAft>
                      </a:pPr>
                      <a:r>
                        <a:rPr lang="en-US" sz="1200">
                          <a:effectLst/>
                        </a:rPr>
                        <a:t>Number of GDPR Concepts</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123279"/>
                  </a:ext>
                </a:extLst>
              </a:tr>
              <a:tr h="193982">
                <a:tc>
                  <a:txBody>
                    <a:bodyPr/>
                    <a:lstStyle/>
                    <a:p>
                      <a:pPr algn="just">
                        <a:lnSpc>
                          <a:spcPct val="110000"/>
                        </a:lnSpc>
                        <a:spcBef>
                          <a:spcPts val="100"/>
                        </a:spcBef>
                        <a:spcAft>
                          <a:spcPts val="600"/>
                        </a:spcAft>
                      </a:pPr>
                      <a:r>
                        <a:rPr lang="en-US" sz="1200" dirty="0">
                          <a:effectLst/>
                        </a:rPr>
                        <a:t>Exact</a:t>
                      </a:r>
                      <a:endParaRPr lang="en-IE" sz="1200" dirty="0">
                        <a:effectLst/>
                        <a:latin typeface="Linux Liberti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100"/>
                        </a:spcBef>
                        <a:spcAft>
                          <a:spcPts val="600"/>
                        </a:spcAft>
                      </a:pPr>
                      <a:r>
                        <a:rPr lang="en-US" sz="1200">
                          <a:effectLst/>
                        </a:rPr>
                        <a:t>14</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929843"/>
                  </a:ext>
                </a:extLst>
              </a:tr>
              <a:tr h="193982">
                <a:tc>
                  <a:txBody>
                    <a:bodyPr/>
                    <a:lstStyle/>
                    <a:p>
                      <a:pPr algn="just">
                        <a:lnSpc>
                          <a:spcPct val="110000"/>
                        </a:lnSpc>
                        <a:spcBef>
                          <a:spcPts val="100"/>
                        </a:spcBef>
                        <a:spcAft>
                          <a:spcPts val="600"/>
                        </a:spcAft>
                      </a:pPr>
                      <a:r>
                        <a:rPr lang="en-US" sz="1200">
                          <a:effectLst/>
                        </a:rPr>
                        <a:t>Partial </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100"/>
                        </a:spcBef>
                        <a:spcAft>
                          <a:spcPts val="600"/>
                        </a:spcAft>
                      </a:pPr>
                      <a:r>
                        <a:rPr lang="en-US" sz="1200">
                          <a:effectLst/>
                        </a:rPr>
                        <a:t>15</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240158"/>
                  </a:ext>
                </a:extLst>
              </a:tr>
              <a:tr h="193982">
                <a:tc>
                  <a:txBody>
                    <a:bodyPr/>
                    <a:lstStyle/>
                    <a:p>
                      <a:pPr algn="just">
                        <a:lnSpc>
                          <a:spcPct val="110000"/>
                        </a:lnSpc>
                        <a:spcBef>
                          <a:spcPts val="100"/>
                        </a:spcBef>
                        <a:spcAft>
                          <a:spcPts val="600"/>
                        </a:spcAft>
                      </a:pPr>
                      <a:r>
                        <a:rPr lang="en-US" sz="1200">
                          <a:effectLst/>
                        </a:rPr>
                        <a:t>Complex/Partial </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100"/>
                        </a:spcBef>
                        <a:spcAft>
                          <a:spcPts val="600"/>
                        </a:spcAft>
                      </a:pPr>
                      <a:r>
                        <a:rPr lang="en-US" sz="1200">
                          <a:effectLst/>
                        </a:rPr>
                        <a:t>3</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7600123"/>
                  </a:ext>
                </a:extLst>
              </a:tr>
              <a:tr h="193982">
                <a:tc>
                  <a:txBody>
                    <a:bodyPr/>
                    <a:lstStyle/>
                    <a:p>
                      <a:pPr algn="just">
                        <a:lnSpc>
                          <a:spcPct val="110000"/>
                        </a:lnSpc>
                        <a:spcBef>
                          <a:spcPts val="100"/>
                        </a:spcBef>
                        <a:spcAft>
                          <a:spcPts val="600"/>
                        </a:spcAft>
                      </a:pPr>
                      <a:r>
                        <a:rPr lang="en-US" sz="1200">
                          <a:effectLst/>
                        </a:rPr>
                        <a:t>None </a:t>
                      </a:r>
                      <a:endParaRPr lang="en-IE" sz="1200">
                        <a:effectLst/>
                        <a:latin typeface="Linux Libertine"/>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100"/>
                        </a:spcBef>
                        <a:spcAft>
                          <a:spcPts val="600"/>
                        </a:spcAft>
                      </a:pPr>
                      <a:r>
                        <a:rPr lang="en-US" sz="1200" dirty="0">
                          <a:effectLst/>
                        </a:rPr>
                        <a:t>11</a:t>
                      </a:r>
                      <a:endParaRPr lang="en-IE" sz="1200" dirty="0">
                        <a:effectLst/>
                        <a:latin typeface="Linux Libertine"/>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867457"/>
                  </a:ext>
                </a:extLst>
              </a:tr>
            </a:tbl>
          </a:graphicData>
        </a:graphic>
      </p:graphicFrame>
      <p:graphicFrame>
        <p:nvGraphicFramePr>
          <p:cNvPr id="5" name="Table 4">
            <a:extLst>
              <a:ext uri="{FF2B5EF4-FFF2-40B4-BE49-F238E27FC236}">
                <a16:creationId xmlns:a16="http://schemas.microsoft.com/office/drawing/2014/main" id="{C6F83EF2-E4C2-47D6-B9F6-C32843F22265}"/>
              </a:ext>
            </a:extLst>
          </p:cNvPr>
          <p:cNvGraphicFramePr>
            <a:graphicFrameLocks noGrp="1"/>
          </p:cNvGraphicFramePr>
          <p:nvPr>
            <p:extLst>
              <p:ext uri="{D42A27DB-BD31-4B8C-83A1-F6EECF244321}">
                <p14:modId xmlns:p14="http://schemas.microsoft.com/office/powerpoint/2010/main" val="1693540537"/>
              </p:ext>
            </p:extLst>
          </p:nvPr>
        </p:nvGraphicFramePr>
        <p:xfrm>
          <a:off x="666764" y="1432902"/>
          <a:ext cx="7717214" cy="3013011"/>
        </p:xfrm>
        <a:graphic>
          <a:graphicData uri="http://schemas.openxmlformats.org/drawingml/2006/table">
            <a:tbl>
              <a:tblPr firstRow="1" firstCol="1" bandRow="1">
                <a:tableStyleId>{5C22544A-7EE6-4342-B048-85BDC9FD1C3A}</a:tableStyleId>
              </a:tblPr>
              <a:tblGrid>
                <a:gridCol w="785001">
                  <a:extLst>
                    <a:ext uri="{9D8B030D-6E8A-4147-A177-3AD203B41FA5}">
                      <a16:colId xmlns:a16="http://schemas.microsoft.com/office/drawing/2014/main" val="1260845978"/>
                    </a:ext>
                  </a:extLst>
                </a:gridCol>
                <a:gridCol w="1892743">
                  <a:extLst>
                    <a:ext uri="{9D8B030D-6E8A-4147-A177-3AD203B41FA5}">
                      <a16:colId xmlns:a16="http://schemas.microsoft.com/office/drawing/2014/main" val="1756131375"/>
                    </a:ext>
                  </a:extLst>
                </a:gridCol>
                <a:gridCol w="443721">
                  <a:extLst>
                    <a:ext uri="{9D8B030D-6E8A-4147-A177-3AD203B41FA5}">
                      <a16:colId xmlns:a16="http://schemas.microsoft.com/office/drawing/2014/main" val="3239017790"/>
                    </a:ext>
                  </a:extLst>
                </a:gridCol>
                <a:gridCol w="1842360">
                  <a:extLst>
                    <a:ext uri="{9D8B030D-6E8A-4147-A177-3AD203B41FA5}">
                      <a16:colId xmlns:a16="http://schemas.microsoft.com/office/drawing/2014/main" val="3024952393"/>
                    </a:ext>
                  </a:extLst>
                </a:gridCol>
                <a:gridCol w="669015">
                  <a:extLst>
                    <a:ext uri="{9D8B030D-6E8A-4147-A177-3AD203B41FA5}">
                      <a16:colId xmlns:a16="http://schemas.microsoft.com/office/drawing/2014/main" val="3152618841"/>
                    </a:ext>
                  </a:extLst>
                </a:gridCol>
                <a:gridCol w="347956">
                  <a:extLst>
                    <a:ext uri="{9D8B030D-6E8A-4147-A177-3AD203B41FA5}">
                      <a16:colId xmlns:a16="http://schemas.microsoft.com/office/drawing/2014/main" val="1000913047"/>
                    </a:ext>
                  </a:extLst>
                </a:gridCol>
                <a:gridCol w="347956">
                  <a:extLst>
                    <a:ext uri="{9D8B030D-6E8A-4147-A177-3AD203B41FA5}">
                      <a16:colId xmlns:a16="http://schemas.microsoft.com/office/drawing/2014/main" val="3005394381"/>
                    </a:ext>
                  </a:extLst>
                </a:gridCol>
                <a:gridCol w="347956">
                  <a:extLst>
                    <a:ext uri="{9D8B030D-6E8A-4147-A177-3AD203B41FA5}">
                      <a16:colId xmlns:a16="http://schemas.microsoft.com/office/drawing/2014/main" val="2380227590"/>
                    </a:ext>
                  </a:extLst>
                </a:gridCol>
                <a:gridCol w="347956">
                  <a:extLst>
                    <a:ext uri="{9D8B030D-6E8A-4147-A177-3AD203B41FA5}">
                      <a16:colId xmlns:a16="http://schemas.microsoft.com/office/drawing/2014/main" val="3336914719"/>
                    </a:ext>
                  </a:extLst>
                </a:gridCol>
                <a:gridCol w="347956">
                  <a:extLst>
                    <a:ext uri="{9D8B030D-6E8A-4147-A177-3AD203B41FA5}">
                      <a16:colId xmlns:a16="http://schemas.microsoft.com/office/drawing/2014/main" val="2455057919"/>
                    </a:ext>
                  </a:extLst>
                </a:gridCol>
                <a:gridCol w="344594">
                  <a:extLst>
                    <a:ext uri="{9D8B030D-6E8A-4147-A177-3AD203B41FA5}">
                      <a16:colId xmlns:a16="http://schemas.microsoft.com/office/drawing/2014/main" val="2985145737"/>
                    </a:ext>
                  </a:extLst>
                </a:gridCol>
              </a:tblGrid>
              <a:tr h="1741338">
                <a:tc>
                  <a:txBody>
                    <a:bodyPr/>
                    <a:lstStyle/>
                    <a:p>
                      <a:pPr algn="just">
                        <a:lnSpc>
                          <a:spcPct val="110000"/>
                        </a:lnSpc>
                        <a:spcAft>
                          <a:spcPts val="0"/>
                        </a:spcAft>
                      </a:pPr>
                      <a:r>
                        <a:rPr lang="en-US" sz="1200" dirty="0">
                          <a:effectLst/>
                        </a:rPr>
                        <a:t>GDPR Regulation </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rPr>
                        <a:t>Regulator Template GDPR Concept</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a:tc>
                <a:tc>
                  <a:txBody>
                    <a:bodyPr/>
                    <a:lstStyle/>
                    <a:p>
                      <a:pPr marL="71755" marR="71755" algn="just">
                        <a:lnSpc>
                          <a:spcPct val="110000"/>
                        </a:lnSpc>
                        <a:spcAft>
                          <a:spcPts val="0"/>
                        </a:spcAft>
                      </a:pPr>
                      <a:r>
                        <a:rPr lang="en-US" sz="1200" dirty="0">
                          <a:effectLst/>
                        </a:rPr>
                        <a:t>Mandatory Art. 30 GDPR  </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tc>
                  <a:txBody>
                    <a:bodyPr/>
                    <a:lstStyle/>
                    <a:p>
                      <a:pPr algn="ctr">
                        <a:lnSpc>
                          <a:spcPct val="110000"/>
                        </a:lnSpc>
                        <a:spcAft>
                          <a:spcPts val="0"/>
                        </a:spcAft>
                      </a:pPr>
                      <a:r>
                        <a:rPr lang="en-US" sz="1200" dirty="0">
                          <a:effectLst/>
                        </a:rPr>
                        <a:t>Related DPV Concept</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rPr>
                        <a:t>DPV mapping outcome</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a:tc>
                <a:tc>
                  <a:txBody>
                    <a:bodyPr/>
                    <a:lstStyle/>
                    <a:p>
                      <a:pPr marL="71755" marR="71755" algn="ctr">
                        <a:lnSpc>
                          <a:spcPct val="110000"/>
                        </a:lnSpc>
                        <a:spcAft>
                          <a:spcPts val="0"/>
                        </a:spcAft>
                      </a:pPr>
                      <a:r>
                        <a:rPr lang="en-US" sz="1200" dirty="0">
                          <a:effectLst/>
                        </a:rPr>
                        <a:t>Belgium (34)</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tc>
                  <a:txBody>
                    <a:bodyPr/>
                    <a:lstStyle/>
                    <a:p>
                      <a:pPr marL="71755" marR="71755" algn="ctr">
                        <a:lnSpc>
                          <a:spcPct val="110000"/>
                        </a:lnSpc>
                        <a:spcAft>
                          <a:spcPts val="0"/>
                        </a:spcAft>
                      </a:pPr>
                      <a:r>
                        <a:rPr lang="en-US" sz="1200" dirty="0">
                          <a:effectLst/>
                        </a:rPr>
                        <a:t>Cyprus (12)</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tc>
                  <a:txBody>
                    <a:bodyPr/>
                    <a:lstStyle/>
                    <a:p>
                      <a:pPr marL="71755" marR="71755" algn="ctr">
                        <a:lnSpc>
                          <a:spcPct val="110000"/>
                        </a:lnSpc>
                        <a:spcAft>
                          <a:spcPts val="0"/>
                        </a:spcAft>
                      </a:pPr>
                      <a:r>
                        <a:rPr lang="en-US" sz="1200" dirty="0">
                          <a:effectLst/>
                        </a:rPr>
                        <a:t>Denmark (12)</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tc>
                  <a:txBody>
                    <a:bodyPr/>
                    <a:lstStyle/>
                    <a:p>
                      <a:pPr marL="71755" marR="71755" algn="ctr">
                        <a:lnSpc>
                          <a:spcPct val="110000"/>
                        </a:lnSpc>
                        <a:spcAft>
                          <a:spcPts val="0"/>
                        </a:spcAft>
                      </a:pPr>
                      <a:r>
                        <a:rPr lang="en-US" sz="1200" dirty="0">
                          <a:effectLst/>
                        </a:rPr>
                        <a:t>Finland (13)</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tc>
                  <a:txBody>
                    <a:bodyPr/>
                    <a:lstStyle/>
                    <a:p>
                      <a:pPr marL="71755" marR="71755" algn="ctr">
                        <a:lnSpc>
                          <a:spcPct val="110000"/>
                        </a:lnSpc>
                        <a:spcAft>
                          <a:spcPts val="0"/>
                        </a:spcAft>
                      </a:pPr>
                      <a:r>
                        <a:rPr lang="en-US" sz="1200" dirty="0">
                          <a:effectLst/>
                        </a:rPr>
                        <a:t>Luxembourg (14)</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tc>
                  <a:txBody>
                    <a:bodyPr/>
                    <a:lstStyle/>
                    <a:p>
                      <a:pPr marL="71755" marR="71755" algn="ctr">
                        <a:lnSpc>
                          <a:spcPct val="110000"/>
                        </a:lnSpc>
                        <a:spcAft>
                          <a:spcPts val="0"/>
                        </a:spcAft>
                      </a:pPr>
                      <a:r>
                        <a:rPr lang="en-US" sz="1200" dirty="0">
                          <a:effectLst/>
                        </a:rPr>
                        <a:t>UK (33)</a:t>
                      </a:r>
                      <a:endParaRPr lang="en-IE" sz="1200" dirty="0">
                        <a:effectLst/>
                        <a:latin typeface="Linux Libertine"/>
                        <a:ea typeface="Calibri" panose="020F0502020204030204" pitchFamily="34" charset="0"/>
                        <a:cs typeface="Times New Roman" panose="02020603050405020304" pitchFamily="18" charset="0"/>
                      </a:endParaRPr>
                    </a:p>
                  </a:txBody>
                  <a:tcPr marL="32760" marR="32760" marT="0" marB="0" vert="vert270"/>
                </a:tc>
                <a:extLst>
                  <a:ext uri="{0D108BD9-81ED-4DB2-BD59-A6C34878D82A}">
                    <a16:rowId xmlns:a16="http://schemas.microsoft.com/office/drawing/2014/main" val="2646269944"/>
                  </a:ext>
                </a:extLst>
              </a:tr>
              <a:tr h="425793">
                <a:tc>
                  <a:txBody>
                    <a:bodyPr/>
                    <a:lstStyle/>
                    <a:p>
                      <a:pPr algn="just">
                        <a:lnSpc>
                          <a:spcPct val="110000"/>
                        </a:lnSpc>
                        <a:spcAft>
                          <a:spcPts val="0"/>
                        </a:spcAft>
                      </a:pPr>
                      <a:r>
                        <a:rPr lang="en-US" sz="1200" dirty="0">
                          <a:effectLst/>
                          <a:latin typeface="+mn-lt"/>
                        </a:rPr>
                        <a:t>30</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Register of Processing Activities</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No DPV Concept </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None</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a:effectLst/>
                          <a:latin typeface="+mn-lt"/>
                        </a:rPr>
                        <a:t>Y</a:t>
                      </a:r>
                      <a:endParaRPr lang="en-IE" sz="120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a:effectLst/>
                          <a:latin typeface="+mn-lt"/>
                        </a:rPr>
                        <a:t>Y</a:t>
                      </a:r>
                      <a:endParaRPr lang="en-IE" sz="120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extLst>
                  <a:ext uri="{0D108BD9-81ED-4DB2-BD59-A6C34878D82A}">
                    <a16:rowId xmlns:a16="http://schemas.microsoft.com/office/drawing/2014/main" val="294810120"/>
                  </a:ext>
                </a:extLst>
              </a:tr>
              <a:tr h="252409">
                <a:tc>
                  <a:txBody>
                    <a:bodyPr/>
                    <a:lstStyle/>
                    <a:p>
                      <a:pPr algn="just">
                        <a:lnSpc>
                          <a:spcPct val="110000"/>
                        </a:lnSpc>
                        <a:spcAft>
                          <a:spcPts val="0"/>
                        </a:spcAft>
                      </a:pPr>
                      <a:r>
                        <a:rPr lang="en-US" sz="1200" dirty="0">
                          <a:effectLst/>
                          <a:latin typeface="+mn-lt"/>
                        </a:rPr>
                        <a:t>30</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DataController</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err="1">
                          <a:effectLst/>
                          <a:latin typeface="+mn-lt"/>
                        </a:rPr>
                        <a:t>dpv:DataController</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Exact</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extLst>
                  <a:ext uri="{0D108BD9-81ED-4DB2-BD59-A6C34878D82A}">
                    <a16:rowId xmlns:a16="http://schemas.microsoft.com/office/drawing/2014/main" val="298050495"/>
                  </a:ext>
                </a:extLst>
              </a:tr>
              <a:tr h="589885">
                <a:tc>
                  <a:txBody>
                    <a:bodyPr/>
                    <a:lstStyle/>
                    <a:p>
                      <a:pPr algn="just">
                        <a:lnSpc>
                          <a:spcPct val="110000"/>
                        </a:lnSpc>
                        <a:spcAft>
                          <a:spcPts val="0"/>
                        </a:spcAft>
                      </a:pPr>
                      <a:r>
                        <a:rPr lang="en-US" sz="1200" dirty="0">
                          <a:effectLst/>
                          <a:latin typeface="+mn-lt"/>
                          <a:ea typeface="Calibri" panose="020F0502020204030204" pitchFamily="34" charset="0"/>
                          <a:cs typeface="Times New Roman" panose="02020603050405020304" pitchFamily="18" charset="0"/>
                        </a:rPr>
                        <a:t>28/30</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Data Categories subject to transfer</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b="0" dirty="0">
                          <a:effectLst/>
                          <a:latin typeface="+mn-lt"/>
                          <a:ea typeface="Calibri" panose="020F0502020204030204" pitchFamily="34" charset="0"/>
                          <a:cs typeface="Times New Roman" panose="02020603050405020304" pitchFamily="18" charset="0"/>
                        </a:rPr>
                        <a:t>N</a:t>
                      </a:r>
                      <a:endParaRPr lang="en-IE" sz="1200" b="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l">
                        <a:lnSpc>
                          <a:spcPct val="110000"/>
                        </a:lnSpc>
                        <a:spcAft>
                          <a:spcPts val="0"/>
                        </a:spcAft>
                      </a:pPr>
                      <a:r>
                        <a:rPr lang="en-US" sz="1200" dirty="0">
                          <a:effectLst/>
                          <a:latin typeface="+mn-lt"/>
                        </a:rPr>
                        <a:t> </a:t>
                      </a:r>
                      <a:r>
                        <a:rPr lang="en-US" sz="1200" kern="1200" dirty="0" err="1">
                          <a:solidFill>
                            <a:schemeClr val="dk1"/>
                          </a:solidFill>
                          <a:effectLst/>
                          <a:latin typeface="+mn-lt"/>
                          <a:ea typeface="+mn-ea"/>
                          <a:cs typeface="+mn-cs"/>
                        </a:rPr>
                        <a:t>dpv:PersonalDataHandling</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dpv:Transfer</a:t>
                      </a:r>
                      <a:r>
                        <a:rPr lang="en-US" sz="1200" kern="1200" dirty="0">
                          <a:solidFill>
                            <a:schemeClr val="dk1"/>
                          </a:solidFill>
                          <a:effectLst/>
                          <a:latin typeface="+mn-lt"/>
                          <a:ea typeface="+mn-ea"/>
                          <a:cs typeface="+mn-cs"/>
                        </a:rPr>
                        <a:t>,  </a:t>
                      </a:r>
                      <a:r>
                        <a:rPr lang="en-US" sz="1200" kern="1200" dirty="0" err="1">
                          <a:solidFill>
                            <a:schemeClr val="dk1"/>
                          </a:solidFill>
                          <a:effectLst/>
                          <a:latin typeface="+mn-lt"/>
                          <a:ea typeface="+mn-ea"/>
                          <a:cs typeface="+mn-cs"/>
                        </a:rPr>
                        <a:t>dpv:PersonalDataCategory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Complex, Partial </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r>
                        <a:rPr lang="en-US" sz="1200" dirty="0">
                          <a:effectLst/>
                          <a:latin typeface="+mn-lt"/>
                        </a:rPr>
                        <a:t>Y</a:t>
                      </a: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tc>
                  <a:txBody>
                    <a:bodyPr/>
                    <a:lstStyle/>
                    <a:p>
                      <a:pPr algn="ctr">
                        <a:lnSpc>
                          <a:spcPct val="110000"/>
                        </a:lnSpc>
                        <a:spcAft>
                          <a:spcPts val="0"/>
                        </a:spcAft>
                      </a:pPr>
                      <a:endParaRPr lang="en-IE" sz="1200" dirty="0">
                        <a:effectLst/>
                        <a:latin typeface="+mn-lt"/>
                        <a:ea typeface="Calibri" panose="020F0502020204030204" pitchFamily="34" charset="0"/>
                        <a:cs typeface="Times New Roman" panose="02020603050405020304" pitchFamily="18" charset="0"/>
                      </a:endParaRPr>
                    </a:p>
                  </a:txBody>
                  <a:tcPr marL="32760" marR="32760" marT="0" marB="0"/>
                </a:tc>
                <a:extLst>
                  <a:ext uri="{0D108BD9-81ED-4DB2-BD59-A6C34878D82A}">
                    <a16:rowId xmlns:a16="http://schemas.microsoft.com/office/drawing/2014/main" val="3513844626"/>
                  </a:ext>
                </a:extLst>
              </a:tr>
            </a:tbl>
          </a:graphicData>
        </a:graphic>
      </p:graphicFrame>
      <p:sp>
        <p:nvSpPr>
          <p:cNvPr id="7" name="TextBox 6">
            <a:extLst>
              <a:ext uri="{FF2B5EF4-FFF2-40B4-BE49-F238E27FC236}">
                <a16:creationId xmlns:a16="http://schemas.microsoft.com/office/drawing/2014/main" id="{6CBBDB52-9822-4EAD-8F48-C241D1809A05}"/>
              </a:ext>
            </a:extLst>
          </p:cNvPr>
          <p:cNvSpPr txBox="1"/>
          <p:nvPr/>
        </p:nvSpPr>
        <p:spPr>
          <a:xfrm>
            <a:off x="1816925" y="916593"/>
            <a:ext cx="5825005" cy="461665"/>
          </a:xfrm>
          <a:prstGeom prst="rect">
            <a:avLst/>
          </a:prstGeom>
          <a:noFill/>
        </p:spPr>
        <p:txBody>
          <a:bodyPr wrap="square" rtlCol="0">
            <a:spAutoFit/>
          </a:bodyPr>
          <a:lstStyle/>
          <a:p>
            <a:r>
              <a:rPr lang="en-IE" sz="2400" dirty="0"/>
              <a:t>Sample of mapping of GDPR Concepts to DPV </a:t>
            </a:r>
          </a:p>
        </p:txBody>
      </p:sp>
      <p:sp>
        <p:nvSpPr>
          <p:cNvPr id="8" name="Rectangle 7">
            <a:extLst>
              <a:ext uri="{FF2B5EF4-FFF2-40B4-BE49-F238E27FC236}">
                <a16:creationId xmlns:a16="http://schemas.microsoft.com/office/drawing/2014/main" id="{C4A12BC3-AF91-457C-BE2C-8E99CBBFBE4D}"/>
              </a:ext>
            </a:extLst>
          </p:cNvPr>
          <p:cNvSpPr/>
          <p:nvPr/>
        </p:nvSpPr>
        <p:spPr>
          <a:xfrm>
            <a:off x="1211283" y="4645461"/>
            <a:ext cx="7398327" cy="779637"/>
          </a:xfrm>
          <a:prstGeom prst="rect">
            <a:avLst/>
          </a:prstGeom>
        </p:spPr>
        <p:txBody>
          <a:bodyPr wrap="square">
            <a:spAutoFit/>
          </a:bodyPr>
          <a:lstStyle/>
          <a:p>
            <a:pPr marL="28575" algn="just">
              <a:lnSpc>
                <a:spcPct val="110000"/>
              </a:lnSpc>
              <a:spcAft>
                <a:spcPts val="0"/>
              </a:spcAft>
            </a:pPr>
            <a:r>
              <a:rPr lang="en-US" sz="2400" dirty="0">
                <a:ea typeface="Calibri" panose="020F0502020204030204" pitchFamily="34" charset="0"/>
                <a:cs typeface="Times New Roman" panose="02020603050405020304" pitchFamily="18" charset="0"/>
              </a:rPr>
              <a:t>Summary of mapping success GDPR Concepts to DPV  </a:t>
            </a:r>
            <a:endParaRPr lang="en-IE" sz="2400" dirty="0">
              <a:ea typeface="Calibri" panose="020F0502020204030204" pitchFamily="34" charset="0"/>
              <a:cs typeface="Times New Roman" panose="02020603050405020304" pitchFamily="18" charset="0"/>
            </a:endParaRPr>
          </a:p>
          <a:p>
            <a:pPr marL="28575" algn="just">
              <a:lnSpc>
                <a:spcPct val="110000"/>
              </a:lnSpc>
              <a:spcAft>
                <a:spcPts val="0"/>
              </a:spcAft>
            </a:pPr>
            <a:r>
              <a:rPr lang="en-US" dirty="0">
                <a:latin typeface="Linux Libertine"/>
                <a:ea typeface="Calibri" panose="020F0502020204030204" pitchFamily="34" charset="0"/>
                <a:cs typeface="Times New Roman" panose="02020603050405020304" pitchFamily="18" charset="0"/>
              </a:rPr>
              <a:t> </a:t>
            </a:r>
            <a:endParaRPr lang="en-IE" dirty="0">
              <a:latin typeface="Linux Libertine"/>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3AD79792-5FE6-4D07-967E-C12598969999}"/>
              </a:ext>
            </a:extLst>
          </p:cNvPr>
          <p:cNvSpPr/>
          <p:nvPr/>
        </p:nvSpPr>
        <p:spPr>
          <a:xfrm>
            <a:off x="5545777" y="3182587"/>
            <a:ext cx="843148" cy="1263326"/>
          </a:xfrm>
          <a:prstGeom prst="roundRect">
            <a:avLst/>
          </a:prstGeom>
          <a:noFill/>
          <a:ln w="444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4" name="Flowchart: Connector 3">
            <a:extLst>
              <a:ext uri="{FF2B5EF4-FFF2-40B4-BE49-F238E27FC236}">
                <a16:creationId xmlns:a16="http://schemas.microsoft.com/office/drawing/2014/main" id="{37279B1C-9CD9-49B0-8D8E-0CF89BAC6B17}"/>
              </a:ext>
            </a:extLst>
          </p:cNvPr>
          <p:cNvSpPr/>
          <p:nvPr/>
        </p:nvSpPr>
        <p:spPr>
          <a:xfrm>
            <a:off x="5153891" y="6356911"/>
            <a:ext cx="296883" cy="172193"/>
          </a:xfrm>
          <a:prstGeom prst="flowChartConnector">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
        <p:nvSpPr>
          <p:cNvPr id="6" name="TextBox 5">
            <a:extLst>
              <a:ext uri="{FF2B5EF4-FFF2-40B4-BE49-F238E27FC236}">
                <a16:creationId xmlns:a16="http://schemas.microsoft.com/office/drawing/2014/main" id="{8B7077E9-8A72-4E3B-A049-3EBAB2144984}"/>
              </a:ext>
            </a:extLst>
          </p:cNvPr>
          <p:cNvSpPr txBox="1"/>
          <p:nvPr/>
        </p:nvSpPr>
        <p:spPr>
          <a:xfrm>
            <a:off x="225629" y="6450715"/>
            <a:ext cx="296883" cy="246221"/>
          </a:xfrm>
          <a:prstGeom prst="rect">
            <a:avLst/>
          </a:prstGeom>
          <a:noFill/>
        </p:spPr>
        <p:txBody>
          <a:bodyPr wrap="square" rtlCol="0">
            <a:spAutoFit/>
          </a:bodyPr>
          <a:lstStyle/>
          <a:p>
            <a:r>
              <a:rPr lang="en-IE" sz="1000" dirty="0"/>
              <a:t>8</a:t>
            </a:r>
          </a:p>
        </p:txBody>
      </p:sp>
    </p:spTree>
    <p:extLst>
      <p:ext uri="{BB962C8B-B14F-4D97-AF65-F5344CB8AC3E}">
        <p14:creationId xmlns:p14="http://schemas.microsoft.com/office/powerpoint/2010/main" val="2642839385"/>
      </p:ext>
    </p:extLst>
  </p:cSld>
  <p:clrMapOvr>
    <a:masterClrMapping/>
  </p:clrMapOvr>
  <mc:AlternateContent xmlns:mc="http://schemas.openxmlformats.org/markup-compatibility/2006" xmlns:p14="http://schemas.microsoft.com/office/powerpoint/2010/main">
    <mc:Choice Requires="p14">
      <p:transition spd="slow" p14:dur="2000" advTm="26635"/>
    </mc:Choice>
    <mc:Fallback xmlns="">
      <p:transition spd="slow" advTm="266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776D-9285-452A-A3E6-3A304EF8550B}"/>
              </a:ext>
            </a:extLst>
          </p:cNvPr>
          <p:cNvSpPr>
            <a:spLocks noGrp="1"/>
          </p:cNvSpPr>
          <p:nvPr>
            <p:ph type="title"/>
          </p:nvPr>
        </p:nvSpPr>
        <p:spPr/>
        <p:txBody>
          <a:bodyPr/>
          <a:lstStyle/>
          <a:p>
            <a:r>
              <a:rPr lang="en-IE" dirty="0"/>
              <a:t>11 New Concepts Submitted for Inclusion in DPV</a:t>
            </a:r>
          </a:p>
        </p:txBody>
      </p:sp>
      <p:graphicFrame>
        <p:nvGraphicFramePr>
          <p:cNvPr id="4" name="Table 4">
            <a:extLst>
              <a:ext uri="{FF2B5EF4-FFF2-40B4-BE49-F238E27FC236}">
                <a16:creationId xmlns:a16="http://schemas.microsoft.com/office/drawing/2014/main" id="{95EAAD69-0DA2-4A96-BA11-1AA66F7A15C3}"/>
              </a:ext>
            </a:extLst>
          </p:cNvPr>
          <p:cNvGraphicFramePr>
            <a:graphicFrameLocks noGrp="1"/>
          </p:cNvGraphicFramePr>
          <p:nvPr>
            <p:ph idx="1"/>
            <p:extLst>
              <p:ext uri="{D42A27DB-BD31-4B8C-83A1-F6EECF244321}">
                <p14:modId xmlns:p14="http://schemas.microsoft.com/office/powerpoint/2010/main" val="937791026"/>
              </p:ext>
            </p:extLst>
          </p:nvPr>
        </p:nvGraphicFramePr>
        <p:xfrm>
          <a:off x="242887" y="1028700"/>
          <a:ext cx="8176717" cy="4525709"/>
        </p:xfrm>
        <a:graphic>
          <a:graphicData uri="http://schemas.openxmlformats.org/drawingml/2006/table">
            <a:tbl>
              <a:tblPr firstRow="1" bandRow="1">
                <a:tableStyleId>{5C22544A-7EE6-4342-B048-85BDC9FD1C3A}</a:tableStyleId>
              </a:tblPr>
              <a:tblGrid>
                <a:gridCol w="3557217">
                  <a:extLst>
                    <a:ext uri="{9D8B030D-6E8A-4147-A177-3AD203B41FA5}">
                      <a16:colId xmlns:a16="http://schemas.microsoft.com/office/drawing/2014/main" val="2084106375"/>
                    </a:ext>
                  </a:extLst>
                </a:gridCol>
                <a:gridCol w="1983179">
                  <a:extLst>
                    <a:ext uri="{9D8B030D-6E8A-4147-A177-3AD203B41FA5}">
                      <a16:colId xmlns:a16="http://schemas.microsoft.com/office/drawing/2014/main" val="268996325"/>
                    </a:ext>
                  </a:extLst>
                </a:gridCol>
                <a:gridCol w="2636321">
                  <a:extLst>
                    <a:ext uri="{9D8B030D-6E8A-4147-A177-3AD203B41FA5}">
                      <a16:colId xmlns:a16="http://schemas.microsoft.com/office/drawing/2014/main" val="2891591120"/>
                    </a:ext>
                  </a:extLst>
                </a:gridCol>
              </a:tblGrid>
              <a:tr h="370840">
                <a:tc>
                  <a:txBody>
                    <a:bodyPr/>
                    <a:lstStyle/>
                    <a:p>
                      <a:pPr algn="l">
                        <a:lnSpc>
                          <a:spcPct val="107000"/>
                        </a:lnSpc>
                        <a:spcAft>
                          <a:spcPts val="0"/>
                        </a:spcAft>
                      </a:pPr>
                      <a:r>
                        <a:rPr lang="en-US" sz="1400" dirty="0">
                          <a:solidFill>
                            <a:schemeClr val="bg1"/>
                          </a:solidFill>
                          <a:effectLst/>
                          <a:latin typeface="+mn-lt"/>
                          <a:ea typeface="MS Mincho" panose="02020609040205080304" pitchFamily="49" charset="-128"/>
                          <a:cs typeface="Times New Roman" panose="02020603050405020304" pitchFamily="18" charset="0"/>
                        </a:rPr>
                        <a:t>Combined ROPA Model Field</a:t>
                      </a:r>
                      <a:endParaRPr lang="en-IE" sz="14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dirty="0">
                          <a:solidFill>
                            <a:schemeClr val="bg1"/>
                          </a:solidFill>
                          <a:effectLst/>
                          <a:latin typeface="+mn-lt"/>
                          <a:ea typeface="MS Mincho" panose="02020609040205080304" pitchFamily="49" charset="-128"/>
                          <a:cs typeface="Times New Roman" panose="02020603050405020304" pitchFamily="18" charset="0"/>
                        </a:rPr>
                        <a:t>Related DPV Concept</a:t>
                      </a:r>
                      <a:endParaRPr lang="en-IE" sz="14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IE" sz="1400" dirty="0">
                          <a:solidFill>
                            <a:schemeClr val="bg1"/>
                          </a:solidFill>
                          <a:effectLst/>
                          <a:latin typeface="+mn-lt"/>
                          <a:ea typeface="Calibri" panose="020F0502020204030204" pitchFamily="34" charset="0"/>
                          <a:cs typeface="Times New Roman" panose="02020603050405020304" pitchFamily="18" charset="0"/>
                        </a:rPr>
                        <a:t>Current Status with DPV  </a:t>
                      </a:r>
                    </a:p>
                  </a:txBody>
                  <a:tcPr marL="68580" marR="68580" marT="0" marB="0" anchor="ctr"/>
                </a:tc>
                <a:extLst>
                  <a:ext uri="{0D108BD9-81ED-4DB2-BD59-A6C34878D82A}">
                    <a16:rowId xmlns:a16="http://schemas.microsoft.com/office/drawing/2014/main" val="1748852386"/>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Register of Processing Activities</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Proposed</a:t>
                      </a:r>
                    </a:p>
                  </a:txBody>
                  <a:tcPr marL="68580" marR="68580" marT="0" marB="0"/>
                </a:tc>
                <a:extLst>
                  <a:ext uri="{0D108BD9-81ED-4DB2-BD59-A6C34878D82A}">
                    <a16:rowId xmlns:a16="http://schemas.microsoft.com/office/drawing/2014/main" val="1258812144"/>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Controller name and contact details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Many suitable vocabularies</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 </a:t>
                      </a:r>
                    </a:p>
                  </a:txBody>
                  <a:tcPr marL="68580" marR="68580" marT="0" marB="0"/>
                </a:tc>
                <a:extLst>
                  <a:ext uri="{0D108BD9-81ED-4DB2-BD59-A6C34878D82A}">
                    <a16:rowId xmlns:a16="http://schemas.microsoft.com/office/drawing/2014/main" val="1999860714"/>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Data Protection Officer</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a:t>
                      </a:r>
                    </a:p>
                  </a:txBody>
                  <a:tcPr marL="68580" marR="68580" marT="0" marB="0"/>
                </a:tc>
                <a:extLst>
                  <a:ext uri="{0D108BD9-81ED-4DB2-BD59-A6C34878D82A}">
                    <a16:rowId xmlns:a16="http://schemas.microsoft.com/office/drawing/2014/main" val="4000636503"/>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Representative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a:t>
                      </a:r>
                    </a:p>
                  </a:txBody>
                  <a:tcPr marL="68580" marR="68580" marT="0" marB="0"/>
                </a:tc>
                <a:extLst>
                  <a:ext uri="{0D108BD9-81ED-4DB2-BD59-A6C34878D82A}">
                    <a16:rowId xmlns:a16="http://schemas.microsoft.com/office/drawing/2014/main" val="3964306433"/>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The original source of data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a:t>
                      </a:r>
                    </a:p>
                  </a:txBody>
                  <a:tcPr marL="68580" marR="68580" marT="0" marB="0"/>
                </a:tc>
                <a:extLst>
                  <a:ext uri="{0D108BD9-81ED-4DB2-BD59-A6C34878D82A}">
                    <a16:rowId xmlns:a16="http://schemas.microsoft.com/office/drawing/2014/main" val="4273022387"/>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Risk - Information about the risk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a:t>
                      </a:r>
                    </a:p>
                  </a:txBody>
                  <a:tcPr marL="68580" marR="68580" marT="0" marB="0"/>
                </a:tc>
                <a:extLst>
                  <a:ext uri="{0D108BD9-81ED-4DB2-BD59-A6C34878D82A}">
                    <a16:rowId xmlns:a16="http://schemas.microsoft.com/office/drawing/2014/main" val="3722787271"/>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Data Protection Impact Assessment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a:t>
                      </a:r>
                    </a:p>
                  </a:txBody>
                  <a:tcPr marL="68580" marR="68580" marT="0" marB="0"/>
                </a:tc>
                <a:extLst>
                  <a:ext uri="{0D108BD9-81ED-4DB2-BD59-A6C34878D82A}">
                    <a16:rowId xmlns:a16="http://schemas.microsoft.com/office/drawing/2014/main" val="4271125704"/>
                  </a:ext>
                </a:extLst>
              </a:tr>
              <a:tr h="370840">
                <a:tc>
                  <a:txBody>
                    <a:bodyPr/>
                    <a:lstStyle/>
                    <a:p>
                      <a:pPr algn="just">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Data Subject Rights</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a:t>
                      </a:r>
                    </a:p>
                  </a:txBody>
                  <a:tcPr marL="68580" marR="68580" marT="0" marB="0"/>
                </a:tc>
                <a:extLst>
                  <a:ext uri="{0D108BD9-81ED-4DB2-BD59-A6C34878D82A}">
                    <a16:rowId xmlns:a16="http://schemas.microsoft.com/office/drawing/2014/main" val="1926890287"/>
                  </a:ext>
                </a:extLst>
              </a:tr>
              <a:tr h="370840">
                <a:tc>
                  <a:txBody>
                    <a:bodyPr/>
                    <a:lstStyle/>
                    <a:p>
                      <a:pPr algn="just">
                        <a:lnSpc>
                          <a:spcPct val="107000"/>
                        </a:lnSpc>
                        <a:spcAft>
                          <a:spcPts val="0"/>
                        </a:spcAft>
                      </a:pPr>
                      <a:r>
                        <a:rPr lang="en-US" sz="1400">
                          <a:solidFill>
                            <a:srgbClr val="000000"/>
                          </a:solidFill>
                          <a:effectLst/>
                          <a:latin typeface="+mn-lt"/>
                          <a:ea typeface="MS Mincho" panose="02020609040205080304" pitchFamily="49" charset="-128"/>
                          <a:cs typeface="Times New Roman" panose="02020603050405020304" pitchFamily="18" charset="0"/>
                        </a:rPr>
                        <a:t>Privacy Notice</a:t>
                      </a:r>
                      <a:endParaRPr lang="en-IE"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Proposed</a:t>
                      </a:r>
                    </a:p>
                  </a:txBody>
                  <a:tcPr marL="68580" marR="68580" marT="0" marB="0"/>
                </a:tc>
                <a:extLst>
                  <a:ext uri="{0D108BD9-81ED-4DB2-BD59-A6C34878D82A}">
                    <a16:rowId xmlns:a16="http://schemas.microsoft.com/office/drawing/2014/main" val="1262756210"/>
                  </a:ext>
                </a:extLst>
              </a:tr>
              <a:tr h="370840">
                <a:tc>
                  <a:txBody>
                    <a:bodyPr/>
                    <a:lstStyle/>
                    <a:p>
                      <a:pPr algn="just">
                        <a:lnSpc>
                          <a:spcPct val="107000"/>
                        </a:lnSpc>
                        <a:spcAft>
                          <a:spcPts val="0"/>
                        </a:spcAft>
                      </a:pPr>
                      <a:r>
                        <a:rPr lang="en-US" sz="1400">
                          <a:solidFill>
                            <a:srgbClr val="000000"/>
                          </a:solidFill>
                          <a:effectLst/>
                          <a:latin typeface="+mn-lt"/>
                          <a:ea typeface="MS Mincho" panose="02020609040205080304" pitchFamily="49" charset="-128"/>
                          <a:cs typeface="Times New Roman" panose="02020603050405020304" pitchFamily="18" charset="0"/>
                        </a:rPr>
                        <a:t>Personal Data Breach </a:t>
                      </a:r>
                      <a:endParaRPr lang="en-IE"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Proposed</a:t>
                      </a:r>
                    </a:p>
                  </a:txBody>
                  <a:tcPr marL="68580" marR="68580" marT="0" marB="0"/>
                </a:tc>
                <a:extLst>
                  <a:ext uri="{0D108BD9-81ED-4DB2-BD59-A6C34878D82A}">
                    <a16:rowId xmlns:a16="http://schemas.microsoft.com/office/drawing/2014/main" val="2200655728"/>
                  </a:ext>
                </a:extLst>
              </a:tr>
              <a:tr h="370840">
                <a:tc>
                  <a:txBody>
                    <a:bodyPr/>
                    <a:lstStyle/>
                    <a:p>
                      <a:pPr algn="just">
                        <a:lnSpc>
                          <a:spcPct val="107000"/>
                        </a:lnSpc>
                        <a:spcAft>
                          <a:spcPts val="0"/>
                        </a:spcAft>
                      </a:pPr>
                      <a:r>
                        <a:rPr lang="en-US" sz="1400">
                          <a:solidFill>
                            <a:srgbClr val="000000"/>
                          </a:solidFill>
                          <a:effectLst/>
                          <a:latin typeface="+mn-lt"/>
                          <a:ea typeface="MS Mincho" panose="02020609040205080304" pitchFamily="49" charset="-128"/>
                          <a:cs typeface="Times New Roman" panose="02020603050405020304" pitchFamily="18" charset="0"/>
                        </a:rPr>
                        <a:t>Prior Consultation with DPA</a:t>
                      </a:r>
                      <a:endParaRPr lang="en-IE" sz="14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400" dirty="0">
                          <a:solidFill>
                            <a:srgbClr val="000000"/>
                          </a:solidFill>
                          <a:effectLst/>
                          <a:latin typeface="+mn-lt"/>
                          <a:ea typeface="MS Mincho" panose="02020609040205080304" pitchFamily="49" charset="-128"/>
                          <a:cs typeface="Times New Roman" panose="02020603050405020304" pitchFamily="18" charset="0"/>
                        </a:rPr>
                        <a:t>No DPV Concept </a:t>
                      </a:r>
                      <a:endParaRPr lang="en-IE"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E" sz="1400" dirty="0">
                          <a:effectLst/>
                          <a:latin typeface="+mn-lt"/>
                          <a:ea typeface="Calibri" panose="020F0502020204030204" pitchFamily="34" charset="0"/>
                          <a:cs typeface="Times New Roman" panose="02020603050405020304" pitchFamily="18" charset="0"/>
                        </a:rPr>
                        <a:t>Accepted </a:t>
                      </a:r>
                    </a:p>
                  </a:txBody>
                  <a:tcPr marL="68580" marR="68580" marT="0" marB="0"/>
                </a:tc>
                <a:extLst>
                  <a:ext uri="{0D108BD9-81ED-4DB2-BD59-A6C34878D82A}">
                    <a16:rowId xmlns:a16="http://schemas.microsoft.com/office/drawing/2014/main" val="1092389416"/>
                  </a:ext>
                </a:extLst>
              </a:tr>
            </a:tbl>
          </a:graphicData>
        </a:graphic>
      </p:graphicFrame>
      <p:sp>
        <p:nvSpPr>
          <p:cNvPr id="5" name="TextBox 4">
            <a:extLst>
              <a:ext uri="{FF2B5EF4-FFF2-40B4-BE49-F238E27FC236}">
                <a16:creationId xmlns:a16="http://schemas.microsoft.com/office/drawing/2014/main" id="{764DF1AB-89CB-4D22-94CB-09D78CF3BE18}"/>
              </a:ext>
            </a:extLst>
          </p:cNvPr>
          <p:cNvSpPr txBox="1"/>
          <p:nvPr/>
        </p:nvSpPr>
        <p:spPr>
          <a:xfrm>
            <a:off x="243080" y="6412675"/>
            <a:ext cx="267559" cy="246221"/>
          </a:xfrm>
          <a:prstGeom prst="rect">
            <a:avLst/>
          </a:prstGeom>
          <a:noFill/>
        </p:spPr>
        <p:txBody>
          <a:bodyPr wrap="square" rtlCol="0">
            <a:spAutoFit/>
          </a:bodyPr>
          <a:lstStyle/>
          <a:p>
            <a:r>
              <a:rPr lang="en-IE" sz="1000" dirty="0"/>
              <a:t>9</a:t>
            </a:r>
          </a:p>
        </p:txBody>
      </p:sp>
    </p:spTree>
    <p:extLst>
      <p:ext uri="{BB962C8B-B14F-4D97-AF65-F5344CB8AC3E}">
        <p14:creationId xmlns:p14="http://schemas.microsoft.com/office/powerpoint/2010/main" val="52812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FF4DBB7F80694B8069C98DEC3E1D86" ma:contentTypeVersion="13" ma:contentTypeDescription="Create a new document." ma:contentTypeScope="" ma:versionID="3e6940642786e84f514fd2ff3b9fc10f">
  <xsd:schema xmlns:xsd="http://www.w3.org/2001/XMLSchema" xmlns:xs="http://www.w3.org/2001/XMLSchema" xmlns:p="http://schemas.microsoft.com/office/2006/metadata/properties" xmlns:ns3="94d85eb0-fa91-417d-a634-c39877dc01fd" xmlns:ns4="a010fa89-d8fe-4cf8-bc4c-b6df4fb9284b" targetNamespace="http://schemas.microsoft.com/office/2006/metadata/properties" ma:root="true" ma:fieldsID="b28e72e9f8a0e09ede27d2498cbd1bc4" ns3:_="" ns4:_="">
    <xsd:import namespace="94d85eb0-fa91-417d-a634-c39877dc01fd"/>
    <xsd:import namespace="a010fa89-d8fe-4cf8-bc4c-b6df4fb928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85eb0-fa91-417d-a634-c39877dc01f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10fa89-d8fe-4cf8-bc4c-b6df4fb928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7F743B-1EDF-4D62-A7E3-FB54ACD7A8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1B26E68-8CE5-4D37-B5CB-738F6441AF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d85eb0-fa91-417d-a634-c39877dc01fd"/>
    <ds:schemaRef ds:uri="a010fa89-d8fe-4cf8-bc4c-b6df4fb928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747336-3FE6-48CC-8FB1-BA0471D65E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8300</TotalTime>
  <Words>1567</Words>
  <Application>Microsoft Office PowerPoint</Application>
  <PresentationFormat>On-screen Show (4:3)</PresentationFormat>
  <Paragraphs>224</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FS Truman</vt:lpstr>
      <vt:lpstr>FS Truman Light</vt:lpstr>
      <vt:lpstr>Helvetica</vt:lpstr>
      <vt:lpstr>Linux Libertine</vt:lpstr>
      <vt:lpstr>Times New Roman</vt:lpstr>
      <vt:lpstr>Office Theme</vt:lpstr>
      <vt:lpstr>  A Common Semantic Model of the GDPR Register of Processing Activities     </vt:lpstr>
      <vt:lpstr>What is a Register of Processing Activities (ROPA)? </vt:lpstr>
      <vt:lpstr>Motivation </vt:lpstr>
      <vt:lpstr>An Example of a ROPA Template from an  EU Data Protection Regulator (Finland)</vt:lpstr>
      <vt:lpstr>Methodology</vt:lpstr>
      <vt:lpstr>A Semantic Model of ROPA ( Containing the 43 Concepts) </vt:lpstr>
      <vt:lpstr>What is the Data Privacy Vocabulary  ? </vt:lpstr>
      <vt:lpstr>Mapping ROPA Using the Data Privacy Vocabulary (DPV)  </vt:lpstr>
      <vt:lpstr>11 New Concepts Submitted for Inclusion in DPV</vt:lpstr>
      <vt:lpstr>Conclusions</vt:lpstr>
      <vt:lpstr>Future Work and Directions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dc:creator>
  <cp:lastModifiedBy>Paul Ryan</cp:lastModifiedBy>
  <cp:revision>690</cp:revision>
  <dcterms:created xsi:type="dcterms:W3CDTF">2014-12-03T09:51:17Z</dcterms:created>
  <dcterms:modified xsi:type="dcterms:W3CDTF">2020-12-10T09:32:51Z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0x01010028FF4DBB7F80694B8069C98DEC3E1D86</vt:lpwstr>
  </property>
</Properties>
</file>