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Lst>
  <p:sldSz cx="10080625" cy="7559675"/>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98"/>
  </p:normalViewPr>
  <p:slideViewPr>
    <p:cSldViewPr snapToGrid="0" snapToObjects="1">
      <p:cViewPr varScale="1">
        <p:scale>
          <a:sx n="101" d="100"/>
          <a:sy n="101" d="100"/>
        </p:scale>
        <p:origin x="16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31" name="PlaceHolder 2"/>
          <p:cNvSpPr>
            <a:spLocks noGrp="1"/>
          </p:cNvSpPr>
          <p:nvPr>
            <p:ph type="body"/>
          </p:nvPr>
        </p:nvSpPr>
        <p:spPr>
          <a:xfrm>
            <a:off x="540000" y="4680000"/>
            <a:ext cx="91800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32" name="PlaceHolder 3"/>
          <p:cNvSpPr>
            <a:spLocks noGrp="1"/>
          </p:cNvSpPr>
          <p:nvPr>
            <p:ph type="body"/>
          </p:nvPr>
        </p:nvSpPr>
        <p:spPr>
          <a:xfrm>
            <a:off x="540000" y="5996160"/>
            <a:ext cx="91800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34" name="PlaceHolder 2"/>
          <p:cNvSpPr>
            <a:spLocks noGrp="1"/>
          </p:cNvSpPr>
          <p:nvPr>
            <p:ph type="body"/>
          </p:nvPr>
        </p:nvSpPr>
        <p:spPr>
          <a:xfrm>
            <a:off x="540000" y="468000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35" name="PlaceHolder 3"/>
          <p:cNvSpPr>
            <a:spLocks noGrp="1"/>
          </p:cNvSpPr>
          <p:nvPr>
            <p:ph type="body"/>
          </p:nvPr>
        </p:nvSpPr>
        <p:spPr>
          <a:xfrm>
            <a:off x="5243760" y="468000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36" name="PlaceHolder 4"/>
          <p:cNvSpPr>
            <a:spLocks noGrp="1"/>
          </p:cNvSpPr>
          <p:nvPr>
            <p:ph type="body"/>
          </p:nvPr>
        </p:nvSpPr>
        <p:spPr>
          <a:xfrm>
            <a:off x="540000" y="599616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37" name="PlaceHolder 5"/>
          <p:cNvSpPr>
            <a:spLocks noGrp="1"/>
          </p:cNvSpPr>
          <p:nvPr>
            <p:ph type="body"/>
          </p:nvPr>
        </p:nvSpPr>
        <p:spPr>
          <a:xfrm>
            <a:off x="5243760" y="599616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39" name="PlaceHolder 2"/>
          <p:cNvSpPr>
            <a:spLocks noGrp="1"/>
          </p:cNvSpPr>
          <p:nvPr>
            <p:ph type="body"/>
          </p:nvPr>
        </p:nvSpPr>
        <p:spPr>
          <a:xfrm>
            <a:off x="540000" y="4680000"/>
            <a:ext cx="29556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40" name="PlaceHolder 3"/>
          <p:cNvSpPr>
            <a:spLocks noGrp="1"/>
          </p:cNvSpPr>
          <p:nvPr>
            <p:ph type="body"/>
          </p:nvPr>
        </p:nvSpPr>
        <p:spPr>
          <a:xfrm>
            <a:off x="3643920" y="4680000"/>
            <a:ext cx="29556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41" name="PlaceHolder 4"/>
          <p:cNvSpPr>
            <a:spLocks noGrp="1"/>
          </p:cNvSpPr>
          <p:nvPr>
            <p:ph type="body"/>
          </p:nvPr>
        </p:nvSpPr>
        <p:spPr>
          <a:xfrm>
            <a:off x="6747480" y="4680000"/>
            <a:ext cx="29556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42" name="PlaceHolder 5"/>
          <p:cNvSpPr>
            <a:spLocks noGrp="1"/>
          </p:cNvSpPr>
          <p:nvPr>
            <p:ph type="body"/>
          </p:nvPr>
        </p:nvSpPr>
        <p:spPr>
          <a:xfrm>
            <a:off x="540000" y="5996160"/>
            <a:ext cx="29556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43" name="PlaceHolder 6"/>
          <p:cNvSpPr>
            <a:spLocks noGrp="1"/>
          </p:cNvSpPr>
          <p:nvPr>
            <p:ph type="body"/>
          </p:nvPr>
        </p:nvSpPr>
        <p:spPr>
          <a:xfrm>
            <a:off x="3643920" y="5996160"/>
            <a:ext cx="29556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44" name="PlaceHolder 7"/>
          <p:cNvSpPr>
            <a:spLocks noGrp="1"/>
          </p:cNvSpPr>
          <p:nvPr>
            <p:ph type="body"/>
          </p:nvPr>
        </p:nvSpPr>
        <p:spPr>
          <a:xfrm>
            <a:off x="6747480" y="5996160"/>
            <a:ext cx="29556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1"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52" name="PlaceHolder 2"/>
          <p:cNvSpPr>
            <a:spLocks noGrp="1"/>
          </p:cNvSpPr>
          <p:nvPr>
            <p:ph type="subTitle"/>
          </p:nvPr>
        </p:nvSpPr>
        <p:spPr>
          <a:xfrm>
            <a:off x="540000" y="4680000"/>
            <a:ext cx="9180000" cy="2520000"/>
          </a:xfrm>
          <a:prstGeom prst="rect">
            <a:avLst/>
          </a:prstGeom>
        </p:spPr>
        <p:txBody>
          <a:bodyPr lIns="0" tIns="0" rIns="0" bIns="0"/>
          <a:lstStyle/>
          <a:p>
            <a:endParaRPr lang="en-GB" sz="2200" b="0" strike="noStrike" spc="-1">
              <a:solidFill>
                <a:srgbClr val="1C1C1C"/>
              </a:solidFill>
              <a:latin typeface="Source Sans Pro Light"/>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54" name="PlaceHolder 2"/>
          <p:cNvSpPr>
            <a:spLocks noGrp="1"/>
          </p:cNvSpPr>
          <p:nvPr>
            <p:ph type="body"/>
          </p:nvPr>
        </p:nvSpPr>
        <p:spPr>
          <a:xfrm>
            <a:off x="540000" y="4680000"/>
            <a:ext cx="9180000" cy="252000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56" name="PlaceHolder 2"/>
          <p:cNvSpPr>
            <a:spLocks noGrp="1"/>
          </p:cNvSpPr>
          <p:nvPr>
            <p:ph type="body"/>
          </p:nvPr>
        </p:nvSpPr>
        <p:spPr>
          <a:xfrm>
            <a:off x="540000" y="4680000"/>
            <a:ext cx="4479480" cy="252000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57" name="PlaceHolder 3"/>
          <p:cNvSpPr>
            <a:spLocks noGrp="1"/>
          </p:cNvSpPr>
          <p:nvPr>
            <p:ph type="body"/>
          </p:nvPr>
        </p:nvSpPr>
        <p:spPr>
          <a:xfrm>
            <a:off x="5243760" y="4680000"/>
            <a:ext cx="4479480" cy="252000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9" name="PlaceHolder 1"/>
          <p:cNvSpPr>
            <a:spLocks noGrp="1"/>
          </p:cNvSpPr>
          <p:nvPr>
            <p:ph type="subTitle"/>
          </p:nvPr>
        </p:nvSpPr>
        <p:spPr>
          <a:xfrm>
            <a:off x="360000" y="3330000"/>
            <a:ext cx="9360000" cy="4173120"/>
          </a:xfrm>
          <a:prstGeom prst="rect">
            <a:avLst/>
          </a:prstGeom>
        </p:spPr>
        <p:txBody>
          <a:bodyPr lIns="0" tIns="0" rIns="0" bIns="0"/>
          <a:lstStyle/>
          <a:p>
            <a:endParaRPr lang="en-GB" sz="2200" b="0" strike="noStrike" spc="-1">
              <a:solidFill>
                <a:srgbClr val="1C1C1C"/>
              </a:solidFill>
              <a:latin typeface="Source Sans Pro Light"/>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61" name="PlaceHolder 2"/>
          <p:cNvSpPr>
            <a:spLocks noGrp="1"/>
          </p:cNvSpPr>
          <p:nvPr>
            <p:ph type="body"/>
          </p:nvPr>
        </p:nvSpPr>
        <p:spPr>
          <a:xfrm>
            <a:off x="540000" y="468000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62" name="PlaceHolder 3"/>
          <p:cNvSpPr>
            <a:spLocks noGrp="1"/>
          </p:cNvSpPr>
          <p:nvPr>
            <p:ph type="body"/>
          </p:nvPr>
        </p:nvSpPr>
        <p:spPr>
          <a:xfrm>
            <a:off x="5243760" y="4680000"/>
            <a:ext cx="4479480" cy="252000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63" name="PlaceHolder 4"/>
          <p:cNvSpPr>
            <a:spLocks noGrp="1"/>
          </p:cNvSpPr>
          <p:nvPr>
            <p:ph type="body"/>
          </p:nvPr>
        </p:nvSpPr>
        <p:spPr>
          <a:xfrm>
            <a:off x="540000" y="599616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10" name="PlaceHolder 2"/>
          <p:cNvSpPr>
            <a:spLocks noGrp="1"/>
          </p:cNvSpPr>
          <p:nvPr>
            <p:ph type="subTitle"/>
          </p:nvPr>
        </p:nvSpPr>
        <p:spPr>
          <a:xfrm>
            <a:off x="540000" y="4680000"/>
            <a:ext cx="9180000" cy="2520000"/>
          </a:xfrm>
          <a:prstGeom prst="rect">
            <a:avLst/>
          </a:prstGeom>
        </p:spPr>
        <p:txBody>
          <a:bodyPr lIns="0" tIns="0" rIns="0" bIns="0"/>
          <a:lstStyle/>
          <a:p>
            <a:endParaRPr lang="en-GB" sz="2200" b="0" strike="noStrike" spc="-1">
              <a:solidFill>
                <a:srgbClr val="1C1C1C"/>
              </a:solidFill>
              <a:latin typeface="Source Sans Pro Light"/>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65" name="PlaceHolder 2"/>
          <p:cNvSpPr>
            <a:spLocks noGrp="1"/>
          </p:cNvSpPr>
          <p:nvPr>
            <p:ph type="body"/>
          </p:nvPr>
        </p:nvSpPr>
        <p:spPr>
          <a:xfrm>
            <a:off x="540000" y="4680000"/>
            <a:ext cx="4479480" cy="252000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66" name="PlaceHolder 3"/>
          <p:cNvSpPr>
            <a:spLocks noGrp="1"/>
          </p:cNvSpPr>
          <p:nvPr>
            <p:ph type="body"/>
          </p:nvPr>
        </p:nvSpPr>
        <p:spPr>
          <a:xfrm>
            <a:off x="5243760" y="468000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67" name="PlaceHolder 4"/>
          <p:cNvSpPr>
            <a:spLocks noGrp="1"/>
          </p:cNvSpPr>
          <p:nvPr>
            <p:ph type="body"/>
          </p:nvPr>
        </p:nvSpPr>
        <p:spPr>
          <a:xfrm>
            <a:off x="5243760" y="599616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69" name="PlaceHolder 2"/>
          <p:cNvSpPr>
            <a:spLocks noGrp="1"/>
          </p:cNvSpPr>
          <p:nvPr>
            <p:ph type="body"/>
          </p:nvPr>
        </p:nvSpPr>
        <p:spPr>
          <a:xfrm>
            <a:off x="540000" y="468000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70" name="PlaceHolder 3"/>
          <p:cNvSpPr>
            <a:spLocks noGrp="1"/>
          </p:cNvSpPr>
          <p:nvPr>
            <p:ph type="body"/>
          </p:nvPr>
        </p:nvSpPr>
        <p:spPr>
          <a:xfrm>
            <a:off x="5243760" y="468000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71" name="PlaceHolder 4"/>
          <p:cNvSpPr>
            <a:spLocks noGrp="1"/>
          </p:cNvSpPr>
          <p:nvPr>
            <p:ph type="body"/>
          </p:nvPr>
        </p:nvSpPr>
        <p:spPr>
          <a:xfrm>
            <a:off x="540000" y="5996160"/>
            <a:ext cx="91800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73" name="PlaceHolder 2"/>
          <p:cNvSpPr>
            <a:spLocks noGrp="1"/>
          </p:cNvSpPr>
          <p:nvPr>
            <p:ph type="body"/>
          </p:nvPr>
        </p:nvSpPr>
        <p:spPr>
          <a:xfrm>
            <a:off x="540000" y="4680000"/>
            <a:ext cx="91800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74" name="PlaceHolder 3"/>
          <p:cNvSpPr>
            <a:spLocks noGrp="1"/>
          </p:cNvSpPr>
          <p:nvPr>
            <p:ph type="body"/>
          </p:nvPr>
        </p:nvSpPr>
        <p:spPr>
          <a:xfrm>
            <a:off x="540000" y="5996160"/>
            <a:ext cx="91800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76" name="PlaceHolder 2"/>
          <p:cNvSpPr>
            <a:spLocks noGrp="1"/>
          </p:cNvSpPr>
          <p:nvPr>
            <p:ph type="body"/>
          </p:nvPr>
        </p:nvSpPr>
        <p:spPr>
          <a:xfrm>
            <a:off x="540000" y="468000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77" name="PlaceHolder 3"/>
          <p:cNvSpPr>
            <a:spLocks noGrp="1"/>
          </p:cNvSpPr>
          <p:nvPr>
            <p:ph type="body"/>
          </p:nvPr>
        </p:nvSpPr>
        <p:spPr>
          <a:xfrm>
            <a:off x="5243760" y="468000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78" name="PlaceHolder 4"/>
          <p:cNvSpPr>
            <a:spLocks noGrp="1"/>
          </p:cNvSpPr>
          <p:nvPr>
            <p:ph type="body"/>
          </p:nvPr>
        </p:nvSpPr>
        <p:spPr>
          <a:xfrm>
            <a:off x="540000" y="599616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79" name="PlaceHolder 5"/>
          <p:cNvSpPr>
            <a:spLocks noGrp="1"/>
          </p:cNvSpPr>
          <p:nvPr>
            <p:ph type="body"/>
          </p:nvPr>
        </p:nvSpPr>
        <p:spPr>
          <a:xfrm>
            <a:off x="5243760" y="599616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81" name="PlaceHolder 2"/>
          <p:cNvSpPr>
            <a:spLocks noGrp="1"/>
          </p:cNvSpPr>
          <p:nvPr>
            <p:ph type="body"/>
          </p:nvPr>
        </p:nvSpPr>
        <p:spPr>
          <a:xfrm>
            <a:off x="540000" y="4680000"/>
            <a:ext cx="29556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82" name="PlaceHolder 3"/>
          <p:cNvSpPr>
            <a:spLocks noGrp="1"/>
          </p:cNvSpPr>
          <p:nvPr>
            <p:ph type="body"/>
          </p:nvPr>
        </p:nvSpPr>
        <p:spPr>
          <a:xfrm>
            <a:off x="3643920" y="4680000"/>
            <a:ext cx="29556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83" name="PlaceHolder 4"/>
          <p:cNvSpPr>
            <a:spLocks noGrp="1"/>
          </p:cNvSpPr>
          <p:nvPr>
            <p:ph type="body"/>
          </p:nvPr>
        </p:nvSpPr>
        <p:spPr>
          <a:xfrm>
            <a:off x="6747480" y="4680000"/>
            <a:ext cx="29556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84" name="PlaceHolder 5"/>
          <p:cNvSpPr>
            <a:spLocks noGrp="1"/>
          </p:cNvSpPr>
          <p:nvPr>
            <p:ph type="body"/>
          </p:nvPr>
        </p:nvSpPr>
        <p:spPr>
          <a:xfrm>
            <a:off x="540000" y="5996160"/>
            <a:ext cx="29556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85" name="PlaceHolder 6"/>
          <p:cNvSpPr>
            <a:spLocks noGrp="1"/>
          </p:cNvSpPr>
          <p:nvPr>
            <p:ph type="body"/>
          </p:nvPr>
        </p:nvSpPr>
        <p:spPr>
          <a:xfrm>
            <a:off x="3643920" y="5996160"/>
            <a:ext cx="29556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86" name="PlaceHolder 7"/>
          <p:cNvSpPr>
            <a:spLocks noGrp="1"/>
          </p:cNvSpPr>
          <p:nvPr>
            <p:ph type="body"/>
          </p:nvPr>
        </p:nvSpPr>
        <p:spPr>
          <a:xfrm>
            <a:off x="6747480" y="5996160"/>
            <a:ext cx="29556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12" name="PlaceHolder 2"/>
          <p:cNvSpPr>
            <a:spLocks noGrp="1"/>
          </p:cNvSpPr>
          <p:nvPr>
            <p:ph type="body"/>
          </p:nvPr>
        </p:nvSpPr>
        <p:spPr>
          <a:xfrm>
            <a:off x="540000" y="4680000"/>
            <a:ext cx="9180000" cy="252000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14" name="PlaceHolder 2"/>
          <p:cNvSpPr>
            <a:spLocks noGrp="1"/>
          </p:cNvSpPr>
          <p:nvPr>
            <p:ph type="body"/>
          </p:nvPr>
        </p:nvSpPr>
        <p:spPr>
          <a:xfrm>
            <a:off x="540000" y="4680000"/>
            <a:ext cx="4479480" cy="252000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15" name="PlaceHolder 3"/>
          <p:cNvSpPr>
            <a:spLocks noGrp="1"/>
          </p:cNvSpPr>
          <p:nvPr>
            <p:ph type="body"/>
          </p:nvPr>
        </p:nvSpPr>
        <p:spPr>
          <a:xfrm>
            <a:off x="5243760" y="4680000"/>
            <a:ext cx="4479480" cy="252000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360000" y="3330000"/>
            <a:ext cx="9360000" cy="4173120"/>
          </a:xfrm>
          <a:prstGeom prst="rect">
            <a:avLst/>
          </a:prstGeom>
        </p:spPr>
        <p:txBody>
          <a:bodyPr lIns="0" tIns="0" rIns="0" bIns="0"/>
          <a:lstStyle/>
          <a:p>
            <a:endParaRPr lang="en-GB" sz="2200" b="0" strike="noStrike" spc="-1">
              <a:solidFill>
                <a:srgbClr val="1C1C1C"/>
              </a:solidFill>
              <a:latin typeface="Source Sans Pro Light"/>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19" name="PlaceHolder 2"/>
          <p:cNvSpPr>
            <a:spLocks noGrp="1"/>
          </p:cNvSpPr>
          <p:nvPr>
            <p:ph type="body"/>
          </p:nvPr>
        </p:nvSpPr>
        <p:spPr>
          <a:xfrm>
            <a:off x="540000" y="468000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20" name="PlaceHolder 3"/>
          <p:cNvSpPr>
            <a:spLocks noGrp="1"/>
          </p:cNvSpPr>
          <p:nvPr>
            <p:ph type="body"/>
          </p:nvPr>
        </p:nvSpPr>
        <p:spPr>
          <a:xfrm>
            <a:off x="5243760" y="4680000"/>
            <a:ext cx="4479480" cy="252000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21" name="PlaceHolder 4"/>
          <p:cNvSpPr>
            <a:spLocks noGrp="1"/>
          </p:cNvSpPr>
          <p:nvPr>
            <p:ph type="body"/>
          </p:nvPr>
        </p:nvSpPr>
        <p:spPr>
          <a:xfrm>
            <a:off x="540000" y="599616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23" name="PlaceHolder 2"/>
          <p:cNvSpPr>
            <a:spLocks noGrp="1"/>
          </p:cNvSpPr>
          <p:nvPr>
            <p:ph type="body"/>
          </p:nvPr>
        </p:nvSpPr>
        <p:spPr>
          <a:xfrm>
            <a:off x="540000" y="4680000"/>
            <a:ext cx="4479480" cy="252000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24" name="PlaceHolder 3"/>
          <p:cNvSpPr>
            <a:spLocks noGrp="1"/>
          </p:cNvSpPr>
          <p:nvPr>
            <p:ph type="body"/>
          </p:nvPr>
        </p:nvSpPr>
        <p:spPr>
          <a:xfrm>
            <a:off x="5243760" y="468000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25" name="PlaceHolder 4"/>
          <p:cNvSpPr>
            <a:spLocks noGrp="1"/>
          </p:cNvSpPr>
          <p:nvPr>
            <p:ph type="body"/>
          </p:nvPr>
        </p:nvSpPr>
        <p:spPr>
          <a:xfrm>
            <a:off x="5243760" y="599616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360000" y="3330000"/>
            <a:ext cx="9360000" cy="900000"/>
          </a:xfrm>
          <a:prstGeom prst="rect">
            <a:avLst/>
          </a:prstGeom>
        </p:spPr>
        <p:txBody>
          <a:bodyPr lIns="0" tIns="0" rIns="0" bIns="0" anchor="b"/>
          <a:lstStyle/>
          <a:p>
            <a:endParaRPr lang="en-GB" sz="3200" b="1" strike="noStrike" spc="-1">
              <a:solidFill>
                <a:srgbClr val="FFFFFF"/>
              </a:solidFill>
              <a:latin typeface="Source Sans Pro Black"/>
            </a:endParaRPr>
          </a:p>
        </p:txBody>
      </p:sp>
      <p:sp>
        <p:nvSpPr>
          <p:cNvPr id="27" name="PlaceHolder 2"/>
          <p:cNvSpPr>
            <a:spLocks noGrp="1"/>
          </p:cNvSpPr>
          <p:nvPr>
            <p:ph type="body"/>
          </p:nvPr>
        </p:nvSpPr>
        <p:spPr>
          <a:xfrm>
            <a:off x="540000" y="468000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28" name="PlaceHolder 3"/>
          <p:cNvSpPr>
            <a:spLocks noGrp="1"/>
          </p:cNvSpPr>
          <p:nvPr>
            <p:ph type="body"/>
          </p:nvPr>
        </p:nvSpPr>
        <p:spPr>
          <a:xfrm>
            <a:off x="5243760" y="4680000"/>
            <a:ext cx="447948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
        <p:nvSpPr>
          <p:cNvPr id="29" name="PlaceHolder 4"/>
          <p:cNvSpPr>
            <a:spLocks noGrp="1"/>
          </p:cNvSpPr>
          <p:nvPr>
            <p:ph type="body"/>
          </p:nvPr>
        </p:nvSpPr>
        <p:spPr>
          <a:xfrm>
            <a:off x="540000" y="5996160"/>
            <a:ext cx="9180000" cy="1201680"/>
          </a:xfrm>
          <a:prstGeom prst="rect">
            <a:avLst/>
          </a:prstGeom>
        </p:spPr>
        <p:txBody>
          <a:bodyPr lIns="0" tIns="0" rIns="0" bIns="0">
            <a:normAutofit/>
          </a:bodyPr>
          <a:lstStyle/>
          <a:p>
            <a:endParaRPr lang="en-GB" sz="2600" b="1" strike="noStrike" spc="-1">
              <a:solidFill>
                <a:srgbClr val="1C1C1C"/>
              </a:solidFill>
              <a:latin typeface="Source Sans Pro Semibo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CustomShape 1"/>
          <p:cNvSpPr/>
          <p:nvPr/>
        </p:nvSpPr>
        <p:spPr>
          <a:xfrm>
            <a:off x="0" y="180000"/>
            <a:ext cx="9720000" cy="126000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10" name="CustomShape 2"/>
          <p:cNvSpPr/>
          <p:nvPr/>
        </p:nvSpPr>
        <p:spPr>
          <a:xfrm>
            <a:off x="7560000" y="6840000"/>
            <a:ext cx="2520000" cy="540000"/>
          </a:xfrm>
          <a:prstGeom prst="rect">
            <a:avLst/>
          </a:prstGeom>
          <a:solidFill>
            <a:srgbClr val="E74C3C"/>
          </a:solidFill>
          <a:ln w="72000">
            <a:noFill/>
          </a:ln>
        </p:spPr>
        <p:style>
          <a:lnRef idx="0">
            <a:scrgbClr r="0" g="0" b="0"/>
          </a:lnRef>
          <a:fillRef idx="0">
            <a:scrgbClr r="0" g="0" b="0"/>
          </a:fillRef>
          <a:effectRef idx="0">
            <a:scrgbClr r="0" g="0" b="0"/>
          </a:effectRef>
          <a:fontRef idx="minor"/>
        </p:style>
      </p:sp>
      <p:sp>
        <p:nvSpPr>
          <p:cNvPr id="2" name="CustomShape 3"/>
          <p:cNvSpPr/>
          <p:nvPr/>
        </p:nvSpPr>
        <p:spPr>
          <a:xfrm>
            <a:off x="900000" y="6840000"/>
            <a:ext cx="6480000" cy="540000"/>
          </a:xfrm>
          <a:prstGeom prst="rect">
            <a:avLst/>
          </a:prstGeom>
          <a:solidFill>
            <a:srgbClr val="BDC3C7"/>
          </a:solidFill>
          <a:ln w="72000">
            <a:noFill/>
          </a:ln>
        </p:spPr>
        <p:style>
          <a:lnRef idx="0">
            <a:scrgbClr r="0" g="0" b="0"/>
          </a:lnRef>
          <a:fillRef idx="0">
            <a:scrgbClr r="0" g="0" b="0"/>
          </a:fillRef>
          <a:effectRef idx="0">
            <a:scrgbClr r="0" g="0" b="0"/>
          </a:effectRef>
          <a:fontRef idx="minor"/>
        </p:style>
        <p:txBody>
          <a:bodyPr wrap="none" lIns="0" tIns="0" rIns="0" bIns="0" anchor="ctr"/>
          <a:lstStyle/>
          <a:p>
            <a:pPr algn="ctr"/>
            <a:r>
              <a:rPr lang="en-GB" sz="1000" b="1" strike="noStrike" spc="-1">
                <a:solidFill>
                  <a:srgbClr val="CE181E"/>
                </a:solidFill>
                <a:latin typeface="Source Sans Pro Black"/>
              </a:rPr>
              <a:t>An Investigation of Consent Dialogues on Websites</a:t>
            </a:r>
          </a:p>
          <a:p>
            <a:pPr algn="ctr"/>
            <a:r>
              <a:rPr lang="en-GB" sz="1000" b="1" strike="noStrike" spc="-1">
                <a:solidFill>
                  <a:srgbClr val="CE181E"/>
                </a:solidFill>
                <a:latin typeface="Source Sans Pro Black"/>
              </a:rPr>
              <a:t>Harshvardhan J. Pandit</a:t>
            </a:r>
          </a:p>
          <a:p>
            <a:pPr algn="ctr"/>
            <a:r>
              <a:rPr lang="en-GB" sz="1000" b="1" strike="noStrike" spc="-1">
                <a:solidFill>
                  <a:srgbClr val="CE181E"/>
                </a:solidFill>
                <a:latin typeface="Source Sans Pro Black"/>
              </a:rPr>
              <a:t>KDEG Seminar Series @ Trinity College Dublin</a:t>
            </a:r>
          </a:p>
        </p:txBody>
      </p:sp>
      <p:sp>
        <p:nvSpPr>
          <p:cNvPr id="3" name="CustomShape 4"/>
          <p:cNvSpPr/>
          <p:nvPr/>
        </p:nvSpPr>
        <p:spPr>
          <a:xfrm>
            <a:off x="180000" y="6840000"/>
            <a:ext cx="540000" cy="540000"/>
          </a:xfrm>
          <a:prstGeom prst="rect">
            <a:avLst/>
          </a:prstGeom>
          <a:noFill/>
          <a:ln w="72000">
            <a:noFill/>
          </a:ln>
        </p:spPr>
        <p:style>
          <a:lnRef idx="0">
            <a:scrgbClr r="0" g="0" b="0"/>
          </a:lnRef>
          <a:fillRef idx="0">
            <a:scrgbClr r="0" g="0" b="0"/>
          </a:fillRef>
          <a:effectRef idx="0">
            <a:scrgbClr r="0" g="0" b="0"/>
          </a:effectRef>
          <a:fontRef idx="minor"/>
        </p:style>
      </p:sp>
      <p:sp>
        <p:nvSpPr>
          <p:cNvPr id="4" name="PlaceHolder 5"/>
          <p:cNvSpPr>
            <a:spLocks noGrp="1"/>
          </p:cNvSpPr>
          <p:nvPr>
            <p:ph type="title"/>
          </p:nvPr>
        </p:nvSpPr>
        <p:spPr>
          <a:xfrm>
            <a:off x="360000" y="360000"/>
            <a:ext cx="9360000" cy="900000"/>
          </a:xfrm>
          <a:prstGeom prst="rect">
            <a:avLst/>
          </a:prstGeom>
        </p:spPr>
        <p:txBody>
          <a:bodyPr lIns="0" tIns="0" rIns="0" bIns="0" anchor="b"/>
          <a:lstStyle/>
          <a:p>
            <a:r>
              <a:rPr lang="en-GB" sz="3200" b="1" strike="noStrike" spc="-1">
                <a:solidFill>
                  <a:srgbClr val="FFFFFF"/>
                </a:solidFill>
                <a:latin typeface="Source Sans Pro Black"/>
              </a:rPr>
              <a:t>Click to edit the title text format</a:t>
            </a:r>
          </a:p>
        </p:txBody>
      </p:sp>
      <p:sp>
        <p:nvSpPr>
          <p:cNvPr id="5" name="PlaceHolder 6"/>
          <p:cNvSpPr>
            <a:spLocks noGrp="1"/>
          </p:cNvSpPr>
          <p:nvPr>
            <p:ph type="body"/>
          </p:nvPr>
        </p:nvSpPr>
        <p:spPr>
          <a:xfrm>
            <a:off x="360000" y="1980000"/>
            <a:ext cx="9180000" cy="4680000"/>
          </a:xfrm>
          <a:prstGeom prst="rect">
            <a:avLst/>
          </a:prstGeom>
        </p:spPr>
        <p:txBody>
          <a:bodyPr lIns="0" tIns="0" rIns="0" bIns="0">
            <a:normAutofit/>
          </a:bodyPr>
          <a:lstStyle/>
          <a:p>
            <a:pPr>
              <a:spcAft>
                <a:spcPts val="1142"/>
              </a:spcAft>
            </a:pPr>
            <a:r>
              <a:rPr lang="en-GB" sz="2600" b="1" strike="noStrike" spc="-1">
                <a:solidFill>
                  <a:srgbClr val="1C1C1C"/>
                </a:solidFill>
                <a:latin typeface="Source Sans Pro Semibold"/>
              </a:rPr>
              <a:t>Click to edit the outline text format</a:t>
            </a:r>
          </a:p>
          <a:p>
            <a:pPr marL="288000" lvl="1">
              <a:spcAft>
                <a:spcPts val="1134"/>
              </a:spcAft>
            </a:pPr>
            <a:r>
              <a:rPr lang="en-GB" sz="2200" b="0" strike="noStrike" spc="-1">
                <a:solidFill>
                  <a:srgbClr val="1C1C1C"/>
                </a:solidFill>
                <a:latin typeface="Source Sans Pro Light"/>
              </a:rPr>
              <a:t>Second Outline Level</a:t>
            </a:r>
          </a:p>
          <a:p>
            <a:pPr marL="576000" lvl="2">
              <a:spcAft>
                <a:spcPts val="850"/>
              </a:spcAft>
            </a:pPr>
            <a:r>
              <a:rPr lang="en-GB" sz="1800" b="0" strike="noStrike" spc="-1">
                <a:solidFill>
                  <a:srgbClr val="1C1C1C"/>
                </a:solidFill>
                <a:latin typeface="Source Sans Pro Light"/>
              </a:rPr>
              <a:t>Third Outline Level</a:t>
            </a:r>
          </a:p>
          <a:p>
            <a:pPr marL="864000" lvl="3">
              <a:spcAft>
                <a:spcPts val="567"/>
              </a:spcAft>
            </a:pPr>
            <a:r>
              <a:rPr lang="en-GB" sz="1600" b="0" strike="noStrike" spc="-1">
                <a:solidFill>
                  <a:srgbClr val="1C1C1C"/>
                </a:solidFill>
                <a:latin typeface="Source Sans Pro Light"/>
              </a:rPr>
              <a:t>Fourth Outline Level</a:t>
            </a:r>
          </a:p>
          <a:p>
            <a:pPr marL="1152000" lvl="4">
              <a:spcAft>
                <a:spcPts val="283"/>
              </a:spcAft>
            </a:pPr>
            <a:r>
              <a:rPr lang="en-GB" sz="1600" b="0" strike="noStrike" spc="-1">
                <a:solidFill>
                  <a:srgbClr val="1C1C1C"/>
                </a:solidFill>
                <a:latin typeface="Source Sans Pro Light"/>
              </a:rPr>
              <a:t>Fifth Outline Level</a:t>
            </a:r>
          </a:p>
          <a:p>
            <a:pPr marL="1440000" lvl="5">
              <a:spcAft>
                <a:spcPts val="283"/>
              </a:spcAft>
            </a:pPr>
            <a:r>
              <a:rPr lang="en-GB" sz="1600" b="0" strike="noStrike" spc="-1">
                <a:solidFill>
                  <a:srgbClr val="1C1C1C"/>
                </a:solidFill>
                <a:latin typeface="Source Sans Pro Light"/>
              </a:rPr>
              <a:t>Sixth Outline Level</a:t>
            </a:r>
          </a:p>
          <a:p>
            <a:pPr marL="1728000" lvl="6">
              <a:spcAft>
                <a:spcPts val="283"/>
              </a:spcAft>
            </a:pPr>
            <a:r>
              <a:rPr lang="en-GB" sz="1600" b="0" strike="noStrike" spc="-1">
                <a:solidFill>
                  <a:srgbClr val="1C1C1C"/>
                </a:solidFill>
                <a:latin typeface="Source Sans Pro Light"/>
              </a:rPr>
              <a:t>Seventh Outline Level</a:t>
            </a:r>
          </a:p>
        </p:txBody>
      </p:sp>
      <p:sp>
        <p:nvSpPr>
          <p:cNvPr id="6" name="PlaceHolder 7"/>
          <p:cNvSpPr>
            <a:spLocks noGrp="1"/>
          </p:cNvSpPr>
          <p:nvPr>
            <p:ph type="dt"/>
          </p:nvPr>
        </p:nvSpPr>
        <p:spPr>
          <a:xfrm>
            <a:off x="7560000" y="6840000"/>
            <a:ext cx="2340000" cy="521640"/>
          </a:xfrm>
          <a:prstGeom prst="rect">
            <a:avLst/>
          </a:prstGeom>
        </p:spPr>
        <p:txBody>
          <a:bodyPr lIns="0" tIns="0" rIns="0" bIns="0"/>
          <a:lstStyle/>
          <a:p>
            <a:r>
              <a:rPr lang="en-GB" sz="1800" b="1" strike="noStrike" spc="-1">
                <a:solidFill>
                  <a:srgbClr val="FFFFFF"/>
                </a:solidFill>
                <a:latin typeface="Source Sans Pro Black"/>
              </a:rPr>
              <a:t>&lt;date/time&gt;</a:t>
            </a:r>
          </a:p>
        </p:txBody>
      </p:sp>
      <p:sp>
        <p:nvSpPr>
          <p:cNvPr id="7" name="PlaceHolder 8"/>
          <p:cNvSpPr>
            <a:spLocks noGrp="1"/>
          </p:cNvSpPr>
          <p:nvPr>
            <p:ph type="sldNum"/>
          </p:nvPr>
        </p:nvSpPr>
        <p:spPr>
          <a:xfrm>
            <a:off x="180000" y="6840000"/>
            <a:ext cx="540000" cy="540000"/>
          </a:xfrm>
          <a:prstGeom prst="rect">
            <a:avLst/>
          </a:prstGeom>
        </p:spPr>
        <p:txBody>
          <a:bodyPr lIns="0" tIns="0" rIns="0" bIns="0" anchor="ctr"/>
          <a:lstStyle/>
          <a:p>
            <a:pPr algn="ctr"/>
            <a:fld id="{F8236AF9-28BD-401D-BC36-D74914BD9257}" type="slidenum">
              <a:rPr lang="en-GB" sz="1800" b="1" strike="noStrike" spc="-1">
                <a:solidFill>
                  <a:srgbClr val="FFFFFF"/>
                </a:solidFill>
                <a:latin typeface="Source Sans Pro Black"/>
              </a:rPr>
              <a:t>‹#›</a:t>
            </a:fld>
            <a:endParaRPr lang="en-GB" sz="1800" b="1" strike="noStrike" spc="-1">
              <a:solidFill>
                <a:srgbClr val="FFFFFF"/>
              </a:solidFill>
              <a:latin typeface="Source Sans Pro Black"/>
            </a:endParaRPr>
          </a:p>
        </p:txBody>
      </p:sp>
      <p:sp>
        <p:nvSpPr>
          <p:cNvPr id="8" name="TextShape 9"/>
          <p:cNvSpPr txBox="1"/>
          <p:nvPr/>
        </p:nvSpPr>
        <p:spPr>
          <a:xfrm>
            <a:off x="7560000" y="6840360"/>
            <a:ext cx="2340000" cy="521640"/>
          </a:xfrm>
          <a:prstGeom prst="rect">
            <a:avLst/>
          </a:prstGeom>
          <a:noFill/>
          <a:ln w="72000">
            <a:noFill/>
          </a:ln>
        </p:spPr>
        <p:txBody>
          <a:bodyPr lIns="0" tIns="0" rIns="0" bIns="0" anchor="ctr"/>
          <a:lstStyle/>
          <a:p>
            <a:pPr algn="r"/>
            <a:r>
              <a:rPr lang="en-GB" sz="1200" b="1" strike="noStrike" spc="-1">
                <a:solidFill>
                  <a:srgbClr val="FFFFFF"/>
                </a:solidFill>
                <a:latin typeface="Source Sans Pro Black"/>
              </a:rPr>
              <a:t>2020-JUN-24</a:t>
            </a:r>
          </a:p>
          <a:p>
            <a:pPr algn="r"/>
            <a:r>
              <a:rPr lang="en-GB" sz="1200" b="1" strike="noStrike" spc="-1">
                <a:solidFill>
                  <a:srgbClr val="FFFFFF"/>
                </a:solidFill>
                <a:latin typeface="Source Sans Pro Black"/>
              </a:rPr>
              <a:t>CC-by-NC 4.0</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CustomShape 1"/>
          <p:cNvSpPr/>
          <p:nvPr/>
        </p:nvSpPr>
        <p:spPr>
          <a:xfrm>
            <a:off x="0" y="3150000"/>
            <a:ext cx="9720000" cy="1260000"/>
          </a:xfrm>
          <a:prstGeom prst="rect">
            <a:avLst/>
          </a:prstGeom>
          <a:solidFill>
            <a:srgbClr val="E74C3C"/>
          </a:solidFill>
          <a:ln>
            <a:noFill/>
          </a:ln>
        </p:spPr>
        <p:style>
          <a:lnRef idx="0">
            <a:scrgbClr r="0" g="0" b="0"/>
          </a:lnRef>
          <a:fillRef idx="0">
            <a:scrgbClr r="0" g="0" b="0"/>
          </a:fillRef>
          <a:effectRef idx="0">
            <a:scrgbClr r="0" g="0" b="0"/>
          </a:effectRef>
          <a:fontRef idx="minor"/>
        </p:style>
      </p:sp>
      <p:sp>
        <p:nvSpPr>
          <p:cNvPr id="46" name="PlaceHolder 2"/>
          <p:cNvSpPr>
            <a:spLocks noGrp="1"/>
          </p:cNvSpPr>
          <p:nvPr>
            <p:ph type="title"/>
          </p:nvPr>
        </p:nvSpPr>
        <p:spPr>
          <a:xfrm>
            <a:off x="360000" y="3330000"/>
            <a:ext cx="9360000" cy="900000"/>
          </a:xfrm>
          <a:prstGeom prst="rect">
            <a:avLst/>
          </a:prstGeom>
        </p:spPr>
        <p:txBody>
          <a:bodyPr lIns="0" tIns="0" rIns="0" bIns="0" anchor="b"/>
          <a:lstStyle/>
          <a:p>
            <a:r>
              <a:rPr lang="en-GB" sz="3200" b="1" strike="noStrike" spc="-1">
                <a:solidFill>
                  <a:srgbClr val="FFFFFF"/>
                </a:solidFill>
                <a:latin typeface="Source Sans Pro Black"/>
              </a:rPr>
              <a:t>Click to edit the title text format</a:t>
            </a:r>
          </a:p>
        </p:txBody>
      </p:sp>
      <p:sp>
        <p:nvSpPr>
          <p:cNvPr id="47" name="PlaceHolder 3"/>
          <p:cNvSpPr>
            <a:spLocks noGrp="1"/>
          </p:cNvSpPr>
          <p:nvPr>
            <p:ph type="body"/>
          </p:nvPr>
        </p:nvSpPr>
        <p:spPr>
          <a:xfrm>
            <a:off x="540000" y="4680000"/>
            <a:ext cx="9180000" cy="2520000"/>
          </a:xfrm>
          <a:prstGeom prst="rect">
            <a:avLst/>
          </a:prstGeom>
        </p:spPr>
        <p:txBody>
          <a:bodyPr lIns="0" tIns="0" rIns="0" bIns="0">
            <a:normAutofit/>
          </a:bodyPr>
          <a:lstStyle/>
          <a:p>
            <a:pPr>
              <a:spcAft>
                <a:spcPts val="1142"/>
              </a:spcAft>
            </a:pPr>
            <a:r>
              <a:rPr lang="en-GB" sz="2600" b="1" strike="noStrike" spc="-1">
                <a:solidFill>
                  <a:srgbClr val="1C1C1C"/>
                </a:solidFill>
                <a:latin typeface="Source Sans Pro Semibold"/>
              </a:rPr>
              <a:t>Click to edit the outline text format</a:t>
            </a:r>
          </a:p>
          <a:p>
            <a:pPr marL="288000" lvl="1">
              <a:spcAft>
                <a:spcPts val="1131"/>
              </a:spcAft>
            </a:pPr>
            <a:r>
              <a:rPr lang="en-GB" sz="2200" b="0" strike="noStrike" spc="-1">
                <a:solidFill>
                  <a:srgbClr val="1C1C1C"/>
                </a:solidFill>
                <a:latin typeface="Source Sans Pro Light"/>
              </a:rPr>
              <a:t>Second Outline Level</a:t>
            </a:r>
          </a:p>
          <a:p>
            <a:pPr marL="576000" lvl="2">
              <a:spcAft>
                <a:spcPts val="850"/>
              </a:spcAft>
            </a:pPr>
            <a:r>
              <a:rPr lang="en-GB" sz="1800" b="0" strike="noStrike" spc="-1">
                <a:solidFill>
                  <a:srgbClr val="1C1C1C"/>
                </a:solidFill>
                <a:latin typeface="Source Sans Pro Light"/>
              </a:rPr>
              <a:t>Third Outline Level</a:t>
            </a:r>
          </a:p>
          <a:p>
            <a:pPr marL="864000" lvl="3">
              <a:spcAft>
                <a:spcPts val="567"/>
              </a:spcAft>
            </a:pPr>
            <a:r>
              <a:rPr lang="en-GB" sz="1600" b="0" strike="noStrike" spc="-1">
                <a:solidFill>
                  <a:srgbClr val="1C1C1C"/>
                </a:solidFill>
                <a:latin typeface="Source Sans Pro Light"/>
              </a:rPr>
              <a:t>Fourth Outline Level</a:t>
            </a:r>
          </a:p>
          <a:p>
            <a:pPr marL="1152000" lvl="4">
              <a:spcAft>
                <a:spcPts val="283"/>
              </a:spcAft>
            </a:pPr>
            <a:r>
              <a:rPr lang="en-GB" sz="1600" b="0" strike="noStrike" spc="-1">
                <a:solidFill>
                  <a:srgbClr val="1C1C1C"/>
                </a:solidFill>
                <a:latin typeface="Source Sans Pro Light"/>
              </a:rPr>
              <a:t>Fifth Outline Level</a:t>
            </a:r>
          </a:p>
          <a:p>
            <a:pPr marL="1440000" lvl="5">
              <a:spcAft>
                <a:spcPts val="283"/>
              </a:spcAft>
            </a:pPr>
            <a:r>
              <a:rPr lang="en-GB" sz="1600" b="0" strike="noStrike" spc="-1">
                <a:solidFill>
                  <a:srgbClr val="1C1C1C"/>
                </a:solidFill>
                <a:latin typeface="Source Sans Pro Light"/>
              </a:rPr>
              <a:t>Sixth Outline Level</a:t>
            </a:r>
          </a:p>
          <a:p>
            <a:pPr marL="1728000" lvl="6">
              <a:spcAft>
                <a:spcPts val="283"/>
              </a:spcAft>
            </a:pPr>
            <a:r>
              <a:rPr lang="en-GB" sz="1600" b="0" strike="noStrike" spc="-1">
                <a:solidFill>
                  <a:srgbClr val="1C1C1C"/>
                </a:solidFill>
                <a:latin typeface="Source Sans Pro Light"/>
              </a:rPr>
              <a:t>Seventh Outline Level</a:t>
            </a:r>
          </a:p>
        </p:txBody>
      </p:sp>
      <p:sp>
        <p:nvSpPr>
          <p:cNvPr id="48" name="PlaceHolder 4"/>
          <p:cNvSpPr>
            <a:spLocks noGrp="1"/>
          </p:cNvSpPr>
          <p:nvPr>
            <p:ph type="dt"/>
          </p:nvPr>
        </p:nvSpPr>
        <p:spPr>
          <a:xfrm>
            <a:off x="7560000" y="6840000"/>
            <a:ext cx="2340000" cy="540000"/>
          </a:xfrm>
          <a:prstGeom prst="rect">
            <a:avLst/>
          </a:prstGeom>
        </p:spPr>
        <p:txBody>
          <a:bodyPr lIns="0" tIns="0" rIns="0" bIns="0" anchor="ctr"/>
          <a:lstStyle/>
          <a:p>
            <a:r>
              <a:rPr lang="en-GB" sz="1800" b="1" strike="noStrike" spc="-1">
                <a:solidFill>
                  <a:srgbClr val="E74C3C"/>
                </a:solidFill>
                <a:latin typeface="Source Sans Pro Black"/>
              </a:rPr>
              <a:t> </a:t>
            </a:r>
          </a:p>
        </p:txBody>
      </p:sp>
      <p:sp>
        <p:nvSpPr>
          <p:cNvPr id="49" name="PlaceHolder 5"/>
          <p:cNvSpPr>
            <a:spLocks noGrp="1"/>
          </p:cNvSpPr>
          <p:nvPr>
            <p:ph type="ftr"/>
          </p:nvPr>
        </p:nvSpPr>
        <p:spPr>
          <a:xfrm>
            <a:off x="1080000" y="6840000"/>
            <a:ext cx="3240000" cy="540000"/>
          </a:xfrm>
          <a:prstGeom prst="rect">
            <a:avLst/>
          </a:prstGeom>
        </p:spPr>
        <p:txBody>
          <a:bodyPr lIns="0" tIns="0" rIns="0" bIns="0" anchor="ctr"/>
          <a:lstStyle/>
          <a:p>
            <a:pPr algn="ctr"/>
            <a:r>
              <a:rPr lang="en-GB" sz="1800" b="1" strike="noStrike" spc="-1">
                <a:solidFill>
                  <a:srgbClr val="E74C3C"/>
                </a:solidFill>
                <a:latin typeface="Source Sans Pro Black"/>
              </a:rPr>
              <a:t> </a:t>
            </a:r>
          </a:p>
        </p:txBody>
      </p:sp>
      <p:sp>
        <p:nvSpPr>
          <p:cNvPr id="50" name="PlaceHolder 6"/>
          <p:cNvSpPr>
            <a:spLocks noGrp="1"/>
          </p:cNvSpPr>
          <p:nvPr>
            <p:ph type="sldNum"/>
          </p:nvPr>
        </p:nvSpPr>
        <p:spPr>
          <a:xfrm>
            <a:off x="180000" y="6840000"/>
            <a:ext cx="540000" cy="540000"/>
          </a:xfrm>
          <a:prstGeom prst="rect">
            <a:avLst/>
          </a:prstGeom>
        </p:spPr>
        <p:txBody>
          <a:bodyPr lIns="0" tIns="0" rIns="0" bIns="0"/>
          <a:lstStyle/>
          <a:p>
            <a:pPr algn="r"/>
            <a:fld id="{BDF73F02-8502-479C-83E9-CA7FD7814FB8}" type="slidenum">
              <a:rPr lang="en-GB" sz="1800" b="1" strike="noStrike" spc="-1">
                <a:solidFill>
                  <a:srgbClr val="E74C3C"/>
                </a:solidFill>
                <a:latin typeface="Source Sans Pro Black"/>
              </a:rPr>
              <a:t>‹#›</a:t>
            </a:fld>
            <a:endParaRPr lang="en-GB" sz="1800" b="1" strike="noStrike" spc="-1">
              <a:solidFill>
                <a:srgbClr val="E74C3C"/>
              </a:solidFill>
              <a:latin typeface="Source Sans Pro Black"/>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hyperlink" Target="https://www.darkpatterns.org/"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 name="TextShape 1"/>
          <p:cNvSpPr txBox="1"/>
          <p:nvPr/>
        </p:nvSpPr>
        <p:spPr>
          <a:xfrm>
            <a:off x="360000" y="333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An Investigation of Consent Dialogues on Websites</a:t>
            </a:r>
          </a:p>
        </p:txBody>
      </p:sp>
      <p:sp>
        <p:nvSpPr>
          <p:cNvPr id="88" name="TextShape 2"/>
          <p:cNvSpPr txBox="1"/>
          <p:nvPr/>
        </p:nvSpPr>
        <p:spPr>
          <a:xfrm>
            <a:off x="540000" y="4680000"/>
            <a:ext cx="9180000" cy="2520000"/>
          </a:xfrm>
          <a:prstGeom prst="rect">
            <a:avLst/>
          </a:prstGeom>
          <a:noFill/>
          <a:ln>
            <a:noFill/>
          </a:ln>
        </p:spPr>
        <p:txBody>
          <a:bodyPr lIns="0" tIns="0" rIns="0" bIns="0"/>
          <a:lstStyle/>
          <a:p>
            <a:r>
              <a:rPr lang="en-GB" sz="2200" b="1" strike="noStrike" spc="-1">
                <a:solidFill>
                  <a:srgbClr val="1C1C1C"/>
                </a:solidFill>
                <a:latin typeface="Source Sans Pro Light"/>
              </a:rPr>
              <a:t>Harshvardhan J. Pandit</a:t>
            </a:r>
            <a:endParaRPr lang="en-GB" sz="2200" b="0" strike="noStrike" spc="-1">
              <a:solidFill>
                <a:srgbClr val="1C1C1C"/>
              </a:solidFill>
              <a:latin typeface="Source Sans Pro Light"/>
            </a:endParaRPr>
          </a:p>
          <a:p>
            <a:r>
              <a:rPr lang="en-GB" sz="2200" b="0" strike="noStrike" spc="-1">
                <a:solidFill>
                  <a:srgbClr val="1C1C1C"/>
                </a:solidFill>
                <a:latin typeface="Source Sans Pro Light"/>
              </a:rPr>
              <a:t>School of Computer Science &amp; Statistics</a:t>
            </a:r>
          </a:p>
          <a:p>
            <a:r>
              <a:rPr lang="en-GB" sz="2200" b="0" strike="noStrike" spc="-1">
                <a:solidFill>
                  <a:srgbClr val="1C1C1C"/>
                </a:solidFill>
                <a:latin typeface="Source Sans Pro Light"/>
              </a:rPr>
              <a:t>ADAPT Research Centre</a:t>
            </a:r>
          </a:p>
          <a:p>
            <a:r>
              <a:rPr lang="en-GB" sz="2200" b="0" strike="noStrike" spc="-1">
                <a:solidFill>
                  <a:srgbClr val="1C1C1C"/>
                </a:solidFill>
                <a:latin typeface="Source Sans Pro Light"/>
              </a:rPr>
              <a:t>Trinity College Dublin</a:t>
            </a:r>
          </a:p>
          <a:p>
            <a:endParaRPr lang="en-GB" sz="2200" b="0" strike="noStrike" spc="-1">
              <a:solidFill>
                <a:srgbClr val="1C1C1C"/>
              </a:solidFill>
              <a:latin typeface="Source Sans Pro Light"/>
            </a:endParaRPr>
          </a:p>
          <a:p>
            <a:r>
              <a:rPr lang="en-GB" sz="2200" b="0" strike="noStrike" spc="-1">
                <a:solidFill>
                  <a:srgbClr val="1C1C1C"/>
                </a:solidFill>
                <a:latin typeface="Source Sans Pro Light"/>
              </a:rPr>
              <a:t>KDEG Seminar Series</a:t>
            </a:r>
          </a:p>
          <a:p>
            <a:r>
              <a:rPr lang="en-GB" sz="2200" b="0" strike="noStrike" spc="-1">
                <a:solidFill>
                  <a:srgbClr val="1C1C1C"/>
                </a:solidFill>
                <a:latin typeface="Source Sans Pro Light"/>
              </a:rPr>
              <a:t>2020-JUN-24</a:t>
            </a:r>
          </a:p>
          <a:p>
            <a:r>
              <a:rPr lang="en-GB" sz="2200" b="0" strike="noStrike" spc="-1">
                <a:solidFill>
                  <a:srgbClr val="1C1C1C"/>
                </a:solidFill>
                <a:latin typeface="Source Sans Pro Light"/>
              </a:rPr>
              <a:t>CC-by-NC 4.0</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extShape 1"/>
          <p:cNvSpPr txBox="1"/>
          <p:nvPr/>
        </p:nvSpPr>
        <p:spPr>
          <a:xfrm>
            <a:off x="360000" y="36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So why consent on websites?</a:t>
            </a:r>
          </a:p>
        </p:txBody>
      </p:sp>
      <p:sp>
        <p:nvSpPr>
          <p:cNvPr id="117" name="TextShape 2"/>
          <p:cNvSpPr txBox="1"/>
          <p:nvPr/>
        </p:nvSpPr>
        <p:spPr>
          <a:xfrm>
            <a:off x="360000" y="1980000"/>
            <a:ext cx="9180000" cy="4680000"/>
          </a:xfrm>
          <a:prstGeom prst="rect">
            <a:avLst/>
          </a:prstGeom>
          <a:noFill/>
          <a:ln>
            <a:noFill/>
          </a:ln>
        </p:spPr>
        <p:txBody>
          <a:bodyPr lIns="0" tIns="0" rIns="0" bIns="0">
            <a:normAutofit lnSpcReduction="10000"/>
          </a:bodyPr>
          <a:lstStyle/>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Is the most closest to end-users / individuals</a:t>
            </a:r>
          </a:p>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Can also be applied to smartphone apps</a:t>
            </a:r>
          </a:p>
          <a:p>
            <a:pPr marL="216000" indent="-216000">
              <a:spcAft>
                <a:spcPts val="1142"/>
              </a:spcAft>
              <a:buClr>
                <a:srgbClr val="000000"/>
              </a:buClr>
              <a:buSzPct val="45000"/>
              <a:buFont typeface="Wingdings" charset="2"/>
              <a:buChar char=""/>
            </a:pPr>
            <a:endParaRPr lang="en-GB" sz="2600" b="0" strike="noStrike" spc="-1">
              <a:solidFill>
                <a:srgbClr val="1C1C1C"/>
              </a:solidFill>
              <a:latin typeface="Source Sans Pro Semibold"/>
            </a:endParaRPr>
          </a:p>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Legal requirements are (relatively) clear / known</a:t>
            </a:r>
          </a:p>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Information is (relatively) transparent and accessible making research easier</a:t>
            </a:r>
          </a:p>
          <a:p>
            <a:pPr marL="216000" indent="-216000">
              <a:spcAft>
                <a:spcPts val="1142"/>
              </a:spcAft>
              <a:buClr>
                <a:srgbClr val="000000"/>
              </a:buClr>
              <a:buSzPct val="45000"/>
              <a:buFont typeface="Wingdings" charset="2"/>
              <a:buChar char=""/>
            </a:pPr>
            <a:endParaRPr lang="en-GB" sz="2600" b="0" strike="noStrike" spc="-1">
              <a:solidFill>
                <a:srgbClr val="1C1C1C"/>
              </a:solidFill>
              <a:latin typeface="Source Sans Pro Semibold"/>
            </a:endParaRPr>
          </a:p>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Smaller case laws have larger implications</a:t>
            </a:r>
            <a:br/>
            <a:r>
              <a:rPr lang="en-GB" sz="2600" b="0" strike="noStrike" spc="-1">
                <a:solidFill>
                  <a:srgbClr val="1C1C1C"/>
                </a:solidFill>
                <a:latin typeface="Source Sans Pro Semibold"/>
              </a:rPr>
              <a:t>(snowball effect: if you cannot touch anyone without permission, you cannot slap anyone without permission)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TextShape 1"/>
          <p:cNvSpPr txBox="1"/>
          <p:nvPr/>
        </p:nvSpPr>
        <p:spPr>
          <a:xfrm>
            <a:off x="360000" y="36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Okay … I’m in. Let’s do this!</a:t>
            </a:r>
          </a:p>
        </p:txBody>
      </p:sp>
      <p:sp>
        <p:nvSpPr>
          <p:cNvPr id="119" name="TextShape 2"/>
          <p:cNvSpPr txBox="1"/>
          <p:nvPr/>
        </p:nvSpPr>
        <p:spPr>
          <a:xfrm>
            <a:off x="360000" y="1980000"/>
            <a:ext cx="9180000" cy="4680000"/>
          </a:xfrm>
          <a:prstGeom prst="rect">
            <a:avLst/>
          </a:prstGeom>
          <a:noFill/>
          <a:ln>
            <a:noFill/>
          </a:ln>
        </p:spPr>
        <p:txBody>
          <a:bodyPr lIns="0" tIns="0" rIns="0" bIns="0">
            <a:normAutofit lnSpcReduction="10000"/>
          </a:bodyPr>
          <a:lstStyle/>
          <a:p>
            <a:pPr marL="216000" indent="-216000">
              <a:spcAft>
                <a:spcPts val="1142"/>
              </a:spcAft>
              <a:buClr>
                <a:srgbClr val="000000"/>
              </a:buClr>
              <a:buSzPct val="45000"/>
              <a:buFont typeface="Wingdings" charset="2"/>
              <a:buChar char=""/>
            </a:pPr>
            <a:r>
              <a:rPr lang="en-GB" sz="2600" b="0" strike="noStrike" spc="-1" dirty="0">
                <a:solidFill>
                  <a:srgbClr val="1C1C1C"/>
                </a:solidFill>
                <a:latin typeface="Source Sans Pro Semibold"/>
              </a:rPr>
              <a:t>Legal requirements talk about abstract dimensions of consent e.g. freely given </a:t>
            </a:r>
          </a:p>
          <a:p>
            <a:pPr marL="216000" indent="-216000">
              <a:spcAft>
                <a:spcPts val="1142"/>
              </a:spcAft>
              <a:buClr>
                <a:srgbClr val="000000"/>
              </a:buClr>
              <a:buSzPct val="45000"/>
              <a:buFont typeface="Wingdings" charset="2"/>
              <a:buChar char=""/>
            </a:pPr>
            <a:r>
              <a:rPr lang="en-GB" sz="2600" b="0" strike="noStrike" spc="-1" dirty="0">
                <a:solidFill>
                  <a:srgbClr val="1C1C1C"/>
                </a:solidFill>
                <a:latin typeface="Source Sans Pro Semibold"/>
              </a:rPr>
              <a:t>Real-world delves with UI/UX paradigms</a:t>
            </a:r>
          </a:p>
          <a:p>
            <a:pPr marL="216000" indent="-216000">
              <a:spcAft>
                <a:spcPts val="1142"/>
              </a:spcAft>
              <a:buClr>
                <a:srgbClr val="000000"/>
              </a:buClr>
              <a:buSzPct val="45000"/>
              <a:buFont typeface="Wingdings" charset="2"/>
              <a:buChar char=""/>
            </a:pPr>
            <a:r>
              <a:rPr lang="en-GB" sz="2600" b="0" strike="noStrike" spc="-1" dirty="0">
                <a:solidFill>
                  <a:srgbClr val="1C1C1C"/>
                </a:solidFill>
                <a:latin typeface="Source Sans Pro Semibold"/>
              </a:rPr>
              <a:t>We need to close the gap between </a:t>
            </a:r>
            <a:r>
              <a:rPr lang="en-GB" sz="2600" b="0" strike="noStrike" spc="-1">
                <a:solidFill>
                  <a:srgbClr val="1C1C1C"/>
                </a:solidFill>
                <a:latin typeface="Source Sans Pro Semibold"/>
              </a:rPr>
              <a:t>the two</a:t>
            </a:r>
            <a:endParaRPr lang="en-GB" sz="2600" b="0" strike="noStrike" spc="-1" dirty="0">
              <a:solidFill>
                <a:srgbClr val="1C1C1C"/>
              </a:solidFill>
              <a:latin typeface="Source Sans Pro Semibold"/>
            </a:endParaRPr>
          </a:p>
          <a:p>
            <a:pPr marL="216000" indent="-216000">
              <a:spcAft>
                <a:spcPts val="1142"/>
              </a:spcAft>
              <a:buClr>
                <a:srgbClr val="000000"/>
              </a:buClr>
              <a:buFont typeface="StarSymbol"/>
              <a:buAutoNum type="arabicParenR"/>
            </a:pPr>
            <a:r>
              <a:rPr lang="en-GB" sz="2600" b="0" strike="noStrike" spc="-1" dirty="0">
                <a:solidFill>
                  <a:srgbClr val="1C1C1C"/>
                </a:solidFill>
                <a:latin typeface="Source Sans Pro Semibold"/>
              </a:rPr>
              <a:t> Legal Scholars – legal interpretations</a:t>
            </a:r>
          </a:p>
          <a:p>
            <a:pPr marL="216000" indent="-216000">
              <a:spcAft>
                <a:spcPts val="1142"/>
              </a:spcAft>
              <a:buClr>
                <a:srgbClr val="000000"/>
              </a:buClr>
              <a:buFont typeface="StarSymbol"/>
              <a:buAutoNum type="arabicParenR"/>
            </a:pPr>
            <a:r>
              <a:rPr lang="en-GB" sz="2600" b="0" strike="noStrike" spc="-1" dirty="0">
                <a:solidFill>
                  <a:srgbClr val="1C1C1C"/>
                </a:solidFill>
                <a:latin typeface="Source Sans Pro Semibold"/>
              </a:rPr>
              <a:t> Sociologists – social expectations</a:t>
            </a:r>
          </a:p>
          <a:p>
            <a:pPr marL="216000" indent="-216000">
              <a:spcAft>
                <a:spcPts val="1142"/>
              </a:spcAft>
              <a:buClr>
                <a:srgbClr val="000000"/>
              </a:buClr>
              <a:buFont typeface="StarSymbol"/>
              <a:buAutoNum type="arabicParenR"/>
            </a:pPr>
            <a:r>
              <a:rPr lang="en-GB" sz="2600" b="0" strike="noStrike" spc="-1" dirty="0">
                <a:solidFill>
                  <a:srgbClr val="1C1C1C"/>
                </a:solidFill>
                <a:latin typeface="Source Sans Pro Semibold"/>
              </a:rPr>
              <a:t> Psychologists – behaviour analysis</a:t>
            </a:r>
          </a:p>
          <a:p>
            <a:pPr marL="216000" indent="-216000">
              <a:spcAft>
                <a:spcPts val="1142"/>
              </a:spcAft>
              <a:buClr>
                <a:srgbClr val="000000"/>
              </a:buClr>
              <a:buFont typeface="StarSymbol"/>
              <a:buAutoNum type="arabicParenR"/>
            </a:pPr>
            <a:r>
              <a:rPr lang="en-GB" sz="2600" b="0" strike="noStrike" spc="-1" dirty="0">
                <a:solidFill>
                  <a:srgbClr val="1C1C1C"/>
                </a:solidFill>
                <a:latin typeface="Source Sans Pro Semibold"/>
              </a:rPr>
              <a:t> Computer Scientists – let’s automate that!</a:t>
            </a:r>
            <a:br>
              <a:rPr dirty="0"/>
            </a:br>
            <a:r>
              <a:rPr lang="en-GB" sz="2600" b="0" strike="noStrike" spc="-1" dirty="0">
                <a:solidFill>
                  <a:srgbClr val="1C1C1C"/>
                </a:solidFill>
                <a:latin typeface="Source Sans Pro Semibold"/>
              </a:rPr>
              <a:t>  (that’s a joke – the real reason is to analyse the underlying technological implementations)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xtShape 1"/>
          <p:cNvSpPr txBox="1"/>
          <p:nvPr/>
        </p:nvSpPr>
        <p:spPr>
          <a:xfrm>
            <a:off x="360000" y="36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Machine-readable metadata?</a:t>
            </a:r>
          </a:p>
        </p:txBody>
      </p:sp>
      <p:sp>
        <p:nvSpPr>
          <p:cNvPr id="121" name="TextShape 2"/>
          <p:cNvSpPr txBox="1"/>
          <p:nvPr/>
        </p:nvSpPr>
        <p:spPr>
          <a:xfrm>
            <a:off x="360000" y="1980000"/>
            <a:ext cx="9180000" cy="4680000"/>
          </a:xfrm>
          <a:prstGeom prst="rect">
            <a:avLst/>
          </a:prstGeom>
          <a:noFill/>
          <a:ln>
            <a:noFill/>
          </a:ln>
        </p:spPr>
        <p:txBody>
          <a:bodyPr lIns="0" tIns="0" rIns="0" bIns="0">
            <a:normAutofit/>
          </a:bodyPr>
          <a:lstStyle/>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Indicate the contents of consent for inspection</a:t>
            </a:r>
          </a:p>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Clear, precise (in terms of being present)</a:t>
            </a:r>
          </a:p>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Standardisation</a:t>
            </a:r>
          </a:p>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Legal Impetus??? ← lacking currently</a:t>
            </a:r>
          </a:p>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ISO/IEC 29184 provides some direction</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TextShape 1"/>
          <p:cNvSpPr txBox="1"/>
          <p:nvPr/>
        </p:nvSpPr>
        <p:spPr>
          <a:xfrm>
            <a:off x="360000" y="36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Data Privacy Vocabulary</a:t>
            </a:r>
          </a:p>
        </p:txBody>
      </p:sp>
      <p:sp>
        <p:nvSpPr>
          <p:cNvPr id="123" name="TextShape 2"/>
          <p:cNvSpPr txBox="1"/>
          <p:nvPr/>
        </p:nvSpPr>
        <p:spPr>
          <a:xfrm>
            <a:off x="360000" y="1980000"/>
            <a:ext cx="9180000" cy="4680000"/>
          </a:xfrm>
          <a:prstGeom prst="rect">
            <a:avLst/>
          </a:prstGeom>
          <a:noFill/>
          <a:ln>
            <a:noFill/>
          </a:ln>
        </p:spPr>
        <p:txBody>
          <a:bodyPr lIns="0" tIns="0" rIns="0" bIns="0">
            <a:normAutofit/>
          </a:bodyPr>
          <a:lstStyle/>
          <a:p>
            <a:endParaRPr lang="en-GB" sz="2600" b="1" strike="noStrike" spc="-1">
              <a:solidFill>
                <a:srgbClr val="1C1C1C"/>
              </a:solidFill>
              <a:latin typeface="Source Sans Pro Semibold"/>
            </a:endParaRPr>
          </a:p>
        </p:txBody>
      </p:sp>
      <p:pic>
        <p:nvPicPr>
          <p:cNvPr id="124" name="Picture 123"/>
          <p:cNvPicPr/>
          <p:nvPr/>
        </p:nvPicPr>
        <p:blipFill>
          <a:blip r:embed="rId2"/>
          <a:stretch/>
        </p:blipFill>
        <p:spPr>
          <a:xfrm>
            <a:off x="8280" y="2368440"/>
            <a:ext cx="10079640" cy="2830680"/>
          </a:xfrm>
          <a:prstGeom prst="rect">
            <a:avLst/>
          </a:prstGeom>
          <a:ln>
            <a:noFill/>
          </a:ln>
        </p:spPr>
      </p:pic>
      <p:sp>
        <p:nvSpPr>
          <p:cNvPr id="125" name="TextShape 3"/>
          <p:cNvSpPr txBox="1"/>
          <p:nvPr/>
        </p:nvSpPr>
        <p:spPr>
          <a:xfrm>
            <a:off x="6118920" y="900000"/>
            <a:ext cx="3241080" cy="356040"/>
          </a:xfrm>
          <a:prstGeom prst="rect">
            <a:avLst/>
          </a:prstGeom>
          <a:noFill/>
          <a:ln>
            <a:noFill/>
          </a:ln>
        </p:spPr>
        <p:txBody>
          <a:bodyPr lIns="90000" tIns="45000" rIns="90000" bIns="45000"/>
          <a:lstStyle/>
          <a:p>
            <a:r>
              <a:rPr lang="en-GB" sz="1800" b="0" strike="noStrike" spc="-1">
                <a:latin typeface="Source Sans Pro"/>
              </a:rPr>
              <a:t>https://www.w3.org/ns/dpv</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TextShape 1"/>
          <p:cNvSpPr txBox="1"/>
          <p:nvPr/>
        </p:nvSpPr>
        <p:spPr>
          <a:xfrm>
            <a:off x="360000" y="36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Consent Receipt </a:t>
            </a:r>
          </a:p>
        </p:txBody>
      </p:sp>
      <p:sp>
        <p:nvSpPr>
          <p:cNvPr id="127" name="TextShape 2"/>
          <p:cNvSpPr txBox="1"/>
          <p:nvPr/>
        </p:nvSpPr>
        <p:spPr>
          <a:xfrm>
            <a:off x="360000" y="1980000"/>
            <a:ext cx="9180000" cy="4680000"/>
          </a:xfrm>
          <a:prstGeom prst="rect">
            <a:avLst/>
          </a:prstGeom>
          <a:noFill/>
          <a:ln>
            <a:noFill/>
          </a:ln>
        </p:spPr>
        <p:txBody>
          <a:bodyPr lIns="0" tIns="0" rIns="0" bIns="0">
            <a:normAutofit/>
          </a:bodyPr>
          <a:lstStyle/>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Record of consent interactions – given, offered, withdrawn, refused – whatever, just log it</a:t>
            </a:r>
          </a:p>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Proof !!! Websites cannot claim consent if you have a consent receipt that says otherwise</a:t>
            </a:r>
          </a:p>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Specification (outdated)</a:t>
            </a:r>
          </a:p>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ISO/IEC published 29184 (2020-06) listing requirements for consent dialogues and mentioning possibility of machine-readable metadata</a:t>
            </a:r>
          </a:p>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ISO/IEC announced 27560 as an upcoming standardisation effort for consent receipts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1"/>
          <p:cNvSpPr txBox="1"/>
          <p:nvPr/>
        </p:nvSpPr>
        <p:spPr>
          <a:xfrm>
            <a:off x="360000" y="333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An Investigation of Consent Dialogues on Websites</a:t>
            </a:r>
          </a:p>
        </p:txBody>
      </p:sp>
      <p:sp>
        <p:nvSpPr>
          <p:cNvPr id="129" name="TextShape 2"/>
          <p:cNvSpPr txBox="1"/>
          <p:nvPr/>
        </p:nvSpPr>
        <p:spPr>
          <a:xfrm>
            <a:off x="540000" y="4680000"/>
            <a:ext cx="9180000" cy="2520000"/>
          </a:xfrm>
          <a:prstGeom prst="rect">
            <a:avLst/>
          </a:prstGeom>
          <a:noFill/>
          <a:ln>
            <a:noFill/>
          </a:ln>
        </p:spPr>
        <p:txBody>
          <a:bodyPr lIns="0" tIns="0" rIns="0" bIns="0"/>
          <a:lstStyle/>
          <a:p>
            <a:r>
              <a:rPr lang="en-GB" sz="2200" b="1" strike="noStrike" spc="-1">
                <a:solidFill>
                  <a:srgbClr val="1C1C1C"/>
                </a:solidFill>
                <a:latin typeface="Source Sans Pro Light"/>
              </a:rPr>
              <a:t>Harshvardhan J. Pandit</a:t>
            </a:r>
            <a:endParaRPr lang="en-GB" sz="2200" b="0" strike="noStrike" spc="-1">
              <a:solidFill>
                <a:srgbClr val="1C1C1C"/>
              </a:solidFill>
              <a:latin typeface="Source Sans Pro Light"/>
            </a:endParaRPr>
          </a:p>
          <a:p>
            <a:r>
              <a:rPr lang="en-GB" sz="2200" b="0" strike="noStrike" spc="-1">
                <a:solidFill>
                  <a:srgbClr val="1C1C1C"/>
                </a:solidFill>
                <a:latin typeface="Source Sans Pro Light"/>
              </a:rPr>
              <a:t>School of Computer Science &amp; Statistics</a:t>
            </a:r>
          </a:p>
          <a:p>
            <a:r>
              <a:rPr lang="en-GB" sz="2200" b="0" strike="noStrike" spc="-1">
                <a:solidFill>
                  <a:srgbClr val="1C1C1C"/>
                </a:solidFill>
                <a:latin typeface="Source Sans Pro Light"/>
              </a:rPr>
              <a:t>ADAPT Research Centre</a:t>
            </a:r>
          </a:p>
          <a:p>
            <a:r>
              <a:rPr lang="en-GB" sz="2200" b="0" strike="noStrike" spc="-1">
                <a:solidFill>
                  <a:srgbClr val="1C1C1C"/>
                </a:solidFill>
                <a:latin typeface="Source Sans Pro Light"/>
              </a:rPr>
              <a:t>Trinity College Dublin</a:t>
            </a:r>
          </a:p>
          <a:p>
            <a:endParaRPr lang="en-GB" sz="2200" b="0" strike="noStrike" spc="-1">
              <a:solidFill>
                <a:srgbClr val="1C1C1C"/>
              </a:solidFill>
              <a:latin typeface="Source Sans Pro Light"/>
            </a:endParaRPr>
          </a:p>
          <a:p>
            <a:r>
              <a:rPr lang="en-GB" sz="2200" b="0" strike="noStrike" spc="-1">
                <a:solidFill>
                  <a:srgbClr val="1C1C1C"/>
                </a:solidFill>
                <a:latin typeface="Source Sans Pro Light"/>
              </a:rPr>
              <a:t>KDEG Seminar Series</a:t>
            </a:r>
          </a:p>
          <a:p>
            <a:r>
              <a:rPr lang="en-GB" sz="2200" b="0" strike="noStrike" spc="-1">
                <a:solidFill>
                  <a:srgbClr val="1C1C1C"/>
                </a:solidFill>
                <a:latin typeface="Source Sans Pro Light"/>
              </a:rPr>
              <a:t>2020-JUN-24</a:t>
            </a:r>
          </a:p>
          <a:p>
            <a:r>
              <a:rPr lang="en-GB" sz="2200" b="0" strike="noStrike" spc="-1">
                <a:solidFill>
                  <a:srgbClr val="1C1C1C"/>
                </a:solidFill>
                <a:latin typeface="Source Sans Pro Light"/>
              </a:rPr>
              <a:t>CC-by-NC 4.0</a:t>
            </a:r>
          </a:p>
        </p:txBody>
      </p:sp>
      <p:sp>
        <p:nvSpPr>
          <p:cNvPr id="130" name="TextShape 3"/>
          <p:cNvSpPr txBox="1"/>
          <p:nvPr/>
        </p:nvSpPr>
        <p:spPr>
          <a:xfrm>
            <a:off x="6408000" y="326880"/>
            <a:ext cx="3456000" cy="1329120"/>
          </a:xfrm>
          <a:prstGeom prst="rect">
            <a:avLst/>
          </a:prstGeom>
          <a:noFill/>
          <a:ln>
            <a:noFill/>
          </a:ln>
        </p:spPr>
        <p:txBody>
          <a:bodyPr lIns="90000" tIns="45000" rIns="90000" bIns="45000"/>
          <a:lstStyle/>
          <a:p>
            <a:r>
              <a:rPr lang="en-GB" sz="2800" b="0" i="1" strike="noStrike" spc="-1">
                <a:latin typeface="Source Sans Pro"/>
              </a:rPr>
              <a:t>that’s all, folks!</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TextShape 1"/>
          <p:cNvSpPr txBox="1"/>
          <p:nvPr/>
        </p:nvSpPr>
        <p:spPr>
          <a:xfrm>
            <a:off x="360000" y="36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An offer you cannot refuse...</a:t>
            </a:r>
          </a:p>
        </p:txBody>
      </p:sp>
      <p:sp>
        <p:nvSpPr>
          <p:cNvPr id="90" name="TextShape 2"/>
          <p:cNvSpPr txBox="1"/>
          <p:nvPr/>
        </p:nvSpPr>
        <p:spPr>
          <a:xfrm>
            <a:off x="360000" y="1980000"/>
            <a:ext cx="9180000" cy="4680000"/>
          </a:xfrm>
          <a:prstGeom prst="rect">
            <a:avLst/>
          </a:prstGeom>
          <a:noFill/>
          <a:ln>
            <a:noFill/>
          </a:ln>
        </p:spPr>
        <p:txBody>
          <a:bodyPr lIns="0" tIns="0" rIns="0" bIns="0">
            <a:normAutofit/>
          </a:bodyPr>
          <a:lstStyle/>
          <a:p>
            <a:endParaRPr lang="en-GB" sz="2600" b="1" strike="noStrike" spc="-1">
              <a:solidFill>
                <a:srgbClr val="1C1C1C"/>
              </a:solidFill>
              <a:latin typeface="Source Sans Pro Semibold"/>
            </a:endParaRPr>
          </a:p>
        </p:txBody>
      </p:sp>
      <p:pic>
        <p:nvPicPr>
          <p:cNvPr id="91" name="Picture 90"/>
          <p:cNvPicPr/>
          <p:nvPr/>
        </p:nvPicPr>
        <p:blipFill>
          <a:blip r:embed="rId2"/>
          <a:srcRect l="27908" t="4699" r="28515" b="4437"/>
          <a:stretch/>
        </p:blipFill>
        <p:spPr>
          <a:xfrm>
            <a:off x="360360" y="1728360"/>
            <a:ext cx="4391640" cy="4535640"/>
          </a:xfrm>
          <a:prstGeom prst="rect">
            <a:avLst/>
          </a:prstGeom>
          <a:ln>
            <a:noFill/>
          </a:ln>
        </p:spPr>
      </p:pic>
      <p:pic>
        <p:nvPicPr>
          <p:cNvPr id="92" name="Picture 91"/>
          <p:cNvPicPr/>
          <p:nvPr/>
        </p:nvPicPr>
        <p:blipFill>
          <a:blip r:embed="rId3"/>
          <a:stretch/>
        </p:blipFill>
        <p:spPr>
          <a:xfrm>
            <a:off x="4824000" y="1719000"/>
            <a:ext cx="4482720" cy="450900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TextShape 1"/>
          <p:cNvSpPr txBox="1"/>
          <p:nvPr/>
        </p:nvSpPr>
        <p:spPr>
          <a:xfrm>
            <a:off x="360000" y="36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An offer you’re compelled to accept?</a:t>
            </a:r>
          </a:p>
        </p:txBody>
      </p:sp>
      <p:sp>
        <p:nvSpPr>
          <p:cNvPr id="94" name="TextShape 2"/>
          <p:cNvSpPr txBox="1"/>
          <p:nvPr/>
        </p:nvSpPr>
        <p:spPr>
          <a:xfrm>
            <a:off x="360000" y="1980000"/>
            <a:ext cx="9180000" cy="4680000"/>
          </a:xfrm>
          <a:prstGeom prst="rect">
            <a:avLst/>
          </a:prstGeom>
          <a:noFill/>
          <a:ln>
            <a:noFill/>
          </a:ln>
        </p:spPr>
        <p:txBody>
          <a:bodyPr lIns="0" tIns="0" rIns="0" bIns="0">
            <a:normAutofit/>
          </a:bodyPr>
          <a:lstStyle/>
          <a:p>
            <a:endParaRPr lang="en-GB" sz="2600" b="1" strike="noStrike" spc="-1">
              <a:solidFill>
                <a:srgbClr val="1C1C1C"/>
              </a:solidFill>
              <a:latin typeface="Source Sans Pro Semibold"/>
            </a:endParaRPr>
          </a:p>
        </p:txBody>
      </p:sp>
      <p:pic>
        <p:nvPicPr>
          <p:cNvPr id="95" name="Picture 94"/>
          <p:cNvPicPr/>
          <p:nvPr/>
        </p:nvPicPr>
        <p:blipFill>
          <a:blip r:embed="rId2"/>
          <a:srcRect l="21344" t="8868" r="21510" b="7586"/>
          <a:stretch/>
        </p:blipFill>
        <p:spPr>
          <a:xfrm>
            <a:off x="2160000" y="2088000"/>
            <a:ext cx="5759640" cy="4175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360000" y="36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Consent Requirements</a:t>
            </a:r>
          </a:p>
        </p:txBody>
      </p:sp>
      <p:sp>
        <p:nvSpPr>
          <p:cNvPr id="97" name="TextShape 2"/>
          <p:cNvSpPr txBox="1"/>
          <p:nvPr/>
        </p:nvSpPr>
        <p:spPr>
          <a:xfrm>
            <a:off x="360000" y="1980000"/>
            <a:ext cx="9180000" cy="4680000"/>
          </a:xfrm>
          <a:prstGeom prst="rect">
            <a:avLst/>
          </a:prstGeom>
          <a:noFill/>
          <a:ln>
            <a:noFill/>
          </a:ln>
        </p:spPr>
        <p:txBody>
          <a:bodyPr lIns="0" tIns="0" rIns="0" bIns="0">
            <a:normAutofit/>
          </a:bodyPr>
          <a:lstStyle/>
          <a:p>
            <a:pPr marL="216000" indent="-216000">
              <a:spcAft>
                <a:spcPts val="1142"/>
              </a:spcAft>
              <a:buClr>
                <a:srgbClr val="000000"/>
              </a:buClr>
              <a:buSzPct val="45000"/>
              <a:buFont typeface="Wingdings" charset="2"/>
              <a:buChar char=""/>
            </a:pPr>
            <a:r>
              <a:rPr lang="en-GB" sz="2600" b="1" strike="noStrike" spc="-1">
                <a:solidFill>
                  <a:srgbClr val="1C1C1C"/>
                </a:solidFill>
                <a:latin typeface="Source Sans Pro Semibold"/>
              </a:rPr>
              <a:t>Freely given</a:t>
            </a:r>
          </a:p>
          <a:p>
            <a:pPr marL="216000" indent="-216000">
              <a:spcAft>
                <a:spcPts val="1142"/>
              </a:spcAft>
              <a:buClr>
                <a:srgbClr val="000000"/>
              </a:buClr>
              <a:buSzPct val="45000"/>
              <a:buFont typeface="Wingdings" charset="2"/>
              <a:buChar char=""/>
            </a:pPr>
            <a:r>
              <a:rPr lang="en-GB" sz="2600" b="1" strike="noStrike" spc="-1">
                <a:solidFill>
                  <a:srgbClr val="1C1C1C"/>
                </a:solidFill>
                <a:latin typeface="Source Sans Pro Semibold"/>
              </a:rPr>
              <a:t>Specific</a:t>
            </a:r>
          </a:p>
          <a:p>
            <a:pPr marL="216000" indent="-216000">
              <a:spcAft>
                <a:spcPts val="1142"/>
              </a:spcAft>
              <a:buClr>
                <a:srgbClr val="000000"/>
              </a:buClr>
              <a:buSzPct val="45000"/>
              <a:buFont typeface="Wingdings" charset="2"/>
              <a:buChar char=""/>
            </a:pPr>
            <a:r>
              <a:rPr lang="en-GB" sz="2600" b="1" strike="noStrike" spc="-1">
                <a:solidFill>
                  <a:srgbClr val="1C1C1C"/>
                </a:solidFill>
                <a:latin typeface="Source Sans Pro Semibold"/>
              </a:rPr>
              <a:t>Informed</a:t>
            </a:r>
          </a:p>
          <a:p>
            <a:pPr marL="216000" indent="-216000">
              <a:spcAft>
                <a:spcPts val="1142"/>
              </a:spcAft>
              <a:buClr>
                <a:srgbClr val="000000"/>
              </a:buClr>
              <a:buSzPct val="45000"/>
              <a:buFont typeface="Wingdings" charset="2"/>
              <a:buChar char=""/>
            </a:pPr>
            <a:r>
              <a:rPr lang="en-GB" sz="2600" b="1" strike="noStrike" spc="-1">
                <a:solidFill>
                  <a:srgbClr val="1C1C1C"/>
                </a:solidFill>
                <a:latin typeface="Source Sans Pro Semibold"/>
              </a:rPr>
              <a:t>Un-ambigious</a:t>
            </a:r>
          </a:p>
          <a:p>
            <a:pPr marL="216000" indent="-216000">
              <a:spcAft>
                <a:spcPts val="1142"/>
              </a:spcAft>
              <a:buClr>
                <a:srgbClr val="000000"/>
              </a:buClr>
              <a:buSzPct val="45000"/>
              <a:buFont typeface="Wingdings" charset="2"/>
              <a:buChar char=""/>
            </a:pPr>
            <a:r>
              <a:rPr lang="en-GB" sz="2600" b="1" strike="noStrike" spc="-1">
                <a:solidFill>
                  <a:srgbClr val="1C1C1C"/>
                </a:solidFill>
                <a:latin typeface="Source Sans Pro Semibold"/>
              </a:rPr>
              <a:t>Revocable / Can be Withdrawn</a:t>
            </a:r>
          </a:p>
          <a:p>
            <a:pPr marL="216000" indent="-216000">
              <a:spcAft>
                <a:spcPts val="1142"/>
              </a:spcAft>
              <a:buClr>
                <a:srgbClr val="000000"/>
              </a:buClr>
              <a:buSzPct val="45000"/>
              <a:buFont typeface="Wingdings" charset="2"/>
              <a:buChar char=""/>
            </a:pPr>
            <a:endParaRPr lang="en-GB" sz="2600" b="1" strike="noStrike" spc="-1">
              <a:solidFill>
                <a:srgbClr val="1C1C1C"/>
              </a:solidFill>
              <a:latin typeface="Source Sans Pro Semibold"/>
            </a:endParaRPr>
          </a:p>
          <a:p>
            <a:pPr marL="216000" indent="-216000">
              <a:spcAft>
                <a:spcPts val="1142"/>
              </a:spcAft>
              <a:buClr>
                <a:srgbClr val="000000"/>
              </a:buClr>
              <a:buSzPct val="45000"/>
              <a:buFont typeface="Wingdings" charset="2"/>
              <a:buChar char=""/>
            </a:pPr>
            <a:r>
              <a:rPr lang="en-GB" sz="2600" b="0" strike="noStrike" spc="-1">
                <a:solidFill>
                  <a:srgbClr val="1C1C1C"/>
                </a:solidFill>
                <a:latin typeface="Source Sans Pro Semibold"/>
              </a:rPr>
              <a:t>- GDPR Art. 4-11 (2016)</a:t>
            </a:r>
            <a:endParaRPr lang="en-GB" sz="2600" b="1" strike="noStrike" spc="-1">
              <a:solidFill>
                <a:srgbClr val="1C1C1C"/>
              </a:solidFill>
              <a:latin typeface="Source Sans Pro Semibold"/>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360000" y="36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So what’s happening?</a:t>
            </a:r>
          </a:p>
        </p:txBody>
      </p:sp>
      <p:pic>
        <p:nvPicPr>
          <p:cNvPr id="99" name="Picture 98"/>
          <p:cNvPicPr/>
          <p:nvPr/>
        </p:nvPicPr>
        <p:blipFill>
          <a:blip r:embed="rId2"/>
          <a:srcRect l="21344" t="8868" r="21510" b="7586"/>
          <a:stretch/>
        </p:blipFill>
        <p:spPr>
          <a:xfrm>
            <a:off x="2160000" y="2088000"/>
            <a:ext cx="5759640" cy="4175640"/>
          </a:xfrm>
          <a:prstGeom prst="rect">
            <a:avLst/>
          </a:prstGeom>
          <a:ln>
            <a:noFill/>
          </a:ln>
        </p:spPr>
      </p:pic>
      <p:sp>
        <p:nvSpPr>
          <p:cNvPr id="100" name="Line 2"/>
          <p:cNvSpPr/>
          <p:nvPr/>
        </p:nvSpPr>
        <p:spPr>
          <a:xfrm>
            <a:off x="4392000" y="3096000"/>
            <a:ext cx="1224000" cy="0"/>
          </a:xfrm>
          <a:prstGeom prst="line">
            <a:avLst/>
          </a:prstGeom>
          <a:ln w="72000">
            <a:solidFill>
              <a:srgbClr val="CE181E"/>
            </a:solidFill>
            <a:round/>
          </a:ln>
        </p:spPr>
        <p:style>
          <a:lnRef idx="0">
            <a:scrgbClr r="0" g="0" b="0"/>
          </a:lnRef>
          <a:fillRef idx="0">
            <a:scrgbClr r="0" g="0" b="0"/>
          </a:fillRef>
          <a:effectRef idx="0">
            <a:scrgbClr r="0" g="0" b="0"/>
          </a:effectRef>
          <a:fontRef idx="minor"/>
        </p:style>
      </p:sp>
      <p:sp>
        <p:nvSpPr>
          <p:cNvPr id="101" name="Line 3"/>
          <p:cNvSpPr/>
          <p:nvPr/>
        </p:nvSpPr>
        <p:spPr>
          <a:xfrm>
            <a:off x="5832000" y="3996000"/>
            <a:ext cx="1080000" cy="0"/>
          </a:xfrm>
          <a:prstGeom prst="line">
            <a:avLst/>
          </a:prstGeom>
          <a:ln w="19080">
            <a:solidFill>
              <a:srgbClr val="CE181E"/>
            </a:solidFill>
            <a:round/>
          </a:ln>
        </p:spPr>
        <p:style>
          <a:lnRef idx="0">
            <a:scrgbClr r="0" g="0" b="0"/>
          </a:lnRef>
          <a:fillRef idx="0">
            <a:scrgbClr r="0" g="0" b="0"/>
          </a:fillRef>
          <a:effectRef idx="0">
            <a:scrgbClr r="0" g="0" b="0"/>
          </a:effectRef>
          <a:fontRef idx="minor"/>
        </p:style>
      </p:sp>
      <p:sp>
        <p:nvSpPr>
          <p:cNvPr id="102" name="Line 4"/>
          <p:cNvSpPr/>
          <p:nvPr/>
        </p:nvSpPr>
        <p:spPr>
          <a:xfrm>
            <a:off x="5508000" y="4248000"/>
            <a:ext cx="1080000" cy="0"/>
          </a:xfrm>
          <a:prstGeom prst="line">
            <a:avLst/>
          </a:prstGeom>
          <a:ln w="19080">
            <a:solidFill>
              <a:srgbClr val="CE181E"/>
            </a:solidFill>
            <a:round/>
          </a:ln>
        </p:spPr>
        <p:style>
          <a:lnRef idx="0">
            <a:scrgbClr r="0" g="0" b="0"/>
          </a:lnRef>
          <a:fillRef idx="0">
            <a:scrgbClr r="0" g="0" b="0"/>
          </a:fillRef>
          <a:effectRef idx="0">
            <a:scrgbClr r="0" g="0" b="0"/>
          </a:effectRef>
          <a:fontRef idx="minor"/>
        </p:style>
      </p:sp>
      <p:sp>
        <p:nvSpPr>
          <p:cNvPr id="103" name="Line 5"/>
          <p:cNvSpPr/>
          <p:nvPr/>
        </p:nvSpPr>
        <p:spPr>
          <a:xfrm>
            <a:off x="3168000" y="5040000"/>
            <a:ext cx="3744000" cy="0"/>
          </a:xfrm>
          <a:prstGeom prst="line">
            <a:avLst/>
          </a:prstGeom>
          <a:ln w="72000">
            <a:solidFill>
              <a:srgbClr val="CE181E"/>
            </a:solidFill>
            <a:round/>
          </a:ln>
        </p:spPr>
        <p:style>
          <a:lnRef idx="0">
            <a:scrgbClr r="0" g="0" b="0"/>
          </a:lnRef>
          <a:fillRef idx="0">
            <a:scrgbClr r="0" g="0" b="0"/>
          </a:fillRef>
          <a:effectRef idx="0">
            <a:scrgbClr r="0" g="0" b="0"/>
          </a:effectRef>
          <a:fontRef idx="minor"/>
        </p:style>
      </p:sp>
      <p:sp>
        <p:nvSpPr>
          <p:cNvPr id="104" name="TextShape 6"/>
          <p:cNvSpPr txBox="1"/>
          <p:nvPr/>
        </p:nvSpPr>
        <p:spPr>
          <a:xfrm>
            <a:off x="5472000" y="2520000"/>
            <a:ext cx="1368000" cy="355680"/>
          </a:xfrm>
          <a:prstGeom prst="rect">
            <a:avLst/>
          </a:prstGeom>
          <a:noFill/>
          <a:ln>
            <a:noFill/>
          </a:ln>
        </p:spPr>
        <p:txBody>
          <a:bodyPr lIns="90000" tIns="45000" rIns="90000" bIns="45000"/>
          <a:lstStyle/>
          <a:p>
            <a:r>
              <a:rPr lang="en-GB" sz="1800" b="0" strike="noStrike" spc="-1">
                <a:solidFill>
                  <a:srgbClr val="CE181E"/>
                </a:solidFill>
                <a:latin typeface="Source Sans Pro"/>
              </a:rPr>
              <a:t>identity</a:t>
            </a:r>
          </a:p>
        </p:txBody>
      </p:sp>
      <p:sp>
        <p:nvSpPr>
          <p:cNvPr id="105" name="TextShape 7"/>
          <p:cNvSpPr txBox="1"/>
          <p:nvPr/>
        </p:nvSpPr>
        <p:spPr>
          <a:xfrm>
            <a:off x="6120000" y="3528000"/>
            <a:ext cx="1368000" cy="355680"/>
          </a:xfrm>
          <a:prstGeom prst="rect">
            <a:avLst/>
          </a:prstGeom>
          <a:noFill/>
          <a:ln>
            <a:noFill/>
          </a:ln>
        </p:spPr>
        <p:txBody>
          <a:bodyPr lIns="90000" tIns="45000" rIns="90000" bIns="45000"/>
          <a:lstStyle/>
          <a:p>
            <a:r>
              <a:rPr lang="en-GB" sz="1800" b="0" strike="noStrike" spc="-1">
                <a:solidFill>
                  <a:srgbClr val="CE181E"/>
                </a:solidFill>
                <a:latin typeface="Source Sans Pro"/>
              </a:rPr>
              <a:t>purpose</a:t>
            </a:r>
          </a:p>
        </p:txBody>
      </p:sp>
      <p:sp>
        <p:nvSpPr>
          <p:cNvPr id="106" name="TextShape 8"/>
          <p:cNvSpPr txBox="1"/>
          <p:nvPr/>
        </p:nvSpPr>
        <p:spPr>
          <a:xfrm>
            <a:off x="5688000" y="4248000"/>
            <a:ext cx="1584000" cy="621000"/>
          </a:xfrm>
          <a:prstGeom prst="rect">
            <a:avLst/>
          </a:prstGeom>
          <a:noFill/>
          <a:ln>
            <a:noFill/>
          </a:ln>
        </p:spPr>
        <p:txBody>
          <a:bodyPr lIns="90000" tIns="45000" rIns="90000" bIns="45000"/>
          <a:lstStyle/>
          <a:p>
            <a:r>
              <a:rPr lang="en-GB" sz="1800" b="0" strike="noStrike" spc="-1">
                <a:solidFill>
                  <a:srgbClr val="CE181E"/>
                </a:solidFill>
                <a:latin typeface="Source Sans Pro"/>
              </a:rPr>
              <a:t>revocation</a:t>
            </a:r>
          </a:p>
        </p:txBody>
      </p:sp>
      <p:sp>
        <p:nvSpPr>
          <p:cNvPr id="107" name="TextShape 9"/>
          <p:cNvSpPr txBox="1"/>
          <p:nvPr/>
        </p:nvSpPr>
        <p:spPr>
          <a:xfrm>
            <a:off x="3096000" y="5116320"/>
            <a:ext cx="2880000" cy="886320"/>
          </a:xfrm>
          <a:prstGeom prst="rect">
            <a:avLst/>
          </a:prstGeom>
          <a:noFill/>
          <a:ln>
            <a:noFill/>
          </a:ln>
        </p:spPr>
        <p:txBody>
          <a:bodyPr lIns="90000" tIns="45000" rIns="90000" bIns="45000"/>
          <a:lstStyle/>
          <a:p>
            <a:r>
              <a:rPr lang="en-GB" sz="1800" b="0" strike="noStrike" spc="-1">
                <a:solidFill>
                  <a:srgbClr val="CE181E"/>
                </a:solidFill>
                <a:latin typeface="Source Sans Pro"/>
              </a:rPr>
              <a:t>Indication of consent</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360000" y="36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Hello, there... Dark Patterns!</a:t>
            </a:r>
          </a:p>
        </p:txBody>
      </p:sp>
      <p:sp>
        <p:nvSpPr>
          <p:cNvPr id="109" name="TextShape 2"/>
          <p:cNvSpPr txBox="1"/>
          <p:nvPr/>
        </p:nvSpPr>
        <p:spPr>
          <a:xfrm>
            <a:off x="360000" y="1980000"/>
            <a:ext cx="9180000" cy="4680000"/>
          </a:xfrm>
          <a:prstGeom prst="rect">
            <a:avLst/>
          </a:prstGeom>
          <a:noFill/>
          <a:ln>
            <a:noFill/>
          </a:ln>
        </p:spPr>
        <p:txBody>
          <a:bodyPr lIns="0" tIns="0" rIns="0" bIns="0">
            <a:normAutofit/>
          </a:bodyPr>
          <a:lstStyle/>
          <a:p>
            <a:r>
              <a:rPr lang="en-GB" sz="2000" b="1" u="sng" strike="noStrike" spc="-1">
                <a:solidFill>
                  <a:srgbClr val="1C1C1C"/>
                </a:solidFill>
                <a:uFillTx/>
                <a:latin typeface="Roboto"/>
              </a:rPr>
              <a:t>Dark Patterns (</a:t>
            </a:r>
            <a:r>
              <a:rPr lang="en-GB" sz="2000" b="1" u="sng" strike="noStrike" spc="-1">
                <a:solidFill>
                  <a:srgbClr val="1C1C1C"/>
                </a:solidFill>
                <a:uFillTx/>
                <a:latin typeface="Roboto"/>
                <a:hlinkClick r:id="rId2"/>
              </a:rPr>
              <a:t>https://www.darkpatterns.org/</a:t>
            </a:r>
            <a:r>
              <a:rPr lang="en-GB" sz="2000" b="1" u="sng" strike="noStrike" spc="-1">
                <a:solidFill>
                  <a:srgbClr val="1C1C1C"/>
                </a:solidFill>
                <a:uFillTx/>
                <a:latin typeface="Roboto"/>
              </a:rPr>
              <a:t>)</a:t>
            </a:r>
            <a:endParaRPr lang="en-GB" sz="2000" b="0" strike="noStrike" spc="-1">
              <a:solidFill>
                <a:srgbClr val="1C1C1C"/>
              </a:solidFill>
              <a:latin typeface="Roboto"/>
            </a:endParaRPr>
          </a:p>
          <a:p>
            <a:r>
              <a:rPr lang="en-GB" sz="2000" b="0" strike="noStrike" spc="-1">
                <a:solidFill>
                  <a:srgbClr val="1C1C1C"/>
                </a:solidFill>
                <a:latin typeface="Roboto"/>
              </a:rPr>
              <a:t>Dark Patterns are tricks used in websites and apps that make you do things that you didn't mean to, like buying or signing up for something.</a:t>
            </a:r>
          </a:p>
          <a:p>
            <a:endParaRPr lang="en-GB" sz="2000" b="0" strike="noStrike" spc="-1">
              <a:solidFill>
                <a:srgbClr val="1C1C1C"/>
              </a:solidFill>
              <a:latin typeface="Roboto"/>
            </a:endParaRPr>
          </a:p>
          <a:p>
            <a:r>
              <a:rPr lang="en-GB" sz="4800" b="0" strike="noStrike" spc="-1">
                <a:solidFill>
                  <a:srgbClr val="1C1C1C"/>
                </a:solidFill>
                <a:latin typeface="Roboto"/>
              </a:rPr>
              <a:t>“</a:t>
            </a:r>
            <a:r>
              <a:rPr lang="en-GB" sz="3600" b="0" strike="noStrike" spc="-1">
                <a:solidFill>
                  <a:srgbClr val="1C1C1C"/>
                </a:solidFill>
                <a:latin typeface="Roboto"/>
              </a:rPr>
              <a:t>When applied to consent – does it count as psychological manipulation and make consent invalid?</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TextShape 1"/>
          <p:cNvSpPr txBox="1"/>
          <p:nvPr/>
        </p:nvSpPr>
        <p:spPr>
          <a:xfrm>
            <a:off x="360000" y="36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Some notable observations</a:t>
            </a:r>
          </a:p>
        </p:txBody>
      </p:sp>
      <p:sp>
        <p:nvSpPr>
          <p:cNvPr id="111" name="TextShape 2"/>
          <p:cNvSpPr txBox="1"/>
          <p:nvPr/>
        </p:nvSpPr>
        <p:spPr>
          <a:xfrm>
            <a:off x="360000" y="1980000"/>
            <a:ext cx="9180000" cy="4680000"/>
          </a:xfrm>
          <a:prstGeom prst="rect">
            <a:avLst/>
          </a:prstGeom>
          <a:noFill/>
          <a:ln>
            <a:noFill/>
          </a:ln>
        </p:spPr>
        <p:txBody>
          <a:bodyPr lIns="0" tIns="0" rIns="0" bIns="0">
            <a:normAutofit/>
          </a:bodyPr>
          <a:lstStyle/>
          <a:p>
            <a:pPr>
              <a:spcAft>
                <a:spcPts val="1142"/>
              </a:spcAft>
              <a:buClr>
                <a:srgbClr val="000000"/>
              </a:buClr>
              <a:buSzPct val="45000"/>
              <a:buFont typeface="Wingdings" charset="2"/>
              <a:buChar char=""/>
            </a:pPr>
            <a:r>
              <a:rPr lang="en-GB" sz="2000" b="0" strike="noStrike" spc="-1">
                <a:solidFill>
                  <a:srgbClr val="1C1C1C"/>
                </a:solidFill>
                <a:latin typeface="Source Sans Pro Semibold"/>
              </a:rPr>
              <a:t> Nouwens et al. (2020) scraped five most popular consent dialogue providers on top 10,000 UK websites and found that dark patterns and implied consent are the norm – while only 11.8% were GDPR compliant.</a:t>
            </a:r>
          </a:p>
          <a:p>
            <a:pPr>
              <a:spcAft>
                <a:spcPts val="1142"/>
              </a:spcAft>
              <a:buClr>
                <a:srgbClr val="000000"/>
              </a:buClr>
              <a:buSzPct val="45000"/>
              <a:buFont typeface="Wingdings" charset="2"/>
              <a:buChar char=""/>
            </a:pPr>
            <a:r>
              <a:rPr lang="en-GB" sz="2000" b="0" strike="noStrike" spc="-1">
                <a:solidFill>
                  <a:srgbClr val="1C1C1C"/>
                </a:solidFill>
                <a:latin typeface="Source Sans Pro Semibold"/>
              </a:rPr>
              <a:t> Human and Cech (2020) investigated sociological dimensions of consent and found GAFAM policies contained several variations of dark patterns in interaction design, visual design and textual descriptions</a:t>
            </a:r>
          </a:p>
          <a:p>
            <a:pPr>
              <a:spcAft>
                <a:spcPts val="1142"/>
              </a:spcAft>
              <a:buClr>
                <a:srgbClr val="000000"/>
              </a:buClr>
              <a:buSzPct val="45000"/>
              <a:buFont typeface="Wingdings" charset="2"/>
              <a:buChar char=""/>
            </a:pPr>
            <a:r>
              <a:rPr lang="en-GB" sz="2000" b="0" strike="noStrike" spc="-1">
                <a:solidFill>
                  <a:srgbClr val="1C1C1C"/>
                </a:solidFill>
                <a:latin typeface="Source Sans Pro Semibold"/>
              </a:rPr>
              <a:t> Matte et al. (2020) list dark patterns within the IAB framework – largest ad networks on the internet – and showed that websites do not respect consent choices and collect data anyway</a:t>
            </a:r>
          </a:p>
          <a:p>
            <a:pPr>
              <a:spcAft>
                <a:spcPts val="1142"/>
              </a:spcAft>
              <a:buClr>
                <a:srgbClr val="000000"/>
              </a:buClr>
              <a:buSzPct val="45000"/>
              <a:buFont typeface="Wingdings" charset="2"/>
              <a:buChar char=""/>
            </a:pPr>
            <a:r>
              <a:rPr lang="en-GB" sz="2000" b="0" strike="noStrike" spc="-1">
                <a:solidFill>
                  <a:srgbClr val="1C1C1C"/>
                </a:solidFill>
                <a:latin typeface="Source Sans Pro Semibold"/>
              </a:rPr>
              <a:t> Santos et al. (2020) expand on the above work and show (opine) “it’s not possible to fully assess compliance with the law for the majority of requirements because of the current architecture of the Web”</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360000" y="36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Why should I / YOU / WE care?</a:t>
            </a:r>
          </a:p>
        </p:txBody>
      </p:sp>
      <p:sp>
        <p:nvSpPr>
          <p:cNvPr id="113" name="TextShape 2"/>
          <p:cNvSpPr txBox="1"/>
          <p:nvPr/>
        </p:nvSpPr>
        <p:spPr>
          <a:xfrm>
            <a:off x="360000" y="1980000"/>
            <a:ext cx="9180000" cy="4680000"/>
          </a:xfrm>
          <a:prstGeom prst="rect">
            <a:avLst/>
          </a:prstGeom>
          <a:noFill/>
          <a:ln>
            <a:noFill/>
          </a:ln>
        </p:spPr>
        <p:txBody>
          <a:bodyPr lIns="0" tIns="0" rIns="0" bIns="0">
            <a:normAutofit/>
          </a:bodyPr>
          <a:lstStyle/>
          <a:p>
            <a:pPr marL="216000" indent="-216000">
              <a:spcAft>
                <a:spcPts val="1142"/>
              </a:spcAft>
              <a:buClr>
                <a:srgbClr val="000000"/>
              </a:buClr>
              <a:buFont typeface="StarSymbol"/>
              <a:buAutoNum type="arabicParenR"/>
            </a:pPr>
            <a:r>
              <a:rPr lang="en-GB" sz="2600" b="0" strike="noStrike" spc="-1">
                <a:solidFill>
                  <a:srgbClr val="1C1C1C"/>
                </a:solidFill>
                <a:latin typeface="Source Sans Pro Semibold"/>
              </a:rPr>
              <a:t> Lets assume all data collected is used to provide  better ads / personalisation / benefits</a:t>
            </a:r>
          </a:p>
          <a:p>
            <a:pPr marL="216000" indent="-216000">
              <a:spcAft>
                <a:spcPts val="1142"/>
              </a:spcAft>
              <a:buClr>
                <a:srgbClr val="000000"/>
              </a:buClr>
              <a:buFont typeface="StarSymbol"/>
              <a:buAutoNum type="arabicParenR"/>
            </a:pPr>
            <a:r>
              <a:rPr lang="en-GB" sz="2600" b="0" strike="noStrike" spc="-1">
                <a:solidFill>
                  <a:srgbClr val="1C1C1C"/>
                </a:solidFill>
                <a:latin typeface="Source Sans Pro Semibold"/>
              </a:rPr>
              <a:t> This involves creating user profiles that identify attributes about age, sex/gender, interests</a:t>
            </a:r>
          </a:p>
          <a:p>
            <a:pPr marL="216000" indent="-216000">
              <a:spcAft>
                <a:spcPts val="1142"/>
              </a:spcAft>
              <a:buClr>
                <a:srgbClr val="000000"/>
              </a:buClr>
              <a:buFont typeface="StarSymbol"/>
              <a:buAutoNum type="arabicParenR"/>
            </a:pPr>
            <a:r>
              <a:rPr lang="en-GB" sz="2600" b="0" strike="noStrike" spc="-1">
                <a:solidFill>
                  <a:srgbClr val="1C1C1C"/>
                </a:solidFill>
                <a:latin typeface="Source Sans Pro Semibold"/>
              </a:rPr>
              <a:t> Raw data: collecting </a:t>
            </a:r>
            <a:r>
              <a:rPr lang="en-GB" sz="2600" b="1" strike="noStrike" spc="-1">
                <a:solidFill>
                  <a:srgbClr val="1C1C1C"/>
                </a:solidFill>
                <a:latin typeface="Source Sans Pro Semibold"/>
              </a:rPr>
              <a:t>everything</a:t>
            </a:r>
            <a:r>
              <a:rPr lang="en-GB" sz="2600" b="0" strike="noStrike" spc="-1">
                <a:solidFill>
                  <a:srgbClr val="1C1C1C"/>
                </a:solidFill>
                <a:latin typeface="Source Sans Pro Semibold"/>
              </a:rPr>
              <a:t> – location, call records, apps installed, purchase history</a:t>
            </a:r>
          </a:p>
          <a:p>
            <a:pPr marL="216000" indent="-216000">
              <a:spcAft>
                <a:spcPts val="1142"/>
              </a:spcAft>
              <a:buClr>
                <a:srgbClr val="000000"/>
              </a:buClr>
              <a:buFont typeface="StarSymbol"/>
              <a:buAutoNum type="arabicParenR"/>
            </a:pPr>
            <a:r>
              <a:rPr lang="en-GB" sz="2600" b="0" strike="noStrike" spc="-1">
                <a:solidFill>
                  <a:srgbClr val="1C1C1C"/>
                </a:solidFill>
                <a:latin typeface="Source Sans Pro Semibold"/>
              </a:rPr>
              <a:t> Inferred data: correlate raw data using algorithms to identify required attributes e.g. demographics</a:t>
            </a:r>
          </a:p>
          <a:p>
            <a:pPr marL="216000" indent="-216000">
              <a:spcAft>
                <a:spcPts val="1142"/>
              </a:spcAft>
              <a:buClr>
                <a:srgbClr val="000000"/>
              </a:buClr>
              <a:buFont typeface="StarSymbol"/>
              <a:buAutoNum type="arabicParenR"/>
            </a:pPr>
            <a:endParaRPr lang="en-GB" sz="2600" b="0" strike="noStrike" spc="-1">
              <a:solidFill>
                <a:srgbClr val="1C1C1C"/>
              </a:solidFill>
              <a:latin typeface="Source Sans Pro Semibold"/>
            </a:endParaRPr>
          </a:p>
          <a:p>
            <a:r>
              <a:rPr lang="en-GB" sz="2600" b="0" strike="noStrike" spc="-1">
                <a:solidFill>
                  <a:srgbClr val="1C1C1C"/>
                </a:solidFill>
                <a:latin typeface="Source Sans Pro Semibold"/>
              </a:rPr>
              <a:t>So far, so good...</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TextShape 1"/>
          <p:cNvSpPr txBox="1"/>
          <p:nvPr/>
        </p:nvSpPr>
        <p:spPr>
          <a:xfrm>
            <a:off x="360000" y="360000"/>
            <a:ext cx="9360000" cy="900000"/>
          </a:xfrm>
          <a:prstGeom prst="rect">
            <a:avLst/>
          </a:prstGeom>
          <a:noFill/>
          <a:ln>
            <a:noFill/>
          </a:ln>
        </p:spPr>
        <p:txBody>
          <a:bodyPr lIns="0" tIns="0" rIns="0" bIns="0" anchor="b"/>
          <a:lstStyle/>
          <a:p>
            <a:r>
              <a:rPr lang="en-GB" sz="3200" b="1" strike="noStrike" spc="-1">
                <a:solidFill>
                  <a:srgbClr val="FFFFFF"/>
                </a:solidFill>
                <a:latin typeface="Source Sans Pro Black"/>
              </a:rPr>
              <a:t>Why should I / YOU / WE care?</a:t>
            </a:r>
          </a:p>
        </p:txBody>
      </p:sp>
      <p:sp>
        <p:nvSpPr>
          <p:cNvPr id="115" name="TextShape 2"/>
          <p:cNvSpPr txBox="1"/>
          <p:nvPr/>
        </p:nvSpPr>
        <p:spPr>
          <a:xfrm>
            <a:off x="360000" y="1980000"/>
            <a:ext cx="9180000" cy="4680000"/>
          </a:xfrm>
          <a:prstGeom prst="rect">
            <a:avLst/>
          </a:prstGeom>
          <a:noFill/>
          <a:ln>
            <a:noFill/>
          </a:ln>
        </p:spPr>
        <p:txBody>
          <a:bodyPr lIns="0" tIns="0" rIns="0" bIns="0">
            <a:normAutofit/>
          </a:bodyPr>
          <a:lstStyle/>
          <a:p>
            <a:pPr marL="216000" indent="-216000">
              <a:spcAft>
                <a:spcPts val="1142"/>
              </a:spcAft>
              <a:buClr>
                <a:srgbClr val="000000"/>
              </a:buClr>
              <a:buFont typeface="StarSymbol"/>
              <a:buAutoNum type="arabicParenR"/>
            </a:pPr>
            <a:r>
              <a:rPr lang="en-GB" sz="2600" b="0" strike="noStrike" spc="-1">
                <a:solidFill>
                  <a:srgbClr val="1C1C1C"/>
                </a:solidFill>
                <a:latin typeface="Source Sans Pro Semibold"/>
              </a:rPr>
              <a:t> You don’t want to be surveiled, you don’t want the benefits – is that a right we have?</a:t>
            </a:r>
            <a:br/>
            <a:r>
              <a:rPr lang="en-GB" sz="2600" b="0" strike="noStrike" spc="-1">
                <a:solidFill>
                  <a:srgbClr val="1C1C1C"/>
                </a:solidFill>
                <a:latin typeface="Source Sans Pro Semibold"/>
              </a:rPr>
              <a:t> </a:t>
            </a:r>
          </a:p>
          <a:p>
            <a:pPr marL="216000" indent="-216000">
              <a:spcAft>
                <a:spcPts val="1142"/>
              </a:spcAft>
              <a:buClr>
                <a:srgbClr val="000000"/>
              </a:buClr>
              <a:buFont typeface="StarSymbol"/>
              <a:buAutoNum type="arabicParenR"/>
            </a:pPr>
            <a:r>
              <a:rPr lang="en-GB" sz="2600" b="0" strike="noStrike" spc="-1">
                <a:solidFill>
                  <a:srgbClr val="1C1C1C"/>
                </a:solidFill>
                <a:latin typeface="Source Sans Pro Semibold"/>
              </a:rPr>
              <a:t> Is this data accurate? Am I really a – female, housewife, 45-50 age, mother of 2?</a:t>
            </a:r>
            <a:br/>
            <a:r>
              <a:rPr lang="en-GB" sz="2600" b="0" strike="noStrike" spc="-1">
                <a:solidFill>
                  <a:srgbClr val="1C1C1C"/>
                </a:solidFill>
                <a:latin typeface="Source Sans Pro Semibold"/>
              </a:rPr>
              <a:t>  (as you can see/tell – no.)</a:t>
            </a:r>
            <a:br/>
            <a:r>
              <a:rPr lang="en-GB" sz="2600" b="0" strike="noStrike" spc="-1">
                <a:solidFill>
                  <a:srgbClr val="1C1C1C"/>
                </a:solidFill>
                <a:latin typeface="Source Sans Pro Semibold"/>
              </a:rPr>
              <a:t> </a:t>
            </a:r>
          </a:p>
          <a:p>
            <a:pPr marL="216000" indent="-216000">
              <a:spcAft>
                <a:spcPts val="1142"/>
              </a:spcAft>
              <a:buClr>
                <a:srgbClr val="000000"/>
              </a:buClr>
              <a:buFont typeface="StarSymbol"/>
              <a:buAutoNum type="arabicParenR"/>
            </a:pPr>
            <a:r>
              <a:rPr lang="en-GB" sz="2600" b="0" strike="noStrike" spc="-1">
                <a:solidFill>
                  <a:srgbClr val="1C1C1C"/>
                </a:solidFill>
                <a:latin typeface="Source Sans Pro Semibold"/>
              </a:rPr>
              <a:t> Who else is accessing this data? For what purposes?</a:t>
            </a:r>
            <a:br/>
            <a:r>
              <a:rPr lang="en-GB" sz="2600" b="0" strike="noStrike" spc="-1">
                <a:solidFill>
                  <a:srgbClr val="1C1C1C"/>
                </a:solidFill>
                <a:latin typeface="Source Sans Pro Semibold"/>
              </a:rPr>
              <a:t>  (Cambridge Analytica is the tip of the iceberg)</a:t>
            </a: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Alizarin</Template>
  <TotalTime>17</TotalTime>
  <Words>664</Words>
  <Application>Microsoft Macintosh PowerPoint</Application>
  <PresentationFormat>Custom</PresentationFormat>
  <Paragraphs>85</Paragraphs>
  <Slides>15</Slides>
  <Notes>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15</vt:i4>
      </vt:variant>
    </vt:vector>
  </HeadingPairs>
  <TitlesOfParts>
    <vt:vector size="26" baseType="lpstr">
      <vt:lpstr>Arial</vt:lpstr>
      <vt:lpstr>DejaVu Sans</vt:lpstr>
      <vt:lpstr>Roboto</vt:lpstr>
      <vt:lpstr>Source Sans Pro</vt:lpstr>
      <vt:lpstr>Source Sans Pro Black</vt:lpstr>
      <vt:lpstr>Source Sans Pro Light</vt:lpstr>
      <vt:lpstr>Source Sans Pro Semibold</vt:lpstr>
      <vt:lpstr>StarSymbol</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16.0014</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Alizarin</dc:title>
  <dc:subject/>
  <dc:creator>Harshvardhan Pandit</dc:creator>
  <dc:description/>
  <cp:lastModifiedBy>Harshvardhan Pandit</cp:lastModifiedBy>
  <cp:revision>12</cp:revision>
  <dcterms:created xsi:type="dcterms:W3CDTF">2020-06-24T10:52:35Z</dcterms:created>
  <dcterms:modified xsi:type="dcterms:W3CDTF">2020-06-24T10:53:07Z</dcterms:modified>
  <dc:language>en-GB</dc:language>
</cp:coreProperties>
</file>