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BNzUOkXSd3LoPzjLTcY73og7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f16a9235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f16a9235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bf16a9235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5" name="Google Shape;1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0772" y="-11949"/>
            <a:ext cx="12307917" cy="689373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9"/>
          <p:cNvSpPr txBox="1"/>
          <p:nvPr>
            <p:ph type="ctrTitle"/>
          </p:nvPr>
        </p:nvSpPr>
        <p:spPr>
          <a:xfrm>
            <a:off x="996040" y="2360147"/>
            <a:ext cx="8171405" cy="1251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996040" y="3720076"/>
            <a:ext cx="8171405" cy="9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picture containing logo&#10;&#10;Description automatically generated" id="18" name="Google Shape;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1306" y="219370"/>
            <a:ext cx="2908300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&#10;&#10;Description automatically generated" id="19" name="Google Shape;1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120" y="22190"/>
            <a:ext cx="1805679" cy="1662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9512" y="5632071"/>
            <a:ext cx="12192000" cy="1000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838200" y="1346200"/>
            <a:ext cx="10515600" cy="4823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925406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26" name="Google Shape;2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88634" y="-61177"/>
            <a:ext cx="12409509" cy="698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925406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7245" y="2503600"/>
            <a:ext cx="2109909" cy="185079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1633329" y="2076113"/>
            <a:ext cx="6194657" cy="2295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/>
          <p:nvPr/>
        </p:nvSpPr>
        <p:spPr>
          <a:xfrm>
            <a:off x="1514062" y="4537591"/>
            <a:ext cx="36491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www.adaptcentre.ie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1"/>
          <p:cNvSpPr txBox="1"/>
          <p:nvPr>
            <p:ph idx="2" type="body"/>
          </p:nvPr>
        </p:nvSpPr>
        <p:spPr>
          <a:xfrm>
            <a:off x="1633538" y="923925"/>
            <a:ext cx="61944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picture containing text&#10;&#10;Description automatically generated" id="32" name="Google Shape;3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63480" y="5595291"/>
            <a:ext cx="5867400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34" name="Google Shape;3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5879" y="-38502"/>
            <a:ext cx="12346004" cy="6944627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2"/>
          <p:cNvSpPr txBox="1"/>
          <p:nvPr>
            <p:ph type="title"/>
          </p:nvPr>
        </p:nvSpPr>
        <p:spPr>
          <a:xfrm>
            <a:off x="838200" y="872197"/>
            <a:ext cx="6989787" cy="25568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838200" y="3455988"/>
            <a:ext cx="6989787" cy="204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925406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" name="Google Shape;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7245" y="2503600"/>
            <a:ext cx="2109909" cy="1850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838200" y="1320800"/>
            <a:ext cx="5181600" cy="485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6172200" y="1320800"/>
            <a:ext cx="5181600" cy="485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925406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" type="body"/>
          </p:nvPr>
        </p:nvSpPr>
        <p:spPr>
          <a:xfrm>
            <a:off x="839788" y="134249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4"/>
          <p:cNvSpPr txBox="1"/>
          <p:nvPr>
            <p:ph idx="2" type="body"/>
          </p:nvPr>
        </p:nvSpPr>
        <p:spPr>
          <a:xfrm>
            <a:off x="839788" y="2166410"/>
            <a:ext cx="5157787" cy="4023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3" type="body"/>
          </p:nvPr>
        </p:nvSpPr>
        <p:spPr>
          <a:xfrm>
            <a:off x="6172200" y="134249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4" type="body"/>
          </p:nvPr>
        </p:nvSpPr>
        <p:spPr>
          <a:xfrm>
            <a:off x="6172200" y="2166410"/>
            <a:ext cx="5183188" cy="4023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/>
        </p:nvSpPr>
        <p:spPr>
          <a:xfrm>
            <a:off x="2534653" y="176463"/>
            <a:ext cx="88191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4"/>
          <p:cNvSpPr txBox="1"/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925406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925406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261938" y="1227138"/>
            <a:ext cx="7158037" cy="535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7994650" y="1279525"/>
            <a:ext cx="3867150" cy="4998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925406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7"/>
          <p:cNvSpPr/>
          <p:nvPr>
            <p:ph idx="2" type="pic"/>
          </p:nvPr>
        </p:nvSpPr>
        <p:spPr>
          <a:xfrm>
            <a:off x="8010944" y="1227139"/>
            <a:ext cx="3863004" cy="5010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18052" y="1279525"/>
            <a:ext cx="6997148" cy="525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925406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9879" y="-19878"/>
            <a:ext cx="12231757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580867"/>
            <a:ext cx="10515600" cy="459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925406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9240" y="41360"/>
            <a:ext cx="1031240" cy="90459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openscience.adaptcentre.ie/" TargetMode="External"/><Relationship Id="rId4" Type="http://schemas.openxmlformats.org/officeDocument/2006/relationships/hyperlink" Target="https://w3id.org/GDPRtEXT/" TargetMode="External"/><Relationship Id="rId10" Type="http://schemas.openxmlformats.org/officeDocument/2006/relationships/hyperlink" Target="https://doi.org/10.1007/978-3-030-33220-4_2" TargetMode="External"/><Relationship Id="rId9" Type="http://schemas.openxmlformats.org/officeDocument/2006/relationships/hyperlink" Target="https://doi.org/10.1007/978-3-030-21348-0_18" TargetMode="External"/><Relationship Id="rId5" Type="http://schemas.openxmlformats.org/officeDocument/2006/relationships/hyperlink" Target="https://doi.org/10.1007/978-3-319-93417-4_31" TargetMode="External"/><Relationship Id="rId6" Type="http://schemas.openxmlformats.org/officeDocument/2006/relationships/hyperlink" Target="https://w3id.org/GDPRov" TargetMode="External"/><Relationship Id="rId7" Type="http://schemas.openxmlformats.org/officeDocument/2006/relationships/hyperlink" Target="https://doi.org/10.1016/j.procs.2018.09.026" TargetMode="External"/><Relationship Id="rId8" Type="http://schemas.openxmlformats.org/officeDocument/2006/relationships/hyperlink" Target="http://w3id.org/GConse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3.org/community/dpvc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3.org/ns/dpv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doi.org/10.1007/978-3-030-33246-4_44" TargetMode="External"/><Relationship Id="rId6" Type="http://schemas.openxmlformats.org/officeDocument/2006/relationships/hyperlink" Target="https://harshp.com/research/projects/risky" TargetMode="External"/><Relationship Id="rId7" Type="http://schemas.openxmlformats.org/officeDocument/2006/relationships/hyperlink" Target="https://privacy-as-expected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996040" y="2360147"/>
            <a:ext cx="8171405" cy="1251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/>
              <a:t>Data Privacy Vocabulary (DPV)</a:t>
            </a:r>
            <a:endParaRPr/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996040" y="3720076"/>
            <a:ext cx="8171405" cy="993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Harshvardhan J. Pandit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IRC Postdoctoral Research Fellow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idx="1" type="body"/>
          </p:nvPr>
        </p:nvSpPr>
        <p:spPr>
          <a:xfrm>
            <a:off x="838200" y="1346200"/>
            <a:ext cx="10515600" cy="4823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PhD: </a:t>
            </a:r>
            <a:r>
              <a:rPr lang="en-US" sz="2350">
                <a:latin typeface="Roboto Mono"/>
                <a:ea typeface="Roboto Mono"/>
                <a:cs typeface="Roboto Mono"/>
                <a:sym typeface="Roboto Mono"/>
              </a:rPr>
              <a:t>GDPR x Semantic Web x Provenance</a:t>
            </a:r>
            <a:r>
              <a:rPr lang="en-US"/>
              <a:t> </a:t>
            </a:r>
            <a:r>
              <a:rPr lang="en-US" sz="2400"/>
              <a:t> </a:t>
            </a:r>
            <a:r>
              <a:rPr lang="en-US" sz="2400">
                <a:solidFill>
                  <a:srgbClr val="0000FF"/>
                </a:solidFill>
              </a:rPr>
              <a:t>→</a:t>
            </a:r>
            <a:r>
              <a:rPr lang="en-US" sz="2400"/>
              <a:t> </a:t>
            </a:r>
            <a:r>
              <a:rPr lang="en-US" sz="2400" u="sng">
                <a:solidFill>
                  <a:srgbClr val="0000FF"/>
                </a:solidFill>
              </a:rPr>
              <a:t>ADAPT Theme-E / EPWG</a:t>
            </a:r>
            <a:endParaRPr/>
          </a:p>
          <a:p>
            <a:pPr indent="-39306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2016 - 2020 :: </a:t>
            </a:r>
            <a:r>
              <a:rPr lang="en-US"/>
              <a:t>Data Governance, Legal Compliance, GDPR</a:t>
            </a:r>
            <a:endParaRPr/>
          </a:p>
          <a:p>
            <a:pPr indent="-39306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Vocabularies, Ontologies → Representation, Querying, Validation</a:t>
            </a:r>
            <a:r>
              <a:rPr baseline="30000" lang="en-US"/>
              <a:t>d</a:t>
            </a:r>
            <a:endParaRPr baseline="30000"/>
          </a:p>
          <a:p>
            <a:pPr indent="-39306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Open Sourced all work and resources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http://openscience.adaptcentre.ie/</a:t>
            </a:r>
            <a:endParaRPr baseline="30000"/>
          </a:p>
          <a:p>
            <a:pPr indent="-39306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Focus:</a:t>
            </a:r>
            <a:endParaRPr/>
          </a:p>
          <a:p>
            <a:pPr indent="-393065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Machine-readability - automation, interpretation, checking, verification</a:t>
            </a:r>
            <a:endParaRPr/>
          </a:p>
          <a:p>
            <a:pPr indent="-393065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Interoperability - use it across systems, platforms, services, vendors, organisations</a:t>
            </a:r>
            <a:endParaRPr/>
          </a:p>
          <a:p>
            <a:pPr indent="-393065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Standards - stability, agreement, commonality, </a:t>
            </a:r>
            <a:r>
              <a:rPr lang="en-US"/>
              <a:t>interoperability</a:t>
            </a:r>
            <a:endParaRPr/>
          </a:p>
          <a:p>
            <a:pPr indent="-39306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Outcomes:</a:t>
            </a:r>
            <a:endParaRPr/>
          </a:p>
          <a:p>
            <a:pPr indent="-393065" lvl="1" marL="914400" rtl="0" algn="l">
              <a:spcBef>
                <a:spcPts val="1000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GDPRtEXT</a:t>
            </a:r>
            <a:r>
              <a:rPr baseline="30000" lang="en-US"/>
              <a:t>a</a:t>
            </a:r>
            <a:r>
              <a:rPr lang="en-US"/>
              <a:t>: taxonomy of GDPR, expose legislation as linked data</a:t>
            </a:r>
            <a:endParaRPr/>
          </a:p>
          <a:p>
            <a:pPr indent="-393065" lvl="1" marL="914400" rtl="0" algn="l">
              <a:spcBef>
                <a:spcPts val="1000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GDPRov</a:t>
            </a:r>
            <a:r>
              <a:rPr baseline="30000" lang="en-US"/>
              <a:t>b</a:t>
            </a:r>
            <a:r>
              <a:rPr lang="en-US"/>
              <a:t>: provenance of activities related to personal data and consent</a:t>
            </a:r>
            <a:endParaRPr/>
          </a:p>
          <a:p>
            <a:pPr indent="-393065" lvl="1" marL="914400" rtl="0" algn="l">
              <a:spcBef>
                <a:spcPts val="1000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GConsent</a:t>
            </a:r>
            <a:r>
              <a:rPr baseline="30000" lang="en-US"/>
              <a:t>c</a:t>
            </a:r>
            <a:r>
              <a:rPr lang="en-US"/>
              <a:t>: ontology for information related to consent based on GDPR</a:t>
            </a:r>
            <a:endParaRPr/>
          </a:p>
        </p:txBody>
      </p:sp>
      <p:sp>
        <p:nvSpPr>
          <p:cNvPr id="76" name="Google Shape;76;p2"/>
          <p:cNvSpPr txBox="1"/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Introduction: Expertise in GDPR and Semantics</a:t>
            </a:r>
            <a:endParaRPr/>
          </a:p>
        </p:txBody>
      </p:sp>
      <p:sp>
        <p:nvSpPr>
          <p:cNvPr id="77" name="Google Shape;77;p2"/>
          <p:cNvSpPr txBox="1"/>
          <p:nvPr>
            <p:ph idx="12" type="sldNum"/>
          </p:nvPr>
        </p:nvSpPr>
        <p:spPr>
          <a:xfrm>
            <a:off x="925406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"/>
          <p:cNvSpPr txBox="1"/>
          <p:nvPr/>
        </p:nvSpPr>
        <p:spPr>
          <a:xfrm>
            <a:off x="838200" y="6078450"/>
            <a:ext cx="1068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a GDPRtEXT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https://w3id.org/GDPRtEXT/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 “GDPRtEXT - GDPR as a Linked Data Resource” Pandit et al. (2018) 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https://doi.org/10.1007/978-3-319-93417-4_31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b GDPRov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https://w3id.org/GDPRov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 “Queryable Provenance Metadata For GDPR Compliance” Pandit et al. (2018) 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https://doi.org/10.1016/j.procs.2018.09.026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c GConsent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https://w3id.org/GConsent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 “GConsent - A Consent Ontology based on the GDPR” Pandit et al. (2019)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https://doi.org/10.1007/978-3-030-21348-0_18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d “Test-driven Approach Towards GDPR Compliance” Pandit et al. (2019)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https://doi.org/10.1007/978-3-030-33220-4_2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idx="1" type="body"/>
          </p:nvPr>
        </p:nvSpPr>
        <p:spPr>
          <a:xfrm>
            <a:off x="838200" y="1346200"/>
            <a:ext cx="10515600" cy="4823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DPVCG is: a community of practitioners from various domains: legal, research, industry, privacy, academic, authorities</a:t>
            </a:r>
            <a:endParaRPr/>
          </a:p>
          <a:p>
            <a:pPr indent="-4064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Started in 2018 under the EU H2020 SPECIAL Project (2017 - 2019)</a:t>
            </a:r>
            <a:endParaRPr/>
          </a:p>
          <a:p>
            <a:pPr indent="-406400" lvl="1" marL="9144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Joined as a Member in Sep 2018 with support from ADAPT as part of PhD research undertaken regarding GDPR compliance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DPVCG creates a common vocabulary for specifying information about how personal data is processed and used based on GDPR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 responsibilities: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Co-Chair (since Jan 2020)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Author / Maintainer of deliverables</a:t>
            </a:r>
            <a:endParaRPr/>
          </a:p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Data Protection Vocabularies and Controls Community Group (DPVCG)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sz="12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https://www.w3.org/community/dpvcg/</a:t>
            </a:r>
            <a:r>
              <a:rPr lang="en-US" sz="12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chemeClr val="dk1"/>
                </a:solidFill>
              </a:rPr>
              <a:t> </a:t>
            </a:r>
            <a:endParaRPr sz="1200"/>
          </a:p>
        </p:txBody>
      </p:sp>
      <p:sp>
        <p:nvSpPr>
          <p:cNvPr id="85" name="Google Shape;85;p3"/>
          <p:cNvSpPr txBox="1"/>
          <p:nvPr>
            <p:ph idx="12" type="sldNum"/>
          </p:nvPr>
        </p:nvSpPr>
        <p:spPr>
          <a:xfrm>
            <a:off x="925406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idx="1" type="body"/>
          </p:nvPr>
        </p:nvSpPr>
        <p:spPr>
          <a:xfrm>
            <a:off x="838200" y="1346200"/>
            <a:ext cx="5131800" cy="4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v0.1 consisted of: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Personal data categories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Purposes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Processing categories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Technical and organizational measures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Legal Basis, including consent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Recipients, data controllers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v0.2 (Jan 2021) extends with: Rights, Risks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4"/>
          <p:cNvSpPr txBox="1"/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Data Privacy Vocabulary (DPV)</a:t>
            </a:r>
            <a:r>
              <a:rPr baseline="30000" lang="en-US"/>
              <a:t>a </a:t>
            </a:r>
            <a:r>
              <a:rPr lang="en-US" sz="2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https://w3.org/ns/dpv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baseline="30000">
              <a:highlight>
                <a:srgbClr val="FFFFFF"/>
              </a:highlight>
            </a:endParaRPr>
          </a:p>
        </p:txBody>
      </p:sp>
      <p:sp>
        <p:nvSpPr>
          <p:cNvPr id="92" name="Google Shape;92;p4"/>
          <p:cNvSpPr txBox="1"/>
          <p:nvPr>
            <p:ph idx="12" type="sldNum"/>
          </p:nvPr>
        </p:nvSpPr>
        <p:spPr>
          <a:xfrm>
            <a:off x="925406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75" y="3619450"/>
            <a:ext cx="6131251" cy="24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>
            <p:ph idx="1" type="body"/>
          </p:nvPr>
        </p:nvSpPr>
        <p:spPr>
          <a:xfrm>
            <a:off x="6303025" y="1346200"/>
            <a:ext cx="5490000" cy="4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Ongoing Work</a:t>
            </a:r>
            <a:endParaRPr b="1" sz="2200" u="sng"/>
          </a:p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Technologies - databases, encryption, etc.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b="1" lang="en-US" sz="2200">
                <a:solidFill>
                  <a:srgbClr val="0000FF"/>
                </a:solidFill>
              </a:rPr>
              <a:t>Risk Management </a:t>
            </a:r>
            <a:r>
              <a:rPr b="1" lang="en-US" sz="2200" u="sng">
                <a:solidFill>
                  <a:srgbClr val="0000FF"/>
                </a:solidFill>
              </a:rPr>
              <a:t>← IRC fellowship</a:t>
            </a:r>
            <a:r>
              <a:rPr b="1" baseline="30000" lang="en-US" sz="2200">
                <a:solidFill>
                  <a:srgbClr val="0000FF"/>
                </a:solidFill>
              </a:rPr>
              <a:t>b</a:t>
            </a:r>
            <a:endParaRPr b="1" baseline="30000" sz="2200">
              <a:solidFill>
                <a:srgbClr val="0000FF"/>
              </a:solidFill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-US" sz="2200">
                <a:solidFill>
                  <a:srgbClr val="0000FF"/>
                </a:solidFill>
              </a:rPr>
              <a:t>2021-22 individual award</a:t>
            </a:r>
            <a:endParaRPr sz="2200">
              <a:solidFill>
                <a:srgbClr val="0000FF"/>
              </a:solidFill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-US" sz="2200">
                <a:solidFill>
                  <a:srgbClr val="0000FF"/>
                </a:solidFill>
              </a:rPr>
              <a:t>Express risk using DPV</a:t>
            </a:r>
            <a:endParaRPr sz="2200">
              <a:solidFill>
                <a:srgbClr val="0000FF"/>
              </a:solidFill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-US" sz="2200">
                <a:solidFill>
                  <a:srgbClr val="0000FF"/>
                </a:solidFill>
              </a:rPr>
              <a:t>Enable exploration of risks</a:t>
            </a:r>
            <a:endParaRPr sz="2200">
              <a:solidFill>
                <a:srgbClr val="0000FF"/>
              </a:solidFill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-US" sz="2200">
                <a:solidFill>
                  <a:srgbClr val="0000FF"/>
                </a:solidFill>
              </a:rPr>
              <a:t>Automate PIA / DPIA</a:t>
            </a:r>
            <a:endParaRPr sz="2200">
              <a:solidFill>
                <a:srgbClr val="0000FF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Guidelines / Standards - ISO, etc.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Legal bases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-US" sz="2200">
                <a:solidFill>
                  <a:srgbClr val="0000FF"/>
                </a:solidFill>
              </a:rPr>
              <a:t>Consent Records </a:t>
            </a:r>
            <a:r>
              <a:rPr b="1" lang="en-US" sz="2200" u="sng">
                <a:solidFill>
                  <a:srgbClr val="0000FF"/>
                </a:solidFill>
              </a:rPr>
              <a:t>← NGI TRUST funding</a:t>
            </a:r>
            <a:r>
              <a:rPr baseline="30000" lang="en-US" sz="2200">
                <a:solidFill>
                  <a:srgbClr val="0000FF"/>
                </a:solidFill>
              </a:rPr>
              <a:t>c</a:t>
            </a:r>
            <a:endParaRPr baseline="30000" sz="2200">
              <a:solidFill>
                <a:srgbClr val="0000FF"/>
              </a:solidFill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-US" sz="2200">
                <a:solidFill>
                  <a:srgbClr val="0000FF"/>
                </a:solidFill>
              </a:rPr>
              <a:t>Create specification for consent</a:t>
            </a:r>
            <a:endParaRPr sz="2200">
              <a:solidFill>
                <a:srgbClr val="0000FF"/>
              </a:solidFill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-US" sz="2200">
                <a:solidFill>
                  <a:srgbClr val="0000FF"/>
                </a:solidFill>
              </a:rPr>
              <a:t>Verifiable, transparent, accountable</a:t>
            </a:r>
            <a:endParaRPr sz="2200">
              <a:solidFill>
                <a:srgbClr val="0000FF"/>
              </a:solidFill>
            </a:endParaRPr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Char char="•"/>
            </a:pPr>
            <a:r>
              <a:rPr lang="en-US" sz="2200">
                <a:solidFill>
                  <a:srgbClr val="0000FF"/>
                </a:solidFill>
              </a:rPr>
              <a:t>Implementations and Protocols</a:t>
            </a:r>
            <a:endParaRPr sz="2200">
              <a:solidFill>
                <a:srgbClr val="0000FF"/>
              </a:solidFill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5535750" y="6721475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217100" y="6226475"/>
            <a:ext cx="49200" cy="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6559625" y="5553950"/>
            <a:ext cx="54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a “Creating A Vocabulary for Data Privacy”. Pandit and Polleres et al. 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https://doi.org/10.1007/978-3-030-33246-4_44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b RISKY: Exploring privacy risks of technologies using knowledge graphs 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https://harshp.com/research/projects/risky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c Privacy as Expected: Consent Gateway project 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https://privacy-as-expected.org/</a:t>
            </a: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838200" y="1346200"/>
            <a:ext cx="10515600" cy="4823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Academic: </a:t>
            </a:r>
            <a:r>
              <a:rPr b="1" lang="en-US">
                <a:solidFill>
                  <a:srgbClr val="0000FF"/>
                </a:solidFill>
              </a:rPr>
              <a:t>DPV is the most comprehensive vocabulary within the SotA</a:t>
            </a:r>
            <a:endParaRPr b="1">
              <a:solidFill>
                <a:srgbClr val="0000FF"/>
              </a:solidFill>
            </a:endParaRPr>
          </a:p>
          <a:p>
            <a:pPr indent="-21526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Industry: </a:t>
            </a:r>
            <a:endParaRPr/>
          </a:p>
          <a:p>
            <a:pPr indent="-278765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AutoNum type="alphaLcPeriod"/>
            </a:pPr>
            <a:r>
              <a:rPr lang="en-US"/>
              <a:t>Thomson Reuters</a:t>
            </a:r>
            <a:endParaRPr/>
          </a:p>
          <a:p>
            <a:pPr indent="-278765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AutoNum type="alphaLcPeriod"/>
            </a:pPr>
            <a:r>
              <a:rPr lang="en-US"/>
              <a:t>Deutsche Telekom AG</a:t>
            </a:r>
            <a:endParaRPr/>
          </a:p>
          <a:p>
            <a:pPr indent="-278765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AutoNum type="alphaLcPeriod"/>
            </a:pPr>
            <a:r>
              <a:rPr lang="en-US"/>
              <a:t>PROXIMUS</a:t>
            </a:r>
            <a:endParaRPr/>
          </a:p>
          <a:p>
            <a:pPr indent="-278765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AutoNum type="alphaLcPeriod"/>
            </a:pPr>
            <a:r>
              <a:rPr lang="en-US"/>
              <a:t>Signatu AG</a:t>
            </a:r>
            <a:endParaRPr/>
          </a:p>
          <a:p>
            <a:pPr indent="-21526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Personal Involvement:</a:t>
            </a:r>
            <a:endParaRPr/>
          </a:p>
          <a:p>
            <a:pPr indent="-278765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AutoNum type="alphaLcPeriod"/>
            </a:pPr>
            <a:r>
              <a:rPr lang="en-US"/>
              <a:t>Feedback to ISO/IEC WG in Privacy Engineering e.g. 27560 Consent Record</a:t>
            </a:r>
            <a:endParaRPr/>
          </a:p>
          <a:p>
            <a:pPr indent="-278765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AutoNum type="alphaLcPeriod"/>
            </a:pPr>
            <a:r>
              <a:rPr lang="en-US"/>
              <a:t>Kantara Initiative: Consent and Personal Data Receipts</a:t>
            </a:r>
            <a:endParaRPr/>
          </a:p>
          <a:p>
            <a:pPr indent="-278765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16666"/>
              <a:buAutoNum type="alphaLcPeriod"/>
            </a:pPr>
            <a:r>
              <a:rPr b="1" lang="en-US">
                <a:solidFill>
                  <a:srgbClr val="0000FF"/>
                </a:solidFill>
              </a:rPr>
              <a:t>Career-defining work as author of DPV and chair of DPVCG</a:t>
            </a:r>
            <a:endParaRPr b="1">
              <a:solidFill>
                <a:srgbClr val="0000FF"/>
              </a:solidFill>
            </a:endParaRPr>
          </a:p>
          <a:p>
            <a:pPr indent="-215265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Future Efforts:</a:t>
            </a:r>
            <a:endParaRPr/>
          </a:p>
          <a:p>
            <a:pPr indent="-278765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AutoNum type="alphaLcPeriod"/>
            </a:pPr>
            <a:r>
              <a:rPr lang="en-US"/>
              <a:t>Increase industry adoption through tools and documentation</a:t>
            </a:r>
            <a:endParaRPr/>
          </a:p>
          <a:p>
            <a:pPr indent="-278765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AutoNum type="alphaLcPeriod"/>
            </a:pPr>
            <a:r>
              <a:rPr lang="en-US"/>
              <a:t>Encourage research &amp; development of interoperable solutions</a:t>
            </a:r>
            <a:endParaRPr/>
          </a:p>
          <a:p>
            <a:pPr indent="-278765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AutoNum type="alphaLcPeriod"/>
            </a:pPr>
            <a:r>
              <a:rPr lang="en-US"/>
              <a:t>Propose standard adoption to EU ISA² Programme</a:t>
            </a:r>
            <a:endParaRPr/>
          </a:p>
        </p:txBody>
      </p:sp>
      <p:sp>
        <p:nvSpPr>
          <p:cNvPr id="103" name="Google Shape;103;p6"/>
          <p:cNvSpPr txBox="1"/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/>
              <a:t>Conclusions and Impact</a:t>
            </a:r>
            <a:endParaRPr/>
          </a:p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925406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f16a92352_0_1"/>
          <p:cNvSpPr txBox="1"/>
          <p:nvPr>
            <p:ph idx="1" type="body"/>
          </p:nvPr>
        </p:nvSpPr>
        <p:spPr>
          <a:xfrm>
            <a:off x="838200" y="1346200"/>
            <a:ext cx="10515600" cy="48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000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PhD Mar 2016 -- May 2021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Funding awards</a:t>
            </a:r>
            <a:endParaRPr/>
          </a:p>
          <a:p>
            <a:pPr indent="-3000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IRC Research Fellowship (2 years): Oct 2020 -- Sep 2022</a:t>
            </a:r>
            <a:endParaRPr/>
          </a:p>
          <a:p>
            <a:pPr indent="-3000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NGI TRUST (H2020) Project (6 months): Oct 2020 -- Jun 2021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00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Freedom for exploring networks and opportunities</a:t>
            </a:r>
            <a:endParaRPr/>
          </a:p>
          <a:p>
            <a:pPr indent="-3000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Legal data → EU Datathon (1st place) → EU Publications Office</a:t>
            </a:r>
            <a:endParaRPr/>
          </a:p>
          <a:p>
            <a:pPr indent="-3000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Join DPVCG → Author/Editor of DPV → Co-Chair</a:t>
            </a:r>
            <a:endParaRPr/>
          </a:p>
          <a:p>
            <a:pPr indent="-3000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Join NSAI &amp; ISO WG → Contribute to 27560 standard on Consent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00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Research Supervision &amp; Teaching</a:t>
            </a:r>
            <a:endParaRPr/>
          </a:p>
          <a:p>
            <a:pPr indent="-3000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Taught Concurrent System to Third Year Undergraduate (CompSci)</a:t>
            </a:r>
            <a:endParaRPr/>
          </a:p>
          <a:p>
            <a:pPr indent="-3000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Supervising Undergraduate &amp; MSc Projects ; Mentor PhD Students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003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Organisation and Activities: </a:t>
            </a:r>
            <a:endParaRPr/>
          </a:p>
          <a:p>
            <a:pPr indent="-3000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000"/>
              <a:buChar char="•"/>
            </a:pPr>
            <a:r>
              <a:rPr lang="en-US"/>
              <a:t>Chair for LegalTech track at SEMANTiCS conference (Sep’20, Oct’21)</a:t>
            </a:r>
            <a:endParaRPr sz="1250"/>
          </a:p>
          <a:p>
            <a:pPr indent="-3000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Chair for COnSeNT workshop at Euro Security &amp; Privacy (Oct’21)</a:t>
            </a:r>
            <a:endParaRPr/>
          </a:p>
          <a:p>
            <a:pPr indent="-3000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Chair of W3C Consent Community Group (formed 2021)</a:t>
            </a:r>
            <a:endParaRPr/>
          </a:p>
        </p:txBody>
      </p:sp>
      <p:sp>
        <p:nvSpPr>
          <p:cNvPr id="111" name="Google Shape;111;gbf16a92352_0_1"/>
          <p:cNvSpPr txBox="1"/>
          <p:nvPr>
            <p:ph type="title"/>
          </p:nvPr>
        </p:nvSpPr>
        <p:spPr>
          <a:xfrm>
            <a:off x="1426603" y="140538"/>
            <a:ext cx="8860500" cy="71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Career under ADAPT</a:t>
            </a:r>
            <a:endParaRPr/>
          </a:p>
        </p:txBody>
      </p:sp>
      <p:sp>
        <p:nvSpPr>
          <p:cNvPr id="112" name="Google Shape;112;gbf16a92352_0_1"/>
          <p:cNvSpPr txBox="1"/>
          <p:nvPr>
            <p:ph idx="12" type="sldNum"/>
          </p:nvPr>
        </p:nvSpPr>
        <p:spPr>
          <a:xfrm>
            <a:off x="9254069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idx="12" type="sldNum"/>
          </p:nvPr>
        </p:nvSpPr>
        <p:spPr>
          <a:xfrm>
            <a:off x="925406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1633329" y="2076113"/>
            <a:ext cx="6194657" cy="2295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Harshvardhan J. Pandit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harshvardhan.pandit@adaptcentre.ie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@coolharsh55</a:t>
            </a:r>
            <a:endParaRPr/>
          </a:p>
        </p:txBody>
      </p:sp>
      <p:sp>
        <p:nvSpPr>
          <p:cNvPr id="119" name="Google Shape;119;p7"/>
          <p:cNvSpPr txBox="1"/>
          <p:nvPr>
            <p:ph idx="2" type="body"/>
          </p:nvPr>
        </p:nvSpPr>
        <p:spPr>
          <a:xfrm>
            <a:off x="1633538" y="923925"/>
            <a:ext cx="6194425" cy="874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Data Privacy Vocabulary (DPV)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16575E"/>
      </a:dk2>
      <a:lt2>
        <a:srgbClr val="E7E6E6"/>
      </a:lt2>
      <a:accent1>
        <a:srgbClr val="574099"/>
      </a:accent1>
      <a:accent2>
        <a:srgbClr val="6992CC"/>
      </a:accent2>
      <a:accent3>
        <a:srgbClr val="63B4B6"/>
      </a:accent3>
      <a:accent4>
        <a:srgbClr val="03B89D"/>
      </a:accent4>
      <a:accent5>
        <a:srgbClr val="89C665"/>
      </a:accent5>
      <a:accent6>
        <a:srgbClr val="67BB51"/>
      </a:accent6>
      <a:hlink>
        <a:srgbClr val="773393"/>
      </a:hlink>
      <a:folHlink>
        <a:srgbClr val="5ABC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2020-03-25T20:24:27Z</dcterms:created>
  <dc:creator>Jenny Margaret Walsh</dc:creator>
</cp:coreProperties>
</file>