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cb26dec4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dcb26dec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cb26dec4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cb26dec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b26dec4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b26dec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cb26dec4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cb26dec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cb26dec4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cb26dec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1.jpg"/><Relationship Id="rId4" Type="http://schemas.openxmlformats.org/officeDocument/2006/relationships/hyperlink" Target="mailto:pandith@tcd.ie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TitleSlide_Background.pdf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4456" y="-62999"/>
            <a:ext cx="9252912" cy="69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514408" y="2202497"/>
            <a:ext cx="8395194" cy="882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4408" y="3095401"/>
            <a:ext cx="6400800" cy="697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dapt_Logo_RGB.jpg" id="12" name="Google Shape;12;p2"/>
          <p:cNvPicPr preferRelativeResize="0"/>
          <p:nvPr/>
        </p:nvPicPr>
        <p:blipFill rotWithShape="1">
          <a:blip r:embed="rId3">
            <a:alphaModFix/>
          </a:blip>
          <a:srcRect b="13401" l="13402" r="13401" t="13402"/>
          <a:stretch/>
        </p:blipFill>
        <p:spPr>
          <a:xfrm>
            <a:off x="264160" y="102078"/>
            <a:ext cx="1442720" cy="14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_PowerPoint_SlideHeading_Background.pdf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6000" y="-228371"/>
            <a:ext cx="9396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243080" y="0"/>
            <a:ext cx="7398850" cy="740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243088" y="1498689"/>
            <a:ext cx="8229600" cy="3193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114" y="6116689"/>
            <a:ext cx="928535" cy="54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173950" y="6561725"/>
            <a:ext cx="767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“[How] Do Users Benefit From Giving Consent?” - Harshvardhan J. Pandit | </a:t>
            </a:r>
            <a:r>
              <a:rPr lang="en-US" sz="800" u="sng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pandith@tcd.ie</a:t>
            </a:r>
            <a:r>
              <a:rPr lang="en-US" sz="800">
                <a:latin typeface="Helvetica Neue"/>
                <a:ea typeface="Helvetica Neue"/>
                <a:cs typeface="Helvetica Neue"/>
                <a:sym typeface="Helvetica Neue"/>
              </a:rPr>
              <a:t> | @coolharsh55 | ConPro21 | Thursday MAY-27 2021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5" y="6615227"/>
            <a:ext cx="573875" cy="2007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/>
        </p:nvSpPr>
        <p:spPr>
          <a:xfrm>
            <a:off x="8097202" y="161125"/>
            <a:ext cx="884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</a:rPr>
              <a:t>slide#</a:t>
            </a:r>
            <a:fld id="{00000000-1234-1234-1234-123412341234}" type="slidenum">
              <a:rPr lang="en-US" sz="1200">
                <a:solidFill>
                  <a:srgbClr val="FFFFFF"/>
                </a:solidFill>
              </a:rPr>
              <a:t>‹#›</a:t>
            </a:fld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3701" y="4256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3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3701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pandith@tcd.ie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doi.org/10.5281/zenodo.4601141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5.jpg"/><Relationship Id="rId7" Type="http://schemas.openxmlformats.org/officeDocument/2006/relationships/image" Target="../media/image10.jp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514408" y="1897697"/>
            <a:ext cx="8395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[How] Do Users Benefit From Giving Consent?</a:t>
            </a:r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514398" y="2943000"/>
            <a:ext cx="8031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Harshvardhan J.Pandit</a:t>
            </a:r>
            <a:r>
              <a:rPr lang="en-US" sz="800"/>
              <a:t>  </a:t>
            </a:r>
            <a:r>
              <a:rPr lang="en-US" sz="1200"/>
              <a:t>|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pandith@tcd.ie</a:t>
            </a:r>
            <a:r>
              <a:rPr lang="en-US" sz="1200"/>
              <a:t> | @coolharsh55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/>
              <a:t> ADAPT Centre, Trinity College Dublin, Ireland</a:t>
            </a:r>
            <a:endParaRPr sz="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Soheil Human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Mandan Kazzazi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Vienna University of Economics and Business, Austria</a:t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253064" y="6568741"/>
            <a:ext cx="8212666" cy="680116"/>
          </a:xfrm>
          <a:prstGeom prst="rect">
            <a:avLst/>
          </a:prstGeom>
          <a:noFill/>
          <a:ln>
            <a:noFill/>
          </a:ln>
        </p:spPr>
        <p:txBody>
          <a:bodyPr anchorCtr="0" anchor="t" bIns="63500" lIns="63500" spcFirstLastPara="1" rIns="129350" wrap="square" tIns="63500">
            <a:noAutofit/>
          </a:bodyPr>
          <a:lstStyle/>
          <a:p>
            <a:pPr indent="-1588" lvl="0" marL="15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ADAPT Centre is funded under the SFI Research Centres Programme (Grant 13/RC/2106) and is co-funded under the European Regional Development Fund.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F Logos_w.eps"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171" y="6278627"/>
            <a:ext cx="2597362" cy="27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104" y="6245806"/>
            <a:ext cx="1654386" cy="34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9347" y="6278055"/>
            <a:ext cx="1054004" cy="27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47975" y="6232037"/>
            <a:ext cx="1323269" cy="3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4475" y="225982"/>
            <a:ext cx="1314108" cy="4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/>
        </p:nvSpPr>
        <p:spPr>
          <a:xfrm>
            <a:off x="5081900" y="2593825"/>
            <a:ext cx="34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https://doi.org/10.5281/zenodo.4601141</a:t>
            </a:r>
            <a:r>
              <a:rPr lang="en-US"/>
              <a:t> 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2147975" y="5381100"/>
            <a:ext cx="6817500" cy="8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This work is partially supported by the Internet Foundation Austria (IPA) within the NetIdee call (RESPECTeD Project; Grant#prj4625). Harshvardhan J. Pandit is funded by the Irish Research Council Government of Ireland Postdoctoral Fellowship under Grant#GOIPD/2020/790; European Union’s Horizon 2020 research and innovation programme under NGI TRUST Grant#825618 for Project#3.40 Privacy-as-Expected: Consent Gateway; and as part of the ADAPT SFI Centre for Digital Media Technology which is funded by Science Foundation Ireland through the SFI Research Centres Programme and is co-funded under the European Regional Development Fund (ERDF) through Grant#13/RC/2106 P2. 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Consent as a Permission and as a Contract</a:t>
            </a:r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75" y="917726"/>
            <a:ext cx="4000001" cy="55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/>
        </p:nvSpPr>
        <p:spPr>
          <a:xfrm>
            <a:off x="710450" y="6092150"/>
            <a:ext cx="31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google.com (and .others)</a:t>
            </a:r>
            <a:endParaRPr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4815400" y="1996525"/>
            <a:ext cx="322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Benefit to Service Provider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Analytics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Optimisation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R&amp;D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Benefit to Service Consumer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Personalisation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Recommendations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Additional Features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AutoNum type="arabicPeriod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Optimisation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" name="Google Shape;43;p5"/>
          <p:cNvCxnSpPr/>
          <p:nvPr/>
        </p:nvCxnSpPr>
        <p:spPr>
          <a:xfrm>
            <a:off x="1595825" y="1223575"/>
            <a:ext cx="3266100" cy="3118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5"/>
          <p:cNvCxnSpPr/>
          <p:nvPr/>
        </p:nvCxnSpPr>
        <p:spPr>
          <a:xfrm>
            <a:off x="1322250" y="2466900"/>
            <a:ext cx="3285900" cy="185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" name="Google Shape;45;p5"/>
          <p:cNvCxnSpPr/>
          <p:nvPr/>
        </p:nvCxnSpPr>
        <p:spPr>
          <a:xfrm>
            <a:off x="1420950" y="3759575"/>
            <a:ext cx="3325500" cy="57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" name="Google Shape;46;p5"/>
          <p:cNvCxnSpPr/>
          <p:nvPr/>
        </p:nvCxnSpPr>
        <p:spPr>
          <a:xfrm>
            <a:off x="404575" y="12334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04575" y="252610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5"/>
          <p:cNvCxnSpPr/>
          <p:nvPr/>
        </p:nvCxnSpPr>
        <p:spPr>
          <a:xfrm>
            <a:off x="325625" y="3828650"/>
            <a:ext cx="121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Malpractices regarding Consent and Consenting (acknowledge and keep aside)</a:t>
            </a:r>
            <a:endParaRPr/>
          </a:p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243088" y="1498689"/>
            <a:ext cx="8229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40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Benefits and Values [1],[2]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Legal Compliance [2],[3]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Dark Patterns [3],[4]-[8]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Ambiguity in Purposes and descriptions [3],[9]-[11]</a:t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0" y="4534325"/>
            <a:ext cx="900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[1] D. W. Woods and R. Bohme, “The Commodification of Consent,” in 20th Annual Workshop on the Economics of Information Security, WEIS, p. 25,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[2] G. Malgieri and B. Custers, “Pricing privacy – the right to know the value of your personal data,” Computer Law &amp; Security Review, vol. 34, pp. 289–303, Apr. 2018.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[3] C. Matte, C. Santos, and N. Bielova, “Purposes in IAB Europe’s TCF: Which legal basis and how are they used by advertisers?,” in Annual Privacy Forum (APF 2020), Oct.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[4] C. M. Gray, C. Santos, N. Bielova, M. Toth, and D. Clifford, “Dark Patterns and the Legal Requirements of Consent Banners: An Interaction Criticism Perspective,” arXiv:2009.10194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[cs], Sept.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[5] S. Human and F. Cech, “A Human-centric Perspective on Digital Con- senting: The Case of GAFAM,” in Human Centred Intelligent Systems 2020, (Split, Croatia),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[6] D. Machuletz and R. Böhme, “Multiple Purposes, Multiple Problems: A User Study of Consent Dialogs after GDPR,” Proceedings on Privacy Enhancing Technologies, vol. 2020, pp. 481–498, Apr.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[7] C. Matte, N. Bielova, and C. Santos, “Do Cookie Banners Respect my Choice?,” in 41st IEEE Symposium on Security and Privacy, p. 19,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[8] T. H. Soe, O. E. Nordberg, F. Guribye, and M. Slavkovik, “Circum- vention by design – dark patterns in cookie consents for online news outlets,” arXiv:2006.13985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[cs], June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[9] C. Utz, M. Degeling, S. Fahl, F. Schaub, and T. Holz, “(Un)informed Consent: Studying GDPR Consent Notices in the Field,” in ACM SIGSAC Conference on Computer and Communications Security (CCS’19), (London, United Kingdom), p. 18, Nov. 2019.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[10] C. Santos, N. Bielova, and C. Matte, “Are cookie banners indeed com- pliant with the law? Deciphering EU legal requirements on consent and technical means to verify compliance of cookie banners,” Technology and Regulation, pp. 91–135, Dec.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Helvetica Neue"/>
                <a:ea typeface="Helvetica Neue"/>
                <a:cs typeface="Helvetica Neue"/>
                <a:sym typeface="Helvetica Neue"/>
              </a:rPr>
              <a:t>[11] I. Fouad, C. Santos, F. A. Kassar, N. Bielova, and S. Calzavara, “On Compliance of Cookie Purposes with the Purpose Specification Principle,” in IWPE, p. 9, 2020.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body"/>
          </p:nvPr>
        </p:nvSpPr>
        <p:spPr>
          <a:xfrm>
            <a:off x="1649550" y="826175"/>
            <a:ext cx="5844900" cy="5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400"/>
              </a:spcBef>
              <a:spcAft>
                <a:spcPts val="0"/>
              </a:spcAft>
              <a:buSzPts val="2800"/>
              <a:buChar char="★"/>
            </a:pPr>
            <a:r>
              <a:rPr lang="en-US" sz="1600"/>
              <a:t>Unfair practices → </a:t>
            </a:r>
            <a:r>
              <a:rPr i="1" lang="en-US" sz="1600"/>
              <a:t>fairness</a:t>
            </a:r>
            <a:endParaRPr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 sz="1600"/>
              <a:t>Fraud → </a:t>
            </a:r>
            <a:r>
              <a:rPr i="1" lang="en-US" sz="1600"/>
              <a:t>accountability</a:t>
            </a:r>
            <a:endParaRPr i="1"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 sz="1600"/>
              <a:t>Gaining advantage over competitors → </a:t>
            </a:r>
            <a:r>
              <a:rPr i="1" lang="en-US" sz="1600"/>
              <a:t>competition</a:t>
            </a:r>
            <a:endParaRPr i="1"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 sz="1600"/>
              <a:t>Mislead consumers → </a:t>
            </a:r>
            <a:r>
              <a:rPr i="1" lang="en-US" sz="1600"/>
              <a:t>accuracy</a:t>
            </a:r>
            <a:endParaRPr i="1" sz="1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★"/>
            </a:pPr>
            <a:r>
              <a:rPr lang="en-US" sz="1600"/>
              <a:t>Disclosure of information → </a:t>
            </a:r>
            <a:r>
              <a:rPr i="1" lang="en-US" sz="1600"/>
              <a:t>transparency</a:t>
            </a:r>
            <a:endParaRPr sz="1600"/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avenues of Consumer Protection</a:t>
            </a:r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580625" y="3516300"/>
            <a:ext cx="45714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GDPR’s Principles relating to processing of personal data (Art. 5)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lawfulness, fairness, transparency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purpose limitation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data minimisation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accuracy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storage limitation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integrity and confidentiality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-US" sz="1200">
                <a:solidFill>
                  <a:schemeClr val="dk1"/>
                </a:solidFill>
              </a:rPr>
              <a:t>accountability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Call for Investigation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Do Users receive the [PROMISED] Benefits from their Consent</a:t>
            </a:r>
            <a:endParaRPr sz="1900"/>
          </a:p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43063" y="965839"/>
            <a:ext cx="8229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To investigate this, we propose a set of interdisciplinary methodological study in which researchers carefully study: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(a) whether </a:t>
            </a:r>
            <a:r>
              <a:rPr lang="en-US" u="sng"/>
              <a:t>benefits</a:t>
            </a:r>
            <a:r>
              <a:rPr lang="en-US"/>
              <a:t> exist in return for consenting;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(b) how they are </a:t>
            </a:r>
            <a:r>
              <a:rPr lang="en-US" u="sng"/>
              <a:t>formulated</a:t>
            </a:r>
            <a:r>
              <a:rPr lang="en-US"/>
              <a:t> or </a:t>
            </a:r>
            <a:r>
              <a:rPr lang="en-US" u="sng"/>
              <a:t>justified</a:t>
            </a:r>
            <a:r>
              <a:rPr lang="en-US"/>
              <a:t> by data-controllers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(c) whether they are clear and </a:t>
            </a:r>
            <a:r>
              <a:rPr lang="en-US" u="sng"/>
              <a:t>comprehensible</a:t>
            </a:r>
            <a:r>
              <a:rPr lang="en-US"/>
              <a:t>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(d) whether they are </a:t>
            </a:r>
            <a:r>
              <a:rPr lang="en-US" u="sng"/>
              <a:t>legally justifiable</a:t>
            </a:r>
            <a:r>
              <a:rPr lang="en-US"/>
              <a:t>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(e) can they be seen or </a:t>
            </a:r>
            <a:r>
              <a:rPr lang="en-US" u="sng"/>
              <a:t>demonstrated</a:t>
            </a:r>
            <a:r>
              <a:rPr lang="en-US"/>
              <a:t>; and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(f) what </a:t>
            </a:r>
            <a:r>
              <a:rPr lang="en-US" u="sng"/>
              <a:t>‘value’</a:t>
            </a:r>
            <a:r>
              <a:rPr lang="en-US"/>
              <a:t> does it provide to the user;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(g) do users </a:t>
            </a:r>
            <a:r>
              <a:rPr lang="en-US" u="sng"/>
              <a:t>perceive</a:t>
            </a:r>
            <a:r>
              <a:rPr lang="en-US"/>
              <a:t> the benefit.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</a:t>
            </a:r>
            <a:r>
              <a:rPr lang="en-US"/>
              <a:t> of Investigation (non-exhaustive)</a:t>
            </a:r>
            <a:endParaRPr/>
          </a:p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21500" y="741000"/>
            <a:ext cx="4426800" cy="5656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Sources of Information:</a:t>
            </a:r>
            <a:r>
              <a:rPr lang="en-US" sz="1800"/>
              <a:t> notices, privacy policies, publications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Methodologies:</a:t>
            </a:r>
            <a:r>
              <a:rPr lang="en-US" sz="1800"/>
              <a:t> surveys, interviews, experiments, data collection, data analysis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Technological aspects:</a:t>
            </a:r>
            <a:r>
              <a:rPr lang="en-US" sz="1800"/>
              <a:t> technical/algorithmic evaluation of benefit and provision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Legal compliance:</a:t>
            </a:r>
            <a:r>
              <a:rPr lang="en-US" sz="1800"/>
              <a:t> conformance with legal requirements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Legal rights:</a:t>
            </a:r>
            <a:r>
              <a:rPr lang="en-US" sz="1800"/>
              <a:t> exercising rights e.g. Right to Access (GDPR)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Information transparency:</a:t>
            </a:r>
            <a:r>
              <a:rPr lang="en-US" sz="1800"/>
              <a:t> accessibility, availability, comprehensibility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 u="sng"/>
              <a:t>Benefits within/across domains:</a:t>
            </a:r>
            <a:r>
              <a:rPr lang="en-US" sz="1800"/>
              <a:t> domain-specific context e.g. personalisation</a:t>
            </a:r>
            <a:endParaRPr sz="1800"/>
          </a:p>
        </p:txBody>
      </p:sp>
      <p:sp>
        <p:nvSpPr>
          <p:cNvPr id="75" name="Google Shape;75;p9"/>
          <p:cNvSpPr txBox="1"/>
          <p:nvPr/>
        </p:nvSpPr>
        <p:spPr>
          <a:xfrm>
            <a:off x="4548300" y="779850"/>
            <a:ext cx="449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Linguistic aspects:</a:t>
            </a:r>
            <a:r>
              <a:rPr lang="en-US" sz="1800">
                <a:solidFill>
                  <a:schemeClr val="dk1"/>
                </a:solidFill>
              </a:rPr>
              <a:t> quale, formulation, sentiment, readability, vocabulary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Users’ perspective towards benefits:</a:t>
            </a:r>
            <a:r>
              <a:rPr lang="en-US" sz="1800">
                <a:solidFill>
                  <a:schemeClr val="dk1"/>
                </a:solidFill>
              </a:rPr>
              <a:t> knowledge, attitude, preferences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Users’ perception after consenting:</a:t>
            </a:r>
            <a:r>
              <a:rPr lang="en-US" sz="1800">
                <a:solidFill>
                  <a:schemeClr val="dk1"/>
                </a:solidFill>
              </a:rPr>
              <a:t> comprehension, interactions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Service Provider perspective:</a:t>
            </a:r>
            <a:r>
              <a:rPr lang="en-US" sz="1800">
                <a:solidFill>
                  <a:schemeClr val="dk1"/>
                </a:solidFill>
              </a:rPr>
              <a:t> knowledge, attitude, perception, framing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Actors involved:</a:t>
            </a:r>
            <a:r>
              <a:rPr lang="en-US" sz="1800">
                <a:solidFill>
                  <a:schemeClr val="dk1"/>
                </a:solidFill>
              </a:rPr>
              <a:t> parties and roles and relationships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Representation:</a:t>
            </a:r>
            <a:r>
              <a:rPr lang="en-US" sz="1800">
                <a:solidFill>
                  <a:schemeClr val="dk1"/>
                </a:solidFill>
              </a:rPr>
              <a:t> HCI, UI/UX, nudging, dark patterns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US" sz="1800" u="sng">
                <a:solidFill>
                  <a:schemeClr val="dk1"/>
                </a:solidFill>
              </a:rPr>
              <a:t>Other human-centric aspects:</a:t>
            </a:r>
            <a:r>
              <a:rPr lang="en-US" sz="1800">
                <a:solidFill>
                  <a:schemeClr val="dk1"/>
                </a:solidFill>
              </a:rPr>
              <a:t> heterogeneity, cognition, collective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