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91440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7.xml"/><Relationship Id="rId22" Type="http://schemas.openxmlformats.org/officeDocument/2006/relationships/font" Target="fonts/HelveticaNeue-italic.fntdata"/><Relationship Id="rId10" Type="http://schemas.openxmlformats.org/officeDocument/2006/relationships/slide" Target="slides/slide6.xml"/><Relationship Id="rId21" Type="http://schemas.openxmlformats.org/officeDocument/2006/relationships/font" Target="fonts/HelveticaNeue-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d50d7af38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d50d7af3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dd50d7af38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dd50d7af38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dd50d7af38_0_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dd50d7af3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d50d7af38_0_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d50d7af3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dd50d7af38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dd50d7af3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d50d7af38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d50d7af3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gdcb26dec4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dcb26dec4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d50d7af38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d50d7af3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dd50d7af38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dd50d7af3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dd50d7af38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dd50d7af3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d50d7af38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d50d7af3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dd50d7af38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dd50d7af3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dd50d7af38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dd50d7af3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d50d7af38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d50d7af3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jpg"/><Relationship Id="rId4" Type="http://schemas.openxmlformats.org/officeDocument/2006/relationships/hyperlink" Target="mailto:pandith@tcd.ie" TargetMode="External"/><Relationship Id="rId5"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descr="Adapt_PowerPointTitleSlide_Background.pdf" id="9" name="Google Shape;9;p2"/>
          <p:cNvPicPr preferRelativeResize="0"/>
          <p:nvPr/>
        </p:nvPicPr>
        <p:blipFill rotWithShape="1">
          <a:blip r:embed="rId2">
            <a:alphaModFix/>
          </a:blip>
          <a:srcRect b="0" l="0" r="0" t="0"/>
          <a:stretch/>
        </p:blipFill>
        <p:spPr>
          <a:xfrm>
            <a:off x="-54456" y="-62999"/>
            <a:ext cx="9252912" cy="6983999"/>
          </a:xfrm>
          <a:prstGeom prst="rect">
            <a:avLst/>
          </a:prstGeom>
          <a:noFill/>
          <a:ln>
            <a:noFill/>
          </a:ln>
        </p:spPr>
      </p:pic>
      <p:sp>
        <p:nvSpPr>
          <p:cNvPr id="10" name="Google Shape;10;p2"/>
          <p:cNvSpPr txBox="1"/>
          <p:nvPr>
            <p:ph type="ctrTitle"/>
          </p:nvPr>
        </p:nvSpPr>
        <p:spPr>
          <a:xfrm>
            <a:off x="514408" y="2202497"/>
            <a:ext cx="8395194" cy="882983"/>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Arial"/>
              <a:buNone/>
              <a:defRPr b="1" i="0" sz="4400" u="none" cap="none" strike="noStrike">
                <a:solidFill>
                  <a:schemeClr val="dk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1" name="Google Shape;11;p2"/>
          <p:cNvSpPr txBox="1"/>
          <p:nvPr>
            <p:ph idx="1" type="subTitle"/>
          </p:nvPr>
        </p:nvSpPr>
        <p:spPr>
          <a:xfrm>
            <a:off x="514408" y="3095401"/>
            <a:ext cx="6400800" cy="697359"/>
          </a:xfrm>
          <a:prstGeom prst="rect">
            <a:avLst/>
          </a:prstGeom>
          <a:noFill/>
          <a:ln>
            <a:noFill/>
          </a:ln>
        </p:spPr>
        <p:txBody>
          <a:bodyPr anchorCtr="0" anchor="t" bIns="91425" lIns="91425" spcFirstLastPara="1" rIns="91425" wrap="square" tIns="91425">
            <a:noAutofit/>
          </a:bodyPr>
          <a:lstStyle>
            <a:lvl1pPr indent="0" lvl="0" marL="0" marR="0" rtl="0" algn="l">
              <a:spcBef>
                <a:spcPts val="500"/>
              </a:spcBef>
              <a:spcAft>
                <a:spcPts val="0"/>
              </a:spcAft>
              <a:buClr>
                <a:srgbClr val="000000"/>
              </a:buClr>
              <a:buSzPts val="3200"/>
              <a:buFont typeface="Arial"/>
              <a:buNone/>
              <a:defRPr b="0" i="0" sz="2500" u="none" cap="none" strike="noStrike">
                <a:solidFill>
                  <a:srgbClr val="000000"/>
                </a:solidFill>
                <a:latin typeface="Arial"/>
                <a:ea typeface="Arial"/>
                <a:cs typeface="Arial"/>
                <a:sym typeface="Arial"/>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Helvetica Neue"/>
                <a:ea typeface="Helvetica Neue"/>
                <a:cs typeface="Helvetica Neue"/>
                <a:sym typeface="Helvetica Neue"/>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Helvetica Neue"/>
                <a:ea typeface="Helvetica Neue"/>
                <a:cs typeface="Helvetica Neue"/>
                <a:sym typeface="Helvetica Neue"/>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Helvetica Neue"/>
                <a:ea typeface="Helvetica Neue"/>
                <a:cs typeface="Helvetica Neue"/>
                <a:sym typeface="Helvetica Neue"/>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Helvetica Neue"/>
                <a:ea typeface="Helvetica Neue"/>
                <a:cs typeface="Helvetica Neue"/>
                <a:sym typeface="Helvetica Neue"/>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pic>
        <p:nvPicPr>
          <p:cNvPr descr="Adapt_Logo_RGB.jpg" id="12" name="Google Shape;12;p2"/>
          <p:cNvPicPr preferRelativeResize="0"/>
          <p:nvPr/>
        </p:nvPicPr>
        <p:blipFill rotWithShape="1">
          <a:blip r:embed="rId3">
            <a:alphaModFix/>
          </a:blip>
          <a:srcRect b="13401" l="13402" r="13401" t="13402"/>
          <a:stretch/>
        </p:blipFill>
        <p:spPr>
          <a:xfrm>
            <a:off x="264160" y="102078"/>
            <a:ext cx="1442720" cy="144272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pic>
        <p:nvPicPr>
          <p:cNvPr descr="Adapt_PowerPoint_SlideHeading_Background.pdf" id="14" name="Google Shape;14;p3"/>
          <p:cNvPicPr preferRelativeResize="0"/>
          <p:nvPr/>
        </p:nvPicPr>
        <p:blipFill rotWithShape="1">
          <a:blip r:embed="rId2">
            <a:alphaModFix/>
          </a:blip>
          <a:srcRect b="0" l="0" r="0" t="0"/>
          <a:stretch/>
        </p:blipFill>
        <p:spPr>
          <a:xfrm>
            <a:off x="-126000" y="-228371"/>
            <a:ext cx="9396000" cy="972000"/>
          </a:xfrm>
          <a:prstGeom prst="rect">
            <a:avLst/>
          </a:prstGeom>
          <a:noFill/>
          <a:ln>
            <a:noFill/>
          </a:ln>
        </p:spPr>
      </p:pic>
      <p:sp>
        <p:nvSpPr>
          <p:cNvPr id="15" name="Google Shape;15;p3"/>
          <p:cNvSpPr txBox="1"/>
          <p:nvPr>
            <p:ph type="title"/>
          </p:nvPr>
        </p:nvSpPr>
        <p:spPr>
          <a:xfrm>
            <a:off x="243080" y="0"/>
            <a:ext cx="7398850" cy="740988"/>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lt1"/>
              </a:buClr>
              <a:buSzPts val="1400"/>
              <a:buFont typeface="Arial"/>
              <a:buNone/>
              <a:defRPr b="1" i="0" sz="2400" u="none" cap="none" strike="noStrike">
                <a:solidFill>
                  <a:schemeClr val="lt1"/>
                </a:solidFill>
                <a:latin typeface="Arial"/>
                <a:ea typeface="Arial"/>
                <a:cs typeface="Arial"/>
                <a:sym typeface="Arial"/>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6" name="Google Shape;16;p3"/>
          <p:cNvSpPr txBox="1"/>
          <p:nvPr>
            <p:ph idx="1" type="body"/>
          </p:nvPr>
        </p:nvSpPr>
        <p:spPr>
          <a:xfrm>
            <a:off x="243088" y="1498689"/>
            <a:ext cx="8229600" cy="3193627"/>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400"/>
              </a:spcBef>
              <a:spcAft>
                <a:spcPts val="0"/>
              </a:spcAft>
              <a:buClr>
                <a:schemeClr val="dk1"/>
              </a:buClr>
              <a:buSzPts val="3200"/>
              <a:buFont typeface="Arial"/>
              <a:buNone/>
              <a:defRPr b="0" i="0" sz="2000" u="none" cap="none" strike="noStrike">
                <a:solidFill>
                  <a:schemeClr val="dk1"/>
                </a:solidFill>
                <a:latin typeface="Arial"/>
                <a:ea typeface="Arial"/>
                <a:cs typeface="Arial"/>
                <a:sym typeface="Arial"/>
              </a:defRPr>
            </a:lvl1pPr>
            <a:lvl2pPr indent="-228600" lvl="1" marL="914400" marR="0" rtl="0" algn="l">
              <a:spcBef>
                <a:spcPts val="500"/>
              </a:spcBef>
              <a:spcAft>
                <a:spcPts val="0"/>
              </a:spcAft>
              <a:buClr>
                <a:schemeClr val="dk1"/>
              </a:buClr>
              <a:buSzPts val="2800"/>
              <a:buFont typeface="Arial"/>
              <a:buNone/>
              <a:defRPr b="0" i="0" sz="2500" u="none" cap="none" strike="noStrike">
                <a:solidFill>
                  <a:schemeClr val="dk1"/>
                </a:solidFill>
                <a:latin typeface="Helvetica Neue"/>
                <a:ea typeface="Helvetica Neue"/>
                <a:cs typeface="Helvetica Neue"/>
                <a:sym typeface="Helvetica Neue"/>
              </a:defRPr>
            </a:lvl2pPr>
            <a:lvl3pPr indent="-228600" lvl="2" marL="1371600" marR="0" rtl="0" algn="l">
              <a:spcBef>
                <a:spcPts val="460"/>
              </a:spcBef>
              <a:spcAft>
                <a:spcPts val="0"/>
              </a:spcAft>
              <a:buClr>
                <a:schemeClr val="dk1"/>
              </a:buClr>
              <a:buSzPts val="2400"/>
              <a:buFont typeface="Arial"/>
              <a:buNone/>
              <a:defRPr b="0" i="0" sz="2300" u="none" cap="none" strike="noStrike">
                <a:solidFill>
                  <a:schemeClr val="dk1"/>
                </a:solidFill>
                <a:latin typeface="Helvetica Neue"/>
                <a:ea typeface="Helvetica Neue"/>
                <a:cs typeface="Helvetica Neue"/>
                <a:sym typeface="Helvetica Neue"/>
              </a:defRPr>
            </a:lvl3pPr>
            <a:lvl4pPr indent="-228600" lvl="3" marL="1828800" marR="0" rtl="0" algn="l">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4pPr>
            <a:lvl5pPr indent="-228600" lvl="4" marL="2286000" marR="0" rtl="0" algn="l">
              <a:spcBef>
                <a:spcPts val="400"/>
              </a:spcBef>
              <a:spcAft>
                <a:spcPts val="0"/>
              </a:spcAft>
              <a:buClr>
                <a:schemeClr val="dk1"/>
              </a:buClr>
              <a:buSzPts val="2000"/>
              <a:buFont typeface="Arial"/>
              <a:buNone/>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pic>
        <p:nvPicPr>
          <p:cNvPr id="17" name="Google Shape;17;p3"/>
          <p:cNvPicPr preferRelativeResize="0"/>
          <p:nvPr/>
        </p:nvPicPr>
        <p:blipFill rotWithShape="1">
          <a:blip r:embed="rId3">
            <a:alphaModFix/>
          </a:blip>
          <a:srcRect b="0" l="0" r="0" t="0"/>
          <a:stretch/>
        </p:blipFill>
        <p:spPr>
          <a:xfrm>
            <a:off x="7999114" y="6116689"/>
            <a:ext cx="928535" cy="544314"/>
          </a:xfrm>
          <a:prstGeom prst="rect">
            <a:avLst/>
          </a:prstGeom>
          <a:noFill/>
          <a:ln>
            <a:noFill/>
          </a:ln>
        </p:spPr>
      </p:pic>
      <p:sp>
        <p:nvSpPr>
          <p:cNvPr id="18" name="Google Shape;18;p3"/>
          <p:cNvSpPr txBox="1"/>
          <p:nvPr/>
        </p:nvSpPr>
        <p:spPr>
          <a:xfrm>
            <a:off x="402550" y="6561725"/>
            <a:ext cx="76728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US" sz="800">
                <a:latin typeface="Helvetica Neue"/>
                <a:ea typeface="Helvetica Neue"/>
                <a:cs typeface="Helvetica Neue"/>
                <a:sym typeface="Helvetica Neue"/>
              </a:rPr>
              <a:t>“Role of Identity, Identification, and Receipts for Consent” </a:t>
            </a:r>
            <a:r>
              <a:rPr lang="en-US" sz="800">
                <a:latin typeface="Helvetica Neue"/>
                <a:ea typeface="Helvetica Neue"/>
                <a:cs typeface="Helvetica Neue"/>
                <a:sym typeface="Helvetica Neue"/>
              </a:rPr>
              <a:t>- Harshvardhan J. Pandit | </a:t>
            </a:r>
            <a:r>
              <a:rPr lang="en-US" sz="800" u="sng">
                <a:solidFill>
                  <a:srgbClr val="0000FF"/>
                </a:solidFill>
                <a:latin typeface="Helvetica Neue"/>
                <a:ea typeface="Helvetica Neue"/>
                <a:cs typeface="Helvetica Neue"/>
                <a:sym typeface="Helvetica Neue"/>
                <a:hlinkClick r:id="rId4">
                  <a:extLst>
                    <a:ext uri="{A12FA001-AC4F-418D-AE19-62706E023703}">
                      <ahyp:hlinkClr val="tx"/>
                    </a:ext>
                  </a:extLst>
                </a:hlinkClick>
              </a:rPr>
              <a:t>pandith@tcd.ie</a:t>
            </a:r>
            <a:r>
              <a:rPr lang="en-US" sz="800">
                <a:latin typeface="Helvetica Neue"/>
                <a:ea typeface="Helvetica Neue"/>
                <a:cs typeface="Helvetica Neue"/>
                <a:sym typeface="Helvetica Neue"/>
              </a:rPr>
              <a:t> | @coolharsh55 | OpenIdentity2021 | Thursday MAY-27 2021</a:t>
            </a:r>
            <a:endParaRPr sz="800">
              <a:latin typeface="Helvetica Neue"/>
              <a:ea typeface="Helvetica Neue"/>
              <a:cs typeface="Helvetica Neue"/>
              <a:sym typeface="Helvetica Neue"/>
            </a:endParaRPr>
          </a:p>
        </p:txBody>
      </p:sp>
      <p:pic>
        <p:nvPicPr>
          <p:cNvPr id="19" name="Google Shape;19;p3"/>
          <p:cNvPicPr preferRelativeResize="0"/>
          <p:nvPr/>
        </p:nvPicPr>
        <p:blipFill>
          <a:blip r:embed="rId5">
            <a:alphaModFix/>
          </a:blip>
          <a:stretch>
            <a:fillRect/>
          </a:stretch>
        </p:blipFill>
        <p:spPr>
          <a:xfrm>
            <a:off x="60875" y="6615227"/>
            <a:ext cx="573875" cy="200783"/>
          </a:xfrm>
          <a:prstGeom prst="rect">
            <a:avLst/>
          </a:prstGeom>
          <a:noFill/>
          <a:ln>
            <a:noFill/>
          </a:ln>
        </p:spPr>
      </p:pic>
      <p:sp>
        <p:nvSpPr>
          <p:cNvPr id="20" name="Google Shape;20;p3"/>
          <p:cNvSpPr txBox="1"/>
          <p:nvPr/>
        </p:nvSpPr>
        <p:spPr>
          <a:xfrm>
            <a:off x="8097202" y="161125"/>
            <a:ext cx="884700" cy="525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1200">
                <a:solidFill>
                  <a:srgbClr val="FFFFFF"/>
                </a:solidFill>
              </a:rPr>
              <a:t>slide#</a:t>
            </a:r>
            <a:fld id="{00000000-1234-1234-1234-123412341234}" type="slidenum">
              <a:rPr lang="en-US" sz="1200">
                <a:solidFill>
                  <a:srgbClr val="FFFFFF"/>
                </a:solidFill>
              </a:rPr>
              <a:t>‹#›</a:t>
            </a:fld>
            <a:endParaRPr sz="1200">
              <a:solidFill>
                <a:srgbClr val="FFFFFF"/>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43701" y="425615"/>
            <a:ext cx="8229600" cy="11430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Clr>
                <a:schemeClr val="dk1"/>
              </a:buClr>
              <a:buSzPts val="1400"/>
              <a:buFont typeface="Helvetica Neue"/>
              <a:buNone/>
              <a:defRPr b="0" i="0" sz="3800" u="none" cap="none" strike="noStrike">
                <a:solidFill>
                  <a:schemeClr val="dk1"/>
                </a:solidFill>
                <a:latin typeface="Helvetica Neue"/>
                <a:ea typeface="Helvetica Neue"/>
                <a:cs typeface="Helvetica Neue"/>
                <a:sym typeface="Helvetica Neue"/>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643701"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Helvetica Neue"/>
                <a:ea typeface="Helvetica Neue"/>
                <a:cs typeface="Helvetica Neue"/>
                <a:sym typeface="Helvetica Neue"/>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Helvetica Neue"/>
                <a:ea typeface="Helvetica Neue"/>
                <a:cs typeface="Helvetica Neue"/>
                <a:sym typeface="Helvetica Neue"/>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Helvetica Neue"/>
                <a:ea typeface="Helvetica Neue"/>
                <a:cs typeface="Helvetica Neue"/>
                <a:sym typeface="Helvetica Neue"/>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andith@tcd.ie" TargetMode="External"/><Relationship Id="rId4" Type="http://schemas.openxmlformats.org/officeDocument/2006/relationships/image" Target="../media/image4.png"/><Relationship Id="rId10" Type="http://schemas.openxmlformats.org/officeDocument/2006/relationships/image" Target="../media/image10.png"/><Relationship Id="rId9" Type="http://schemas.openxmlformats.org/officeDocument/2006/relationships/image" Target="../media/image15.png"/><Relationship Id="rId5" Type="http://schemas.openxmlformats.org/officeDocument/2006/relationships/image" Target="../media/image9.jpg"/><Relationship Id="rId6" Type="http://schemas.openxmlformats.org/officeDocument/2006/relationships/image" Target="../media/image18.jpg"/><Relationship Id="rId7" Type="http://schemas.openxmlformats.org/officeDocument/2006/relationships/image" Target="../media/image17.jpg"/><Relationship Id="rId8"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w3.org/TR/tracking-dnt/" TargetMode="External"/><Relationship Id="rId4" Type="http://schemas.openxmlformats.org/officeDocument/2006/relationships/hyperlink" Target="https://globalprivacycontrol.github.io/gpc-spec/" TargetMode="External"/><Relationship Id="rId5" Type="http://schemas.openxmlformats.org/officeDocument/2006/relationships/hyperlink" Target="https://www.apple.com/privacy/label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4"/>
          <p:cNvSpPr txBox="1"/>
          <p:nvPr>
            <p:ph type="ctrTitle"/>
          </p:nvPr>
        </p:nvSpPr>
        <p:spPr>
          <a:xfrm>
            <a:off x="514408" y="1821497"/>
            <a:ext cx="8395200" cy="8829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100"/>
              <a:buFont typeface="Arial"/>
              <a:buNone/>
            </a:pPr>
            <a:r>
              <a:rPr lang="en-US"/>
              <a:t>Role of Identity, Identification, and Receipts for Consent</a:t>
            </a:r>
            <a:endParaRPr/>
          </a:p>
        </p:txBody>
      </p:sp>
      <p:sp>
        <p:nvSpPr>
          <p:cNvPr id="26" name="Google Shape;26;p4"/>
          <p:cNvSpPr txBox="1"/>
          <p:nvPr>
            <p:ph idx="1" type="subTitle"/>
          </p:nvPr>
        </p:nvSpPr>
        <p:spPr>
          <a:xfrm>
            <a:off x="514398" y="2943000"/>
            <a:ext cx="8031000" cy="69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t/>
            </a:r>
            <a:endParaRPr/>
          </a:p>
          <a:p>
            <a:pPr indent="0" lvl="0" marL="0" marR="0" rtl="0" algn="l">
              <a:spcBef>
                <a:spcPts val="0"/>
              </a:spcBef>
              <a:spcAft>
                <a:spcPts val="0"/>
              </a:spcAft>
              <a:buClr>
                <a:srgbClr val="000000"/>
              </a:buClr>
              <a:buFont typeface="Arial"/>
              <a:buNone/>
            </a:pPr>
            <a:r>
              <a:rPr lang="en-US"/>
              <a:t>Harshvardhan J.Pandit</a:t>
            </a:r>
            <a:r>
              <a:rPr lang="en-US" sz="800"/>
              <a:t>  </a:t>
            </a:r>
            <a:r>
              <a:rPr lang="en-US" sz="1200"/>
              <a:t>| </a:t>
            </a:r>
            <a:r>
              <a:rPr lang="en-US" sz="1200" u="sng">
                <a:solidFill>
                  <a:schemeClr val="hlink"/>
                </a:solidFill>
                <a:hlinkClick r:id="rId3"/>
              </a:rPr>
              <a:t>pandith@tcd.ie</a:t>
            </a:r>
            <a:r>
              <a:rPr lang="en-US" sz="1200"/>
              <a:t> | @coolharsh55</a:t>
            </a:r>
            <a:endParaRPr sz="1200"/>
          </a:p>
          <a:p>
            <a:pPr indent="0" lvl="0" marL="0" marR="0" rtl="0" algn="l">
              <a:spcBef>
                <a:spcPts val="0"/>
              </a:spcBef>
              <a:spcAft>
                <a:spcPts val="0"/>
              </a:spcAft>
              <a:buClr>
                <a:srgbClr val="000000"/>
              </a:buClr>
              <a:buFont typeface="Arial"/>
              <a:buNone/>
            </a:pPr>
            <a:r>
              <a:rPr lang="en-US" sz="800"/>
              <a:t> ADAPT Centre, Trinity College Dublin, Ireland</a:t>
            </a:r>
            <a:endParaRPr sz="800"/>
          </a:p>
          <a:p>
            <a:pPr indent="0" lvl="0" marL="0" marR="0" rtl="0" algn="l">
              <a:spcBef>
                <a:spcPts val="0"/>
              </a:spcBef>
              <a:spcAft>
                <a:spcPts val="0"/>
              </a:spcAft>
              <a:buClr>
                <a:srgbClr val="000000"/>
              </a:buClr>
              <a:buFont typeface="Arial"/>
              <a:buNone/>
            </a:pPr>
            <a:r>
              <a:rPr lang="en-US"/>
              <a:t>Vitor Jesus, Shankar Ammai</a:t>
            </a:r>
            <a:endParaRPr/>
          </a:p>
          <a:p>
            <a:pPr indent="0" lvl="0" marL="0" marR="0" rtl="0" algn="l">
              <a:spcBef>
                <a:spcPts val="0"/>
              </a:spcBef>
              <a:spcAft>
                <a:spcPts val="0"/>
              </a:spcAft>
              <a:buClr>
                <a:srgbClr val="000000"/>
              </a:buClr>
              <a:buFont typeface="Arial"/>
              <a:buNone/>
            </a:pPr>
            <a:r>
              <a:rPr lang="en-US" sz="800">
                <a:solidFill>
                  <a:schemeClr val="dk1"/>
                </a:solidFill>
              </a:rPr>
              <a:t>PrivDash Ltd., United Kingdom | (former: Birmingham City University, UK)</a:t>
            </a:r>
            <a:endParaRPr sz="800">
              <a:solidFill>
                <a:schemeClr val="dk1"/>
              </a:solidFill>
            </a:endParaRPr>
          </a:p>
          <a:p>
            <a:pPr indent="0" lvl="0" marL="0" rtl="0" algn="l">
              <a:spcBef>
                <a:spcPts val="0"/>
              </a:spcBef>
              <a:spcAft>
                <a:spcPts val="0"/>
              </a:spcAft>
              <a:buClr>
                <a:schemeClr val="dk1"/>
              </a:buClr>
              <a:buFont typeface="Arial"/>
              <a:buNone/>
            </a:pPr>
            <a:r>
              <a:rPr lang="en-US">
                <a:solidFill>
                  <a:schemeClr val="dk1"/>
                </a:solidFill>
              </a:rPr>
              <a:t>Mark Lizar, Salvatore D’Agostino</a:t>
            </a:r>
            <a:endParaRPr>
              <a:solidFill>
                <a:schemeClr val="dk1"/>
              </a:solidFill>
            </a:endParaRPr>
          </a:p>
          <a:p>
            <a:pPr indent="0" lvl="0" marL="0" rtl="0" algn="l">
              <a:spcBef>
                <a:spcPts val="0"/>
              </a:spcBef>
              <a:spcAft>
                <a:spcPts val="0"/>
              </a:spcAft>
              <a:buClr>
                <a:schemeClr val="dk1"/>
              </a:buClr>
              <a:buFont typeface="Arial"/>
              <a:buNone/>
            </a:pPr>
            <a:r>
              <a:rPr lang="en-US" sz="800">
                <a:solidFill>
                  <a:schemeClr val="dk1"/>
                </a:solidFill>
              </a:rPr>
              <a:t>OpenConsent, London, United Kingdom</a:t>
            </a:r>
            <a:endParaRPr sz="800">
              <a:solidFill>
                <a:schemeClr val="dk1"/>
              </a:solidFill>
            </a:endParaRPr>
          </a:p>
          <a:p>
            <a:pPr indent="0" lvl="0" marL="0" rtl="0" algn="l">
              <a:spcBef>
                <a:spcPts val="0"/>
              </a:spcBef>
              <a:spcAft>
                <a:spcPts val="0"/>
              </a:spcAft>
              <a:buClr>
                <a:schemeClr val="dk1"/>
              </a:buClr>
              <a:buFont typeface="Arial"/>
              <a:buNone/>
            </a:pPr>
            <a:r>
              <a:t/>
            </a:r>
            <a:endParaRPr sz="800">
              <a:solidFill>
                <a:schemeClr val="dk1"/>
              </a:solidFill>
            </a:endParaRPr>
          </a:p>
          <a:p>
            <a:pPr indent="0" lvl="0" marL="0" rtl="0" algn="l">
              <a:spcBef>
                <a:spcPts val="0"/>
              </a:spcBef>
              <a:spcAft>
                <a:spcPts val="0"/>
              </a:spcAft>
              <a:buClr>
                <a:schemeClr val="dk1"/>
              </a:buClr>
              <a:buFont typeface="Arial"/>
              <a:buNone/>
            </a:pPr>
            <a:r>
              <a:t/>
            </a:r>
            <a:endParaRPr sz="800">
              <a:solidFill>
                <a:schemeClr val="dk1"/>
              </a:solidFill>
            </a:endParaRPr>
          </a:p>
        </p:txBody>
      </p:sp>
      <p:sp>
        <p:nvSpPr>
          <p:cNvPr id="27" name="Google Shape;27;p4"/>
          <p:cNvSpPr/>
          <p:nvPr/>
        </p:nvSpPr>
        <p:spPr>
          <a:xfrm>
            <a:off x="1253064" y="6568741"/>
            <a:ext cx="8212666" cy="680116"/>
          </a:xfrm>
          <a:prstGeom prst="rect">
            <a:avLst/>
          </a:prstGeom>
          <a:noFill/>
          <a:ln>
            <a:noFill/>
          </a:ln>
        </p:spPr>
        <p:txBody>
          <a:bodyPr anchorCtr="0" anchor="t" bIns="63500" lIns="63500" spcFirstLastPara="1" rIns="129350" wrap="square" tIns="63500">
            <a:noAutofit/>
          </a:bodyPr>
          <a:lstStyle/>
          <a:p>
            <a:pPr indent="-1588" lvl="0" marL="1588" marR="0" rtl="0" algn="l">
              <a:spcBef>
                <a:spcPts val="0"/>
              </a:spcBef>
              <a:spcAft>
                <a:spcPts val="0"/>
              </a:spcAft>
              <a:buNone/>
            </a:pPr>
            <a:r>
              <a:rPr b="0" i="0" lang="en-US" sz="800" u="none" cap="none" strike="noStrike">
                <a:solidFill>
                  <a:schemeClr val="lt1"/>
                </a:solidFill>
                <a:latin typeface="Arial"/>
                <a:ea typeface="Arial"/>
                <a:cs typeface="Arial"/>
                <a:sym typeface="Arial"/>
              </a:rPr>
              <a:t>The ADAPT Centre is funded under the SFI Research Centres Programme (Grant 13/RC/2106) and is co-funded under the European Regional Development Fund.</a:t>
            </a:r>
            <a:endParaRPr b="1" i="0" sz="800" u="none" cap="none" strike="noStrike">
              <a:solidFill>
                <a:schemeClr val="lt1"/>
              </a:solidFill>
              <a:latin typeface="Arial"/>
              <a:ea typeface="Arial"/>
              <a:cs typeface="Arial"/>
              <a:sym typeface="Arial"/>
            </a:endParaRPr>
          </a:p>
        </p:txBody>
      </p:sp>
      <p:pic>
        <p:nvPicPr>
          <p:cNvPr descr="ESF Logos_w.eps" id="28" name="Google Shape;28;p4"/>
          <p:cNvPicPr preferRelativeResize="0"/>
          <p:nvPr/>
        </p:nvPicPr>
        <p:blipFill rotWithShape="1">
          <a:blip r:embed="rId4">
            <a:alphaModFix/>
          </a:blip>
          <a:srcRect b="0" l="0" r="0" t="0"/>
          <a:stretch/>
        </p:blipFill>
        <p:spPr>
          <a:xfrm>
            <a:off x="6411171" y="6278627"/>
            <a:ext cx="2597362" cy="274569"/>
          </a:xfrm>
          <a:prstGeom prst="rect">
            <a:avLst/>
          </a:prstGeom>
          <a:noFill/>
          <a:ln>
            <a:noFill/>
          </a:ln>
        </p:spPr>
      </p:pic>
      <p:pic>
        <p:nvPicPr>
          <p:cNvPr id="29" name="Google Shape;29;p4"/>
          <p:cNvPicPr preferRelativeResize="0"/>
          <p:nvPr/>
        </p:nvPicPr>
        <p:blipFill>
          <a:blip r:embed="rId5">
            <a:alphaModFix/>
          </a:blip>
          <a:stretch>
            <a:fillRect/>
          </a:stretch>
        </p:blipFill>
        <p:spPr>
          <a:xfrm>
            <a:off x="4989475" y="6278063"/>
            <a:ext cx="1340759" cy="275725"/>
          </a:xfrm>
          <a:prstGeom prst="rect">
            <a:avLst/>
          </a:prstGeom>
          <a:noFill/>
          <a:ln>
            <a:noFill/>
          </a:ln>
        </p:spPr>
      </p:pic>
      <p:pic>
        <p:nvPicPr>
          <p:cNvPr id="30" name="Google Shape;30;p4"/>
          <p:cNvPicPr preferRelativeResize="0"/>
          <p:nvPr/>
        </p:nvPicPr>
        <p:blipFill>
          <a:blip r:embed="rId6">
            <a:alphaModFix/>
          </a:blip>
          <a:stretch>
            <a:fillRect/>
          </a:stretch>
        </p:blipFill>
        <p:spPr>
          <a:xfrm>
            <a:off x="7644172" y="3028342"/>
            <a:ext cx="1054004" cy="275731"/>
          </a:xfrm>
          <a:prstGeom prst="rect">
            <a:avLst/>
          </a:prstGeom>
          <a:noFill/>
          <a:ln>
            <a:noFill/>
          </a:ln>
        </p:spPr>
      </p:pic>
      <p:pic>
        <p:nvPicPr>
          <p:cNvPr id="31" name="Google Shape;31;p4"/>
          <p:cNvPicPr preferRelativeResize="0"/>
          <p:nvPr/>
        </p:nvPicPr>
        <p:blipFill>
          <a:blip r:embed="rId7">
            <a:alphaModFix/>
          </a:blip>
          <a:stretch>
            <a:fillRect/>
          </a:stretch>
        </p:blipFill>
        <p:spPr>
          <a:xfrm>
            <a:off x="700850" y="6232037"/>
            <a:ext cx="1323269" cy="367750"/>
          </a:xfrm>
          <a:prstGeom prst="rect">
            <a:avLst/>
          </a:prstGeom>
          <a:noFill/>
          <a:ln>
            <a:noFill/>
          </a:ln>
        </p:spPr>
      </p:pic>
      <p:pic>
        <p:nvPicPr>
          <p:cNvPr id="32" name="Google Shape;32;p4"/>
          <p:cNvPicPr preferRelativeResize="0"/>
          <p:nvPr/>
        </p:nvPicPr>
        <p:blipFill>
          <a:blip r:embed="rId8">
            <a:alphaModFix/>
          </a:blip>
          <a:stretch>
            <a:fillRect/>
          </a:stretch>
        </p:blipFill>
        <p:spPr>
          <a:xfrm>
            <a:off x="7694475" y="225982"/>
            <a:ext cx="1314108" cy="459775"/>
          </a:xfrm>
          <a:prstGeom prst="rect">
            <a:avLst/>
          </a:prstGeom>
          <a:noFill/>
          <a:ln>
            <a:noFill/>
          </a:ln>
        </p:spPr>
      </p:pic>
      <p:sp>
        <p:nvSpPr>
          <p:cNvPr id="33" name="Google Shape;33;p4"/>
          <p:cNvSpPr txBox="1"/>
          <p:nvPr/>
        </p:nvSpPr>
        <p:spPr>
          <a:xfrm>
            <a:off x="2147975" y="5457300"/>
            <a:ext cx="6817500" cy="677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This work has been funded under the European Union’s Horizon 2020 research and innovation programme NGI TRUST Grant#825618 for Project#3.40 Privacy-as-Expected: Consent Gateway. Harshvardhan J. Pandit is also funded by Irish Research Council Government of Ireland Postdoctoral Fellowship Grant#GOIPD/2020/790; and ADAPT SFI Centre for Digital Media Technology funded by Science Foundation Ireland through SFI Research Centres Programme and co-funded under European Regional Development Fund (ERDF) through Grant#13/RC/2106_P2.</a:t>
            </a:r>
            <a:endParaRPr sz="800"/>
          </a:p>
        </p:txBody>
      </p:sp>
      <p:pic>
        <p:nvPicPr>
          <p:cNvPr id="34" name="Google Shape;34;p4"/>
          <p:cNvPicPr preferRelativeResize="0"/>
          <p:nvPr/>
        </p:nvPicPr>
        <p:blipFill rotWithShape="1">
          <a:blip r:embed="rId9">
            <a:alphaModFix/>
          </a:blip>
          <a:srcRect b="0" l="0" r="0" t="0"/>
          <a:stretch/>
        </p:blipFill>
        <p:spPr>
          <a:xfrm>
            <a:off x="2105070" y="6232065"/>
            <a:ext cx="1624972" cy="367750"/>
          </a:xfrm>
          <a:prstGeom prst="rect">
            <a:avLst/>
          </a:prstGeom>
          <a:noFill/>
          <a:ln>
            <a:noFill/>
          </a:ln>
        </p:spPr>
      </p:pic>
      <p:pic>
        <p:nvPicPr>
          <p:cNvPr id="35" name="Google Shape;35;p4"/>
          <p:cNvPicPr preferRelativeResize="0"/>
          <p:nvPr/>
        </p:nvPicPr>
        <p:blipFill rotWithShape="1">
          <a:blip r:embed="rId10">
            <a:alphaModFix/>
          </a:blip>
          <a:srcRect b="0" l="0" r="0" t="0"/>
          <a:stretch/>
        </p:blipFill>
        <p:spPr>
          <a:xfrm>
            <a:off x="3811001" y="6232063"/>
            <a:ext cx="1097531" cy="367750"/>
          </a:xfrm>
          <a:prstGeom prst="rect">
            <a:avLst/>
          </a:prstGeom>
          <a:noFill/>
          <a:ln>
            <a:noFill/>
          </a:ln>
        </p:spPr>
      </p:pic>
      <p:sp>
        <p:nvSpPr>
          <p:cNvPr id="36" name="Google Shape;36;p4"/>
          <p:cNvSpPr txBox="1"/>
          <p:nvPr/>
        </p:nvSpPr>
        <p:spPr>
          <a:xfrm>
            <a:off x="572900" y="2943000"/>
            <a:ext cx="7914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rgbClr val="980000"/>
                </a:solidFill>
              </a:rPr>
              <a:t>Privacy as Expected: Consent Gateway (PAECG) Project funded by </a:t>
            </a:r>
            <a:endParaRPr b="1" sz="600">
              <a:solidFill>
                <a:srgbClr val="98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Scenario #1: All Parties utilise PAECG protocols</a:t>
            </a:r>
            <a:endParaRPr/>
          </a:p>
        </p:txBody>
      </p:sp>
      <p:pic>
        <p:nvPicPr>
          <p:cNvPr id="101" name="Google Shape;101;p13"/>
          <p:cNvPicPr preferRelativeResize="0"/>
          <p:nvPr/>
        </p:nvPicPr>
        <p:blipFill rotWithShape="1">
          <a:blip r:embed="rId3">
            <a:alphaModFix/>
          </a:blip>
          <a:srcRect b="63015" l="0" r="0" t="0"/>
          <a:stretch/>
        </p:blipFill>
        <p:spPr>
          <a:xfrm>
            <a:off x="533850" y="891824"/>
            <a:ext cx="8076298" cy="1916525"/>
          </a:xfrm>
          <a:prstGeom prst="rect">
            <a:avLst/>
          </a:prstGeom>
          <a:noFill/>
          <a:ln>
            <a:noFill/>
          </a:ln>
        </p:spPr>
      </p:pic>
      <p:sp>
        <p:nvSpPr>
          <p:cNvPr id="102" name="Google Shape;102;p13"/>
          <p:cNvSpPr txBox="1"/>
          <p:nvPr/>
        </p:nvSpPr>
        <p:spPr>
          <a:xfrm>
            <a:off x="837600" y="2960750"/>
            <a:ext cx="74688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400"/>
              </a:spcBef>
              <a:spcAft>
                <a:spcPts val="0"/>
              </a:spcAft>
              <a:buClr>
                <a:schemeClr val="dk1"/>
              </a:buClr>
              <a:buSzPts val="2000"/>
              <a:buAutoNum type="arabicPeriod"/>
            </a:pPr>
            <a:r>
              <a:rPr lang="en-US" sz="2000">
                <a:solidFill>
                  <a:schemeClr val="dk1"/>
                </a:solidFill>
              </a:rPr>
              <a:t>User has a browser plugin as </a:t>
            </a:r>
            <a:r>
              <a:rPr i="1" lang="en-US" sz="2000">
                <a:solidFill>
                  <a:schemeClr val="dk1"/>
                </a:solidFill>
              </a:rPr>
              <a:t>User Agent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Controller implements PAECG protocol on server</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generate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sign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hold copies of signed Consent Receipt</a:t>
            </a:r>
            <a:endParaRPr sz="20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Scenario #2: CG as Trusted Witness</a:t>
            </a:r>
            <a:endParaRPr/>
          </a:p>
        </p:txBody>
      </p:sp>
      <p:pic>
        <p:nvPicPr>
          <p:cNvPr id="108" name="Google Shape;108;p14"/>
          <p:cNvPicPr preferRelativeResize="0"/>
          <p:nvPr/>
        </p:nvPicPr>
        <p:blipFill rotWithShape="1">
          <a:blip r:embed="rId3">
            <a:alphaModFix/>
          </a:blip>
          <a:srcRect b="0" l="0" r="0" t="39925"/>
          <a:stretch/>
        </p:blipFill>
        <p:spPr>
          <a:xfrm>
            <a:off x="533850" y="827150"/>
            <a:ext cx="8076298" cy="3112974"/>
          </a:xfrm>
          <a:prstGeom prst="rect">
            <a:avLst/>
          </a:prstGeom>
          <a:noFill/>
          <a:ln>
            <a:noFill/>
          </a:ln>
        </p:spPr>
      </p:pic>
      <p:sp>
        <p:nvSpPr>
          <p:cNvPr id="109" name="Google Shape;109;p14"/>
          <p:cNvSpPr txBox="1"/>
          <p:nvPr/>
        </p:nvSpPr>
        <p:spPr>
          <a:xfrm>
            <a:off x="837600" y="3951350"/>
            <a:ext cx="74688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400"/>
              </a:spcBef>
              <a:spcAft>
                <a:spcPts val="0"/>
              </a:spcAft>
              <a:buClr>
                <a:schemeClr val="dk1"/>
              </a:buClr>
              <a:buSzPts val="2000"/>
              <a:buAutoNum type="arabicPeriod"/>
            </a:pPr>
            <a:r>
              <a:rPr lang="en-US" sz="2000">
                <a:solidFill>
                  <a:schemeClr val="dk1"/>
                </a:solidFill>
              </a:rPr>
              <a:t>User has a browser plugin as </a:t>
            </a:r>
            <a:r>
              <a:rPr i="1" lang="en-US" sz="2000">
                <a:solidFill>
                  <a:schemeClr val="dk1"/>
                </a:solidFill>
              </a:rPr>
              <a:t>User Agent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Controller implements PAECG protocol on server</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generate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 CG sign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hold copies of signed Consent Receipt</a:t>
            </a:r>
            <a:endParaRPr sz="2000">
              <a:solidFill>
                <a:schemeClr val="dk1"/>
              </a:solidFill>
            </a:endParaRPr>
          </a:p>
        </p:txBody>
      </p:sp>
      <p:cxnSp>
        <p:nvCxnSpPr>
          <p:cNvPr id="110" name="Google Shape;110;p14"/>
          <p:cNvCxnSpPr/>
          <p:nvPr/>
        </p:nvCxnSpPr>
        <p:spPr>
          <a:xfrm flipH="1">
            <a:off x="3988125" y="1804725"/>
            <a:ext cx="3195600" cy="862800"/>
          </a:xfrm>
          <a:prstGeom prst="straightConnector1">
            <a:avLst/>
          </a:prstGeom>
          <a:noFill/>
          <a:ln cap="flat" cmpd="sng" w="19050">
            <a:solidFill>
              <a:srgbClr val="434343"/>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Scenario #2: CG as Trusted Witness</a:t>
            </a:r>
            <a:endParaRPr/>
          </a:p>
        </p:txBody>
      </p:sp>
      <p:pic>
        <p:nvPicPr>
          <p:cNvPr id="116" name="Google Shape;116;p15"/>
          <p:cNvPicPr preferRelativeResize="0"/>
          <p:nvPr/>
        </p:nvPicPr>
        <p:blipFill rotWithShape="1">
          <a:blip r:embed="rId3">
            <a:alphaModFix/>
          </a:blip>
          <a:srcRect b="0" l="0" r="0" t="39925"/>
          <a:stretch/>
        </p:blipFill>
        <p:spPr>
          <a:xfrm>
            <a:off x="533850" y="827150"/>
            <a:ext cx="8076298" cy="3112974"/>
          </a:xfrm>
          <a:prstGeom prst="rect">
            <a:avLst/>
          </a:prstGeom>
          <a:noFill/>
          <a:ln>
            <a:noFill/>
          </a:ln>
        </p:spPr>
      </p:pic>
      <p:sp>
        <p:nvSpPr>
          <p:cNvPr id="117" name="Google Shape;117;p15"/>
          <p:cNvSpPr txBox="1"/>
          <p:nvPr/>
        </p:nvSpPr>
        <p:spPr>
          <a:xfrm>
            <a:off x="837600" y="3951350"/>
            <a:ext cx="74688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400"/>
              </a:spcBef>
              <a:spcAft>
                <a:spcPts val="0"/>
              </a:spcAft>
              <a:buClr>
                <a:schemeClr val="dk1"/>
              </a:buClr>
              <a:buSzPts val="2000"/>
              <a:buAutoNum type="arabicPeriod"/>
            </a:pPr>
            <a:r>
              <a:rPr lang="en-US" sz="2000">
                <a:solidFill>
                  <a:schemeClr val="dk1"/>
                </a:solidFill>
              </a:rPr>
              <a:t>User has a browser plugin as </a:t>
            </a:r>
            <a:r>
              <a:rPr i="1" lang="en-US" sz="2000">
                <a:solidFill>
                  <a:schemeClr val="dk1"/>
                </a:solidFill>
              </a:rPr>
              <a:t>User Agent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Controller does not implement PAECG protocol on server</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generate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User + CG (on behalf of Controller) sign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Both hold copies of signed Consent Receipt</a:t>
            </a:r>
            <a:endParaRPr sz="2000">
              <a:solidFill>
                <a:schemeClr val="dk1"/>
              </a:solidFill>
            </a:endParaRPr>
          </a:p>
        </p:txBody>
      </p:sp>
      <p:cxnSp>
        <p:nvCxnSpPr>
          <p:cNvPr id="118" name="Google Shape;118;p15"/>
          <p:cNvCxnSpPr/>
          <p:nvPr/>
        </p:nvCxnSpPr>
        <p:spPr>
          <a:xfrm>
            <a:off x="7183725" y="1804725"/>
            <a:ext cx="0" cy="1417500"/>
          </a:xfrm>
          <a:prstGeom prst="straightConnector1">
            <a:avLst/>
          </a:prstGeom>
          <a:noFill/>
          <a:ln cap="flat" cmpd="sng" w="19050">
            <a:solidFill>
              <a:srgbClr val="434343"/>
            </a:solidFill>
            <a:prstDash val="solid"/>
            <a:round/>
            <a:headEnd len="med" w="med" type="none"/>
            <a:tailEnd len="med" w="med" type="triangle"/>
          </a:ln>
        </p:spPr>
      </p:cxnSp>
      <p:cxnSp>
        <p:nvCxnSpPr>
          <p:cNvPr id="119" name="Google Shape;119;p15"/>
          <p:cNvCxnSpPr/>
          <p:nvPr/>
        </p:nvCxnSpPr>
        <p:spPr>
          <a:xfrm flipH="1">
            <a:off x="4239350" y="1822350"/>
            <a:ext cx="2750700" cy="7371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6"/>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Scenario #3: Controller does not sign</a:t>
            </a:r>
            <a:endParaRPr/>
          </a:p>
        </p:txBody>
      </p:sp>
      <p:pic>
        <p:nvPicPr>
          <p:cNvPr id="125" name="Google Shape;125;p16"/>
          <p:cNvPicPr preferRelativeResize="0"/>
          <p:nvPr/>
        </p:nvPicPr>
        <p:blipFill rotWithShape="1">
          <a:blip r:embed="rId3">
            <a:alphaModFix/>
          </a:blip>
          <a:srcRect b="0" l="0" r="0" t="39925"/>
          <a:stretch/>
        </p:blipFill>
        <p:spPr>
          <a:xfrm>
            <a:off x="533850" y="827150"/>
            <a:ext cx="8076298" cy="3112974"/>
          </a:xfrm>
          <a:prstGeom prst="rect">
            <a:avLst/>
          </a:prstGeom>
          <a:noFill/>
          <a:ln>
            <a:noFill/>
          </a:ln>
        </p:spPr>
      </p:pic>
      <p:sp>
        <p:nvSpPr>
          <p:cNvPr id="126" name="Google Shape;126;p16"/>
          <p:cNvSpPr txBox="1"/>
          <p:nvPr/>
        </p:nvSpPr>
        <p:spPr>
          <a:xfrm>
            <a:off x="837600" y="3951350"/>
            <a:ext cx="74688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50000"/>
              </a:lnSpc>
              <a:spcBef>
                <a:spcPts val="400"/>
              </a:spcBef>
              <a:spcAft>
                <a:spcPts val="0"/>
              </a:spcAft>
              <a:buClr>
                <a:schemeClr val="dk1"/>
              </a:buClr>
              <a:buSzPts val="2000"/>
              <a:buAutoNum type="arabicPeriod"/>
            </a:pPr>
            <a:r>
              <a:rPr lang="en-US" sz="2000">
                <a:solidFill>
                  <a:schemeClr val="dk1"/>
                </a:solidFill>
              </a:rPr>
              <a:t>User has a browser plugin as </a:t>
            </a:r>
            <a:r>
              <a:rPr i="1" lang="en-US" sz="2000">
                <a:solidFill>
                  <a:schemeClr val="dk1"/>
                </a:solidFill>
              </a:rPr>
              <a:t>User Agent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Controller implements PAECG protocol on server</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User generates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User + CG (as Witness) sign Consent Receipt</a:t>
            </a:r>
            <a:endParaRPr sz="2000">
              <a:solidFill>
                <a:schemeClr val="dk1"/>
              </a:solidFill>
            </a:endParaRPr>
          </a:p>
          <a:p>
            <a:pPr indent="-355600" lvl="0" marL="457200" rtl="0" algn="l">
              <a:lnSpc>
                <a:spcPct val="150000"/>
              </a:lnSpc>
              <a:spcBef>
                <a:spcPts val="0"/>
              </a:spcBef>
              <a:spcAft>
                <a:spcPts val="0"/>
              </a:spcAft>
              <a:buClr>
                <a:schemeClr val="dk1"/>
              </a:buClr>
              <a:buSzPts val="2000"/>
              <a:buAutoNum type="arabicPeriod"/>
            </a:pPr>
            <a:r>
              <a:rPr lang="en-US" sz="2000">
                <a:solidFill>
                  <a:schemeClr val="dk1"/>
                </a:solidFill>
              </a:rPr>
              <a:t>User has signed Consent Receipt</a:t>
            </a:r>
            <a:endParaRPr sz="2000">
              <a:solidFill>
                <a:schemeClr val="dk1"/>
              </a:solidFill>
            </a:endParaRPr>
          </a:p>
        </p:txBody>
      </p:sp>
      <p:cxnSp>
        <p:nvCxnSpPr>
          <p:cNvPr id="127" name="Google Shape;127;p16"/>
          <p:cNvCxnSpPr/>
          <p:nvPr/>
        </p:nvCxnSpPr>
        <p:spPr>
          <a:xfrm flipH="1">
            <a:off x="4239350" y="1822350"/>
            <a:ext cx="2750700" cy="737100"/>
          </a:xfrm>
          <a:prstGeom prst="straightConnector1">
            <a:avLst/>
          </a:prstGeom>
          <a:noFill/>
          <a:ln cap="flat" cmpd="sng" w="9525">
            <a:solidFill>
              <a:srgbClr val="FF0000"/>
            </a:solidFill>
            <a:prstDash val="dash"/>
            <a:round/>
            <a:headEnd len="med" w="med" type="none"/>
            <a:tailEnd len="med" w="med" type="diamond"/>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7"/>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Information required for Record+Receipt</a:t>
            </a:r>
            <a:endParaRPr/>
          </a:p>
        </p:txBody>
      </p:sp>
      <p:sp>
        <p:nvSpPr>
          <p:cNvPr id="133" name="Google Shape;133;p17"/>
          <p:cNvSpPr txBox="1"/>
          <p:nvPr>
            <p:ph idx="1" type="body"/>
          </p:nvPr>
        </p:nvSpPr>
        <p:spPr>
          <a:xfrm>
            <a:off x="243088" y="1117689"/>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US"/>
              <a:t>Credentials / Signing</a:t>
            </a:r>
            <a:endParaRPr/>
          </a:p>
          <a:p>
            <a:pPr indent="-431800" lvl="0" marL="457200" rtl="0" algn="l">
              <a:spcBef>
                <a:spcPts val="400"/>
              </a:spcBef>
              <a:spcAft>
                <a:spcPts val="0"/>
              </a:spcAft>
              <a:buSzPts val="3200"/>
              <a:buAutoNum type="arabicParenR"/>
            </a:pPr>
            <a:r>
              <a:rPr lang="en-US"/>
              <a:t>Explicit keys provided by each party </a:t>
            </a:r>
            <a:endParaRPr/>
          </a:p>
          <a:p>
            <a:pPr indent="-431800" lvl="0" marL="457200" rtl="0" algn="l">
              <a:spcBef>
                <a:spcPts val="0"/>
              </a:spcBef>
              <a:spcAft>
                <a:spcPts val="0"/>
              </a:spcAft>
              <a:buSzPts val="3200"/>
              <a:buAutoNum type="arabicParenR"/>
            </a:pPr>
            <a:r>
              <a:rPr lang="en-US"/>
              <a:t>Utilise certificates used for websites (e.g. HTTPS/TLS)</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US"/>
              <a:t>Information within Receipt</a:t>
            </a:r>
            <a:endParaRPr/>
          </a:p>
          <a:p>
            <a:pPr indent="-431800" lvl="0" marL="457200" rtl="0" algn="l">
              <a:spcBef>
                <a:spcPts val="400"/>
              </a:spcBef>
              <a:spcAft>
                <a:spcPts val="0"/>
              </a:spcAft>
              <a:buSzPts val="3200"/>
              <a:buAutoNum type="arabicParenR"/>
            </a:pPr>
            <a:r>
              <a:rPr lang="en-US"/>
              <a:t>Self-declaration, e.g. website explicitly lists it in web-page </a:t>
            </a:r>
            <a:endParaRPr/>
          </a:p>
          <a:p>
            <a:pPr indent="-431800" lvl="0" marL="457200" rtl="0" algn="l">
              <a:spcBef>
                <a:spcPts val="0"/>
              </a:spcBef>
              <a:spcAft>
                <a:spcPts val="0"/>
              </a:spcAft>
              <a:buSzPts val="3200"/>
              <a:buAutoNum type="arabicParenR"/>
            </a:pPr>
            <a:r>
              <a:rPr lang="en-US"/>
              <a:t>Annotated semantics, e.g. website implicitly lists elements which can be extracted from web-page</a:t>
            </a:r>
            <a:endParaRPr/>
          </a:p>
          <a:p>
            <a:pPr indent="-431800" lvl="0" marL="457200" rtl="0" algn="l">
              <a:spcBef>
                <a:spcPts val="0"/>
              </a:spcBef>
              <a:spcAft>
                <a:spcPts val="0"/>
              </a:spcAft>
              <a:buSzPts val="3200"/>
              <a:buAutoNum type="arabicParenR"/>
            </a:pPr>
            <a:r>
              <a:rPr lang="en-US"/>
              <a:t>Derived, e.g. take information from consent notices using NLP</a:t>
            </a:r>
            <a:endParaRPr/>
          </a:p>
          <a:p>
            <a:pPr indent="-431800" lvl="0" marL="457200" rtl="0" algn="l">
              <a:spcBef>
                <a:spcPts val="0"/>
              </a:spcBef>
              <a:spcAft>
                <a:spcPts val="0"/>
              </a:spcAft>
              <a:buSzPts val="3200"/>
              <a:buAutoNum type="arabicParenR"/>
            </a:pPr>
            <a:r>
              <a:rPr lang="en-US"/>
              <a:t>Provided, e.g. third party public registry of information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In Conclusion...</a:t>
            </a:r>
            <a:endParaRPr/>
          </a:p>
        </p:txBody>
      </p:sp>
      <p:sp>
        <p:nvSpPr>
          <p:cNvPr id="139" name="Google Shape;139;p18"/>
          <p:cNvSpPr txBox="1"/>
          <p:nvPr>
            <p:ph idx="1" type="body"/>
          </p:nvPr>
        </p:nvSpPr>
        <p:spPr>
          <a:xfrm>
            <a:off x="243088" y="1498689"/>
            <a:ext cx="8229600" cy="3193500"/>
          </a:xfrm>
          <a:prstGeom prst="rect">
            <a:avLst/>
          </a:prstGeom>
        </p:spPr>
        <p:txBody>
          <a:bodyPr anchorCtr="0" anchor="t" bIns="91425" lIns="91425" spcFirstLastPara="1" rIns="91425" wrap="square" tIns="91425">
            <a:noAutofit/>
          </a:bodyPr>
          <a:lstStyle/>
          <a:p>
            <a:pPr indent="-431800" lvl="0" marL="457200" rtl="0" algn="l">
              <a:spcBef>
                <a:spcPts val="400"/>
              </a:spcBef>
              <a:spcAft>
                <a:spcPts val="0"/>
              </a:spcAft>
              <a:buSzPts val="3200"/>
              <a:buChar char="●"/>
            </a:pPr>
            <a:r>
              <a:rPr lang="en-US"/>
              <a:t>The issue of ‘accountable consent’ is a web-scale problem</a:t>
            </a:r>
            <a:endParaRPr/>
          </a:p>
          <a:p>
            <a:pPr indent="-431800" lvl="0" marL="457200" rtl="0" algn="l">
              <a:spcBef>
                <a:spcPts val="0"/>
              </a:spcBef>
              <a:spcAft>
                <a:spcPts val="0"/>
              </a:spcAft>
              <a:buSzPts val="3200"/>
              <a:buChar char="●"/>
            </a:pPr>
            <a:r>
              <a:rPr lang="en-US"/>
              <a:t>PAECG provides a solution for practical accountability and implementation using cryptographic protocols</a:t>
            </a:r>
            <a:endParaRPr/>
          </a:p>
          <a:p>
            <a:pPr indent="-431800" lvl="0" marL="457200" rtl="0" algn="l">
              <a:spcBef>
                <a:spcPts val="0"/>
              </a:spcBef>
              <a:spcAft>
                <a:spcPts val="0"/>
              </a:spcAft>
              <a:buSzPts val="3200"/>
              <a:buChar char="●"/>
            </a:pPr>
            <a:r>
              <a:rPr lang="en-US"/>
              <a:t>Introduces the novel concept of a ‘Consent Gateway’ </a:t>
            </a:r>
            <a:endParaRPr/>
          </a:p>
          <a:p>
            <a:pPr indent="-431800" lvl="0" marL="457200" rtl="0" algn="l">
              <a:spcBef>
                <a:spcPts val="0"/>
              </a:spcBef>
              <a:spcAft>
                <a:spcPts val="0"/>
              </a:spcAft>
              <a:buSzPts val="3200"/>
              <a:buChar char="●"/>
            </a:pPr>
            <a:r>
              <a:rPr lang="en-US"/>
              <a:t>Receipts can be utilised as records of consent, for accountability, legal enforcement, further interactions, identification and authentication, and clari</a:t>
            </a:r>
            <a:r>
              <a:rPr lang="en-US"/>
              <a:t>fication in disputes.</a:t>
            </a:r>
            <a:endParaRPr/>
          </a:p>
          <a:p>
            <a:pPr indent="-431800" lvl="0" marL="457200" rtl="0" algn="l">
              <a:spcBef>
                <a:spcPts val="0"/>
              </a:spcBef>
              <a:spcAft>
                <a:spcPts val="0"/>
              </a:spcAft>
              <a:buSzPts val="3200"/>
              <a:buChar char="●"/>
            </a:pPr>
            <a:r>
              <a:rPr lang="en-US"/>
              <a:t>Contributions to ongoing standardisation efforts in ISO/IEC, Schema.org, Kantara ANCR, W3C DPVCG, and more.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5"/>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Consent on the Web: An Interactive Contract</a:t>
            </a:r>
            <a:endParaRPr/>
          </a:p>
        </p:txBody>
      </p:sp>
      <p:pic>
        <p:nvPicPr>
          <p:cNvPr id="42" name="Google Shape;42;p5"/>
          <p:cNvPicPr preferRelativeResize="0"/>
          <p:nvPr/>
        </p:nvPicPr>
        <p:blipFill>
          <a:blip r:embed="rId3">
            <a:alphaModFix/>
          </a:blip>
          <a:stretch>
            <a:fillRect/>
          </a:stretch>
        </p:blipFill>
        <p:spPr>
          <a:xfrm>
            <a:off x="243075" y="917726"/>
            <a:ext cx="4000001" cy="5574626"/>
          </a:xfrm>
          <a:prstGeom prst="rect">
            <a:avLst/>
          </a:prstGeom>
          <a:noFill/>
          <a:ln>
            <a:noFill/>
          </a:ln>
        </p:spPr>
      </p:pic>
      <p:sp>
        <p:nvSpPr>
          <p:cNvPr id="43" name="Google Shape;43;p5"/>
          <p:cNvSpPr txBox="1"/>
          <p:nvPr/>
        </p:nvSpPr>
        <p:spPr>
          <a:xfrm>
            <a:off x="710450" y="6092150"/>
            <a:ext cx="31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434343"/>
                </a:solidFill>
                <a:latin typeface="Helvetica Neue"/>
                <a:ea typeface="Helvetica Neue"/>
                <a:cs typeface="Helvetica Neue"/>
                <a:sym typeface="Helvetica Neue"/>
              </a:rPr>
              <a:t>google.com (and .others)</a:t>
            </a:r>
            <a:endParaRPr>
              <a:solidFill>
                <a:srgbClr val="434343"/>
              </a:solidFill>
              <a:latin typeface="Helvetica Neue"/>
              <a:ea typeface="Helvetica Neue"/>
              <a:cs typeface="Helvetica Neue"/>
              <a:sym typeface="Helvetica Neue"/>
            </a:endParaRPr>
          </a:p>
        </p:txBody>
      </p:sp>
      <p:cxnSp>
        <p:nvCxnSpPr>
          <p:cNvPr id="44" name="Google Shape;44;p5"/>
          <p:cNvCxnSpPr/>
          <p:nvPr/>
        </p:nvCxnSpPr>
        <p:spPr>
          <a:xfrm>
            <a:off x="404575" y="1233450"/>
            <a:ext cx="1213800" cy="0"/>
          </a:xfrm>
          <a:prstGeom prst="straightConnector1">
            <a:avLst/>
          </a:prstGeom>
          <a:noFill/>
          <a:ln cap="flat" cmpd="sng" w="9525">
            <a:solidFill>
              <a:schemeClr val="dk2"/>
            </a:solidFill>
            <a:prstDash val="solid"/>
            <a:round/>
            <a:headEnd len="med" w="med" type="none"/>
            <a:tailEnd len="med" w="med" type="none"/>
          </a:ln>
        </p:spPr>
      </p:cxnSp>
      <p:cxnSp>
        <p:nvCxnSpPr>
          <p:cNvPr id="45" name="Google Shape;45;p5"/>
          <p:cNvCxnSpPr/>
          <p:nvPr/>
        </p:nvCxnSpPr>
        <p:spPr>
          <a:xfrm>
            <a:off x="404575" y="2526100"/>
            <a:ext cx="1213800" cy="0"/>
          </a:xfrm>
          <a:prstGeom prst="straightConnector1">
            <a:avLst/>
          </a:prstGeom>
          <a:noFill/>
          <a:ln cap="flat" cmpd="sng" w="9525">
            <a:solidFill>
              <a:schemeClr val="dk2"/>
            </a:solidFill>
            <a:prstDash val="solid"/>
            <a:round/>
            <a:headEnd len="med" w="med" type="none"/>
            <a:tailEnd len="med" w="med" type="none"/>
          </a:ln>
        </p:spPr>
      </p:cxnSp>
      <p:cxnSp>
        <p:nvCxnSpPr>
          <p:cNvPr id="46" name="Google Shape;46;p5"/>
          <p:cNvCxnSpPr/>
          <p:nvPr/>
        </p:nvCxnSpPr>
        <p:spPr>
          <a:xfrm>
            <a:off x="325625" y="3828650"/>
            <a:ext cx="1213800" cy="0"/>
          </a:xfrm>
          <a:prstGeom prst="straightConnector1">
            <a:avLst/>
          </a:prstGeom>
          <a:noFill/>
          <a:ln cap="flat" cmpd="sng" w="9525">
            <a:solidFill>
              <a:schemeClr val="dk2"/>
            </a:solidFill>
            <a:prstDash val="solid"/>
            <a:round/>
            <a:headEnd len="med" w="med" type="none"/>
            <a:tailEnd len="med" w="med" type="none"/>
          </a:ln>
        </p:spPr>
      </p:cxnSp>
      <p:pic>
        <p:nvPicPr>
          <p:cNvPr id="47" name="Google Shape;47;p5"/>
          <p:cNvPicPr preferRelativeResize="0"/>
          <p:nvPr/>
        </p:nvPicPr>
        <p:blipFill>
          <a:blip r:embed="rId4">
            <a:alphaModFix/>
          </a:blip>
          <a:stretch>
            <a:fillRect/>
          </a:stretch>
        </p:blipFill>
        <p:spPr>
          <a:xfrm>
            <a:off x="4404276" y="917713"/>
            <a:ext cx="4596125" cy="3327442"/>
          </a:xfrm>
          <a:prstGeom prst="rect">
            <a:avLst/>
          </a:prstGeom>
          <a:noFill/>
          <a:ln>
            <a:noFill/>
          </a:ln>
        </p:spPr>
      </p:pic>
      <p:sp>
        <p:nvSpPr>
          <p:cNvPr id="48" name="Google Shape;48;p5"/>
          <p:cNvSpPr txBox="1"/>
          <p:nvPr/>
        </p:nvSpPr>
        <p:spPr>
          <a:xfrm>
            <a:off x="4758113" y="1233438"/>
            <a:ext cx="31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434343"/>
                </a:solidFill>
                <a:latin typeface="Helvetica Neue"/>
                <a:ea typeface="Helvetica Neue"/>
                <a:cs typeface="Helvetica Neue"/>
                <a:sym typeface="Helvetica Neue"/>
              </a:rPr>
              <a:t>quantcast</a:t>
            </a:r>
            <a:r>
              <a:rPr lang="en-US">
                <a:solidFill>
                  <a:srgbClr val="434343"/>
                </a:solidFill>
                <a:latin typeface="Helvetica Neue"/>
                <a:ea typeface="Helvetica Neue"/>
                <a:cs typeface="Helvetica Neue"/>
                <a:sym typeface="Helvetica Neue"/>
              </a:rPr>
              <a:t>.com</a:t>
            </a:r>
            <a:endParaRPr>
              <a:solidFill>
                <a:srgbClr val="434343"/>
              </a:solidFill>
              <a:latin typeface="Helvetica Neue"/>
              <a:ea typeface="Helvetica Neue"/>
              <a:cs typeface="Helvetica Neue"/>
              <a:sym typeface="Helvetica Neue"/>
            </a:endParaRPr>
          </a:p>
        </p:txBody>
      </p:sp>
      <p:sp>
        <p:nvSpPr>
          <p:cNvPr id="49" name="Google Shape;49;p5"/>
          <p:cNvSpPr txBox="1"/>
          <p:nvPr/>
        </p:nvSpPr>
        <p:spPr>
          <a:xfrm>
            <a:off x="4404325" y="4645250"/>
            <a:ext cx="4596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t>Consent should be:</a:t>
            </a:r>
            <a:endParaRPr sz="1200"/>
          </a:p>
          <a:p>
            <a:pPr indent="0" lvl="0" marL="0" rtl="0" algn="l">
              <a:spcBef>
                <a:spcPts val="0"/>
              </a:spcBef>
              <a:spcAft>
                <a:spcPts val="0"/>
              </a:spcAft>
              <a:buNone/>
            </a:pPr>
            <a:r>
              <a:t/>
            </a:r>
            <a:endParaRPr sz="1200"/>
          </a:p>
          <a:p>
            <a:pPr indent="-304800" lvl="0" marL="457200" rtl="0" algn="l">
              <a:spcBef>
                <a:spcPts val="0"/>
              </a:spcBef>
              <a:spcAft>
                <a:spcPts val="0"/>
              </a:spcAft>
              <a:buSzPts val="1200"/>
              <a:buChar char="●"/>
            </a:pPr>
            <a:r>
              <a:rPr lang="en-US" sz="1200"/>
              <a:t>Freely given → without coercion, no obligation</a:t>
            </a:r>
            <a:endParaRPr sz="1200"/>
          </a:p>
          <a:p>
            <a:pPr indent="-304800" lvl="0" marL="457200" rtl="0" algn="l">
              <a:spcBef>
                <a:spcPts val="0"/>
              </a:spcBef>
              <a:spcAft>
                <a:spcPts val="0"/>
              </a:spcAft>
              <a:buSzPts val="1200"/>
              <a:buChar char="●"/>
            </a:pPr>
            <a:r>
              <a:rPr lang="en-US" sz="1200"/>
              <a:t>Specific → exact and limited in scope</a:t>
            </a:r>
            <a:endParaRPr sz="1200"/>
          </a:p>
          <a:p>
            <a:pPr indent="-304800" lvl="0" marL="457200" rtl="0" algn="l">
              <a:spcBef>
                <a:spcPts val="0"/>
              </a:spcBef>
              <a:spcAft>
                <a:spcPts val="0"/>
              </a:spcAft>
              <a:buSzPts val="1200"/>
              <a:buChar char="●"/>
            </a:pPr>
            <a:r>
              <a:rPr lang="en-US" sz="1200"/>
              <a:t>Informed → prior knowledge </a:t>
            </a:r>
            <a:endParaRPr sz="1200"/>
          </a:p>
          <a:p>
            <a:pPr indent="-304800" lvl="0" marL="457200" rtl="0" algn="l">
              <a:spcBef>
                <a:spcPts val="0"/>
              </a:spcBef>
              <a:spcAft>
                <a:spcPts val="0"/>
              </a:spcAft>
              <a:buSzPts val="1200"/>
              <a:buChar char="●"/>
            </a:pPr>
            <a:r>
              <a:rPr lang="en-US" sz="1200"/>
              <a:t>Un-ambigious → clear indication of consenting</a:t>
            </a:r>
            <a:endParaRPr sz="1200"/>
          </a:p>
          <a:p>
            <a:pPr indent="-304800" lvl="0" marL="457200" rtl="0" algn="l">
              <a:spcBef>
                <a:spcPts val="0"/>
              </a:spcBef>
              <a:spcAft>
                <a:spcPts val="0"/>
              </a:spcAft>
              <a:buSzPts val="1200"/>
              <a:buChar char="●"/>
            </a:pPr>
            <a:r>
              <a:rPr lang="en-US" sz="1200"/>
              <a:t>Revocable → once given, can be withdrawn</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US" sz="1200"/>
              <a:t>- GDPR Art. 4-11 (2016)</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6"/>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Identity and Consent</a:t>
            </a:r>
            <a:endParaRPr/>
          </a:p>
        </p:txBody>
      </p:sp>
      <p:sp>
        <p:nvSpPr>
          <p:cNvPr id="55" name="Google Shape;55;p6"/>
          <p:cNvSpPr txBox="1"/>
          <p:nvPr>
            <p:ph idx="1" type="body"/>
          </p:nvPr>
        </p:nvSpPr>
        <p:spPr>
          <a:xfrm>
            <a:off x="243088" y="965289"/>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US"/>
              <a:t>GDPR says:</a:t>
            </a:r>
            <a:endParaRPr/>
          </a:p>
          <a:p>
            <a:pPr indent="-431800" lvl="0" marL="457200" rtl="0" algn="l">
              <a:spcBef>
                <a:spcPts val="400"/>
              </a:spcBef>
              <a:spcAft>
                <a:spcPts val="0"/>
              </a:spcAft>
              <a:buSzPts val="3200"/>
              <a:buAutoNum type="arabicParenR"/>
            </a:pPr>
            <a:r>
              <a:rPr lang="en-US"/>
              <a:t>Collect valid consent (legal requirements)</a:t>
            </a:r>
            <a:endParaRPr/>
          </a:p>
          <a:p>
            <a:pPr indent="-431800" lvl="0" marL="457200" rtl="0" algn="l">
              <a:spcBef>
                <a:spcPts val="0"/>
              </a:spcBef>
              <a:spcAft>
                <a:spcPts val="0"/>
              </a:spcAft>
              <a:buSzPts val="3200"/>
              <a:buAutoNum type="arabicParenR"/>
            </a:pPr>
            <a:r>
              <a:rPr b="1" lang="en-US"/>
              <a:t>Provide ability to withdraw given consent</a:t>
            </a:r>
            <a:endParaRPr b="1"/>
          </a:p>
          <a:p>
            <a:pPr indent="-431800" lvl="0" marL="457200" rtl="0" algn="l">
              <a:spcBef>
                <a:spcPts val="0"/>
              </a:spcBef>
              <a:spcAft>
                <a:spcPts val="0"/>
              </a:spcAft>
              <a:buSzPts val="3200"/>
              <a:buAutoNum type="arabicParenR"/>
            </a:pPr>
            <a:r>
              <a:rPr lang="en-US"/>
              <a:t>Provide rights (applicable to certain contexts)</a:t>
            </a:r>
            <a:endParaRPr/>
          </a:p>
          <a:p>
            <a:pPr indent="-431800" lvl="0" marL="457200" rtl="0" algn="l">
              <a:spcBef>
                <a:spcPts val="0"/>
              </a:spcBef>
              <a:spcAft>
                <a:spcPts val="0"/>
              </a:spcAft>
              <a:buSzPts val="3200"/>
              <a:buAutoNum type="arabicParenR"/>
            </a:pPr>
            <a:r>
              <a:rPr b="1" lang="en-US"/>
              <a:t>Don’t collect additional information </a:t>
            </a:r>
            <a:br>
              <a:rPr lang="en-US"/>
            </a:br>
            <a:r>
              <a:rPr lang="en-US"/>
              <a:t>e.g. to validate identity merely for the purposes of identification for consent (data minimisation)</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US"/>
              <a:t>Resulting scenario:</a:t>
            </a:r>
            <a:endParaRPr/>
          </a:p>
          <a:p>
            <a:pPr indent="-431800" lvl="0" marL="457200" rtl="0" algn="l">
              <a:spcBef>
                <a:spcPts val="400"/>
              </a:spcBef>
              <a:spcAft>
                <a:spcPts val="0"/>
              </a:spcAft>
              <a:buSzPts val="3200"/>
              <a:buChar char="●"/>
            </a:pPr>
            <a:r>
              <a:rPr lang="en-US"/>
              <a:t>If user has an account, consent is tied to the account</a:t>
            </a:r>
            <a:endParaRPr/>
          </a:p>
          <a:p>
            <a:pPr indent="-431800" lvl="0" marL="457200" rtl="0" algn="l">
              <a:spcBef>
                <a:spcPts val="0"/>
              </a:spcBef>
              <a:spcAft>
                <a:spcPts val="0"/>
              </a:spcAft>
              <a:buSzPts val="3200"/>
              <a:buChar char="●"/>
            </a:pPr>
            <a:r>
              <a:rPr lang="en-US"/>
              <a:t>If user does not have an account, how to handle consent?</a:t>
            </a:r>
            <a:endParaRPr/>
          </a:p>
          <a:p>
            <a:pPr indent="-431800" lvl="0" marL="457200" rtl="0" algn="l">
              <a:spcBef>
                <a:spcPts val="0"/>
              </a:spcBef>
              <a:spcAft>
                <a:spcPts val="0"/>
              </a:spcAft>
              <a:buSzPts val="3200"/>
              <a:buChar char="●"/>
            </a:pPr>
            <a:r>
              <a:rPr lang="en-US"/>
              <a:t>If temporary identifiers are utilised, how to do data minimisation?</a:t>
            </a:r>
            <a:endParaRPr/>
          </a:p>
        </p:txBody>
      </p:sp>
      <p:pic>
        <p:nvPicPr>
          <p:cNvPr id="56" name="Google Shape;56;p6"/>
          <p:cNvPicPr preferRelativeResize="0"/>
          <p:nvPr/>
        </p:nvPicPr>
        <p:blipFill>
          <a:blip r:embed="rId3">
            <a:alphaModFix/>
          </a:blip>
          <a:stretch>
            <a:fillRect/>
          </a:stretch>
        </p:blipFill>
        <p:spPr>
          <a:xfrm>
            <a:off x="6438150" y="895389"/>
            <a:ext cx="2394411" cy="23944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7"/>
          <p:cNvPicPr preferRelativeResize="0"/>
          <p:nvPr/>
        </p:nvPicPr>
        <p:blipFill>
          <a:blip r:embed="rId3">
            <a:alphaModFix/>
          </a:blip>
          <a:stretch>
            <a:fillRect/>
          </a:stretch>
        </p:blipFill>
        <p:spPr>
          <a:xfrm>
            <a:off x="6713775" y="1357100"/>
            <a:ext cx="2321478" cy="1866949"/>
          </a:xfrm>
          <a:prstGeom prst="rect">
            <a:avLst/>
          </a:prstGeom>
          <a:noFill/>
          <a:ln>
            <a:noFill/>
          </a:ln>
        </p:spPr>
      </p:pic>
      <p:sp>
        <p:nvSpPr>
          <p:cNvPr id="62" name="Google Shape;62;p7"/>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Two biggest challenges</a:t>
            </a:r>
            <a:endParaRPr sz="1800"/>
          </a:p>
        </p:txBody>
      </p:sp>
      <p:sp>
        <p:nvSpPr>
          <p:cNvPr id="63" name="Google Shape;63;p7"/>
          <p:cNvSpPr txBox="1"/>
          <p:nvPr>
            <p:ph idx="1" type="body"/>
          </p:nvPr>
        </p:nvSpPr>
        <p:spPr>
          <a:xfrm>
            <a:off x="243088" y="355689"/>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sz="1600"/>
          </a:p>
          <a:p>
            <a:pPr indent="0" lvl="0" marL="0" rtl="0" algn="l">
              <a:spcBef>
                <a:spcPts val="400"/>
              </a:spcBef>
              <a:spcAft>
                <a:spcPts val="0"/>
              </a:spcAft>
              <a:buNone/>
            </a:pPr>
            <a:r>
              <a:rPr lang="en-US" sz="1600"/>
              <a:t>Cookies (default choice for local data management for the web)</a:t>
            </a:r>
            <a:endParaRPr sz="1600"/>
          </a:p>
          <a:p>
            <a:pPr indent="-406400" lvl="0" marL="457200" rtl="0" algn="l">
              <a:spcBef>
                <a:spcPts val="400"/>
              </a:spcBef>
              <a:spcAft>
                <a:spcPts val="0"/>
              </a:spcAft>
              <a:buSzPts val="2800"/>
              <a:buChar char="●"/>
            </a:pPr>
            <a:r>
              <a:rPr lang="en-US" sz="1600"/>
              <a:t>Ephemeral</a:t>
            </a:r>
            <a:r>
              <a:rPr lang="en-US" sz="1600"/>
              <a:t> storage → collect universal consent with local control</a:t>
            </a:r>
            <a:endParaRPr sz="1600"/>
          </a:p>
          <a:p>
            <a:pPr indent="-406400" lvl="0" marL="457200" rtl="0" algn="l">
              <a:spcBef>
                <a:spcPts val="0"/>
              </a:spcBef>
              <a:spcAft>
                <a:spcPts val="0"/>
              </a:spcAft>
              <a:buSzPts val="2800"/>
              <a:buChar char="●"/>
            </a:pPr>
            <a:r>
              <a:rPr lang="en-US" sz="1600"/>
              <a:t>Non-transparent → opening the cookie jar requires expertise</a:t>
            </a:r>
            <a:endParaRPr sz="1600"/>
          </a:p>
          <a:p>
            <a:pPr indent="-406400" lvl="0" marL="457200" rtl="0" algn="l">
              <a:spcBef>
                <a:spcPts val="0"/>
              </a:spcBef>
              <a:spcAft>
                <a:spcPts val="0"/>
              </a:spcAft>
              <a:buSzPts val="2800"/>
              <a:buChar char="●"/>
            </a:pPr>
            <a:r>
              <a:rPr lang="en-US" sz="1600"/>
              <a:t>Non-transferable → cookies are per device, per app, per profile</a:t>
            </a:r>
            <a:endParaRPr sz="1600"/>
          </a:p>
          <a:p>
            <a:pPr indent="-406400" lvl="0" marL="457200" rtl="0" algn="l">
              <a:spcBef>
                <a:spcPts val="0"/>
              </a:spcBef>
              <a:spcAft>
                <a:spcPts val="0"/>
              </a:spcAft>
              <a:buSzPts val="2800"/>
              <a:buChar char="●"/>
            </a:pPr>
            <a:r>
              <a:rPr lang="en-US" sz="1600"/>
              <a:t>Conditional → if no cookie, no control of preference</a:t>
            </a:r>
            <a:endParaRPr sz="1600"/>
          </a:p>
          <a:p>
            <a:pPr indent="-406400" lvl="0" marL="457200" rtl="0" algn="l">
              <a:spcBef>
                <a:spcPts val="0"/>
              </a:spcBef>
              <a:spcAft>
                <a:spcPts val="0"/>
              </a:spcAft>
              <a:buSzPts val="2800"/>
              <a:buChar char="●"/>
            </a:pPr>
            <a:r>
              <a:rPr lang="en-US" sz="1600"/>
              <a:t>Lack of control → no user-utilisation of cookie or cookie-data</a:t>
            </a:r>
            <a:endParaRPr sz="1600"/>
          </a:p>
          <a:p>
            <a:pPr indent="-406400" lvl="0" marL="457200" rtl="0" algn="l">
              <a:spcBef>
                <a:spcPts val="0"/>
              </a:spcBef>
              <a:spcAft>
                <a:spcPts val="0"/>
              </a:spcAft>
              <a:buSzPts val="2800"/>
              <a:buChar char="●"/>
            </a:pPr>
            <a:r>
              <a:rPr lang="en-US" sz="1600"/>
              <a:t>Non-challengeable → no user-ability to verify or challenge</a:t>
            </a:r>
            <a:endParaRPr sz="1600"/>
          </a:p>
          <a:p>
            <a:pPr indent="-406400" lvl="0" marL="457200" rtl="0" algn="l">
              <a:spcBef>
                <a:spcPts val="0"/>
              </a:spcBef>
              <a:spcAft>
                <a:spcPts val="0"/>
              </a:spcAft>
              <a:buSzPts val="2800"/>
              <a:buChar char="●"/>
            </a:pPr>
            <a:r>
              <a:rPr lang="en-US" sz="1600"/>
              <a:t>Un-manageable → browsers only give ability to delete cookies</a:t>
            </a:r>
            <a:endParaRPr sz="1600"/>
          </a:p>
          <a:p>
            <a:pPr indent="0" lvl="0" marL="0" rtl="0" algn="l">
              <a:spcBef>
                <a:spcPts val="400"/>
              </a:spcBef>
              <a:spcAft>
                <a:spcPts val="0"/>
              </a:spcAft>
              <a:buNone/>
            </a:pPr>
            <a:r>
              <a:t/>
            </a:r>
            <a:endParaRPr sz="1600"/>
          </a:p>
          <a:p>
            <a:pPr indent="0" lvl="0" marL="0" rtl="0" algn="l">
              <a:spcBef>
                <a:spcPts val="400"/>
              </a:spcBef>
              <a:spcAft>
                <a:spcPts val="0"/>
              </a:spcAft>
              <a:buNone/>
            </a:pPr>
            <a:r>
              <a:rPr lang="en-US" sz="1600"/>
              <a:t>Notices:</a:t>
            </a:r>
            <a:endParaRPr sz="1600"/>
          </a:p>
          <a:p>
            <a:pPr indent="-406400" lvl="0" marL="457200" rtl="0" algn="l">
              <a:spcBef>
                <a:spcPts val="400"/>
              </a:spcBef>
              <a:spcAft>
                <a:spcPts val="0"/>
              </a:spcAft>
              <a:buSzPts val="2800"/>
              <a:buAutoNum type="alphaLcParenR"/>
            </a:pPr>
            <a:r>
              <a:rPr lang="en-US" sz="1600"/>
              <a:t>(privacy is the) “biggest lie on the internet” -- [OO20]</a:t>
            </a:r>
            <a:endParaRPr sz="1600"/>
          </a:p>
          <a:p>
            <a:pPr indent="-406400" lvl="0" marL="457200" rtl="0" algn="l">
              <a:spcBef>
                <a:spcPts val="0"/>
              </a:spcBef>
              <a:spcAft>
                <a:spcPts val="0"/>
              </a:spcAft>
              <a:buSzPts val="2800"/>
              <a:buAutoNum type="alphaLcParenR"/>
            </a:pPr>
            <a:r>
              <a:rPr lang="en-US" sz="1600"/>
              <a:t>the web is full of dark patterns and malpractices -- [SBM20, Ur20]</a:t>
            </a:r>
            <a:endParaRPr sz="1600"/>
          </a:p>
        </p:txBody>
      </p:sp>
      <p:pic>
        <p:nvPicPr>
          <p:cNvPr id="64" name="Google Shape;64;p7"/>
          <p:cNvPicPr preferRelativeResize="0"/>
          <p:nvPr/>
        </p:nvPicPr>
        <p:blipFill>
          <a:blip r:embed="rId4">
            <a:alphaModFix/>
          </a:blip>
          <a:stretch>
            <a:fillRect/>
          </a:stretch>
        </p:blipFill>
        <p:spPr>
          <a:xfrm>
            <a:off x="6906575" y="4383750"/>
            <a:ext cx="1935875" cy="144985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8"/>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Technical approaches deployed (optional slide)</a:t>
            </a:r>
            <a:endParaRPr/>
          </a:p>
        </p:txBody>
      </p:sp>
      <p:sp>
        <p:nvSpPr>
          <p:cNvPr id="70" name="Google Shape;70;p8"/>
          <p:cNvSpPr txBox="1"/>
          <p:nvPr>
            <p:ph idx="1" type="body"/>
          </p:nvPr>
        </p:nvSpPr>
        <p:spPr>
          <a:xfrm>
            <a:off x="243088" y="736689"/>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Clr>
                <a:schemeClr val="dk1"/>
              </a:buClr>
              <a:buSzPts val="1100"/>
              <a:buFont typeface="Arial"/>
              <a:buNone/>
            </a:pPr>
            <a:r>
              <a:rPr b="1" lang="en-US" u="sng"/>
              <a:t>Do Not Track (DNT)</a:t>
            </a:r>
            <a:r>
              <a:rPr lang="en-US"/>
              <a:t> → boolean (set on / off) browser signal to indicate user does not want to be ‘tracked’ across the websites. Last standardisation via W3C in 2019. All browsers implement it. No websites it. Spectacular failure. </a:t>
            </a:r>
            <a:r>
              <a:rPr lang="en-US" u="sng">
                <a:solidFill>
                  <a:schemeClr val="hlink"/>
                </a:solidFill>
                <a:hlinkClick r:id="rId3"/>
              </a:rPr>
              <a:t>https://www.w3.org/TR/tracking-dnt/</a:t>
            </a:r>
            <a:r>
              <a:rPr lang="en-US"/>
              <a:t> </a:t>
            </a:r>
            <a:endParaRPr/>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Clr>
                <a:schemeClr val="dk1"/>
              </a:buClr>
              <a:buSzPts val="1100"/>
              <a:buFont typeface="Arial"/>
              <a:buNone/>
            </a:pPr>
            <a:r>
              <a:rPr b="1" lang="en-US" u="sng"/>
              <a:t>Global Privacy Control (GPC)</a:t>
            </a:r>
            <a:r>
              <a:rPr lang="en-US"/>
              <a:t> → boolean (set on / off) browser signal to indicate user does not want their data to be ‘shared’ beyond the website/controller. Last specification Jan 2021. Only 1 browser currently implements it - Brave. Some websites support it. Legally enforceable under CCPA. Uncertain regarding GDPR</a:t>
            </a:r>
            <a:r>
              <a:rPr baseline="30000" lang="en-US"/>
              <a:t>1</a:t>
            </a:r>
            <a:r>
              <a:rPr lang="en-US"/>
              <a:t>. </a:t>
            </a:r>
            <a:r>
              <a:rPr lang="en-US" u="sng">
                <a:solidFill>
                  <a:schemeClr val="hlink"/>
                </a:solidFill>
                <a:hlinkClick r:id="rId4"/>
              </a:rPr>
              <a:t>https://globalprivacycontrol.github.io/gpc-spec/</a:t>
            </a:r>
            <a:r>
              <a:rPr lang="en-US"/>
              <a:t> </a:t>
            </a:r>
            <a:endParaRPr/>
          </a:p>
          <a:p>
            <a:pPr indent="0" lvl="0" marL="0" rtl="0" algn="l">
              <a:spcBef>
                <a:spcPts val="400"/>
              </a:spcBef>
              <a:spcAft>
                <a:spcPts val="0"/>
              </a:spcAft>
              <a:buClr>
                <a:schemeClr val="dk1"/>
              </a:buClr>
              <a:buSzPts val="1100"/>
              <a:buFont typeface="Arial"/>
              <a:buNone/>
            </a:pPr>
            <a:r>
              <a:t/>
            </a:r>
            <a:endParaRPr/>
          </a:p>
          <a:p>
            <a:pPr indent="0" lvl="0" marL="0" rtl="0" algn="l">
              <a:spcBef>
                <a:spcPts val="400"/>
              </a:spcBef>
              <a:spcAft>
                <a:spcPts val="0"/>
              </a:spcAft>
              <a:buClr>
                <a:schemeClr val="dk1"/>
              </a:buClr>
              <a:buSzPts val="1100"/>
              <a:buFont typeface="Arial"/>
              <a:buNone/>
            </a:pPr>
            <a:r>
              <a:rPr b="1" lang="en-US" u="sng"/>
              <a:t>Privacy Labels</a:t>
            </a:r>
            <a:r>
              <a:rPr lang="en-US"/>
              <a:t> → Apple introduced notices for its App Store which requires developers to post information about data collected and used for tracking of individuals, in addition to requiring them to ask consent for tracking - and provides a global setting to prohibit such requests. The company dogfoods: </a:t>
            </a:r>
            <a:r>
              <a:rPr lang="en-US" u="sng">
                <a:solidFill>
                  <a:schemeClr val="hlink"/>
                </a:solidFill>
                <a:hlinkClick r:id="rId5"/>
              </a:rPr>
              <a:t>https://www.apple.com/privacy/labels/</a:t>
            </a:r>
            <a:r>
              <a:rPr lang="en-US"/>
              <a:t> </a:t>
            </a:r>
            <a:endParaRPr/>
          </a:p>
          <a:p>
            <a:pPr indent="0" lvl="0" marL="0" rtl="0" algn="l">
              <a:spcBef>
                <a:spcPts val="400"/>
              </a:spcBef>
              <a:spcAft>
                <a:spcPts val="0"/>
              </a:spcAft>
              <a:buNone/>
            </a:pPr>
            <a:r>
              <a:t/>
            </a:r>
            <a:endParaRPr/>
          </a:p>
        </p:txBody>
      </p:sp>
      <p:sp>
        <p:nvSpPr>
          <p:cNvPr id="71" name="Google Shape;71;p8"/>
          <p:cNvSpPr txBox="1"/>
          <p:nvPr/>
        </p:nvSpPr>
        <p:spPr>
          <a:xfrm>
            <a:off x="299050" y="6320975"/>
            <a:ext cx="7641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800"/>
              <a:t>1 GPC + GDPR: will it work?. Harshvardhan J. Pandit. 2021. https://harshp.com/research/blog/gpc-gdpr-can-it-work</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9"/>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Consent Receipt</a:t>
            </a:r>
            <a:endParaRPr/>
          </a:p>
        </p:txBody>
      </p:sp>
      <p:sp>
        <p:nvSpPr>
          <p:cNvPr id="77" name="Google Shape;77;p9"/>
          <p:cNvSpPr txBox="1"/>
          <p:nvPr>
            <p:ph idx="1" type="body"/>
          </p:nvPr>
        </p:nvSpPr>
        <p:spPr>
          <a:xfrm>
            <a:off x="243101" y="736700"/>
            <a:ext cx="8648400" cy="3193500"/>
          </a:xfrm>
          <a:prstGeom prst="rect">
            <a:avLst/>
          </a:prstGeom>
        </p:spPr>
        <p:txBody>
          <a:bodyPr anchorCtr="0" anchor="t" bIns="91425" lIns="91425" spcFirstLastPara="1" rIns="91425" wrap="square" tIns="91425">
            <a:noAutofit/>
          </a:bodyPr>
          <a:lstStyle/>
          <a:p>
            <a:pPr indent="-355600" lvl="0" marL="457200" rtl="0" algn="l">
              <a:spcBef>
                <a:spcPts val="400"/>
              </a:spcBef>
              <a:spcAft>
                <a:spcPts val="0"/>
              </a:spcAft>
              <a:buSzPts val="2000"/>
              <a:buAutoNum type="arabicParenR"/>
            </a:pPr>
            <a:r>
              <a:rPr lang="en-US"/>
              <a:t>A </a:t>
            </a:r>
            <a:r>
              <a:rPr b="1" i="1" lang="en-US"/>
              <a:t>consent receipt</a:t>
            </a:r>
            <a:r>
              <a:rPr lang="en-US"/>
              <a:t> is similar in principle to a record of transaction issued as a receipt, whether in grocery </a:t>
            </a:r>
            <a:r>
              <a:rPr lang="en-US"/>
              <a:t>stores</a:t>
            </a:r>
            <a:r>
              <a:rPr lang="en-US"/>
              <a:t>, or shopping websites.</a:t>
            </a:r>
            <a:br>
              <a:rPr lang="en-US"/>
            </a:br>
            <a:endParaRPr/>
          </a:p>
          <a:p>
            <a:pPr indent="-355600" lvl="0" marL="457200" rtl="0" algn="l">
              <a:spcBef>
                <a:spcPts val="0"/>
              </a:spcBef>
              <a:spcAft>
                <a:spcPts val="0"/>
              </a:spcAft>
              <a:buSzPts val="2000"/>
              <a:buAutoNum type="arabicParenR"/>
            </a:pPr>
            <a:r>
              <a:rPr lang="en-US"/>
              <a:t>Kantara published Consent Receipt (2018) specification outlining a schema for issuing ‘receipts’ for given consent. </a:t>
            </a:r>
            <a:endParaRPr/>
          </a:p>
          <a:p>
            <a:pPr indent="-355600" lvl="1" marL="914400" rtl="0" algn="l">
              <a:spcBef>
                <a:spcPts val="0"/>
              </a:spcBef>
              <a:spcAft>
                <a:spcPts val="0"/>
              </a:spcAft>
              <a:buSzPts val="2000"/>
              <a:buAutoNum type="alphaLcParenR"/>
            </a:pPr>
            <a:r>
              <a:rPr lang="en-US" sz="2000"/>
              <a:t>How to deploy? Does it meet legal requirements? </a:t>
            </a:r>
            <a:endParaRPr sz="2000"/>
          </a:p>
          <a:p>
            <a:pPr indent="-355600" lvl="1" marL="914400" rtl="0" algn="l">
              <a:spcBef>
                <a:spcPts val="0"/>
              </a:spcBef>
              <a:spcAft>
                <a:spcPts val="0"/>
              </a:spcAft>
              <a:buSzPts val="2000"/>
              <a:buAutoNum type="alphaLcParenR"/>
            </a:pPr>
            <a:r>
              <a:rPr lang="en-US" sz="2000"/>
              <a:t>ANCR working group (2021) initiated to upgrade spec.</a:t>
            </a:r>
            <a:br>
              <a:rPr lang="en-US" sz="2000"/>
            </a:br>
            <a:endParaRPr sz="2000"/>
          </a:p>
          <a:p>
            <a:pPr indent="-355600" lvl="0" marL="457200" rtl="0" algn="l">
              <a:spcBef>
                <a:spcPts val="0"/>
              </a:spcBef>
              <a:spcAft>
                <a:spcPts val="0"/>
              </a:spcAft>
              <a:buSzPts val="2000"/>
              <a:buAutoNum type="arabicParenR"/>
            </a:pPr>
            <a:r>
              <a:rPr lang="en-US"/>
              <a:t>ISO/IEC 29184 (2020) standard for online privacy notices for consent</a:t>
            </a:r>
            <a:endParaRPr/>
          </a:p>
          <a:p>
            <a:pPr indent="-355600" lvl="1" marL="914400" rtl="0" algn="l">
              <a:spcBef>
                <a:spcPts val="0"/>
              </a:spcBef>
              <a:spcAft>
                <a:spcPts val="0"/>
              </a:spcAft>
              <a:buSzPts val="2000"/>
              <a:buAutoNum type="alphaLcParenR"/>
            </a:pPr>
            <a:r>
              <a:rPr lang="en-US" sz="2000"/>
              <a:t>mentions possibility of machine-readable metadata.</a:t>
            </a:r>
            <a:endParaRPr sz="2000"/>
          </a:p>
          <a:p>
            <a:pPr indent="-355600" lvl="1" marL="914400" rtl="0" algn="l">
              <a:spcBef>
                <a:spcPts val="0"/>
              </a:spcBef>
              <a:spcAft>
                <a:spcPts val="0"/>
              </a:spcAft>
              <a:buSzPts val="2000"/>
              <a:buAutoNum type="alphaLcParenR"/>
            </a:pPr>
            <a:r>
              <a:rPr lang="en-US" sz="2000"/>
              <a:t>ISO/IEC announced 27560 (likely publication &gt;2023) as an upcoming standardisation effort for consent receipts.</a:t>
            </a:r>
            <a:br>
              <a:rPr lang="en-US" sz="2000"/>
            </a:br>
            <a:endParaRPr sz="2000"/>
          </a:p>
          <a:p>
            <a:pPr indent="-355600" lvl="0" marL="457200" rtl="0" algn="l">
              <a:spcBef>
                <a:spcPts val="0"/>
              </a:spcBef>
              <a:spcAft>
                <a:spcPts val="0"/>
              </a:spcAft>
              <a:buSzPts val="2000"/>
              <a:buAutoNum type="arabicParenR"/>
            </a:pPr>
            <a:r>
              <a:rPr lang="en-US"/>
              <a:t>“Web of Receipts”: using receipts as proof and record of transactions, and establishing trust through transparency and accountability [Je20]</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0"/>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Identity, Identification, and Receipts</a:t>
            </a:r>
            <a:endParaRPr/>
          </a:p>
        </p:txBody>
      </p:sp>
      <p:sp>
        <p:nvSpPr>
          <p:cNvPr id="83" name="Google Shape;83;p10"/>
          <p:cNvSpPr txBox="1"/>
          <p:nvPr>
            <p:ph idx="1" type="body"/>
          </p:nvPr>
        </p:nvSpPr>
        <p:spPr>
          <a:xfrm>
            <a:off x="243088" y="660489"/>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US"/>
              <a:t>Two problems with the way consent works today:</a:t>
            </a:r>
            <a:endParaRPr/>
          </a:p>
          <a:p>
            <a:pPr indent="-431800" lvl="0" marL="457200" rtl="0" algn="l">
              <a:spcBef>
                <a:spcPts val="400"/>
              </a:spcBef>
              <a:spcAft>
                <a:spcPts val="0"/>
              </a:spcAft>
              <a:buSzPts val="3200"/>
              <a:buAutoNum type="arabicParenR"/>
            </a:pPr>
            <a:r>
              <a:rPr lang="en-US"/>
              <a:t>Consent </a:t>
            </a:r>
            <a:r>
              <a:rPr lang="en-US"/>
              <a:t>records do not concern authentication or verification of entities and information → they are </a:t>
            </a:r>
            <a:r>
              <a:rPr lang="en-US"/>
              <a:t>only</a:t>
            </a:r>
            <a:r>
              <a:rPr lang="en-US"/>
              <a:t> data records</a:t>
            </a:r>
            <a:endParaRPr/>
          </a:p>
          <a:p>
            <a:pPr indent="-431800" lvl="0" marL="457200" rtl="0" algn="l">
              <a:spcBef>
                <a:spcPts val="0"/>
              </a:spcBef>
              <a:spcAft>
                <a:spcPts val="0"/>
              </a:spcAft>
              <a:buSzPts val="3200"/>
              <a:buAutoNum type="arabicParenR"/>
            </a:pPr>
            <a:r>
              <a:rPr lang="en-US"/>
              <a:t>Creating receipts requires proactive participation by Controllers</a:t>
            </a:r>
            <a:endParaRPr/>
          </a:p>
          <a:p>
            <a:pPr indent="0" lvl="0" marL="0" rtl="0" algn="l">
              <a:spcBef>
                <a:spcPts val="400"/>
              </a:spcBef>
              <a:spcAft>
                <a:spcPts val="0"/>
              </a:spcAft>
              <a:buNone/>
            </a:pPr>
            <a:r>
              <a:t/>
            </a:r>
            <a:endParaRPr/>
          </a:p>
          <a:p>
            <a:pPr indent="0" lvl="0" marL="0" rtl="0" algn="l">
              <a:spcBef>
                <a:spcPts val="400"/>
              </a:spcBef>
              <a:spcAft>
                <a:spcPts val="0"/>
              </a:spcAft>
              <a:buNone/>
            </a:pPr>
            <a:r>
              <a:t/>
            </a:r>
            <a:endParaRPr/>
          </a:p>
          <a:p>
            <a:pPr indent="0" lvl="0" marL="0" rtl="0" algn="l">
              <a:spcBef>
                <a:spcPts val="400"/>
              </a:spcBef>
              <a:spcAft>
                <a:spcPts val="0"/>
              </a:spcAft>
              <a:buNone/>
            </a:pPr>
            <a:r>
              <a:rPr lang="en-US"/>
              <a:t>Three challenges that need to be addressed to solve this:</a:t>
            </a:r>
            <a:endParaRPr/>
          </a:p>
          <a:p>
            <a:pPr indent="-431800" lvl="0" marL="457200" rtl="0" algn="l">
              <a:spcBef>
                <a:spcPts val="400"/>
              </a:spcBef>
              <a:spcAft>
                <a:spcPts val="0"/>
              </a:spcAft>
              <a:buSzPts val="3200"/>
              <a:buAutoNum type="alphaLcParenR"/>
            </a:pPr>
            <a:r>
              <a:rPr lang="en-US"/>
              <a:t>Any entity must be able to create its own records</a:t>
            </a:r>
            <a:endParaRPr/>
          </a:p>
          <a:p>
            <a:pPr indent="-431800" lvl="0" marL="457200" rtl="0" algn="l">
              <a:spcBef>
                <a:spcPts val="0"/>
              </a:spcBef>
              <a:spcAft>
                <a:spcPts val="0"/>
              </a:spcAft>
              <a:buSzPts val="3200"/>
              <a:buAutoNum type="alphaLcParenR"/>
            </a:pPr>
            <a:r>
              <a:rPr lang="en-US"/>
              <a:t>Receipts must be capable of specifying and verifying identity</a:t>
            </a:r>
            <a:endParaRPr/>
          </a:p>
          <a:p>
            <a:pPr indent="-431800" lvl="0" marL="457200" rtl="0" algn="l">
              <a:spcBef>
                <a:spcPts val="0"/>
              </a:spcBef>
              <a:spcAft>
                <a:spcPts val="0"/>
              </a:spcAft>
              <a:buSzPts val="3200"/>
              <a:buAutoNum type="alphaLcParenR"/>
            </a:pPr>
            <a:r>
              <a:rPr lang="en-US"/>
              <a:t>Avoiding ‘my word against yours’ type of situations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1"/>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The PAECG solution</a:t>
            </a:r>
            <a:endParaRPr/>
          </a:p>
        </p:txBody>
      </p:sp>
      <p:sp>
        <p:nvSpPr>
          <p:cNvPr id="89" name="Google Shape;89;p11"/>
          <p:cNvSpPr txBox="1"/>
          <p:nvPr>
            <p:ph idx="1" type="body"/>
          </p:nvPr>
        </p:nvSpPr>
        <p:spPr>
          <a:xfrm>
            <a:off x="243063" y="785614"/>
            <a:ext cx="8229600" cy="31935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rPr lang="en-US"/>
              <a:t>PaE:CG is a project funded under NGI TRUST (OCT-2020 to JUN-2021) that provides an end-to-end, user-centric, comprehensive, open source solution to managing Consent for Personal Data.</a:t>
            </a:r>
            <a:endParaRPr/>
          </a:p>
          <a:p>
            <a:pPr indent="0" lvl="0" marL="0" rtl="0" algn="l">
              <a:spcBef>
                <a:spcPts val="400"/>
              </a:spcBef>
              <a:spcAft>
                <a:spcPts val="0"/>
              </a:spcAft>
              <a:buNone/>
            </a:pPr>
            <a:r>
              <a:t/>
            </a:r>
            <a:endParaRPr/>
          </a:p>
          <a:p>
            <a:pPr indent="0" lvl="0" marL="0" rtl="0" algn="l">
              <a:spcBef>
                <a:spcPts val="400"/>
              </a:spcBef>
              <a:spcAft>
                <a:spcPts val="0"/>
              </a:spcAft>
              <a:buClr>
                <a:schemeClr val="dk1"/>
              </a:buClr>
              <a:buSzPts val="1100"/>
              <a:buFont typeface="Arial"/>
              <a:buNone/>
            </a:pPr>
            <a:r>
              <a:rPr lang="en-US"/>
              <a:t>The driving principle for PaE:CG is utilising receipts for an accountable</a:t>
            </a:r>
            <a:endParaRPr/>
          </a:p>
          <a:p>
            <a:pPr indent="0" lvl="0" marL="0" rtl="0" algn="l">
              <a:spcBef>
                <a:spcPts val="400"/>
              </a:spcBef>
              <a:spcAft>
                <a:spcPts val="0"/>
              </a:spcAft>
              <a:buNone/>
            </a:pPr>
            <a:r>
              <a:rPr lang="en-US"/>
              <a:t>mechanism while ensuring the Internet as it currently is and should remain for the most part a pseudo-anonymous space, while still empowering individuals with choice and control through consent.</a:t>
            </a:r>
            <a:endParaRPr/>
          </a:p>
          <a:p>
            <a:pPr indent="0" lvl="0" marL="0" rtl="0" algn="l">
              <a:spcBef>
                <a:spcPts val="400"/>
              </a:spcBef>
              <a:spcAft>
                <a:spcPts val="0"/>
              </a:spcAft>
              <a:buNone/>
            </a:pPr>
            <a:r>
              <a:t/>
            </a:r>
            <a:endParaRPr/>
          </a:p>
          <a:p>
            <a:pPr indent="-431800" lvl="0" marL="457200" rtl="0" algn="l">
              <a:spcBef>
                <a:spcPts val="400"/>
              </a:spcBef>
              <a:spcAft>
                <a:spcPts val="0"/>
              </a:spcAft>
              <a:buSzPts val="3200"/>
              <a:buChar char="❖"/>
            </a:pPr>
            <a:r>
              <a:rPr lang="en-US"/>
              <a:t>Consent interaction → Consent Receipt</a:t>
            </a:r>
            <a:endParaRPr/>
          </a:p>
          <a:p>
            <a:pPr indent="-431800" lvl="0" marL="457200" rtl="0" algn="l">
              <a:spcBef>
                <a:spcPts val="0"/>
              </a:spcBef>
              <a:spcAft>
                <a:spcPts val="0"/>
              </a:spcAft>
              <a:buSzPts val="3200"/>
              <a:buChar char="❖"/>
            </a:pPr>
            <a:r>
              <a:rPr lang="en-US"/>
              <a:t>All parties must benefit from receipts regardless of participation</a:t>
            </a:r>
            <a:endParaRPr/>
          </a:p>
          <a:p>
            <a:pPr indent="-431800" lvl="0" marL="457200" rtl="0" algn="l">
              <a:spcBef>
                <a:spcPts val="0"/>
              </a:spcBef>
              <a:spcAft>
                <a:spcPts val="0"/>
              </a:spcAft>
              <a:buSzPts val="3200"/>
              <a:buChar char="❖"/>
            </a:pPr>
            <a:r>
              <a:rPr lang="en-US"/>
              <a:t>Receipts are cryptographically signed for assurance &amp; verification</a:t>
            </a:r>
            <a:endParaRPr/>
          </a:p>
          <a:p>
            <a:pPr indent="-431800" lvl="0" marL="457200" rtl="0" algn="l">
              <a:spcBef>
                <a:spcPts val="0"/>
              </a:spcBef>
              <a:spcAft>
                <a:spcPts val="0"/>
              </a:spcAft>
              <a:buSzPts val="3200"/>
              <a:buChar char="❖"/>
            </a:pPr>
            <a:r>
              <a:rPr lang="en-US"/>
              <a:t>Novel concept of ‘Consent Gateway’ as a Notary or Witness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2"/>
          <p:cNvSpPr txBox="1"/>
          <p:nvPr>
            <p:ph type="title"/>
          </p:nvPr>
        </p:nvSpPr>
        <p:spPr>
          <a:xfrm>
            <a:off x="243080" y="0"/>
            <a:ext cx="7398900" cy="741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Receipt → Identity → Identification</a:t>
            </a:r>
            <a:endParaRPr/>
          </a:p>
        </p:txBody>
      </p:sp>
      <p:sp>
        <p:nvSpPr>
          <p:cNvPr id="95" name="Google Shape;95;p12"/>
          <p:cNvSpPr txBox="1"/>
          <p:nvPr>
            <p:ph idx="1" type="body"/>
          </p:nvPr>
        </p:nvSpPr>
        <p:spPr>
          <a:xfrm>
            <a:off x="243088" y="584289"/>
            <a:ext cx="8229600" cy="3193500"/>
          </a:xfrm>
          <a:prstGeom prst="rect">
            <a:avLst/>
          </a:prstGeom>
        </p:spPr>
        <p:txBody>
          <a:bodyPr anchorCtr="0" anchor="t" bIns="91425" lIns="91425" spcFirstLastPara="1" rIns="91425" wrap="square" tIns="91425">
            <a:noAutofit/>
          </a:bodyPr>
          <a:lstStyle/>
          <a:p>
            <a:pPr indent="-431800" lvl="0" marL="457200" rtl="0" algn="l">
              <a:spcBef>
                <a:spcPts val="400"/>
              </a:spcBef>
              <a:spcAft>
                <a:spcPts val="0"/>
              </a:spcAft>
              <a:buSzPts val="3200"/>
              <a:buChar char="-"/>
            </a:pPr>
            <a:r>
              <a:rPr lang="en-US"/>
              <a:t>PAECG protocol :: implementation of developed solution</a:t>
            </a:r>
            <a:endParaRPr/>
          </a:p>
          <a:p>
            <a:pPr indent="-431800" lvl="0" marL="457200" rtl="0" algn="l">
              <a:spcBef>
                <a:spcPts val="0"/>
              </a:spcBef>
              <a:spcAft>
                <a:spcPts val="0"/>
              </a:spcAft>
              <a:buSzPts val="3200"/>
              <a:buChar char="-"/>
            </a:pPr>
            <a:r>
              <a:rPr lang="en-US"/>
              <a:t>Receipt u</a:t>
            </a:r>
            <a:r>
              <a:rPr lang="en-US"/>
              <a:t>ses bearer tokens to provide cryptographic guarantees regarding identity when receipts are generated and signed</a:t>
            </a:r>
            <a:endParaRPr/>
          </a:p>
          <a:p>
            <a:pPr indent="-431800" lvl="0" marL="457200" rtl="0" algn="l">
              <a:spcBef>
                <a:spcPts val="0"/>
              </a:spcBef>
              <a:spcAft>
                <a:spcPts val="0"/>
              </a:spcAft>
              <a:buSzPts val="3200"/>
              <a:buChar char="-"/>
            </a:pPr>
            <a:r>
              <a:rPr lang="en-US"/>
              <a:t>Receipts </a:t>
            </a:r>
            <a:r>
              <a:rPr i="1" lang="en-US"/>
              <a:t>can be</a:t>
            </a:r>
            <a:r>
              <a:rPr lang="en-US"/>
              <a:t> a form of De-centralized Identifier (DID)</a:t>
            </a:r>
            <a:endParaRPr/>
          </a:p>
          <a:p>
            <a:pPr indent="-431800" lvl="0" marL="457200" rtl="0" algn="l">
              <a:spcBef>
                <a:spcPts val="0"/>
              </a:spcBef>
              <a:spcAft>
                <a:spcPts val="0"/>
              </a:spcAft>
              <a:buSzPts val="3200"/>
              <a:buChar char="-"/>
            </a:pPr>
            <a:r>
              <a:rPr lang="en-US"/>
              <a:t>Therefore, receipts can be utilised to provide an </a:t>
            </a:r>
            <a:r>
              <a:rPr i="1" lang="en-US"/>
              <a:t>identifer</a:t>
            </a:r>
            <a:r>
              <a:rPr lang="en-US"/>
              <a:t> for identification in interactions, e.g. consent withdrawal</a:t>
            </a:r>
            <a:endParaRPr/>
          </a:p>
          <a:p>
            <a:pPr indent="-431800" lvl="0" marL="457200" rtl="0" algn="l">
              <a:spcBef>
                <a:spcPts val="0"/>
              </a:spcBef>
              <a:spcAft>
                <a:spcPts val="0"/>
              </a:spcAft>
              <a:buSzPts val="3200"/>
              <a:buChar char="-"/>
            </a:pPr>
            <a:r>
              <a:rPr lang="en-US"/>
              <a:t>Receipts, by acting as an identification mechanism, can also be used wherever identity is required, e.g. rights exercising</a:t>
            </a:r>
            <a:endParaRPr/>
          </a:p>
          <a:p>
            <a:pPr indent="0" lvl="0" marL="0" rtl="0" algn="l">
              <a:spcBef>
                <a:spcPts val="400"/>
              </a:spcBef>
              <a:spcAft>
                <a:spcPts val="0"/>
              </a:spcAft>
              <a:buNone/>
            </a:pPr>
            <a:r>
              <a:t/>
            </a:r>
            <a:endParaRPr/>
          </a:p>
          <a:p>
            <a:pPr indent="-431800" lvl="0" marL="457200" rtl="0" algn="l">
              <a:spcBef>
                <a:spcPts val="400"/>
              </a:spcBef>
              <a:spcAft>
                <a:spcPts val="0"/>
              </a:spcAft>
              <a:buSzPts val="3200"/>
              <a:buChar char="-"/>
            </a:pPr>
            <a:r>
              <a:rPr lang="en-US"/>
              <a:t>Controller benefits by having verifiable records, non-invasive identifiers for consent and rights management</a:t>
            </a:r>
            <a:endParaRPr/>
          </a:p>
          <a:p>
            <a:pPr indent="-431800" lvl="0" marL="457200" rtl="0" algn="l">
              <a:spcBef>
                <a:spcPts val="0"/>
              </a:spcBef>
              <a:spcAft>
                <a:spcPts val="0"/>
              </a:spcAft>
              <a:buSzPts val="3200"/>
              <a:buChar char="-"/>
            </a:pPr>
            <a:r>
              <a:rPr lang="en-US"/>
              <a:t>Users benefits by having proof of consent, and accountable record of their consent interaction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