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5" r:id="rId3"/>
    <p:sldId id="258" r:id="rId4"/>
    <p:sldId id="259" r:id="rId5"/>
    <p:sldId id="276" r:id="rId6"/>
    <p:sldId id="282" r:id="rId7"/>
    <p:sldId id="277" r:id="rId8"/>
    <p:sldId id="283" r:id="rId9"/>
    <p:sldId id="278" r:id="rId10"/>
    <p:sldId id="279" r:id="rId11"/>
    <p:sldId id="280" r:id="rId12"/>
    <p:sldId id="281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Economica" panose="02000506040000020004" pitchFamily="2" charset="77"/>
      <p:regular r:id="rId20"/>
      <p:bold r:id="rId21"/>
      <p:italic r:id="rId22"/>
      <p:boldItalic r:id="rId23"/>
    </p:embeddedFont>
    <p:embeddedFont>
      <p:font typeface="Lucida Console" panose="020B0609040504020204" pitchFamily="49" charset="0"/>
      <p:regular r:id="rId24"/>
    </p:embeddedFont>
    <p:embeddedFont>
      <p:font typeface="Monotype Corsiva" panose="03010101010201010101" pitchFamily="66" charset="0"/>
      <p:regular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j3/2614CEU1ETeNEDN/a79XPzq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>
      <p:cViewPr varScale="1">
        <p:scale>
          <a:sx n="140" d="100"/>
          <a:sy n="140" d="100"/>
        </p:scale>
        <p:origin x="7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7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64E82F-19EE-CCF6-9D5F-463BFC3F98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EE1BF-CEC0-0F9E-7FB8-B1073FDCCF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7D7BF-35DE-3C4E-ABCB-003A29DE4029}" type="datetimeFigureOut">
              <a:rPr lang="en-GB" smtClean="0"/>
              <a:t>09/05/2023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FFBC9-D4A3-F0EC-4771-EB54FED2C9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9C6D8-807E-4CEF-FF27-31EB66F3F7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BB41C-1867-E44D-B48E-C8B90AC57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55809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f3638d552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f3638d552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7177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935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56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47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5297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f3638d552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f3638d552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602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3f3638d552_0_848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" name="Google Shape;15;g23f3638d552_0_848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6" name="Google Shape;16;g23f3638d552_0_848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23f3638d552_0_848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8" name="Google Shape;18;g23f3638d552_0_8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f3638d552_0_8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f3638d552_0_897"/>
          <p:cNvSpPr txBox="1">
            <a:spLocks noGrp="1"/>
          </p:cNvSpPr>
          <p:nvPr>
            <p:ph type="ctrTitle"/>
          </p:nvPr>
        </p:nvSpPr>
        <p:spPr>
          <a:xfrm>
            <a:off x="683811" y="1908311"/>
            <a:ext cx="7831500" cy="12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5A24"/>
              </a:buClr>
              <a:buSzPts val="3600"/>
              <a:buFont typeface="Calibri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23f3638d552_0_897"/>
          <p:cNvSpPr txBox="1">
            <a:spLocks noGrp="1"/>
          </p:cNvSpPr>
          <p:nvPr>
            <p:ph type="subTitle" idx="1"/>
          </p:nvPr>
        </p:nvSpPr>
        <p:spPr>
          <a:xfrm>
            <a:off x="683812" y="3260035"/>
            <a:ext cx="78315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g23f3638d552_0_897"/>
          <p:cNvSpPr txBox="1">
            <a:spLocks noGrp="1"/>
          </p:cNvSpPr>
          <p:nvPr>
            <p:ph type="body" idx="2"/>
          </p:nvPr>
        </p:nvSpPr>
        <p:spPr>
          <a:xfrm>
            <a:off x="1587500" y="4767264"/>
            <a:ext cx="27750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7F7F7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7F7F7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7F7F7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7F7F7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7F7F7F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" name="Google Shape;61;g23f3638d552_0_895">
            <a:extLst>
              <a:ext uri="{FF2B5EF4-FFF2-40B4-BE49-F238E27FC236}">
                <a16:creationId xmlns:a16="http://schemas.microsoft.com/office/drawing/2014/main" id="{809202C2-9C8F-2FD0-61F9-56B05DED5BA9}"/>
              </a:ext>
            </a:extLst>
          </p:cNvPr>
          <p:cNvSpPr txBox="1">
            <a:spLocks/>
          </p:cNvSpPr>
          <p:nvPr userDrawn="1"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f3638d552_0_902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5A24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g23f3638d552_0_902"/>
          <p:cNvSpPr txBox="1">
            <a:spLocks noGrp="1"/>
          </p:cNvSpPr>
          <p:nvPr>
            <p:ph type="body" idx="1"/>
          </p:nvPr>
        </p:nvSpPr>
        <p:spPr>
          <a:xfrm>
            <a:off x="628650" y="1016000"/>
            <a:ext cx="7886700" cy="3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  <a:defRPr sz="2600"/>
            </a:lvl1pPr>
            <a:lvl2pPr marL="914400" lvl="1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g23f3638d552_0_902"/>
          <p:cNvSpPr txBox="1">
            <a:spLocks noGrp="1"/>
          </p:cNvSpPr>
          <p:nvPr>
            <p:ph type="body" idx="2"/>
          </p:nvPr>
        </p:nvSpPr>
        <p:spPr>
          <a:xfrm>
            <a:off x="1587500" y="4767264"/>
            <a:ext cx="27750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7F7F7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7F7F7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7F7F7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7F7F7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7F7F7F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" name="Google Shape;61;g23f3638d552_0_895">
            <a:extLst>
              <a:ext uri="{FF2B5EF4-FFF2-40B4-BE49-F238E27FC236}">
                <a16:creationId xmlns:a16="http://schemas.microsoft.com/office/drawing/2014/main" id="{726DB312-0874-9A86-DC29-55A8CB55E797}"/>
              </a:ext>
            </a:extLst>
          </p:cNvPr>
          <p:cNvSpPr txBox="1">
            <a:spLocks/>
          </p:cNvSpPr>
          <p:nvPr userDrawn="1"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ge with photo">
  <p:cSld name="Page with 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g23f3638d552_0_90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0" y="729036"/>
            <a:ext cx="5009322" cy="318598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23f3638d552_0_907"/>
          <p:cNvSpPr txBox="1">
            <a:spLocks noGrp="1"/>
          </p:cNvSpPr>
          <p:nvPr>
            <p:ph type="title"/>
          </p:nvPr>
        </p:nvSpPr>
        <p:spPr>
          <a:xfrm>
            <a:off x="970557" y="934598"/>
            <a:ext cx="30609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23f3638d552_0_907"/>
          <p:cNvSpPr txBox="1">
            <a:spLocks noGrp="1"/>
          </p:cNvSpPr>
          <p:nvPr>
            <p:ph type="body" idx="1"/>
          </p:nvPr>
        </p:nvSpPr>
        <p:spPr>
          <a:xfrm>
            <a:off x="1587500" y="4767264"/>
            <a:ext cx="2775000" cy="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7F7F7F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7F7F7F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7F7F7F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7F7F7F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7F7F7F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g23f3638d552_0_907"/>
          <p:cNvSpPr txBox="1">
            <a:spLocks noGrp="1"/>
          </p:cNvSpPr>
          <p:nvPr>
            <p:ph type="body" idx="2"/>
          </p:nvPr>
        </p:nvSpPr>
        <p:spPr>
          <a:xfrm>
            <a:off x="969963" y="1717482"/>
            <a:ext cx="30606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g23f3638d552_0_907"/>
          <p:cNvSpPr>
            <a:spLocks noGrp="1"/>
          </p:cNvSpPr>
          <p:nvPr>
            <p:ph type="pic" idx="3"/>
          </p:nvPr>
        </p:nvSpPr>
        <p:spPr>
          <a:xfrm>
            <a:off x="4572000" y="728783"/>
            <a:ext cx="4572000" cy="3186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" name="Google Shape;61;g23f3638d552_0_895">
            <a:extLst>
              <a:ext uri="{FF2B5EF4-FFF2-40B4-BE49-F238E27FC236}">
                <a16:creationId xmlns:a16="http://schemas.microsoft.com/office/drawing/2014/main" id="{A8C6C0D5-18AF-367F-428A-203BBDA9F6C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3f3638d552_0_854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1" name="Google Shape;21;g23f3638d552_0_854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" name="Google Shape;22;g23f3638d552_0_85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23f3638d552_0_8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3f3638d552_0_85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g23f3638d552_0_85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3f3638d552_0_85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g23f3638d552_0_8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3f3638d552_0_86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23f3638d552_0_8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3f3638d552_0_87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" name="Google Shape;39;g23f3638d552_0_872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g23f3638d552_0_8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3f3638d552_0_87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23f3638d552_0_87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4" name="Google Shape;44;g23f3638d552_0_8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3f3638d552_0_88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g23f3638d552_0_88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g23f3638d552_0_880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g23f3638d552_0_88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0" name="Google Shape;50;g23f3638d552_0_88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g23f3638d552_0_8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3f3638d552_0_887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4" name="Google Shape;54;g23f3638d552_0_8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f3638d552_0_89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g23f3638d552_0_890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g23f3638d552_0_890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g23f3638d552_0_8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3f3638d552_0_84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1" name="Google Shape;11;g23f3638d552_0_84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g23f3638d552_0_8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arshp.com/research/presentatio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rshp.com/research/presentat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arshp.com/research/presentations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arshp.com/research/presentation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arshp.com/research/presentation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hyperlink" Target="https://harshp.com/research/presentations" TargetMode="Externa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cessnow.org/cms/assets/uploads/2022/07/GDPR-4-year-report-2022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harshp.com/research/presentation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arshp.com/research/presentation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arshp.com/research/presentat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arshp.com/research/presentat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rshp.com/research/presentation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arshp.com/research/presentation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f3638d552_0_1341"/>
          <p:cNvSpPr txBox="1">
            <a:spLocks noGrp="1"/>
          </p:cNvSpPr>
          <p:nvPr>
            <p:ph type="ctrTitle"/>
          </p:nvPr>
        </p:nvSpPr>
        <p:spPr>
          <a:xfrm>
            <a:off x="2788668" y="901991"/>
            <a:ext cx="5787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Monotype Corsiva" panose="03010101010201010101" pitchFamily="66" charset="0"/>
              </a:rPr>
              <a:t>Technical Challenges</a:t>
            </a:r>
            <a:br>
              <a:rPr lang="en-US" sz="3200" dirty="0">
                <a:latin typeface="Monotype Corsiva" panose="03010101010201010101" pitchFamily="66" charset="0"/>
              </a:rPr>
            </a:br>
            <a:r>
              <a:rPr lang="en-US" sz="3200" dirty="0">
                <a:latin typeface="Monotype Corsiva" panose="03010101010201010101" pitchFamily="66" charset="0"/>
              </a:rPr>
              <a:t>of EU’s Digital</a:t>
            </a:r>
            <a:br>
              <a:rPr lang="en-US" sz="3200" dirty="0">
                <a:latin typeface="Monotype Corsiva" panose="03010101010201010101" pitchFamily="66" charset="0"/>
              </a:rPr>
            </a:br>
            <a:r>
              <a:rPr lang="en-US" sz="3200" dirty="0">
                <a:latin typeface="Monotype Corsiva" panose="03010101010201010101" pitchFamily="66" charset="0"/>
              </a:rPr>
              <a:t>Sovereignty Aspirations</a:t>
            </a:r>
            <a:endParaRPr sz="3200" dirty="0">
              <a:latin typeface="Monotype Corsiva" panose="03010101010201010101" pitchFamily="66" charset="0"/>
            </a:endParaRPr>
          </a:p>
        </p:txBody>
      </p:sp>
      <p:sp>
        <p:nvSpPr>
          <p:cNvPr id="95" name="Google Shape;95;g23f3638d552_0_1341"/>
          <p:cNvSpPr txBox="1">
            <a:spLocks noGrp="1"/>
          </p:cNvSpPr>
          <p:nvPr>
            <p:ph type="subTitle" idx="1"/>
          </p:nvPr>
        </p:nvSpPr>
        <p:spPr>
          <a:xfrm>
            <a:off x="311700" y="2529325"/>
            <a:ext cx="6006804" cy="18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Lucida Console" panose="020B0609040504020204" pitchFamily="49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Harshvardhan J. Pandit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ADAPT Centre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School of Computing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Lucida Console" panose="020B0609040504020204" pitchFamily="49" charset="0"/>
              </a:rPr>
              <a:t>Dublin City University</a:t>
            </a:r>
            <a:endParaRPr sz="1600" dirty="0">
              <a:latin typeface="Lucida Console" panose="020B0609040504020204" pitchFamily="49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ucida Console" panose="020B0609040504020204" pitchFamily="49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Lucida Console" panose="020B0609040504020204" pitchFamily="49" charset="0"/>
              </a:rPr>
              <a:t>harshvardhan.pandit@adaptcentre.ie</a:t>
            </a:r>
            <a:endParaRPr sz="1200" dirty="0">
              <a:latin typeface="Lucida Console" panose="020B060904050402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4D4AC8-CA0F-0B2E-B326-DE7575954A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CBA8E-2DED-4A3A-05B8-0F55133E7403}"/>
              </a:ext>
            </a:extLst>
          </p:cNvPr>
          <p:cNvSpPr txBox="1"/>
          <p:nvPr/>
        </p:nvSpPr>
        <p:spPr>
          <a:xfrm>
            <a:off x="1829604" y="4928056"/>
            <a:ext cx="60068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Harshvardhan J. Pandit | EMILDAI Summer School | 09-MAY-2023 | </a:t>
            </a:r>
            <a:r>
              <a:rPr lang="en-GB" sz="800" dirty="0">
                <a:solidFill>
                  <a:srgbClr val="607D8B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https://harshp.com/research/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presentations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CC-by-NC 4.0</a:t>
            </a:r>
          </a:p>
        </p:txBody>
      </p:sp>
      <p:pic>
        <p:nvPicPr>
          <p:cNvPr id="1026" name="Picture 2" descr="ADAPT @ DCU">
            <a:extLst>
              <a:ext uri="{FF2B5EF4-FFF2-40B4-BE49-F238E27FC236}">
                <a16:creationId xmlns:a16="http://schemas.microsoft.com/office/drawing/2014/main" id="{E6B5A665-DE07-2990-1983-4B0A348D9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75" y="20574"/>
            <a:ext cx="1290986" cy="99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28655F4-99D9-D119-D6A8-2002365F6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0" y="190327"/>
            <a:ext cx="861835" cy="58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57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5A24"/>
              </a:buClr>
              <a:buSzPts val="3200"/>
              <a:buFont typeface="Calibri"/>
              <a:buNone/>
            </a:pPr>
            <a:r>
              <a:rPr lang="en-US" b="1" dirty="0"/>
              <a:t>Foreseeing Legal Enforcement </a:t>
            </a:r>
            <a:r>
              <a:rPr lang="en-US" b="1" i="1" u="sng" dirty="0">
                <a:solidFill>
                  <a:srgbClr val="FF0000"/>
                </a:solidFill>
              </a:rPr>
              <a:t>Challenges</a:t>
            </a:r>
            <a:endParaRPr b="1" i="1" u="sng" baseline="30000" dirty="0">
              <a:solidFill>
                <a:srgbClr val="FF0000"/>
              </a:solidFill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4697109" y="1073666"/>
            <a:ext cx="3818238" cy="320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Gaps</a:t>
            </a:r>
            <a:b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exploit as ‘market’, force to fit into ‘regulation’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u="sng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Consistency</a:t>
            </a:r>
            <a:b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regions, technologies, interpretations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E" sz="1400" u="sng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6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br>
              <a:rPr lang="en-IE" sz="14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pervasive &amp; ubiquitous ‘digital’ presence?</a:t>
            </a:r>
            <a:endParaRPr lang="en-IE" b="1" dirty="0">
              <a:solidFill>
                <a:srgbClr val="FF000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E" sz="1400" b="1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6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(Side-)Effects</a:t>
            </a:r>
            <a:br>
              <a:rPr lang="en-IE" sz="14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compliance is an illusion and creates barriers</a:t>
            </a:r>
            <a:endParaRPr lang="en-IE" sz="1400" b="1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628650" y="1073666"/>
            <a:ext cx="3818237" cy="320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b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technology change ~5 years, case law ~5 years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Space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global internet + multi-nationals = chaotic rules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E" sz="1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b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under-funded authorities + 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SLOW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fines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u="sng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Knowledge</a:t>
            </a:r>
            <a:b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disconnected laws and reactive interpretation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8" name="Google Shape;168;p3"/>
          <p:cNvCxnSpPr/>
          <p:nvPr/>
        </p:nvCxnSpPr>
        <p:spPr>
          <a:xfrm>
            <a:off x="4572000" y="1073666"/>
            <a:ext cx="0" cy="322917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3"/>
          <p:cNvCxnSpPr/>
          <p:nvPr/>
        </p:nvCxnSpPr>
        <p:spPr>
          <a:xfrm>
            <a:off x="494270" y="1837038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3"/>
          <p:cNvCxnSpPr/>
          <p:nvPr/>
        </p:nvCxnSpPr>
        <p:spPr>
          <a:xfrm>
            <a:off x="487446" y="2689652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3"/>
          <p:cNvCxnSpPr/>
          <p:nvPr/>
        </p:nvCxnSpPr>
        <p:spPr>
          <a:xfrm>
            <a:off x="489889" y="3521675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3"/>
          <p:cNvCxnSpPr/>
          <p:nvPr/>
        </p:nvCxnSpPr>
        <p:spPr>
          <a:xfrm>
            <a:off x="494270" y="4273818"/>
            <a:ext cx="7870946" cy="724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3"/>
          <p:cNvCxnSpPr/>
          <p:nvPr/>
        </p:nvCxnSpPr>
        <p:spPr>
          <a:xfrm>
            <a:off x="494270" y="1073666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4" name="Google Shape;174;p3"/>
          <p:cNvCxnSpPr/>
          <p:nvPr/>
        </p:nvCxnSpPr>
        <p:spPr>
          <a:xfrm>
            <a:off x="494270" y="1073666"/>
            <a:ext cx="0" cy="320770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3"/>
          <p:cNvCxnSpPr/>
          <p:nvPr/>
        </p:nvCxnSpPr>
        <p:spPr>
          <a:xfrm>
            <a:off x="8365216" y="1073666"/>
            <a:ext cx="0" cy="320770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627544-4C36-FE70-F93A-2C4F2798540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6457950" y="4767264"/>
            <a:ext cx="2057400" cy="135600"/>
          </a:xfrm>
        </p:spPr>
        <p:txBody>
          <a:bodyPr>
            <a:normAutofit fontScale="2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EA356B-0732-6350-31F6-FBE32FDEA9A6}"/>
              </a:ext>
            </a:extLst>
          </p:cNvPr>
          <p:cNvSpPr txBox="1"/>
          <p:nvPr/>
        </p:nvSpPr>
        <p:spPr>
          <a:xfrm>
            <a:off x="1829604" y="4928056"/>
            <a:ext cx="60068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Harshvardhan J. Pandit | EMILDAI Summer School | 09-MAY-2023 | </a:t>
            </a:r>
            <a:r>
              <a:rPr lang="en-GB" sz="800" dirty="0">
                <a:solidFill>
                  <a:srgbClr val="607D8B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https://harshp.com/research/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presentations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CC-by-NC 4.0</a:t>
            </a:r>
          </a:p>
        </p:txBody>
      </p:sp>
      <p:pic>
        <p:nvPicPr>
          <p:cNvPr id="5" name="Picture 2" descr="ADAPT @ DCU">
            <a:extLst>
              <a:ext uri="{FF2B5EF4-FFF2-40B4-BE49-F238E27FC236}">
                <a16:creationId xmlns:a16="http://schemas.microsoft.com/office/drawing/2014/main" id="{80F10FF3-A195-820D-08BC-8D2F0A23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30" y="45976"/>
            <a:ext cx="750128" cy="5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54C7971-A9D8-B062-7725-D76BAAEE1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260" y="149405"/>
            <a:ext cx="500770" cy="33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9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CE0A-117D-5305-7DAA-328E39D8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Conclusion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1B01F-7371-7187-783A-B11315C8E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GB" dirty="0"/>
              <a:t>EU has planned an extremely ambitious legal regime to achieve its vision of ‘Data’ markets that aligns with fundamental principles</a:t>
            </a:r>
          </a:p>
          <a:p>
            <a:pPr>
              <a:lnSpc>
                <a:spcPct val="170000"/>
              </a:lnSpc>
            </a:pPr>
            <a:r>
              <a:rPr lang="en-GB" dirty="0"/>
              <a:t>Specific laws are planned to address ‘</a:t>
            </a:r>
            <a:r>
              <a:rPr lang="en-GB" i="1" dirty="0"/>
              <a:t>Technological Sectors</a:t>
            </a:r>
            <a:r>
              <a:rPr lang="en-GB" dirty="0"/>
              <a:t>’</a:t>
            </a:r>
          </a:p>
          <a:p>
            <a:pPr>
              <a:lnSpc>
                <a:spcPct val="170000"/>
              </a:lnSpc>
            </a:pPr>
            <a:r>
              <a:rPr lang="en-GB" dirty="0"/>
              <a:t>But </a:t>
            </a:r>
            <a:r>
              <a:rPr lang="en-GB" b="1" u="sng" dirty="0"/>
              <a:t>not enough</a:t>
            </a:r>
            <a:r>
              <a:rPr lang="en-GB" dirty="0"/>
              <a:t> is being planned or discussed about how we there will be effective application and enforcement</a:t>
            </a:r>
          </a:p>
          <a:p>
            <a:pPr>
              <a:lnSpc>
                <a:spcPct val="170000"/>
              </a:lnSpc>
            </a:pPr>
            <a:r>
              <a:rPr lang="en-GB" dirty="0"/>
              <a:t>”</a:t>
            </a:r>
            <a:r>
              <a:rPr lang="en-GB" i="1" dirty="0"/>
              <a:t>Digital Jurisprudence</a:t>
            </a:r>
            <a:r>
              <a:rPr lang="en-GB" dirty="0"/>
              <a:t>” needs new mechanisms that are based on the </a:t>
            </a:r>
            <a:r>
              <a:rPr lang="en-GB" i="1" dirty="0"/>
              <a:t>virtuality </a:t>
            </a:r>
            <a:r>
              <a:rPr lang="en-GB" dirty="0"/>
              <a:t>and </a:t>
            </a:r>
            <a:r>
              <a:rPr lang="en-GB" i="1" dirty="0"/>
              <a:t>momentum </a:t>
            </a:r>
            <a:r>
              <a:rPr lang="en-GB" dirty="0"/>
              <a:t>that arises because of data + technology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D360B-357F-9024-D356-8205098855B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6457950" y="4767264"/>
            <a:ext cx="2057400" cy="135600"/>
          </a:xfrm>
        </p:spPr>
        <p:txBody>
          <a:bodyPr>
            <a:normAutofit fontScale="2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D498F-F93B-1482-6280-9A12C3FCA1BB}"/>
              </a:ext>
            </a:extLst>
          </p:cNvPr>
          <p:cNvSpPr txBox="1"/>
          <p:nvPr/>
        </p:nvSpPr>
        <p:spPr>
          <a:xfrm>
            <a:off x="1829604" y="4928056"/>
            <a:ext cx="60068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Harshvardhan J. Pandit | EMILDAI Summer School | 09-MAY-2023 | </a:t>
            </a:r>
            <a:r>
              <a:rPr lang="en-GB" sz="800" dirty="0">
                <a:solidFill>
                  <a:srgbClr val="607D8B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https://harshp.com/research/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presentations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CC-by-NC 4.0</a:t>
            </a:r>
          </a:p>
        </p:txBody>
      </p:sp>
      <p:pic>
        <p:nvPicPr>
          <p:cNvPr id="8" name="Picture 2" descr="ADAPT @ DCU">
            <a:extLst>
              <a:ext uri="{FF2B5EF4-FFF2-40B4-BE49-F238E27FC236}">
                <a16:creationId xmlns:a16="http://schemas.microsoft.com/office/drawing/2014/main" id="{021BBE97-67C3-D9E3-6F66-C19553EE2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30" y="45976"/>
            <a:ext cx="750128" cy="5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35F898BF-EB1C-4E07-053B-09E1ECF7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260" y="149405"/>
            <a:ext cx="500770" cy="33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51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f3638d552_0_1341"/>
          <p:cNvSpPr txBox="1">
            <a:spLocks noGrp="1"/>
          </p:cNvSpPr>
          <p:nvPr>
            <p:ph type="ctrTitle"/>
          </p:nvPr>
        </p:nvSpPr>
        <p:spPr>
          <a:xfrm>
            <a:off x="2770380" y="951480"/>
            <a:ext cx="5787600" cy="7530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Monotype Corsiva" panose="03010101010201010101" pitchFamily="66" charset="0"/>
              </a:rPr>
              <a:t>Technical Challenges</a:t>
            </a:r>
            <a:br>
              <a:rPr lang="en-US" sz="1800" dirty="0">
                <a:latin typeface="Monotype Corsiva" panose="03010101010201010101" pitchFamily="66" charset="0"/>
              </a:rPr>
            </a:br>
            <a:r>
              <a:rPr lang="en-US" sz="1800" dirty="0">
                <a:latin typeface="Monotype Corsiva" panose="03010101010201010101" pitchFamily="66" charset="0"/>
              </a:rPr>
              <a:t>of EU’s Digital</a:t>
            </a:r>
            <a:br>
              <a:rPr lang="en-US" sz="1800" dirty="0">
                <a:latin typeface="Monotype Corsiva" panose="03010101010201010101" pitchFamily="66" charset="0"/>
              </a:rPr>
            </a:br>
            <a:r>
              <a:rPr lang="en-US" sz="1800" dirty="0">
                <a:latin typeface="Monotype Corsiva" panose="03010101010201010101" pitchFamily="66" charset="0"/>
              </a:rPr>
              <a:t>Sovereignty Aspirations</a:t>
            </a:r>
            <a:endParaRPr sz="1800" dirty="0">
              <a:latin typeface="Monotype Corsiva" panose="03010101010201010101" pitchFamily="66" charset="0"/>
            </a:endParaRPr>
          </a:p>
        </p:txBody>
      </p:sp>
      <p:sp>
        <p:nvSpPr>
          <p:cNvPr id="95" name="Google Shape;95;g23f3638d552_0_1341"/>
          <p:cNvSpPr txBox="1">
            <a:spLocks noGrp="1"/>
          </p:cNvSpPr>
          <p:nvPr>
            <p:ph type="subTitle" idx="1"/>
          </p:nvPr>
        </p:nvSpPr>
        <p:spPr>
          <a:xfrm>
            <a:off x="2377440" y="3095468"/>
            <a:ext cx="3986784" cy="1296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j-lt"/>
              </a:rPr>
              <a:t>Harshvardhan J. Pandit</a:t>
            </a:r>
            <a:br>
              <a:rPr lang="en-US" sz="1200" dirty="0">
                <a:latin typeface="+mj-lt"/>
              </a:rPr>
            </a:br>
            <a:r>
              <a:rPr lang="en-US" sz="1200" dirty="0">
                <a:latin typeface="+mj-lt"/>
              </a:rPr>
              <a:t>ADAPT Centre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+mj-lt"/>
              </a:rPr>
              <a:t>Dublin City University</a:t>
            </a:r>
            <a:endParaRPr sz="1200" dirty="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j-lt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latin typeface="+mj-lt"/>
              </a:rPr>
              <a:t>harshvardhan.pandit@adaptcentre.ie</a:t>
            </a:r>
            <a:endParaRPr sz="1200" dirty="0">
              <a:latin typeface="+mj-lt"/>
            </a:endParaRPr>
          </a:p>
        </p:txBody>
      </p:sp>
      <p:sp>
        <p:nvSpPr>
          <p:cNvPr id="2" name="Google Shape;94;g23f3638d552_0_1341">
            <a:extLst>
              <a:ext uri="{FF2B5EF4-FFF2-40B4-BE49-F238E27FC236}">
                <a16:creationId xmlns:a16="http://schemas.microsoft.com/office/drawing/2014/main" id="{011954B1-821F-9EDF-BF9B-644A90710A7B}"/>
              </a:ext>
            </a:extLst>
          </p:cNvPr>
          <p:cNvSpPr txBox="1">
            <a:spLocks/>
          </p:cNvSpPr>
          <p:nvPr/>
        </p:nvSpPr>
        <p:spPr>
          <a:xfrm>
            <a:off x="1743204" y="2342395"/>
            <a:ext cx="5787600" cy="753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 sz="3200" dirty="0">
                <a:solidFill>
                  <a:srgbClr val="7030A0"/>
                </a:solidFill>
                <a:latin typeface="Monotype Corsiva" panose="03010101010201010101" pitchFamily="66" charset="0"/>
              </a:rPr>
              <a:t>Thank you!</a:t>
            </a:r>
          </a:p>
          <a:p>
            <a:r>
              <a:rPr lang="en-US" sz="3200" dirty="0">
                <a:solidFill>
                  <a:srgbClr val="7030A0"/>
                </a:solidFill>
                <a:latin typeface="Monotype Corsiva" panose="03010101010201010101" pitchFamily="66" charset="0"/>
              </a:rPr>
              <a:t>Commencing Discussions…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8836F-6200-4C93-5AC2-EE44D97E1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4D03C-425C-1C67-CB8F-592CC4F6E489}"/>
              </a:ext>
            </a:extLst>
          </p:cNvPr>
          <p:cNvSpPr txBox="1"/>
          <p:nvPr/>
        </p:nvSpPr>
        <p:spPr>
          <a:xfrm>
            <a:off x="1829604" y="4928056"/>
            <a:ext cx="60068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Harshvardhan J. Pandit | EMILDAI Summer School | 09-MAY-2023 | </a:t>
            </a:r>
            <a:r>
              <a:rPr lang="en-GB" sz="800" dirty="0">
                <a:solidFill>
                  <a:srgbClr val="607D8B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https://harshp.com/research/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presentations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CC-by-NC 4.0</a:t>
            </a:r>
          </a:p>
        </p:txBody>
      </p:sp>
      <p:pic>
        <p:nvPicPr>
          <p:cNvPr id="6" name="Picture 2" descr="ADAPT @ DCU">
            <a:extLst>
              <a:ext uri="{FF2B5EF4-FFF2-40B4-BE49-F238E27FC236}">
                <a16:creationId xmlns:a16="http://schemas.microsoft.com/office/drawing/2014/main" id="{2A658401-FC9F-E00B-23FC-24869BB40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75" y="20574"/>
            <a:ext cx="1290986" cy="99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1123BD4-71CA-59B6-2476-07D916CBD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40" y="190327"/>
            <a:ext cx="861835" cy="58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56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63FB-CCC2-5FAF-F2A0-72302FB1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“Digital” Jurisprudence</a:t>
            </a:r>
          </a:p>
        </p:txBody>
      </p:sp>
      <p:graphicFrame>
        <p:nvGraphicFramePr>
          <p:cNvPr id="4" name="Table 19">
            <a:extLst>
              <a:ext uri="{FF2B5EF4-FFF2-40B4-BE49-F238E27FC236}">
                <a16:creationId xmlns:a16="http://schemas.microsoft.com/office/drawing/2014/main" id="{FE4E94EB-C364-3A19-3096-0EC17A7199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3667442"/>
              </p:ext>
            </p:extLst>
          </p:nvPr>
        </p:nvGraphicFramePr>
        <p:xfrm>
          <a:off x="467538" y="1147225"/>
          <a:ext cx="8292416" cy="3642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5310">
                  <a:extLst>
                    <a:ext uri="{9D8B030D-6E8A-4147-A177-3AD203B41FA5}">
                      <a16:colId xmlns:a16="http://schemas.microsoft.com/office/drawing/2014/main" val="273196317"/>
                    </a:ext>
                  </a:extLst>
                </a:gridCol>
                <a:gridCol w="1426464">
                  <a:extLst>
                    <a:ext uri="{9D8B030D-6E8A-4147-A177-3AD203B41FA5}">
                      <a16:colId xmlns:a16="http://schemas.microsoft.com/office/drawing/2014/main" val="2595412429"/>
                    </a:ext>
                  </a:extLst>
                </a:gridCol>
                <a:gridCol w="1709928">
                  <a:extLst>
                    <a:ext uri="{9D8B030D-6E8A-4147-A177-3AD203B41FA5}">
                      <a16:colId xmlns:a16="http://schemas.microsoft.com/office/drawing/2014/main" val="4180347517"/>
                    </a:ext>
                  </a:extLst>
                </a:gridCol>
                <a:gridCol w="3410714">
                  <a:extLst>
                    <a:ext uri="{9D8B030D-6E8A-4147-A177-3AD203B41FA5}">
                      <a16:colId xmlns:a16="http://schemas.microsoft.com/office/drawing/2014/main" val="32711680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Law</a:t>
                      </a:r>
                      <a:endParaRPr lang="en-L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Enforcement</a:t>
                      </a:r>
                      <a:endParaRPr lang="en-L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Area</a:t>
                      </a:r>
                      <a:endParaRPr lang="en-L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Rights &amp; Freedoms</a:t>
                      </a:r>
                      <a:endParaRPr lang="en-L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86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GDPR</a:t>
                      </a:r>
                      <a:endParaRPr lang="en-LU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MAY-2018</a:t>
                      </a:r>
                      <a:endParaRPr lang="en-LU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personal data</a:t>
                      </a:r>
                      <a:endParaRPr lang="en-LU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transparency, autonomy, fiduciary</a:t>
                      </a:r>
                      <a:endParaRPr lang="en-LU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39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DSA</a:t>
                      </a:r>
                      <a:endParaRPr lang="en-LU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NOV-2022</a:t>
                      </a:r>
                      <a:endParaRPr lang="en-LU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service</a:t>
                      </a:r>
                      <a:endParaRPr lang="en-LU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transparency, autonomy, fiduciary</a:t>
                      </a:r>
                      <a:endParaRPr lang="en-LU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279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DMA</a:t>
                      </a:r>
                      <a:endParaRPr lang="en-LU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MAY-2023</a:t>
                      </a:r>
                      <a:endParaRPr lang="en-LU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market</a:t>
                      </a:r>
                      <a:endParaRPr lang="en-LU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autonomy</a:t>
                      </a:r>
                      <a:endParaRPr lang="en-LU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934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DGA</a:t>
                      </a:r>
                      <a:endParaRPr lang="en-LU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SEP-2023</a:t>
                      </a:r>
                      <a:endParaRPr lang="en-LU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market</a:t>
                      </a:r>
                      <a:endParaRPr lang="en-LU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fiduciary</a:t>
                      </a:r>
                      <a:endParaRPr lang="en-LU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16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AI Act</a:t>
                      </a:r>
                      <a:endParaRPr lang="en-L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voting</a:t>
                      </a:r>
                      <a:endParaRPr lang="en-L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technology</a:t>
                      </a:r>
                      <a:endParaRPr lang="en-LU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fiduciary</a:t>
                      </a:r>
                      <a:endParaRPr lang="en-LU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180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ePrivacy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Reg</a:t>
                      </a:r>
                      <a:endParaRPr lang="en-L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draft</a:t>
                      </a:r>
                      <a:endParaRPr lang="en-L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communication</a:t>
                      </a:r>
                      <a:endParaRPr lang="en-L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transparency, autonomy, fiduciary</a:t>
                      </a:r>
                      <a:endParaRPr lang="en-L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612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Act</a:t>
                      </a:r>
                      <a:endParaRPr lang="en-L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proposed</a:t>
                      </a:r>
                      <a:endParaRPr lang="en-L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L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autonomy</a:t>
                      </a:r>
                      <a:endParaRPr lang="en-L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2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Health Data Space</a:t>
                      </a:r>
                      <a:endParaRPr lang="en-L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proposed</a:t>
                      </a:r>
                      <a:endParaRPr lang="en-L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health data</a:t>
                      </a:r>
                      <a:endParaRPr lang="en-L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autonomy, fiduciary</a:t>
                      </a:r>
                      <a:endParaRPr lang="en-L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969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Interoperability Act</a:t>
                      </a:r>
                      <a:endParaRPr lang="en-L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proposed</a:t>
                      </a:r>
                      <a:endParaRPr lang="en-L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</a:t>
                      </a:r>
                      <a:endParaRPr lang="en-L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autonomy</a:t>
                      </a:r>
                      <a:endParaRPr lang="en-L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1707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FDFAAD-9AF1-4829-B5DD-41DC7677D930}"/>
              </a:ext>
            </a:extLst>
          </p:cNvPr>
          <p:cNvSpPr txBox="1"/>
          <p:nvPr/>
        </p:nvSpPr>
        <p:spPr>
          <a:xfrm>
            <a:off x="3931920" y="73157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(selected regulations)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BC30C-E940-07DF-9936-A4D68D130C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6F984-481F-47DC-67F0-83359B82434B}"/>
              </a:ext>
            </a:extLst>
          </p:cNvPr>
          <p:cNvSpPr txBox="1"/>
          <p:nvPr/>
        </p:nvSpPr>
        <p:spPr>
          <a:xfrm>
            <a:off x="1829604" y="4928056"/>
            <a:ext cx="60068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Harshvardhan J. Pandit | EMILDAI Summer School | 09-MAY-2023 | </a:t>
            </a:r>
            <a:r>
              <a:rPr lang="en-GB" sz="800" dirty="0">
                <a:solidFill>
                  <a:srgbClr val="607D8B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https://harshp.com/research/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presentations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CC-by-NC 4.0</a:t>
            </a:r>
          </a:p>
        </p:txBody>
      </p:sp>
      <p:pic>
        <p:nvPicPr>
          <p:cNvPr id="10" name="Picture 2" descr="ADAPT @ DCU">
            <a:extLst>
              <a:ext uri="{FF2B5EF4-FFF2-40B4-BE49-F238E27FC236}">
                <a16:creationId xmlns:a16="http://schemas.microsoft.com/office/drawing/2014/main" id="{945EA122-87A0-04DC-4862-1634C62B9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30" y="45976"/>
            <a:ext cx="750128" cy="5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D7A01BE-A062-109C-EBB9-2C8785211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260" y="149405"/>
            <a:ext cx="500770" cy="33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88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>
            <a:spLocks noGrp="1"/>
          </p:cNvSpPr>
          <p:nvPr>
            <p:ph type="ctrTitle"/>
          </p:nvPr>
        </p:nvSpPr>
        <p:spPr>
          <a:xfrm>
            <a:off x="683811" y="-409411"/>
            <a:ext cx="7831537" cy="124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5A24"/>
              </a:buClr>
              <a:buSzPts val="3600"/>
              <a:buFont typeface="Calibri"/>
              <a:buNone/>
            </a:pPr>
            <a:r>
              <a:rPr lang="en-US"/>
              <a:t>EU is building a </a:t>
            </a:r>
            <a:r>
              <a:rPr lang="en-US" i="1"/>
              <a:t>repertoire</a:t>
            </a:r>
            <a:r>
              <a:rPr lang="en-US"/>
              <a:t> of ‘Data’ Laws</a:t>
            </a:r>
            <a:endParaRPr/>
          </a:p>
        </p:txBody>
      </p:sp>
      <p:sp>
        <p:nvSpPr>
          <p:cNvPr id="152" name="Google Shape;152;p2"/>
          <p:cNvSpPr txBox="1">
            <a:spLocks noGrp="1"/>
          </p:cNvSpPr>
          <p:nvPr>
            <p:ph type="subTitle" idx="1"/>
          </p:nvPr>
        </p:nvSpPr>
        <p:spPr>
          <a:xfrm>
            <a:off x="683812" y="976603"/>
            <a:ext cx="7831536" cy="68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Current: GDPR, DSA, DMA, DGA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SzPct val="100000"/>
              <a:buNone/>
            </a:pPr>
            <a:r>
              <a:rPr lang="en-US"/>
              <a:t>Proposed: AI Act, ePrivacy, Data Act, (Health) Data Space, Interoperability Act</a:t>
            </a:r>
            <a:endParaRPr/>
          </a:p>
        </p:txBody>
      </p:sp>
      <p:pic>
        <p:nvPicPr>
          <p:cNvPr id="154" name="Google Shape;154;p2" descr="blue and yellow jigsaw puzzle pieces lot free image | Peakp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0591" y="1785525"/>
            <a:ext cx="2059389" cy="1543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" descr="Mess 1080P, 2K, 4K, 5K HD wallpapers free download | Wallpaper Flar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950942" y="1777491"/>
            <a:ext cx="2059389" cy="154561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"/>
          <p:cNvSpPr txBox="1"/>
          <p:nvPr/>
        </p:nvSpPr>
        <p:spPr>
          <a:xfrm>
            <a:off x="1587499" y="3374854"/>
            <a:ext cx="322092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sng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“Jigsaw” Laws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(correct) solution where everything fits, discovered progressively</a:t>
            </a:r>
            <a:endParaRPr dirty="0"/>
          </a:p>
        </p:txBody>
      </p:sp>
      <p:sp>
        <p:nvSpPr>
          <p:cNvPr id="157" name="Google Shape;157;p2"/>
          <p:cNvSpPr txBox="1"/>
          <p:nvPr/>
        </p:nvSpPr>
        <p:spPr>
          <a:xfrm>
            <a:off x="4950942" y="3374853"/>
            <a:ext cx="322092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“Lego” Laws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(correct) solutions can work, needs agreement on which one to choose</a:t>
            </a:r>
            <a:endParaRPr/>
          </a:p>
        </p:txBody>
      </p:sp>
      <p:sp>
        <p:nvSpPr>
          <p:cNvPr id="158" name="Google Shape;158;p2"/>
          <p:cNvSpPr txBox="1"/>
          <p:nvPr/>
        </p:nvSpPr>
        <p:spPr>
          <a:xfrm>
            <a:off x="4242486" y="2297246"/>
            <a:ext cx="32209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2873DA-930D-D2B5-DBD5-ADDE15B05BC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7688910" y="4767264"/>
            <a:ext cx="826500" cy="164400"/>
          </a:xfrm>
        </p:spPr>
        <p:txBody>
          <a:bodyPr>
            <a:normAutofit fontScale="2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1B506-2227-6B0F-DBB2-5EDD756E046D}"/>
              </a:ext>
            </a:extLst>
          </p:cNvPr>
          <p:cNvSpPr txBox="1"/>
          <p:nvPr/>
        </p:nvSpPr>
        <p:spPr>
          <a:xfrm>
            <a:off x="1829604" y="4928056"/>
            <a:ext cx="60068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Harshvardhan J. Pandit | EMILDAI Summer School | 09-MAY-2023 | </a:t>
            </a:r>
            <a:r>
              <a:rPr lang="en-GB" sz="800" dirty="0">
                <a:solidFill>
                  <a:srgbClr val="607D8B"/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https://harshp.com/research/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presentations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CC-by-NC 4.0</a:t>
            </a:r>
          </a:p>
        </p:txBody>
      </p:sp>
      <p:pic>
        <p:nvPicPr>
          <p:cNvPr id="7" name="Picture 2" descr="ADAPT @ DCU">
            <a:extLst>
              <a:ext uri="{FF2B5EF4-FFF2-40B4-BE49-F238E27FC236}">
                <a16:creationId xmlns:a16="http://schemas.microsoft.com/office/drawing/2014/main" id="{39AFA2CE-CE00-234C-41FC-F09B8956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30" y="45976"/>
            <a:ext cx="750128" cy="5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9836430F-A472-4475-E6B5-F7DEB7F47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260" y="149405"/>
            <a:ext cx="500770" cy="33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57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5A24"/>
              </a:buClr>
              <a:buSzPts val="3200"/>
              <a:buFont typeface="Calibri"/>
              <a:buNone/>
            </a:pPr>
            <a:r>
              <a:rPr lang="en-US"/>
              <a:t>Known Challenges for GDPR Enforcement</a:t>
            </a:r>
            <a:r>
              <a:rPr lang="en-US" baseline="30000"/>
              <a:t>[1]</a:t>
            </a:r>
            <a:endParaRPr baseline="30000"/>
          </a:p>
        </p:txBody>
      </p:sp>
      <p:sp>
        <p:nvSpPr>
          <p:cNvPr id="164" name="Google Shape;164;p3"/>
          <p:cNvSpPr txBox="1"/>
          <p:nvPr/>
        </p:nvSpPr>
        <p:spPr>
          <a:xfrm>
            <a:off x="1495166" y="731521"/>
            <a:ext cx="646258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Four Years under the EU GDPR: How to fix its Enforcement </a:t>
            </a:r>
            <a:r>
              <a:rPr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https://www.accessnow.org/cms/assets/uploads/2022/07/GDPR-4-year-report-2022.pdf</a:t>
            </a: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66" name="Google Shape;166;p3"/>
          <p:cNvSpPr txBox="1"/>
          <p:nvPr/>
        </p:nvSpPr>
        <p:spPr>
          <a:xfrm>
            <a:off x="4697109" y="1073666"/>
            <a:ext cx="3818238" cy="320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Gaps</a:t>
            </a:r>
            <a:b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technologies, loopholes, interpretations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Consistency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for EDPB, under-investigated areas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web-scale enforcement, pan-EU actions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(Side-)Effects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malicious compliance: e.g. pesky dialogues</a:t>
            </a:r>
            <a:endParaRPr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628650" y="1073666"/>
            <a:ext cx="3818237" cy="320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b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investigations, decisions, appeals, final decisions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</a:t>
            </a:r>
            <a:b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jurisdiction, establishment, transfers, adequacy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br>
              <a:rPr lang="en-US" sz="1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under-funded authorities, effective fines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</a:t>
            </a:r>
            <a:br>
              <a:rPr lang="en-US" sz="26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technologies, new use-cases</a:t>
            </a:r>
            <a:endParaRPr/>
          </a:p>
        </p:txBody>
      </p:sp>
      <p:cxnSp>
        <p:nvCxnSpPr>
          <p:cNvPr id="168" name="Google Shape;168;p3"/>
          <p:cNvCxnSpPr/>
          <p:nvPr/>
        </p:nvCxnSpPr>
        <p:spPr>
          <a:xfrm>
            <a:off x="4572000" y="1073666"/>
            <a:ext cx="0" cy="322917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3"/>
          <p:cNvCxnSpPr/>
          <p:nvPr/>
        </p:nvCxnSpPr>
        <p:spPr>
          <a:xfrm>
            <a:off x="494270" y="1837038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3"/>
          <p:cNvCxnSpPr/>
          <p:nvPr/>
        </p:nvCxnSpPr>
        <p:spPr>
          <a:xfrm>
            <a:off x="487446" y="2689652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3"/>
          <p:cNvCxnSpPr/>
          <p:nvPr/>
        </p:nvCxnSpPr>
        <p:spPr>
          <a:xfrm>
            <a:off x="489889" y="3521675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3"/>
          <p:cNvCxnSpPr/>
          <p:nvPr/>
        </p:nvCxnSpPr>
        <p:spPr>
          <a:xfrm>
            <a:off x="494270" y="4273818"/>
            <a:ext cx="7870946" cy="724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3"/>
          <p:cNvCxnSpPr/>
          <p:nvPr/>
        </p:nvCxnSpPr>
        <p:spPr>
          <a:xfrm>
            <a:off x="494270" y="1073666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4" name="Google Shape;174;p3"/>
          <p:cNvCxnSpPr/>
          <p:nvPr/>
        </p:nvCxnSpPr>
        <p:spPr>
          <a:xfrm>
            <a:off x="494270" y="1073666"/>
            <a:ext cx="0" cy="320770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3"/>
          <p:cNvCxnSpPr/>
          <p:nvPr/>
        </p:nvCxnSpPr>
        <p:spPr>
          <a:xfrm>
            <a:off x="8365216" y="1073666"/>
            <a:ext cx="0" cy="320770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0A0DA2-5028-07D2-C83E-F06A52F7C52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6457950" y="4767264"/>
            <a:ext cx="2057400" cy="135600"/>
          </a:xfrm>
        </p:spPr>
        <p:txBody>
          <a:bodyPr>
            <a:normAutofit fontScale="2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BEA00-F481-6EA8-82CC-5F71CF2688D8}"/>
              </a:ext>
            </a:extLst>
          </p:cNvPr>
          <p:cNvSpPr txBox="1"/>
          <p:nvPr/>
        </p:nvSpPr>
        <p:spPr>
          <a:xfrm>
            <a:off x="1829604" y="4928056"/>
            <a:ext cx="60068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Harshvardhan J. Pandit | EMILDAI Summer School | 09-MAY-2023 | </a:t>
            </a:r>
            <a:r>
              <a:rPr lang="en-GB" sz="800" dirty="0">
                <a:solidFill>
                  <a:srgbClr val="607D8B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https://harshp.com/research/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presentations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CC-by-NC 4.0</a:t>
            </a:r>
          </a:p>
        </p:txBody>
      </p:sp>
      <p:pic>
        <p:nvPicPr>
          <p:cNvPr id="5" name="Picture 2" descr="ADAPT @ DCU">
            <a:extLst>
              <a:ext uri="{FF2B5EF4-FFF2-40B4-BE49-F238E27FC236}">
                <a16:creationId xmlns:a16="http://schemas.microsoft.com/office/drawing/2014/main" id="{98FBD5DF-5ED4-6CD8-52D3-FF0BE5809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30" y="45976"/>
            <a:ext cx="750128" cy="5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BE574D8E-46C5-009F-19C7-A32DB5A64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260" y="149405"/>
            <a:ext cx="500770" cy="33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57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5A24"/>
              </a:buClr>
              <a:buSzPts val="3200"/>
              <a:buFont typeface="Calibri"/>
              <a:buNone/>
            </a:pPr>
            <a:r>
              <a:rPr lang="en-US" b="1" i="1" u="sng" dirty="0">
                <a:solidFill>
                  <a:srgbClr val="FF0000"/>
                </a:solidFill>
              </a:rPr>
              <a:t>Foreseeing</a:t>
            </a:r>
            <a:r>
              <a:rPr lang="en-US" b="1" dirty="0"/>
              <a:t> Legal Enforcement Challenges</a:t>
            </a:r>
            <a:endParaRPr b="1" baseline="30000" dirty="0"/>
          </a:p>
        </p:txBody>
      </p:sp>
      <p:sp>
        <p:nvSpPr>
          <p:cNvPr id="166" name="Google Shape;166;p3"/>
          <p:cNvSpPr txBox="1"/>
          <p:nvPr/>
        </p:nvSpPr>
        <p:spPr>
          <a:xfrm>
            <a:off x="4697109" y="1073666"/>
            <a:ext cx="3818238" cy="320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Gaps</a:t>
            </a:r>
            <a:b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new technologies, loopholes, interpretations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u="sng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Consistency</a:t>
            </a:r>
            <a:b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need for EDPB, under-investigated areas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E" sz="1400" u="sng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br>
              <a:rPr lang="en-IE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web-scale enforcement, pan-EU actions</a:t>
            </a:r>
            <a:endParaRPr lang="en-I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E" sz="1400" u="sng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(Side-)Effects</a:t>
            </a:r>
            <a:br>
              <a:rPr lang="en-IE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malicious compliance: e.g. pesky dialogues</a:t>
            </a:r>
            <a:endParaRPr lang="en-IE" sz="1400" u="sng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628650" y="1073666"/>
            <a:ext cx="3818237" cy="320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br>
              <a:rPr lang="en-US" sz="26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technology change ~5 years, case law ~5 years</a:t>
            </a:r>
            <a:endParaRPr b="1" dirty="0">
              <a:solidFill>
                <a:srgbClr val="FF000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Space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global internet + multi-nationals = chaotic rules</a:t>
            </a:r>
            <a:endParaRPr b="1" dirty="0">
              <a:solidFill>
                <a:srgbClr val="FF000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E"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b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under-funded authorities, effective fines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u="sng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Knowledge</a:t>
            </a:r>
            <a:b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new technologies, new use-cases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8" name="Google Shape;168;p3"/>
          <p:cNvCxnSpPr/>
          <p:nvPr/>
        </p:nvCxnSpPr>
        <p:spPr>
          <a:xfrm>
            <a:off x="4572000" y="1073666"/>
            <a:ext cx="0" cy="322917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3"/>
          <p:cNvCxnSpPr/>
          <p:nvPr/>
        </p:nvCxnSpPr>
        <p:spPr>
          <a:xfrm>
            <a:off x="494270" y="1837038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3"/>
          <p:cNvCxnSpPr/>
          <p:nvPr/>
        </p:nvCxnSpPr>
        <p:spPr>
          <a:xfrm>
            <a:off x="487446" y="2689652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3"/>
          <p:cNvCxnSpPr/>
          <p:nvPr/>
        </p:nvCxnSpPr>
        <p:spPr>
          <a:xfrm>
            <a:off x="489889" y="3521675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3"/>
          <p:cNvCxnSpPr/>
          <p:nvPr/>
        </p:nvCxnSpPr>
        <p:spPr>
          <a:xfrm>
            <a:off x="494270" y="4273818"/>
            <a:ext cx="7870946" cy="724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3"/>
          <p:cNvCxnSpPr/>
          <p:nvPr/>
        </p:nvCxnSpPr>
        <p:spPr>
          <a:xfrm>
            <a:off x="494270" y="1073666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4" name="Google Shape;174;p3"/>
          <p:cNvCxnSpPr/>
          <p:nvPr/>
        </p:nvCxnSpPr>
        <p:spPr>
          <a:xfrm>
            <a:off x="494270" y="1073666"/>
            <a:ext cx="0" cy="320770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3"/>
          <p:cNvCxnSpPr/>
          <p:nvPr/>
        </p:nvCxnSpPr>
        <p:spPr>
          <a:xfrm>
            <a:off x="8365216" y="1073666"/>
            <a:ext cx="0" cy="320770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E02425-6A67-1B9B-4AA4-0D8DFA9702B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6457950" y="4767264"/>
            <a:ext cx="2057400" cy="135600"/>
          </a:xfrm>
        </p:spPr>
        <p:txBody>
          <a:bodyPr>
            <a:normAutofit fontScale="2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E7CA27-FC1D-150F-08D5-8671BF4A0C92}"/>
              </a:ext>
            </a:extLst>
          </p:cNvPr>
          <p:cNvSpPr txBox="1"/>
          <p:nvPr/>
        </p:nvSpPr>
        <p:spPr>
          <a:xfrm>
            <a:off x="1829604" y="4928056"/>
            <a:ext cx="60068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Harshvardhan J. Pandit | EMILDAI Summer School | 09-MAY-2023 | </a:t>
            </a:r>
            <a:r>
              <a:rPr lang="en-GB" sz="800" dirty="0">
                <a:solidFill>
                  <a:srgbClr val="607D8B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https://harshp.com/research/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presentations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CC-by-NC 4.0</a:t>
            </a:r>
          </a:p>
        </p:txBody>
      </p:sp>
      <p:pic>
        <p:nvPicPr>
          <p:cNvPr id="5" name="Picture 2" descr="ADAPT @ DCU">
            <a:extLst>
              <a:ext uri="{FF2B5EF4-FFF2-40B4-BE49-F238E27FC236}">
                <a16:creationId xmlns:a16="http://schemas.microsoft.com/office/drawing/2014/main" id="{2B5BE0D0-D7CA-421A-1514-FCCD0AC2A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30" y="45976"/>
            <a:ext cx="750128" cy="5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56DA151-6D44-E9E7-3792-71870EC5B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260" y="149405"/>
            <a:ext cx="500770" cy="33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31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E7CA27-FC1D-150F-08D5-8671BF4A0C92}"/>
              </a:ext>
            </a:extLst>
          </p:cNvPr>
          <p:cNvSpPr txBox="1"/>
          <p:nvPr/>
        </p:nvSpPr>
        <p:spPr>
          <a:xfrm>
            <a:off x="1829604" y="4928056"/>
            <a:ext cx="60068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Harshvardhan J. Pandit | EMILDAI Summer School | 09-MAY-2023 | </a:t>
            </a:r>
            <a:r>
              <a:rPr lang="en-GB" sz="800" dirty="0">
                <a:solidFill>
                  <a:srgbClr val="607D8B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https://harshp.com/research/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presentations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CC-by-NC 4.0</a:t>
            </a:r>
          </a:p>
        </p:txBody>
      </p:sp>
      <p:pic>
        <p:nvPicPr>
          <p:cNvPr id="5" name="Picture 2" descr="ADAPT @ DCU">
            <a:extLst>
              <a:ext uri="{FF2B5EF4-FFF2-40B4-BE49-F238E27FC236}">
                <a16:creationId xmlns:a16="http://schemas.microsoft.com/office/drawing/2014/main" id="{2B5BE0D0-D7CA-421A-1514-FCCD0AC2A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30" y="45976"/>
            <a:ext cx="750128" cy="5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56DA151-6D44-E9E7-3792-71870EC5B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260" y="149405"/>
            <a:ext cx="500770" cy="33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D7C19E7-BF93-8EAF-9177-EE5FE3DFD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Laws planned vs Technological Advances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92754A8-12A3-D50C-71D8-2A0E0F5C0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86" y="974373"/>
            <a:ext cx="4234655" cy="389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7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57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5A24"/>
              </a:buClr>
              <a:buSzPts val="3200"/>
              <a:buFont typeface="Calibri"/>
              <a:buNone/>
            </a:pPr>
            <a:r>
              <a:rPr lang="en-US" b="1" dirty="0"/>
              <a:t>Foreseeing </a:t>
            </a:r>
            <a:r>
              <a:rPr lang="en-US" b="1" i="1" u="sng" dirty="0">
                <a:solidFill>
                  <a:srgbClr val="FF0000"/>
                </a:solidFill>
              </a:rPr>
              <a:t>Legal</a:t>
            </a:r>
            <a:r>
              <a:rPr lang="en-US" b="1" i="1" dirty="0"/>
              <a:t> </a:t>
            </a:r>
            <a:r>
              <a:rPr lang="en-US" b="1" dirty="0"/>
              <a:t>Enforcement Challenges</a:t>
            </a:r>
            <a:endParaRPr b="1" baseline="30000" dirty="0"/>
          </a:p>
        </p:txBody>
      </p:sp>
      <p:sp>
        <p:nvSpPr>
          <p:cNvPr id="166" name="Google Shape;166;p3"/>
          <p:cNvSpPr txBox="1"/>
          <p:nvPr/>
        </p:nvSpPr>
        <p:spPr>
          <a:xfrm>
            <a:off x="4697109" y="1073666"/>
            <a:ext cx="3818238" cy="320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Gaps</a:t>
            </a:r>
            <a:b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new technologies, loopholes, interpretations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u="sng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Consistency</a:t>
            </a:r>
            <a:b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need for EDPB, under-investigated areas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E" sz="1400" u="sng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br>
              <a:rPr lang="en-IE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web-scale enforcement, pan-EU actions</a:t>
            </a:r>
            <a:endParaRPr lang="en-I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E" sz="1400" u="sng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(Side-)Effects</a:t>
            </a:r>
            <a:br>
              <a:rPr lang="en-IE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malicious compliance: e.g. pesky dialogues</a:t>
            </a:r>
            <a:endParaRPr lang="en-IE" sz="1400" u="sng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628650" y="1073666"/>
            <a:ext cx="3818237" cy="320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b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technology change ~5 years, case law ~5 years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Space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global internet + multi-nationals = chaotic rules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E" sz="14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br>
              <a:rPr lang="en-US" sz="14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under-funded authorities + </a:t>
            </a:r>
            <a:r>
              <a:rPr lang="en-US" sz="14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SLOW</a:t>
            </a:r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fines</a:t>
            </a:r>
            <a:endParaRPr lang="en-US" b="1" dirty="0">
              <a:solidFill>
                <a:srgbClr val="FF000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Knowledge</a:t>
            </a:r>
            <a:br>
              <a:rPr lang="en-US" sz="26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disconnected laws and reactive interpretation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68" name="Google Shape;168;p3"/>
          <p:cNvCxnSpPr/>
          <p:nvPr/>
        </p:nvCxnSpPr>
        <p:spPr>
          <a:xfrm>
            <a:off x="4572000" y="1073666"/>
            <a:ext cx="0" cy="322917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3"/>
          <p:cNvCxnSpPr/>
          <p:nvPr/>
        </p:nvCxnSpPr>
        <p:spPr>
          <a:xfrm>
            <a:off x="494270" y="1837038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3"/>
          <p:cNvCxnSpPr/>
          <p:nvPr/>
        </p:nvCxnSpPr>
        <p:spPr>
          <a:xfrm>
            <a:off x="487446" y="2689652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3"/>
          <p:cNvCxnSpPr/>
          <p:nvPr/>
        </p:nvCxnSpPr>
        <p:spPr>
          <a:xfrm>
            <a:off x="489889" y="3521675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3"/>
          <p:cNvCxnSpPr/>
          <p:nvPr/>
        </p:nvCxnSpPr>
        <p:spPr>
          <a:xfrm>
            <a:off x="494270" y="4273818"/>
            <a:ext cx="7870946" cy="724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3"/>
          <p:cNvCxnSpPr/>
          <p:nvPr/>
        </p:nvCxnSpPr>
        <p:spPr>
          <a:xfrm>
            <a:off x="494270" y="1073666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4" name="Google Shape;174;p3"/>
          <p:cNvCxnSpPr/>
          <p:nvPr/>
        </p:nvCxnSpPr>
        <p:spPr>
          <a:xfrm>
            <a:off x="494270" y="1073666"/>
            <a:ext cx="0" cy="320770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3"/>
          <p:cNvCxnSpPr/>
          <p:nvPr/>
        </p:nvCxnSpPr>
        <p:spPr>
          <a:xfrm>
            <a:off x="8365216" y="1073666"/>
            <a:ext cx="0" cy="320770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89CDE7-6088-A33F-DF25-9DF884234319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6457950" y="4767264"/>
            <a:ext cx="2057400" cy="135600"/>
          </a:xfrm>
        </p:spPr>
        <p:txBody>
          <a:bodyPr>
            <a:normAutofit fontScale="2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C492D-6948-0A4D-F7D0-C3EF6409DEA6}"/>
              </a:ext>
            </a:extLst>
          </p:cNvPr>
          <p:cNvSpPr txBox="1"/>
          <p:nvPr/>
        </p:nvSpPr>
        <p:spPr>
          <a:xfrm>
            <a:off x="1829604" y="4928056"/>
            <a:ext cx="60068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Harshvardhan J. Pandit | EMILDAI Summer School | 09-MAY-2023 | </a:t>
            </a:r>
            <a:r>
              <a:rPr lang="en-GB" sz="800" dirty="0">
                <a:solidFill>
                  <a:srgbClr val="607D8B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https://harshp.com/research/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presentations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CC-by-NC 4.0</a:t>
            </a:r>
          </a:p>
        </p:txBody>
      </p:sp>
      <p:pic>
        <p:nvPicPr>
          <p:cNvPr id="5" name="Picture 2" descr="ADAPT @ DCU">
            <a:extLst>
              <a:ext uri="{FF2B5EF4-FFF2-40B4-BE49-F238E27FC236}">
                <a16:creationId xmlns:a16="http://schemas.microsoft.com/office/drawing/2014/main" id="{975AED7D-A00F-22C7-C394-6DAF0A9F4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30" y="45976"/>
            <a:ext cx="750128" cy="5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421E564-5AFF-5555-F7DA-B101579C4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260" y="149405"/>
            <a:ext cx="500770" cy="33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0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11BA-8C8A-7A9A-BFDC-C357C6F1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Unknown impact of fines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8282C-DCE9-6C7E-1F5C-7C06153C40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5F2E1-8AB2-70E3-E02F-D13D1D608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4593"/>
            <a:ext cx="3308191" cy="4535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90663-84AE-9D8E-9CD3-90BB75D4F3CA}"/>
              </a:ext>
            </a:extLst>
          </p:cNvPr>
          <p:cNvSpPr txBox="1"/>
          <p:nvPr/>
        </p:nvSpPr>
        <p:spPr>
          <a:xfrm>
            <a:off x="1829604" y="4928056"/>
            <a:ext cx="60068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Harshvardhan J. Pandit | EMILDAI Summer School | 09-MAY-2023 | </a:t>
            </a:r>
            <a:r>
              <a:rPr lang="en-GB" sz="800" dirty="0">
                <a:solidFill>
                  <a:srgbClr val="607D8B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https://harshp.com/research/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presentations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CC-by-NC 4.0</a:t>
            </a:r>
          </a:p>
        </p:txBody>
      </p:sp>
      <p:pic>
        <p:nvPicPr>
          <p:cNvPr id="6" name="Picture 2" descr="ADAPT @ DCU">
            <a:extLst>
              <a:ext uri="{FF2B5EF4-FFF2-40B4-BE49-F238E27FC236}">
                <a16:creationId xmlns:a16="http://schemas.microsoft.com/office/drawing/2014/main" id="{0575A14E-BB5E-3258-EAD2-B86FB53FD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30" y="45976"/>
            <a:ext cx="750128" cy="5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9C36F25-F869-9FC5-F53F-2BC00EE0B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260" y="149405"/>
            <a:ext cx="500770" cy="33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95;g23f3638d552_0_1341">
            <a:extLst>
              <a:ext uri="{FF2B5EF4-FFF2-40B4-BE49-F238E27FC236}">
                <a16:creationId xmlns:a16="http://schemas.microsoft.com/office/drawing/2014/main" id="{9B8480EE-0641-DC10-B157-160C4AD80B44}"/>
              </a:ext>
            </a:extLst>
          </p:cNvPr>
          <p:cNvSpPr txBox="1">
            <a:spLocks/>
          </p:cNvSpPr>
          <p:nvPr/>
        </p:nvSpPr>
        <p:spPr>
          <a:xfrm>
            <a:off x="210312" y="1417174"/>
            <a:ext cx="4361688" cy="18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>
                <a:latin typeface="Lucida Console" panose="020B0609040504020204" pitchFamily="49" charset="0"/>
              </a:rPr>
              <a:t>Extent of fines being a “deterrence” to avoid bad practices?</a:t>
            </a:r>
          </a:p>
          <a:p>
            <a:pPr algn="ctr"/>
            <a:endParaRPr lang="en-US" sz="1800" dirty="0"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latin typeface="Lucida Console" panose="020B0609040504020204" pitchFamily="49" charset="0"/>
            </a:endParaRPr>
          </a:p>
          <a:p>
            <a:pPr algn="ctr"/>
            <a:endParaRPr lang="en-US" sz="1800" dirty="0">
              <a:latin typeface="Lucida Console" panose="020B0609040504020204" pitchFamily="49" charset="0"/>
            </a:endParaRPr>
          </a:p>
          <a:p>
            <a:pPr algn="ctr"/>
            <a:r>
              <a:rPr lang="en-US" sz="1800" dirty="0">
                <a:latin typeface="Lucida Console" panose="020B0609040504020204" pitchFamily="49" charset="0"/>
              </a:rPr>
              <a:t>Extent of fines being a “motivator” to improve and innovate?</a:t>
            </a:r>
          </a:p>
        </p:txBody>
      </p:sp>
    </p:spTree>
    <p:extLst>
      <p:ext uri="{BB962C8B-B14F-4D97-AF65-F5344CB8AC3E}">
        <p14:creationId xmlns:p14="http://schemas.microsoft.com/office/powerpoint/2010/main" val="408616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574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15A24"/>
              </a:buClr>
              <a:buSzPts val="3200"/>
              <a:buFont typeface="Calibri"/>
              <a:buNone/>
            </a:pPr>
            <a:r>
              <a:rPr lang="en-US" b="1" dirty="0"/>
              <a:t>Foreseeing Legal </a:t>
            </a:r>
            <a:r>
              <a:rPr lang="en-US" b="1" i="1" u="sng" dirty="0">
                <a:solidFill>
                  <a:srgbClr val="FF0000"/>
                </a:solidFill>
              </a:rPr>
              <a:t>Enforcement</a:t>
            </a:r>
            <a:r>
              <a:rPr lang="en-US" b="1" i="1" dirty="0"/>
              <a:t> </a:t>
            </a:r>
            <a:r>
              <a:rPr lang="en-US" b="1" dirty="0"/>
              <a:t>Challenges</a:t>
            </a:r>
            <a:endParaRPr b="1" baseline="30000" dirty="0"/>
          </a:p>
        </p:txBody>
      </p:sp>
      <p:sp>
        <p:nvSpPr>
          <p:cNvPr id="166" name="Google Shape;166;p3"/>
          <p:cNvSpPr txBox="1"/>
          <p:nvPr/>
        </p:nvSpPr>
        <p:spPr>
          <a:xfrm>
            <a:off x="4697109" y="1073666"/>
            <a:ext cx="3818238" cy="3200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Gaps</a:t>
            </a:r>
            <a:br>
              <a:rPr lang="en-US" sz="26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exploit as ‘market’, force to fit into ‘regulation’</a:t>
            </a:r>
            <a:endParaRPr lang="en-US" b="1" dirty="0">
              <a:solidFill>
                <a:srgbClr val="FF000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b="1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Consistency</a:t>
            </a:r>
            <a:br>
              <a:rPr lang="en-US" sz="1400" b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regions, technologies, interpretations</a:t>
            </a:r>
            <a:endParaRPr lang="en-US" b="1" dirty="0">
              <a:solidFill>
                <a:srgbClr val="FF000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E" sz="1400" u="sng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br>
              <a:rPr lang="en-IE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web-scale enforcement, pan-EU actions</a:t>
            </a:r>
            <a:endParaRPr lang="en-I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E" sz="1400" u="sng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(Side-)Effects</a:t>
            </a:r>
            <a:br>
              <a:rPr lang="en-IE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malicious compliance: e.g. pesky dialogues</a:t>
            </a:r>
            <a:endParaRPr lang="en-IE" sz="1400" u="sng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"/>
          <p:cNvSpPr txBox="1"/>
          <p:nvPr/>
        </p:nvSpPr>
        <p:spPr>
          <a:xfrm>
            <a:off x="628650" y="1073666"/>
            <a:ext cx="3818237" cy="320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b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technology change ~5 years, case law ~5 years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Space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global internet + multi-nationals = chaotic rules</a:t>
            </a:r>
            <a:endParaRPr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IE" sz="1400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b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under-funded authorities + </a:t>
            </a:r>
            <a:r>
              <a:rPr 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SLOW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fines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u="sng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Knowledge</a:t>
            </a:r>
            <a:br>
              <a:rPr lang="en-US" sz="2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disconnected laws and reactive interpretation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68" name="Google Shape;168;p3"/>
          <p:cNvCxnSpPr/>
          <p:nvPr/>
        </p:nvCxnSpPr>
        <p:spPr>
          <a:xfrm>
            <a:off x="4572000" y="1073666"/>
            <a:ext cx="0" cy="322917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3"/>
          <p:cNvCxnSpPr/>
          <p:nvPr/>
        </p:nvCxnSpPr>
        <p:spPr>
          <a:xfrm>
            <a:off x="494270" y="1837038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3"/>
          <p:cNvCxnSpPr/>
          <p:nvPr/>
        </p:nvCxnSpPr>
        <p:spPr>
          <a:xfrm>
            <a:off x="487446" y="2689652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1" name="Google Shape;171;p3"/>
          <p:cNvCxnSpPr/>
          <p:nvPr/>
        </p:nvCxnSpPr>
        <p:spPr>
          <a:xfrm>
            <a:off x="489889" y="3521675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2" name="Google Shape;172;p3"/>
          <p:cNvCxnSpPr/>
          <p:nvPr/>
        </p:nvCxnSpPr>
        <p:spPr>
          <a:xfrm>
            <a:off x="494270" y="4273818"/>
            <a:ext cx="7870946" cy="724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3"/>
          <p:cNvCxnSpPr/>
          <p:nvPr/>
        </p:nvCxnSpPr>
        <p:spPr>
          <a:xfrm>
            <a:off x="494270" y="1073666"/>
            <a:ext cx="7886700" cy="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4" name="Google Shape;174;p3"/>
          <p:cNvCxnSpPr/>
          <p:nvPr/>
        </p:nvCxnSpPr>
        <p:spPr>
          <a:xfrm>
            <a:off x="494270" y="1073666"/>
            <a:ext cx="0" cy="320770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5" name="Google Shape;175;p3"/>
          <p:cNvCxnSpPr/>
          <p:nvPr/>
        </p:nvCxnSpPr>
        <p:spPr>
          <a:xfrm>
            <a:off x="8365216" y="1073666"/>
            <a:ext cx="0" cy="3207700"/>
          </a:xfrm>
          <a:prstGeom prst="straightConnector1">
            <a:avLst/>
          </a:prstGeom>
          <a:noFill/>
          <a:ln w="9525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1EEB7E-177C-0372-2CE8-50A6ADA00A5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6457950" y="4767264"/>
            <a:ext cx="2057400" cy="135600"/>
          </a:xfrm>
        </p:spPr>
        <p:txBody>
          <a:bodyPr>
            <a:normAutofit fontScale="2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C1FC6E-30F2-142F-4536-5D7368589836}"/>
              </a:ext>
            </a:extLst>
          </p:cNvPr>
          <p:cNvSpPr txBox="1"/>
          <p:nvPr/>
        </p:nvSpPr>
        <p:spPr>
          <a:xfrm>
            <a:off x="1829604" y="4928056"/>
            <a:ext cx="60068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Harshvardhan J. Pandit | EMILDAI Summer School | 09-MAY-2023 | </a:t>
            </a:r>
            <a:r>
              <a:rPr lang="en-GB" sz="800" dirty="0">
                <a:solidFill>
                  <a:srgbClr val="607D8B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https://harshp.com/research/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presentations</a:t>
            </a:r>
            <a:r>
              <a:rPr lang="en-GB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| CC-by-NC 4.0</a:t>
            </a:r>
          </a:p>
        </p:txBody>
      </p:sp>
      <p:pic>
        <p:nvPicPr>
          <p:cNvPr id="5" name="Picture 2" descr="ADAPT @ DCU">
            <a:extLst>
              <a:ext uri="{FF2B5EF4-FFF2-40B4-BE49-F238E27FC236}">
                <a16:creationId xmlns:a16="http://schemas.microsoft.com/office/drawing/2014/main" id="{CD226C0C-06E3-16D9-15E1-764C7AA3F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030" y="45976"/>
            <a:ext cx="750128" cy="5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2E2C746-733E-C791-0FD5-CACC494D0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260" y="149405"/>
            <a:ext cx="500770" cy="339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69658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1033</Words>
  <Application>Microsoft Macintosh PowerPoint</Application>
  <PresentationFormat>On-screen Show (16:9)</PresentationFormat>
  <Paragraphs>180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Monotype Corsiva</vt:lpstr>
      <vt:lpstr>Economica</vt:lpstr>
      <vt:lpstr>Arial</vt:lpstr>
      <vt:lpstr>Lucida Console</vt:lpstr>
      <vt:lpstr>Calibri</vt:lpstr>
      <vt:lpstr>Open Sans</vt:lpstr>
      <vt:lpstr>Luxe</vt:lpstr>
      <vt:lpstr>Technical Challenges of EU’s Digital Sovereignty Aspirations</vt:lpstr>
      <vt:lpstr> “Digital” Jurisprudence</vt:lpstr>
      <vt:lpstr>EU is building a repertoire of ‘Data’ Laws</vt:lpstr>
      <vt:lpstr>Known Challenges for GDPR Enforcement[1]</vt:lpstr>
      <vt:lpstr>Foreseeing Legal Enforcement Challenges</vt:lpstr>
      <vt:lpstr>Laws planned vs Technological Advances</vt:lpstr>
      <vt:lpstr>Foreseeing Legal Enforcement Challenges</vt:lpstr>
      <vt:lpstr>Unknown impact of fines</vt:lpstr>
      <vt:lpstr>Foreseeing Legal Enforcement Challenges</vt:lpstr>
      <vt:lpstr>Foreseeing Legal Enforcement Challenges</vt:lpstr>
      <vt:lpstr>In Conclusion …</vt:lpstr>
      <vt:lpstr>Technical Challenges of EU’s Digital Sovereignty Aspirations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Challenges of EU’s Digital Sovereignty Aspirations</dc:title>
  <dc:creator>Harshvardhan Pandit</dc:creator>
  <cp:lastModifiedBy>Harshvardhan Pandit</cp:lastModifiedBy>
  <cp:revision>17</cp:revision>
  <dcterms:created xsi:type="dcterms:W3CDTF">2022-12-02T17:52:12Z</dcterms:created>
  <dcterms:modified xsi:type="dcterms:W3CDTF">2023-05-09T07:28:02Z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0x0101005C500EAE0857554ABAF5D1E0D7358393</vt:lpwstr>
  </property>
  <property fmtid="{D5CDD505-2E9C-101B-9397-08002B2CF9AE}" pid="3" name="MSIP_Label_6bd9ddd1-4d20-43f6-abfa-fc3c07406f94_Enabled">
    <vt:lpwstr>true</vt:lpwstr>
  </property>
  <property fmtid="{D5CDD505-2E9C-101B-9397-08002B2CF9AE}" pid="4" name="MSIP_Label_6bd9ddd1-4d20-43f6-abfa-fc3c07406f94_SetDate">
    <vt:lpwstr>2022-07-20T16:22:54Z</vt:lpwstr>
  </property>
  <property fmtid="{D5CDD505-2E9C-101B-9397-08002B2CF9AE}" pid="5" name="MSIP_Label_6bd9ddd1-4d20-43f6-abfa-fc3c07406f94_Method">
    <vt:lpwstr>Standard</vt:lpwstr>
  </property>
  <property fmtid="{D5CDD505-2E9C-101B-9397-08002B2CF9AE}" pid="6" name="MSIP_Label_6bd9ddd1-4d20-43f6-abfa-fc3c07406f94_Name">
    <vt:lpwstr>Commission Use</vt:lpwstr>
  </property>
  <property fmtid="{D5CDD505-2E9C-101B-9397-08002B2CF9AE}" pid="7" name="MSIP_Label_6bd9ddd1-4d20-43f6-abfa-fc3c07406f94_SiteId">
    <vt:lpwstr>b24c8b06-522c-46fe-9080-70926f8dddb1</vt:lpwstr>
  </property>
  <property fmtid="{D5CDD505-2E9C-101B-9397-08002B2CF9AE}" pid="8" name="MSIP_Label_6bd9ddd1-4d20-43f6-abfa-fc3c07406f94_ActionId">
    <vt:lpwstr>0e8e67ba-bd66-4d2e-8346-f51307ec5fc8</vt:lpwstr>
  </property>
  <property fmtid="{D5CDD505-2E9C-101B-9397-08002B2CF9AE}" pid="9" name="MSIP_Label_6bd9ddd1-4d20-43f6-abfa-fc3c07406f94_ContentBits">
    <vt:lpwstr>0</vt:lpwstr>
  </property>
</Properties>
</file>