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0" r:id="rId1"/>
  </p:sldMasterIdLst>
  <p:notesMasterIdLst>
    <p:notesMasterId r:id="rId12"/>
  </p:notesMasterIdLst>
  <p:sldIdLst>
    <p:sldId id="256" r:id="rId2"/>
    <p:sldId id="267" r:id="rId3"/>
    <p:sldId id="264" r:id="rId4"/>
    <p:sldId id="263" r:id="rId5"/>
    <p:sldId id="265" r:id="rId6"/>
    <p:sldId id="262" r:id="rId7"/>
    <p:sldId id="266" r:id="rId8"/>
    <p:sldId id="270" r:id="rId9"/>
    <p:sldId id="269" r:id="rId10"/>
    <p:sldId id="268" r:id="rId11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2633" autoAdjust="0"/>
  </p:normalViewPr>
  <p:slideViewPr>
    <p:cSldViewPr snapToGrid="0" snapToObjects="1">
      <p:cViewPr varScale="1">
        <p:scale>
          <a:sx n="78" d="100"/>
          <a:sy n="78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4">
  <dgm:title val=""/>
  <dgm:desc val=""/>
  <dgm:catLst>
    <dgm:cat type="accent6" pri="11400"/>
  </dgm:catLst>
  <dgm:styleLbl name="node0">
    <dgm:fillClrLst meth="cycle">
      <a:schemeClr val="accent6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6">
        <a:shade val="50000"/>
      </a:schemeClr>
      <a:schemeClr val="accent6">
        <a:tint val="55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/>
    <dgm:txEffectClrLst/>
  </dgm:styleLbl>
  <dgm:styleLbl name="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cycle">
      <a:schemeClr val="accent6">
        <a:shade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6">
        <a:shade val="80000"/>
        <a:alpha val="5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6">
        <a:shade val="90000"/>
      </a:schemeClr>
      <a:schemeClr val="accent6">
        <a:tint val="50000"/>
      </a:schemeClr>
    </dgm:fillClrLst>
    <dgm:linClrLst meth="cycle"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6">
        <a:shade val="50000"/>
      </a:schemeClr>
      <a:schemeClr val="accent6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55000"/>
      </a:schemeClr>
    </dgm:fillClrLst>
    <dgm:linClrLst meth="repeat">
      <a:schemeClr val="accent6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55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9BFE8D-8DD9-47A4-BD95-76CC304B34D8}" type="doc">
      <dgm:prSet loTypeId="urn:microsoft.com/office/officeart/2005/8/layout/hChevron3" loCatId="process" qsTypeId="urn:microsoft.com/office/officeart/2005/8/quickstyle/simple2" qsCatId="simple" csTypeId="urn:microsoft.com/office/officeart/2005/8/colors/accent6_4" csCatId="accent6" phldr="1"/>
      <dgm:spPr/>
    </dgm:pt>
    <dgm:pt modelId="{3A6837C8-59CF-4C8D-B97B-F735DFC03B7D}">
      <dgm:prSet phldrT="[Text]"/>
      <dgm:spPr/>
      <dgm:t>
        <a:bodyPr/>
        <a:lstStyle/>
        <a:p>
          <a:r>
            <a:rPr lang="en-US" dirty="0"/>
            <a:t>TRL 1</a:t>
          </a:r>
        </a:p>
      </dgm:t>
    </dgm:pt>
    <dgm:pt modelId="{5526D2F7-7A4C-4124-A7CB-B3AC33340433}" type="parTrans" cxnId="{AC1E9B6E-66B5-447D-A5FA-69B5E5CAB73E}">
      <dgm:prSet/>
      <dgm:spPr/>
      <dgm:t>
        <a:bodyPr/>
        <a:lstStyle/>
        <a:p>
          <a:endParaRPr lang="en-US"/>
        </a:p>
      </dgm:t>
    </dgm:pt>
    <dgm:pt modelId="{4B2E0383-3864-4B47-BA81-639FA1C68226}" type="sibTrans" cxnId="{AC1E9B6E-66B5-447D-A5FA-69B5E5CAB73E}">
      <dgm:prSet/>
      <dgm:spPr/>
      <dgm:t>
        <a:bodyPr/>
        <a:lstStyle/>
        <a:p>
          <a:endParaRPr lang="en-US"/>
        </a:p>
      </dgm:t>
    </dgm:pt>
    <dgm:pt modelId="{5491C754-B931-45E6-BA1D-EF873064529C}">
      <dgm:prSet phldrT="[Text]"/>
      <dgm:spPr/>
      <dgm:t>
        <a:bodyPr/>
        <a:lstStyle/>
        <a:p>
          <a:r>
            <a:rPr lang="en-US" dirty="0"/>
            <a:t>TRL 2</a:t>
          </a:r>
        </a:p>
      </dgm:t>
    </dgm:pt>
    <dgm:pt modelId="{3443E1E6-80E9-483F-ACE9-D62E2B5C6EB6}" type="parTrans" cxnId="{61351491-4959-4CFF-B7FB-35873D709A5B}">
      <dgm:prSet/>
      <dgm:spPr/>
      <dgm:t>
        <a:bodyPr/>
        <a:lstStyle/>
        <a:p>
          <a:endParaRPr lang="en-US"/>
        </a:p>
      </dgm:t>
    </dgm:pt>
    <dgm:pt modelId="{0ABE58FD-3FB3-4B2E-9E5D-8F036E23855D}" type="sibTrans" cxnId="{61351491-4959-4CFF-B7FB-35873D709A5B}">
      <dgm:prSet/>
      <dgm:spPr/>
      <dgm:t>
        <a:bodyPr/>
        <a:lstStyle/>
        <a:p>
          <a:endParaRPr lang="en-US"/>
        </a:p>
      </dgm:t>
    </dgm:pt>
    <dgm:pt modelId="{5981A788-6B98-4A02-8791-99CCA8B3D77D}">
      <dgm:prSet phldrT="[Text]"/>
      <dgm:spPr/>
      <dgm:t>
        <a:bodyPr/>
        <a:lstStyle/>
        <a:p>
          <a:r>
            <a:rPr lang="en-US" dirty="0"/>
            <a:t>TRL 3</a:t>
          </a:r>
        </a:p>
      </dgm:t>
    </dgm:pt>
    <dgm:pt modelId="{524D7AC6-0CD9-4A74-BF26-685F68247AB4}" type="parTrans" cxnId="{F7C8B153-C4B9-439B-BA00-3820D4535154}">
      <dgm:prSet/>
      <dgm:spPr/>
      <dgm:t>
        <a:bodyPr/>
        <a:lstStyle/>
        <a:p>
          <a:endParaRPr lang="en-US"/>
        </a:p>
      </dgm:t>
    </dgm:pt>
    <dgm:pt modelId="{2504911B-AD30-4C57-94C8-537FA8418E5A}" type="sibTrans" cxnId="{F7C8B153-C4B9-439B-BA00-3820D4535154}">
      <dgm:prSet/>
      <dgm:spPr/>
      <dgm:t>
        <a:bodyPr/>
        <a:lstStyle/>
        <a:p>
          <a:endParaRPr lang="en-US"/>
        </a:p>
      </dgm:t>
    </dgm:pt>
    <dgm:pt modelId="{4CF88391-396B-48B5-94C7-A18869318DC7}">
      <dgm:prSet phldrT="[Text]"/>
      <dgm:spPr/>
      <dgm:t>
        <a:bodyPr/>
        <a:lstStyle/>
        <a:p>
          <a:r>
            <a:rPr lang="en-US" dirty="0"/>
            <a:t>TRL 4</a:t>
          </a:r>
        </a:p>
      </dgm:t>
    </dgm:pt>
    <dgm:pt modelId="{C39491F1-224A-494C-AF60-ADE2E2E6FC50}" type="parTrans" cxnId="{AABD2AC0-6D84-4FC5-ADB6-95FCA2B05CE7}">
      <dgm:prSet/>
      <dgm:spPr/>
      <dgm:t>
        <a:bodyPr/>
        <a:lstStyle/>
        <a:p>
          <a:endParaRPr lang="en-US"/>
        </a:p>
      </dgm:t>
    </dgm:pt>
    <dgm:pt modelId="{E112712F-EB20-42B7-AA1D-A1D5D00F77BC}" type="sibTrans" cxnId="{AABD2AC0-6D84-4FC5-ADB6-95FCA2B05CE7}">
      <dgm:prSet/>
      <dgm:spPr/>
      <dgm:t>
        <a:bodyPr/>
        <a:lstStyle/>
        <a:p>
          <a:endParaRPr lang="en-US"/>
        </a:p>
      </dgm:t>
    </dgm:pt>
    <dgm:pt modelId="{36A89A64-27DA-48B5-96BE-02D2EA230835}">
      <dgm:prSet phldrT="[Text]"/>
      <dgm:spPr/>
      <dgm:t>
        <a:bodyPr/>
        <a:lstStyle/>
        <a:p>
          <a:r>
            <a:rPr lang="en-US" dirty="0"/>
            <a:t>TRL 5</a:t>
          </a:r>
        </a:p>
      </dgm:t>
    </dgm:pt>
    <dgm:pt modelId="{C80331AC-E3F8-47CF-832A-130A1CAFB1C0}" type="parTrans" cxnId="{0E25D6B8-2BB7-40BB-8B63-9987E180B441}">
      <dgm:prSet/>
      <dgm:spPr/>
      <dgm:t>
        <a:bodyPr/>
        <a:lstStyle/>
        <a:p>
          <a:endParaRPr lang="en-US"/>
        </a:p>
      </dgm:t>
    </dgm:pt>
    <dgm:pt modelId="{BC304396-0877-424B-A1F0-488A56EED645}" type="sibTrans" cxnId="{0E25D6B8-2BB7-40BB-8B63-9987E180B441}">
      <dgm:prSet/>
      <dgm:spPr/>
      <dgm:t>
        <a:bodyPr/>
        <a:lstStyle/>
        <a:p>
          <a:endParaRPr lang="en-US"/>
        </a:p>
      </dgm:t>
    </dgm:pt>
    <dgm:pt modelId="{40EFF4D3-E926-4593-9265-09B48B562F16}">
      <dgm:prSet phldrT="[Text]"/>
      <dgm:spPr/>
      <dgm:t>
        <a:bodyPr/>
        <a:lstStyle/>
        <a:p>
          <a:r>
            <a:rPr lang="en-US" dirty="0"/>
            <a:t>TRL 6</a:t>
          </a:r>
        </a:p>
      </dgm:t>
    </dgm:pt>
    <dgm:pt modelId="{8290CDED-817B-4BC9-A5DA-C4060CB08F12}" type="parTrans" cxnId="{9F3F84AB-2D9A-492C-93EB-538931DC4595}">
      <dgm:prSet/>
      <dgm:spPr/>
      <dgm:t>
        <a:bodyPr/>
        <a:lstStyle/>
        <a:p>
          <a:endParaRPr lang="en-US"/>
        </a:p>
      </dgm:t>
    </dgm:pt>
    <dgm:pt modelId="{7EF80ADF-C8E3-4FC4-A646-0FBB7477A8F3}" type="sibTrans" cxnId="{9F3F84AB-2D9A-492C-93EB-538931DC4595}">
      <dgm:prSet/>
      <dgm:spPr/>
      <dgm:t>
        <a:bodyPr/>
        <a:lstStyle/>
        <a:p>
          <a:endParaRPr lang="en-US"/>
        </a:p>
      </dgm:t>
    </dgm:pt>
    <dgm:pt modelId="{E1C1E82A-E1A4-4285-944F-2F92BB55F9DF}">
      <dgm:prSet phldrT="[Text]"/>
      <dgm:spPr/>
      <dgm:t>
        <a:bodyPr/>
        <a:lstStyle/>
        <a:p>
          <a:r>
            <a:rPr lang="en-US" dirty="0"/>
            <a:t>TRL 7</a:t>
          </a:r>
        </a:p>
      </dgm:t>
    </dgm:pt>
    <dgm:pt modelId="{84B3B4F2-9D66-4528-BDD5-23386DB5F391}" type="parTrans" cxnId="{969D8499-650E-4480-B0E1-6ED892ED84CB}">
      <dgm:prSet/>
      <dgm:spPr/>
      <dgm:t>
        <a:bodyPr/>
        <a:lstStyle/>
        <a:p>
          <a:endParaRPr lang="en-US"/>
        </a:p>
      </dgm:t>
    </dgm:pt>
    <dgm:pt modelId="{23545718-1756-431F-899A-2EABAD37F61D}" type="sibTrans" cxnId="{969D8499-650E-4480-B0E1-6ED892ED84CB}">
      <dgm:prSet/>
      <dgm:spPr/>
      <dgm:t>
        <a:bodyPr/>
        <a:lstStyle/>
        <a:p>
          <a:endParaRPr lang="en-US"/>
        </a:p>
      </dgm:t>
    </dgm:pt>
    <dgm:pt modelId="{3C06E782-24F3-48D9-A968-EB511A6CDBFD}">
      <dgm:prSet phldrT="[Text]"/>
      <dgm:spPr/>
      <dgm:t>
        <a:bodyPr/>
        <a:lstStyle/>
        <a:p>
          <a:r>
            <a:rPr lang="en-US" dirty="0"/>
            <a:t>TRL 8</a:t>
          </a:r>
        </a:p>
      </dgm:t>
    </dgm:pt>
    <dgm:pt modelId="{C8328FE4-A6BE-460D-936C-72F215CD1957}" type="parTrans" cxnId="{94BAF2B1-91DB-4ECC-9B58-D10DD8334E75}">
      <dgm:prSet/>
      <dgm:spPr/>
      <dgm:t>
        <a:bodyPr/>
        <a:lstStyle/>
        <a:p>
          <a:endParaRPr lang="en-US"/>
        </a:p>
      </dgm:t>
    </dgm:pt>
    <dgm:pt modelId="{DA477520-97FC-45A3-A385-4FCABFC2604E}" type="sibTrans" cxnId="{94BAF2B1-91DB-4ECC-9B58-D10DD8334E75}">
      <dgm:prSet/>
      <dgm:spPr/>
      <dgm:t>
        <a:bodyPr/>
        <a:lstStyle/>
        <a:p>
          <a:endParaRPr lang="en-US"/>
        </a:p>
      </dgm:t>
    </dgm:pt>
    <dgm:pt modelId="{14D99EA7-08E9-425B-A6F0-5EBA86D67EA6}">
      <dgm:prSet phldrT="[Text]"/>
      <dgm:spPr/>
      <dgm:t>
        <a:bodyPr/>
        <a:lstStyle/>
        <a:p>
          <a:r>
            <a:rPr lang="en-US" dirty="0"/>
            <a:t>TRL 9</a:t>
          </a:r>
        </a:p>
      </dgm:t>
    </dgm:pt>
    <dgm:pt modelId="{82075E7F-3346-4EEE-ABEA-6B608F8839A7}" type="parTrans" cxnId="{FD4492CD-01EF-432D-8BC5-F43A285EB38B}">
      <dgm:prSet/>
      <dgm:spPr/>
      <dgm:t>
        <a:bodyPr/>
        <a:lstStyle/>
        <a:p>
          <a:endParaRPr lang="en-US"/>
        </a:p>
      </dgm:t>
    </dgm:pt>
    <dgm:pt modelId="{BB351D79-E40F-400F-9FC9-8F19D3CC9A7E}" type="sibTrans" cxnId="{FD4492CD-01EF-432D-8BC5-F43A285EB38B}">
      <dgm:prSet/>
      <dgm:spPr/>
      <dgm:t>
        <a:bodyPr/>
        <a:lstStyle/>
        <a:p>
          <a:endParaRPr lang="en-US"/>
        </a:p>
      </dgm:t>
    </dgm:pt>
    <dgm:pt modelId="{B1AE4ACB-C720-4170-B8DA-12231B186DB9}" type="pres">
      <dgm:prSet presAssocID="{E89BFE8D-8DD9-47A4-BD95-76CC304B34D8}" presName="Name0" presStyleCnt="0">
        <dgm:presLayoutVars>
          <dgm:dir/>
          <dgm:resizeHandles val="exact"/>
        </dgm:presLayoutVars>
      </dgm:prSet>
      <dgm:spPr/>
    </dgm:pt>
    <dgm:pt modelId="{922A0575-12AA-4A30-8521-DD648E98F478}" type="pres">
      <dgm:prSet presAssocID="{3A6837C8-59CF-4C8D-B97B-F735DFC03B7D}" presName="parTxOnly" presStyleLbl="node1" presStyleIdx="0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406D3A-7F82-4B14-94EC-A31C2D5C5A68}" type="pres">
      <dgm:prSet presAssocID="{4B2E0383-3864-4B47-BA81-639FA1C68226}" presName="parSpace" presStyleCnt="0"/>
      <dgm:spPr/>
    </dgm:pt>
    <dgm:pt modelId="{E6B7EE6F-3478-4582-A313-2C43294F4355}" type="pres">
      <dgm:prSet presAssocID="{5491C754-B931-45E6-BA1D-EF873064529C}" presName="parTxOnly" presStyleLbl="node1" presStyleIdx="1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7BE8C1-7CB1-4CE8-9ED4-C39410988A4C}" type="pres">
      <dgm:prSet presAssocID="{0ABE58FD-3FB3-4B2E-9E5D-8F036E23855D}" presName="parSpace" presStyleCnt="0"/>
      <dgm:spPr/>
    </dgm:pt>
    <dgm:pt modelId="{504F77B3-BAB6-416B-A521-28223435ED33}" type="pres">
      <dgm:prSet presAssocID="{5981A788-6B98-4A02-8791-99CCA8B3D77D}" presName="parTxOnly" presStyleLbl="node1" presStyleIdx="2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D78D611-E521-4818-A0A5-6F25FE7478F1}" type="pres">
      <dgm:prSet presAssocID="{2504911B-AD30-4C57-94C8-537FA8418E5A}" presName="parSpace" presStyleCnt="0"/>
      <dgm:spPr/>
    </dgm:pt>
    <dgm:pt modelId="{C6CC037E-5FA0-4D48-82DA-85DC7C815EF6}" type="pres">
      <dgm:prSet presAssocID="{4CF88391-396B-48B5-94C7-A18869318DC7}" presName="parTxOnly" presStyleLbl="node1" presStyleIdx="3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75BA1D-BFC0-43B0-82A5-304C3D7103A0}" type="pres">
      <dgm:prSet presAssocID="{E112712F-EB20-42B7-AA1D-A1D5D00F77BC}" presName="parSpace" presStyleCnt="0"/>
      <dgm:spPr/>
    </dgm:pt>
    <dgm:pt modelId="{6FF4F1B5-E32C-493A-854F-EB19134B9CFC}" type="pres">
      <dgm:prSet presAssocID="{36A89A64-27DA-48B5-96BE-02D2EA230835}" presName="parTxOnly" presStyleLbl="node1" presStyleIdx="4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57E1F4A-A79E-477D-B8A7-8A5C9CA49131}" type="pres">
      <dgm:prSet presAssocID="{BC304396-0877-424B-A1F0-488A56EED645}" presName="parSpace" presStyleCnt="0"/>
      <dgm:spPr/>
    </dgm:pt>
    <dgm:pt modelId="{C2FF6A3B-52F5-4808-BBC8-00175ECBCF3E}" type="pres">
      <dgm:prSet presAssocID="{40EFF4D3-E926-4593-9265-09B48B562F16}" presName="parTxOnly" presStyleLbl="node1" presStyleIdx="5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187FD4A-F7EB-48F6-A953-E90767C2AC57}" type="pres">
      <dgm:prSet presAssocID="{7EF80ADF-C8E3-4FC4-A646-0FBB7477A8F3}" presName="parSpace" presStyleCnt="0"/>
      <dgm:spPr/>
    </dgm:pt>
    <dgm:pt modelId="{D8DA9B2F-956B-4F25-B78B-74623E04A76E}" type="pres">
      <dgm:prSet presAssocID="{E1C1E82A-E1A4-4285-944F-2F92BB55F9DF}" presName="parTxOnly" presStyleLbl="node1" presStyleIdx="6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E570BBD-13BC-43F1-B075-27731AD21B29}" type="pres">
      <dgm:prSet presAssocID="{23545718-1756-431F-899A-2EABAD37F61D}" presName="parSpace" presStyleCnt="0"/>
      <dgm:spPr/>
    </dgm:pt>
    <dgm:pt modelId="{2A03023E-3AC1-4780-A222-A6214D13B219}" type="pres">
      <dgm:prSet presAssocID="{3C06E782-24F3-48D9-A968-EB511A6CDBFD}" presName="parTxOnly" presStyleLbl="node1" presStyleIdx="7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F7A0CAD-A804-41E4-9EC7-ED36F7EAD1E0}" type="pres">
      <dgm:prSet presAssocID="{DA477520-97FC-45A3-A385-4FCABFC2604E}" presName="parSpace" presStyleCnt="0"/>
      <dgm:spPr/>
    </dgm:pt>
    <dgm:pt modelId="{F33E1B1E-21F2-4899-AFE5-189F4307A854}" type="pres">
      <dgm:prSet presAssocID="{14D99EA7-08E9-425B-A6F0-5EBA86D67EA6}" presName="parTxOnly" presStyleLbl="node1" presStyleIdx="8" presStyleCnt="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0FCFE425-E87A-F84C-86C3-3CA2C1746FBD}" type="presOf" srcId="{5981A788-6B98-4A02-8791-99CCA8B3D77D}" destId="{504F77B3-BAB6-416B-A521-28223435ED33}" srcOrd="0" destOrd="0" presId="urn:microsoft.com/office/officeart/2005/8/layout/hChevron3"/>
    <dgm:cxn modelId="{AABD2AC0-6D84-4FC5-ADB6-95FCA2B05CE7}" srcId="{E89BFE8D-8DD9-47A4-BD95-76CC304B34D8}" destId="{4CF88391-396B-48B5-94C7-A18869318DC7}" srcOrd="3" destOrd="0" parTransId="{C39491F1-224A-494C-AF60-ADE2E2E6FC50}" sibTransId="{E112712F-EB20-42B7-AA1D-A1D5D00F77BC}"/>
    <dgm:cxn modelId="{FFC23B02-9A20-E741-A346-5107004A208A}" type="presOf" srcId="{36A89A64-27DA-48B5-96BE-02D2EA230835}" destId="{6FF4F1B5-E32C-493A-854F-EB19134B9CFC}" srcOrd="0" destOrd="0" presId="urn:microsoft.com/office/officeart/2005/8/layout/hChevron3"/>
    <dgm:cxn modelId="{FD4492CD-01EF-432D-8BC5-F43A285EB38B}" srcId="{E89BFE8D-8DD9-47A4-BD95-76CC304B34D8}" destId="{14D99EA7-08E9-425B-A6F0-5EBA86D67EA6}" srcOrd="8" destOrd="0" parTransId="{82075E7F-3346-4EEE-ABEA-6B608F8839A7}" sibTransId="{BB351D79-E40F-400F-9FC9-8F19D3CC9A7E}"/>
    <dgm:cxn modelId="{9F3F84AB-2D9A-492C-93EB-538931DC4595}" srcId="{E89BFE8D-8DD9-47A4-BD95-76CC304B34D8}" destId="{40EFF4D3-E926-4593-9265-09B48B562F16}" srcOrd="5" destOrd="0" parTransId="{8290CDED-817B-4BC9-A5DA-C4060CB08F12}" sibTransId="{7EF80ADF-C8E3-4FC4-A646-0FBB7477A8F3}"/>
    <dgm:cxn modelId="{AC3395AD-5F7E-B74A-8B97-4C7254895568}" type="presOf" srcId="{40EFF4D3-E926-4593-9265-09B48B562F16}" destId="{C2FF6A3B-52F5-4808-BBC8-00175ECBCF3E}" srcOrd="0" destOrd="0" presId="urn:microsoft.com/office/officeart/2005/8/layout/hChevron3"/>
    <dgm:cxn modelId="{0E25D6B8-2BB7-40BB-8B63-9987E180B441}" srcId="{E89BFE8D-8DD9-47A4-BD95-76CC304B34D8}" destId="{36A89A64-27DA-48B5-96BE-02D2EA230835}" srcOrd="4" destOrd="0" parTransId="{C80331AC-E3F8-47CF-832A-130A1CAFB1C0}" sibTransId="{BC304396-0877-424B-A1F0-488A56EED645}"/>
    <dgm:cxn modelId="{61351491-4959-4CFF-B7FB-35873D709A5B}" srcId="{E89BFE8D-8DD9-47A4-BD95-76CC304B34D8}" destId="{5491C754-B931-45E6-BA1D-EF873064529C}" srcOrd="1" destOrd="0" parTransId="{3443E1E6-80E9-483F-ACE9-D62E2B5C6EB6}" sibTransId="{0ABE58FD-3FB3-4B2E-9E5D-8F036E23855D}"/>
    <dgm:cxn modelId="{969D8499-650E-4480-B0E1-6ED892ED84CB}" srcId="{E89BFE8D-8DD9-47A4-BD95-76CC304B34D8}" destId="{E1C1E82A-E1A4-4285-944F-2F92BB55F9DF}" srcOrd="6" destOrd="0" parTransId="{84B3B4F2-9D66-4528-BDD5-23386DB5F391}" sibTransId="{23545718-1756-431F-899A-2EABAD37F61D}"/>
    <dgm:cxn modelId="{778EA3FC-96B6-C442-B7BF-ECAB12EB75BA}" type="presOf" srcId="{3C06E782-24F3-48D9-A968-EB511A6CDBFD}" destId="{2A03023E-3AC1-4780-A222-A6214D13B219}" srcOrd="0" destOrd="0" presId="urn:microsoft.com/office/officeart/2005/8/layout/hChevron3"/>
    <dgm:cxn modelId="{64C50C94-886A-D448-818C-158AE4412F12}" type="presOf" srcId="{3A6837C8-59CF-4C8D-B97B-F735DFC03B7D}" destId="{922A0575-12AA-4A30-8521-DD648E98F478}" srcOrd="0" destOrd="0" presId="urn:microsoft.com/office/officeart/2005/8/layout/hChevron3"/>
    <dgm:cxn modelId="{88F22272-D95B-7A43-9BF2-C58FB6AA9AE6}" type="presOf" srcId="{5491C754-B931-45E6-BA1D-EF873064529C}" destId="{E6B7EE6F-3478-4582-A313-2C43294F4355}" srcOrd="0" destOrd="0" presId="urn:microsoft.com/office/officeart/2005/8/layout/hChevron3"/>
    <dgm:cxn modelId="{861ACCC4-3829-BE47-9141-B2136324F27B}" type="presOf" srcId="{E89BFE8D-8DD9-47A4-BD95-76CC304B34D8}" destId="{B1AE4ACB-C720-4170-B8DA-12231B186DB9}" srcOrd="0" destOrd="0" presId="urn:microsoft.com/office/officeart/2005/8/layout/hChevron3"/>
    <dgm:cxn modelId="{34D6578D-9FB4-B54F-9810-075C4E8E963E}" type="presOf" srcId="{14D99EA7-08E9-425B-A6F0-5EBA86D67EA6}" destId="{F33E1B1E-21F2-4899-AFE5-189F4307A854}" srcOrd="0" destOrd="0" presId="urn:microsoft.com/office/officeart/2005/8/layout/hChevron3"/>
    <dgm:cxn modelId="{6442F45E-6B50-9D4C-AD77-7AF1295A9982}" type="presOf" srcId="{E1C1E82A-E1A4-4285-944F-2F92BB55F9DF}" destId="{D8DA9B2F-956B-4F25-B78B-74623E04A76E}" srcOrd="0" destOrd="0" presId="urn:microsoft.com/office/officeart/2005/8/layout/hChevron3"/>
    <dgm:cxn modelId="{F7C8B153-C4B9-439B-BA00-3820D4535154}" srcId="{E89BFE8D-8DD9-47A4-BD95-76CC304B34D8}" destId="{5981A788-6B98-4A02-8791-99CCA8B3D77D}" srcOrd="2" destOrd="0" parTransId="{524D7AC6-0CD9-4A74-BF26-685F68247AB4}" sibTransId="{2504911B-AD30-4C57-94C8-537FA8418E5A}"/>
    <dgm:cxn modelId="{AC1E9B6E-66B5-447D-A5FA-69B5E5CAB73E}" srcId="{E89BFE8D-8DD9-47A4-BD95-76CC304B34D8}" destId="{3A6837C8-59CF-4C8D-B97B-F735DFC03B7D}" srcOrd="0" destOrd="0" parTransId="{5526D2F7-7A4C-4124-A7CB-B3AC33340433}" sibTransId="{4B2E0383-3864-4B47-BA81-639FA1C68226}"/>
    <dgm:cxn modelId="{94BAF2B1-91DB-4ECC-9B58-D10DD8334E75}" srcId="{E89BFE8D-8DD9-47A4-BD95-76CC304B34D8}" destId="{3C06E782-24F3-48D9-A968-EB511A6CDBFD}" srcOrd="7" destOrd="0" parTransId="{C8328FE4-A6BE-460D-936C-72F215CD1957}" sibTransId="{DA477520-97FC-45A3-A385-4FCABFC2604E}"/>
    <dgm:cxn modelId="{9E4AFFB6-BAA3-4C4E-BF6C-5126F59970B9}" type="presOf" srcId="{4CF88391-396B-48B5-94C7-A18869318DC7}" destId="{C6CC037E-5FA0-4D48-82DA-85DC7C815EF6}" srcOrd="0" destOrd="0" presId="urn:microsoft.com/office/officeart/2005/8/layout/hChevron3"/>
    <dgm:cxn modelId="{D7BB77A9-1DAD-1346-AFC9-654FAC1DC355}" type="presParOf" srcId="{B1AE4ACB-C720-4170-B8DA-12231B186DB9}" destId="{922A0575-12AA-4A30-8521-DD648E98F478}" srcOrd="0" destOrd="0" presId="urn:microsoft.com/office/officeart/2005/8/layout/hChevron3"/>
    <dgm:cxn modelId="{B8594F3E-53B3-1B4A-B35C-DC82A3AD2B0A}" type="presParOf" srcId="{B1AE4ACB-C720-4170-B8DA-12231B186DB9}" destId="{5C406D3A-7F82-4B14-94EC-A31C2D5C5A68}" srcOrd="1" destOrd="0" presId="urn:microsoft.com/office/officeart/2005/8/layout/hChevron3"/>
    <dgm:cxn modelId="{0A571AA2-9D41-B047-BB11-F4947D8225A2}" type="presParOf" srcId="{B1AE4ACB-C720-4170-B8DA-12231B186DB9}" destId="{E6B7EE6F-3478-4582-A313-2C43294F4355}" srcOrd="2" destOrd="0" presId="urn:microsoft.com/office/officeart/2005/8/layout/hChevron3"/>
    <dgm:cxn modelId="{580D94D4-553C-7A49-8686-03B4A2C63B7C}" type="presParOf" srcId="{B1AE4ACB-C720-4170-B8DA-12231B186DB9}" destId="{1B7BE8C1-7CB1-4CE8-9ED4-C39410988A4C}" srcOrd="3" destOrd="0" presId="urn:microsoft.com/office/officeart/2005/8/layout/hChevron3"/>
    <dgm:cxn modelId="{0B3BEF09-3C0E-C643-BB08-FF571B7C5C99}" type="presParOf" srcId="{B1AE4ACB-C720-4170-B8DA-12231B186DB9}" destId="{504F77B3-BAB6-416B-A521-28223435ED33}" srcOrd="4" destOrd="0" presId="urn:microsoft.com/office/officeart/2005/8/layout/hChevron3"/>
    <dgm:cxn modelId="{1F629017-27B6-D143-A2CA-E4EE9143DDD1}" type="presParOf" srcId="{B1AE4ACB-C720-4170-B8DA-12231B186DB9}" destId="{9D78D611-E521-4818-A0A5-6F25FE7478F1}" srcOrd="5" destOrd="0" presId="urn:microsoft.com/office/officeart/2005/8/layout/hChevron3"/>
    <dgm:cxn modelId="{A04AF36E-0615-644C-940E-78F48B058B62}" type="presParOf" srcId="{B1AE4ACB-C720-4170-B8DA-12231B186DB9}" destId="{C6CC037E-5FA0-4D48-82DA-85DC7C815EF6}" srcOrd="6" destOrd="0" presId="urn:microsoft.com/office/officeart/2005/8/layout/hChevron3"/>
    <dgm:cxn modelId="{0F7AD345-0835-2747-A7E5-71F10D1673BA}" type="presParOf" srcId="{B1AE4ACB-C720-4170-B8DA-12231B186DB9}" destId="{BB75BA1D-BFC0-43B0-82A5-304C3D7103A0}" srcOrd="7" destOrd="0" presId="urn:microsoft.com/office/officeart/2005/8/layout/hChevron3"/>
    <dgm:cxn modelId="{215722D1-F116-B04A-B97C-DD58D1AC9AD9}" type="presParOf" srcId="{B1AE4ACB-C720-4170-B8DA-12231B186DB9}" destId="{6FF4F1B5-E32C-493A-854F-EB19134B9CFC}" srcOrd="8" destOrd="0" presId="urn:microsoft.com/office/officeart/2005/8/layout/hChevron3"/>
    <dgm:cxn modelId="{4BE619B2-CAE5-4549-88BF-C221B54C5B5C}" type="presParOf" srcId="{B1AE4ACB-C720-4170-B8DA-12231B186DB9}" destId="{B57E1F4A-A79E-477D-B8A7-8A5C9CA49131}" srcOrd="9" destOrd="0" presId="urn:microsoft.com/office/officeart/2005/8/layout/hChevron3"/>
    <dgm:cxn modelId="{9A1D3F40-6EA7-184C-A846-40B8C3064DC9}" type="presParOf" srcId="{B1AE4ACB-C720-4170-B8DA-12231B186DB9}" destId="{C2FF6A3B-52F5-4808-BBC8-00175ECBCF3E}" srcOrd="10" destOrd="0" presId="urn:microsoft.com/office/officeart/2005/8/layout/hChevron3"/>
    <dgm:cxn modelId="{5D419C07-4A59-3642-9A24-5A69F01301D3}" type="presParOf" srcId="{B1AE4ACB-C720-4170-B8DA-12231B186DB9}" destId="{7187FD4A-F7EB-48F6-A953-E90767C2AC57}" srcOrd="11" destOrd="0" presId="urn:microsoft.com/office/officeart/2005/8/layout/hChevron3"/>
    <dgm:cxn modelId="{52AA99C2-2B7D-0E45-B834-7F439FE5219A}" type="presParOf" srcId="{B1AE4ACB-C720-4170-B8DA-12231B186DB9}" destId="{D8DA9B2F-956B-4F25-B78B-74623E04A76E}" srcOrd="12" destOrd="0" presId="urn:microsoft.com/office/officeart/2005/8/layout/hChevron3"/>
    <dgm:cxn modelId="{A631ED6E-01D0-D047-8ECF-F7D619110E7D}" type="presParOf" srcId="{B1AE4ACB-C720-4170-B8DA-12231B186DB9}" destId="{7E570BBD-13BC-43F1-B075-27731AD21B29}" srcOrd="13" destOrd="0" presId="urn:microsoft.com/office/officeart/2005/8/layout/hChevron3"/>
    <dgm:cxn modelId="{381024DF-2BFE-0C41-9874-3C2DB3642457}" type="presParOf" srcId="{B1AE4ACB-C720-4170-B8DA-12231B186DB9}" destId="{2A03023E-3AC1-4780-A222-A6214D13B219}" srcOrd="14" destOrd="0" presId="urn:microsoft.com/office/officeart/2005/8/layout/hChevron3"/>
    <dgm:cxn modelId="{D76D3509-A66A-E94B-9E5D-E514FC793B30}" type="presParOf" srcId="{B1AE4ACB-C720-4170-B8DA-12231B186DB9}" destId="{7F7A0CAD-A804-41E4-9EC7-ED36F7EAD1E0}" srcOrd="15" destOrd="0" presId="urn:microsoft.com/office/officeart/2005/8/layout/hChevron3"/>
    <dgm:cxn modelId="{B0BDE275-CFCB-BC4F-BD6D-C61A5A1FD939}" type="presParOf" srcId="{B1AE4ACB-C720-4170-B8DA-12231B186DB9}" destId="{F33E1B1E-21F2-4899-AFE5-189F4307A854}" srcOrd="16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2A0575-12AA-4A30-8521-DD648E98F478}">
      <dsp:nvSpPr>
        <dsp:cNvPr id="0" name=""/>
        <dsp:cNvSpPr/>
      </dsp:nvSpPr>
      <dsp:spPr>
        <a:xfrm>
          <a:off x="3891" y="206746"/>
          <a:ext cx="1132642" cy="453056"/>
        </a:xfrm>
        <a:prstGeom prst="homePlate">
          <a:avLst/>
        </a:prstGeom>
        <a:solidFill>
          <a:schemeClr val="accent6">
            <a:shade val="50000"/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0678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TRL 1</a:t>
          </a:r>
        </a:p>
      </dsp:txBody>
      <dsp:txXfrm>
        <a:off x="3891" y="206746"/>
        <a:ext cx="1019378" cy="453056"/>
      </dsp:txXfrm>
    </dsp:sp>
    <dsp:sp modelId="{E6B7EE6F-3478-4582-A313-2C43294F4355}">
      <dsp:nvSpPr>
        <dsp:cNvPr id="0" name=""/>
        <dsp:cNvSpPr/>
      </dsp:nvSpPr>
      <dsp:spPr>
        <a:xfrm>
          <a:off x="910005" y="206746"/>
          <a:ext cx="1132642" cy="453056"/>
        </a:xfrm>
        <a:prstGeom prst="chevron">
          <a:avLst/>
        </a:prstGeom>
        <a:solidFill>
          <a:schemeClr val="accent6">
            <a:shade val="50000"/>
            <a:hueOff val="-102599"/>
            <a:satOff val="6840"/>
            <a:lumOff val="89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TRL 2</a:t>
          </a:r>
        </a:p>
      </dsp:txBody>
      <dsp:txXfrm>
        <a:off x="1136533" y="206746"/>
        <a:ext cx="679586" cy="453056"/>
      </dsp:txXfrm>
    </dsp:sp>
    <dsp:sp modelId="{504F77B3-BAB6-416B-A521-28223435ED33}">
      <dsp:nvSpPr>
        <dsp:cNvPr id="0" name=""/>
        <dsp:cNvSpPr/>
      </dsp:nvSpPr>
      <dsp:spPr>
        <a:xfrm>
          <a:off x="1816118" y="206746"/>
          <a:ext cx="1132642" cy="453056"/>
        </a:xfrm>
        <a:prstGeom prst="chevron">
          <a:avLst/>
        </a:prstGeom>
        <a:solidFill>
          <a:schemeClr val="accent6">
            <a:shade val="50000"/>
            <a:hueOff val="-205197"/>
            <a:satOff val="13680"/>
            <a:lumOff val="1786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TRL 3</a:t>
          </a:r>
        </a:p>
      </dsp:txBody>
      <dsp:txXfrm>
        <a:off x="2042646" y="206746"/>
        <a:ext cx="679586" cy="453056"/>
      </dsp:txXfrm>
    </dsp:sp>
    <dsp:sp modelId="{C6CC037E-5FA0-4D48-82DA-85DC7C815EF6}">
      <dsp:nvSpPr>
        <dsp:cNvPr id="0" name=""/>
        <dsp:cNvSpPr/>
      </dsp:nvSpPr>
      <dsp:spPr>
        <a:xfrm>
          <a:off x="2722232" y="206746"/>
          <a:ext cx="1132642" cy="453056"/>
        </a:xfrm>
        <a:prstGeom prst="chevron">
          <a:avLst/>
        </a:prstGeom>
        <a:solidFill>
          <a:schemeClr val="accent6">
            <a:shade val="50000"/>
            <a:hueOff val="-307796"/>
            <a:satOff val="20520"/>
            <a:lumOff val="267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TRL 4</a:t>
          </a:r>
        </a:p>
      </dsp:txBody>
      <dsp:txXfrm>
        <a:off x="2948760" y="206746"/>
        <a:ext cx="679586" cy="453056"/>
      </dsp:txXfrm>
    </dsp:sp>
    <dsp:sp modelId="{6FF4F1B5-E32C-493A-854F-EB19134B9CFC}">
      <dsp:nvSpPr>
        <dsp:cNvPr id="0" name=""/>
        <dsp:cNvSpPr/>
      </dsp:nvSpPr>
      <dsp:spPr>
        <a:xfrm>
          <a:off x="3628346" y="206746"/>
          <a:ext cx="1132642" cy="453056"/>
        </a:xfrm>
        <a:prstGeom prst="chevron">
          <a:avLst/>
        </a:prstGeom>
        <a:solidFill>
          <a:schemeClr val="accent6">
            <a:shade val="50000"/>
            <a:hueOff val="-410395"/>
            <a:satOff val="27360"/>
            <a:lumOff val="3572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TRL 5</a:t>
          </a:r>
        </a:p>
      </dsp:txBody>
      <dsp:txXfrm>
        <a:off x="3854874" y="206746"/>
        <a:ext cx="679586" cy="453056"/>
      </dsp:txXfrm>
    </dsp:sp>
    <dsp:sp modelId="{C2FF6A3B-52F5-4808-BBC8-00175ECBCF3E}">
      <dsp:nvSpPr>
        <dsp:cNvPr id="0" name=""/>
        <dsp:cNvSpPr/>
      </dsp:nvSpPr>
      <dsp:spPr>
        <a:xfrm>
          <a:off x="4534460" y="206746"/>
          <a:ext cx="1132642" cy="453056"/>
        </a:xfrm>
        <a:prstGeom prst="chevron">
          <a:avLst/>
        </a:prstGeom>
        <a:solidFill>
          <a:schemeClr val="accent6">
            <a:shade val="50000"/>
            <a:hueOff val="-410395"/>
            <a:satOff val="27360"/>
            <a:lumOff val="3572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TRL 6</a:t>
          </a:r>
        </a:p>
      </dsp:txBody>
      <dsp:txXfrm>
        <a:off x="4760988" y="206746"/>
        <a:ext cx="679586" cy="453056"/>
      </dsp:txXfrm>
    </dsp:sp>
    <dsp:sp modelId="{D8DA9B2F-956B-4F25-B78B-74623E04A76E}">
      <dsp:nvSpPr>
        <dsp:cNvPr id="0" name=""/>
        <dsp:cNvSpPr/>
      </dsp:nvSpPr>
      <dsp:spPr>
        <a:xfrm>
          <a:off x="5440573" y="206746"/>
          <a:ext cx="1132642" cy="453056"/>
        </a:xfrm>
        <a:prstGeom prst="chevron">
          <a:avLst/>
        </a:prstGeom>
        <a:solidFill>
          <a:schemeClr val="accent6">
            <a:shade val="50000"/>
            <a:hueOff val="-307796"/>
            <a:satOff val="20520"/>
            <a:lumOff val="2679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TRL 7</a:t>
          </a:r>
        </a:p>
      </dsp:txBody>
      <dsp:txXfrm>
        <a:off x="5667101" y="206746"/>
        <a:ext cx="679586" cy="453056"/>
      </dsp:txXfrm>
    </dsp:sp>
    <dsp:sp modelId="{2A03023E-3AC1-4780-A222-A6214D13B219}">
      <dsp:nvSpPr>
        <dsp:cNvPr id="0" name=""/>
        <dsp:cNvSpPr/>
      </dsp:nvSpPr>
      <dsp:spPr>
        <a:xfrm>
          <a:off x="6346687" y="206746"/>
          <a:ext cx="1132642" cy="453056"/>
        </a:xfrm>
        <a:prstGeom prst="chevron">
          <a:avLst/>
        </a:prstGeom>
        <a:solidFill>
          <a:schemeClr val="accent6">
            <a:shade val="50000"/>
            <a:hueOff val="-205197"/>
            <a:satOff val="13680"/>
            <a:lumOff val="1786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TRL 8</a:t>
          </a:r>
        </a:p>
      </dsp:txBody>
      <dsp:txXfrm>
        <a:off x="6573215" y="206746"/>
        <a:ext cx="679586" cy="453056"/>
      </dsp:txXfrm>
    </dsp:sp>
    <dsp:sp modelId="{F33E1B1E-21F2-4899-AFE5-189F4307A854}">
      <dsp:nvSpPr>
        <dsp:cNvPr id="0" name=""/>
        <dsp:cNvSpPr/>
      </dsp:nvSpPr>
      <dsp:spPr>
        <a:xfrm>
          <a:off x="7252801" y="206746"/>
          <a:ext cx="1132642" cy="453056"/>
        </a:xfrm>
        <a:prstGeom prst="chevron">
          <a:avLst/>
        </a:prstGeom>
        <a:solidFill>
          <a:schemeClr val="accent6">
            <a:shade val="50000"/>
            <a:hueOff val="-102599"/>
            <a:satOff val="6840"/>
            <a:lumOff val="893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8009" tIns="45339" rIns="22670" bIns="45339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kern="1200" dirty="0"/>
            <a:t>TRL 9</a:t>
          </a:r>
        </a:p>
      </dsp:txBody>
      <dsp:txXfrm>
        <a:off x="7479329" y="206746"/>
        <a:ext cx="679586" cy="453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236105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Shape 2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/>
              <a:t>The commercialisation of technology is often viewed in terms of the TRL (technology readiness level) scale, going from early stage research to full commercial product</a:t>
            </a:r>
          </a:p>
          <a:p>
            <a:endParaRPr lang="en-IE" dirty="0"/>
          </a:p>
          <a:p>
            <a:r>
              <a:rPr lang="en-IE" dirty="0"/>
              <a:t>The SFI and Enterprise Ireland supports are designed to advance the TRL of a particular technology… EI commercialisation supports typically bring technology from TRL4 to TRL8 but this varies.</a:t>
            </a:r>
          </a:p>
          <a:p>
            <a:endParaRPr lang="en-IE" dirty="0"/>
          </a:p>
          <a:p>
            <a:r>
              <a:rPr lang="en-IE" dirty="0"/>
              <a:t>Several ADAPT spin-outs have successfully made it to TRL 9, these include Empower The User, </a:t>
            </a:r>
            <a:r>
              <a:rPr lang="en-IE" dirty="0" err="1"/>
              <a:t>Transpiral</a:t>
            </a:r>
            <a:r>
              <a:rPr lang="en-IE" dirty="0"/>
              <a:t> and </a:t>
            </a:r>
            <a:r>
              <a:rPr lang="en-IE" dirty="0" err="1"/>
              <a:t>Wripl</a:t>
            </a:r>
            <a:r>
              <a:rPr lang="en-IE" dirty="0"/>
              <a:t>…</a:t>
            </a:r>
          </a:p>
          <a:p>
            <a:r>
              <a:rPr lang="en-IE" dirty="0"/>
              <a:t>And several projects are advancing along this scale… these include SightCAT, VoiceTune and Darwin &amp; Goliath</a:t>
            </a:r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endParaRPr lang="en-IE" dirty="0"/>
          </a:p>
          <a:p>
            <a:r>
              <a:rPr lang="en-IE" dirty="0"/>
              <a:t> </a:t>
            </a:r>
          </a:p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/>
          <a:lstStyle/>
          <a:p>
            <a:fld id="{8C99B9A9-FE7D-46D1-AA90-A792682F6CD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336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dirty="0" smtClean="0"/>
              <a:t>Rapid hypothesis</a:t>
            </a:r>
            <a:r>
              <a:rPr lang="en-US" baseline="0" dirty="0" smtClean="0"/>
              <a:t> testing</a:t>
            </a:r>
          </a:p>
          <a:p>
            <a:pPr marL="139700" indent="0">
              <a:buNone/>
            </a:pPr>
            <a:r>
              <a:rPr lang="en-US" baseline="0" dirty="0" smtClean="0"/>
              <a:t>Reification of evidence collection for hypothesis testing lead to data hungry innovation cycle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704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hape 9" descr="Adapt_PowerPointTitleSlide_Background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54456" y="-62999"/>
            <a:ext cx="9252912" cy="69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514408" y="2202497"/>
            <a:ext cx="8395194" cy="8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4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514408" y="3095401"/>
            <a:ext cx="6400800" cy="697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0" marR="0" lvl="0" indent="0" algn="l" rtl="0"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25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914400" marR="0" lvl="2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371600" marR="0" lvl="3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1828800" marR="0" lvl="4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286000" marR="0" lvl="5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2" name="Shape 12" descr="Adapt_Logo_RGB.jpg"/>
          <p:cNvPicPr preferRelativeResize="0"/>
          <p:nvPr/>
        </p:nvPicPr>
        <p:blipFill rotWithShape="1">
          <a:blip r:embed="rId3">
            <a:alphaModFix/>
          </a:blip>
          <a:srcRect l="13402" t="13402" r="13401" b="13401"/>
          <a:stretch/>
        </p:blipFill>
        <p:spPr>
          <a:xfrm>
            <a:off x="264160" y="102078"/>
            <a:ext cx="1442720" cy="14427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Shape 14" descr="Adapt_PowerPoint_SlideHeading_Background.pdf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126000" y="-228371"/>
            <a:ext cx="9396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Shape 15"/>
          <p:cNvSpPr txBox="1">
            <a:spLocks noGrp="1"/>
          </p:cNvSpPr>
          <p:nvPr>
            <p:ph type="title"/>
          </p:nvPr>
        </p:nvSpPr>
        <p:spPr>
          <a:xfrm>
            <a:off x="243080" y="0"/>
            <a:ext cx="7398850" cy="740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1"/>
          </p:nvPr>
        </p:nvSpPr>
        <p:spPr>
          <a:xfrm>
            <a:off x="243088" y="1498689"/>
            <a:ext cx="8229600" cy="3193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5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l" rtl="0">
              <a:spcBef>
                <a:spcPts val="4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3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7" name="Shape 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99114" y="6116689"/>
            <a:ext cx="928535" cy="544314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Shape 18"/>
          <p:cNvSpPr txBox="1"/>
          <p:nvPr/>
        </p:nvSpPr>
        <p:spPr>
          <a:xfrm>
            <a:off x="7584282" y="311736"/>
            <a:ext cx="146706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www.adaptcentre.ie</a:t>
            </a:r>
            <a:endParaRPr sz="10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/>
          <a:lstStyle/>
          <a:p>
            <a:fld id="{2182E08F-BCD4-4503-9D41-55CEBFE8A19F}" type="datetimeFigureOut">
              <a:rPr lang="en-IE" smtClean="0"/>
              <a:pPr/>
              <a:t>07/10/18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/>
          <a:lstStyle/>
          <a:p>
            <a:fld id="{B1F1B2F5-27B0-43DE-80C2-5E5E9851486D}" type="slidenum">
              <a:rPr lang="en-IE" smtClean="0"/>
              <a:pPr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316576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060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060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Footer Placeholder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35F199-8ACB-4778-9EA5-62F2D41C514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14008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643701" y="42561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sz="3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643701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4" Type="http://schemas.openxmlformats.org/officeDocument/2006/relationships/diagramLayout" Target="../diagrams/layout1.xml"/><Relationship Id="rId5" Type="http://schemas.openxmlformats.org/officeDocument/2006/relationships/diagramQuickStyle" Target="../diagrams/quickStyle1.xml"/><Relationship Id="rId6" Type="http://schemas.openxmlformats.org/officeDocument/2006/relationships/diagramColors" Target="../diagrams/colors1.xml"/><Relationship Id="rId7" Type="http://schemas.microsoft.com/office/2007/relationships/diagramDrawing" Target="../diagrams/drawing1.xm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hape 23"/>
          <p:cNvSpPr txBox="1">
            <a:spLocks noGrp="1"/>
          </p:cNvSpPr>
          <p:nvPr>
            <p:ph type="ctrTitle"/>
          </p:nvPr>
        </p:nvSpPr>
        <p:spPr>
          <a:xfrm>
            <a:off x="514408" y="2202497"/>
            <a:ext cx="8395194" cy="882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dirty="0" smtClean="0"/>
              <a:t>Towards an open Data Vocabulary for Canvas-driven </a:t>
            </a:r>
            <a:r>
              <a:rPr lang="en-US" dirty="0" err="1" smtClean="0"/>
              <a:t>Inovation</a:t>
            </a:r>
            <a:r>
              <a:rPr lang="en-US" dirty="0" smtClean="0"/>
              <a:t> Ethics</a:t>
            </a:r>
            <a:endParaRPr sz="4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514408" y="3601823"/>
            <a:ext cx="6400800" cy="6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</a:pPr>
            <a:r>
              <a:rPr lang="en-US" b="1" u="sng" dirty="0" smtClean="0"/>
              <a:t>Dave Lewis, </a:t>
            </a:r>
            <a:r>
              <a:rPr lang="en-US" dirty="0" err="1"/>
              <a:t>Harshvardhan</a:t>
            </a:r>
            <a:r>
              <a:rPr lang="en-US" dirty="0"/>
              <a:t> J. </a:t>
            </a:r>
            <a:r>
              <a:rPr lang="en-US" dirty="0" err="1"/>
              <a:t>Pandit</a:t>
            </a:r>
            <a:r>
              <a:rPr lang="en-US" dirty="0"/>
              <a:t>, </a:t>
            </a:r>
            <a:r>
              <a:rPr lang="en-US" dirty="0" smtClean="0"/>
              <a:t>Hannah </a:t>
            </a:r>
            <a:r>
              <a:rPr lang="en-US" dirty="0" err="1" smtClean="0"/>
              <a:t>Devinny</a:t>
            </a:r>
            <a:r>
              <a:rPr lang="en-US" dirty="0" smtClean="0"/>
              <a:t>, Wessel </a:t>
            </a:r>
            <a:r>
              <a:rPr lang="en-US" dirty="0" err="1" smtClean="0"/>
              <a:t>Reijers</a:t>
            </a:r>
            <a:endParaRPr lang="en-US" b="1" u="sng" dirty="0" smtClean="0"/>
          </a:p>
          <a:p>
            <a:pPr>
              <a:spcBef>
                <a:spcPts val="0"/>
              </a:spcBef>
            </a:pPr>
            <a:endParaRPr lang="en-US" sz="2000" dirty="0" smtClean="0"/>
          </a:p>
          <a:p>
            <a:pPr>
              <a:spcBef>
                <a:spcPts val="0"/>
              </a:spcBef>
            </a:pPr>
            <a:r>
              <a:rPr lang="en-US" sz="2000" dirty="0" err="1" smtClean="0"/>
              <a:t>dave.lewis</a:t>
            </a:r>
            <a:r>
              <a:rPr lang="en-US" sz="2000" dirty="0" err="1"/>
              <a:t>@</a:t>
            </a:r>
            <a:r>
              <a:rPr lang="en-US" sz="2000" dirty="0" err="1" smtClean="0"/>
              <a:t>adaptcentre.ie</a:t>
            </a:r>
            <a:endParaRPr lang="en-US" sz="2000" b="1" u="sng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b="1" u="sng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dirty="0" smtClean="0"/>
              <a:t>Semantic Web for Good workshop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dirty="0" smtClean="0"/>
              <a:t>ISWC 2018</a:t>
            </a:r>
            <a:endParaRPr lang="en-US" sz="20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2000" dirty="0" err="1" smtClean="0"/>
              <a:t>Monteray</a:t>
            </a:r>
            <a:r>
              <a:rPr lang="en-US" sz="2000" dirty="0" smtClean="0"/>
              <a:t> 9  </a:t>
            </a:r>
            <a:r>
              <a:rPr lang="en-US" sz="2000" dirty="0"/>
              <a:t>O</a:t>
            </a:r>
            <a:r>
              <a:rPr lang="en-US" sz="2000" dirty="0" smtClean="0"/>
              <a:t>ct </a:t>
            </a:r>
            <a:r>
              <a:rPr lang="en-US" sz="2000" dirty="0" smtClean="0"/>
              <a:t>2018</a:t>
            </a:r>
            <a:endParaRPr lang="en-US" sz="2000" dirty="0" smtClean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lang="en-US" sz="2000" dirty="0"/>
          </a:p>
        </p:txBody>
      </p:sp>
      <p:sp>
        <p:nvSpPr>
          <p:cNvPr id="25" name="Shape 25"/>
          <p:cNvSpPr/>
          <p:nvPr/>
        </p:nvSpPr>
        <p:spPr>
          <a:xfrm>
            <a:off x="1253064" y="6568741"/>
            <a:ext cx="8212666" cy="6801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3500" tIns="63500" rIns="129350" bIns="63500" anchor="t" anchorCtr="0">
            <a:noAutofit/>
          </a:bodyPr>
          <a:lstStyle/>
          <a:p>
            <a:pPr marL="1588" marR="0" lvl="0" indent="-1588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 ADAPT Centre is funded under the SFI Research Centres Programme (Grant 13/RC/2106) and is co-funded under the European Regional Development Fund.</a:t>
            </a:r>
            <a:endParaRPr sz="8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" name="Shape 26" descr="ESF Logos_w.eps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171" y="6278627"/>
            <a:ext cx="2597362" cy="2745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Conclusions &amp; Future Work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88" y="1173086"/>
            <a:ext cx="8229600" cy="4736597"/>
          </a:xfrm>
        </p:spPr>
        <p:txBody>
          <a:bodyPr/>
          <a:lstStyle/>
          <a:p>
            <a:pPr marL="571500" indent="-342900">
              <a:buFont typeface="Arial"/>
              <a:buChar char="•"/>
            </a:pPr>
            <a:r>
              <a:rPr lang="en-US" dirty="0" smtClean="0"/>
              <a:t>The need for ethical consideration of the impact of Big Data and AI is clear</a:t>
            </a:r>
          </a:p>
          <a:p>
            <a:pPr marL="571500" indent="-342900">
              <a:buFont typeface="Arial"/>
              <a:buChar char="•"/>
            </a:pPr>
            <a:r>
              <a:rPr lang="en-US" dirty="0" smtClean="0"/>
              <a:t>BUT we lack tools and best practice – ethic canvas is an early approach</a:t>
            </a:r>
          </a:p>
          <a:p>
            <a:pPr marL="571500" indent="-342900">
              <a:buFont typeface="Arial"/>
              <a:buChar char="•"/>
            </a:pPr>
            <a:endParaRPr lang="en-US" dirty="0"/>
          </a:p>
          <a:p>
            <a:pPr marL="571500" indent="-342900">
              <a:buFont typeface="Arial"/>
              <a:buChar char="•"/>
            </a:pPr>
            <a:r>
              <a:rPr lang="en-US" dirty="0" smtClean="0"/>
              <a:t>The structure and tag sharing of the online canvas points to a way of sharing case studies and experience with innovation Ethics as interlinked Structured Data</a:t>
            </a:r>
          </a:p>
          <a:p>
            <a:pPr marL="571500" indent="-342900">
              <a:buFont typeface="Arial"/>
              <a:buChar char="•"/>
            </a:pPr>
            <a:endParaRPr lang="en-US" dirty="0"/>
          </a:p>
          <a:p>
            <a:pPr marL="571500" indent="-342900">
              <a:buFont typeface="Arial"/>
              <a:buChar char="•"/>
            </a:pPr>
            <a:r>
              <a:rPr lang="en-US" dirty="0" smtClean="0"/>
              <a:t>Future tools could further populate such data sets. </a:t>
            </a:r>
          </a:p>
          <a:p>
            <a:pPr marL="1028700" lvl="1" indent="-342900">
              <a:buFont typeface="Arial"/>
              <a:buChar char="•"/>
            </a:pPr>
            <a:r>
              <a:rPr lang="en-US" sz="2000" dirty="0" smtClean="0"/>
              <a:t>Have started using name entity recognition and text classification to highlight stakeholder classes, specific </a:t>
            </a:r>
            <a:r>
              <a:rPr lang="en-US" sz="2000" dirty="0" err="1" smtClean="0"/>
              <a:t>organisations</a:t>
            </a:r>
            <a:r>
              <a:rPr lang="en-US" sz="2000" dirty="0" smtClean="0"/>
              <a:t>, resources and technologies</a:t>
            </a:r>
          </a:p>
          <a:p>
            <a:pPr marL="1028700" lvl="1" indent="-342900">
              <a:buFont typeface="Arial"/>
              <a:buChar char="•"/>
            </a:pPr>
            <a:r>
              <a:rPr lang="en-US" sz="2000" dirty="0" smtClean="0"/>
              <a:t>Widen to structured data capture for other innovation </a:t>
            </a:r>
            <a:r>
              <a:rPr lang="en-US" sz="2000" smtClean="0"/>
              <a:t>ethics methods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06714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32884" y="4867756"/>
            <a:ext cx="8926069" cy="1857204"/>
          </a:xfrm>
          <a:prstGeom prst="roundRect">
            <a:avLst/>
          </a:prstGeom>
          <a:solidFill>
            <a:schemeClr val="bg2">
              <a:lumMod val="40000"/>
              <a:lumOff val="60000"/>
            </a:schemeClr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672CEB3F-FD5B-477A-99CE-D59379ADCEBF}"/>
              </a:ext>
            </a:extLst>
          </p:cNvPr>
          <p:cNvGrpSpPr/>
          <p:nvPr/>
        </p:nvGrpSpPr>
        <p:grpSpPr>
          <a:xfrm>
            <a:off x="333373" y="889857"/>
            <a:ext cx="8389335" cy="1512881"/>
            <a:chOff x="247651" y="3368670"/>
            <a:chExt cx="8696324" cy="1236117"/>
          </a:xfrm>
        </p:grpSpPr>
        <p:graphicFrame>
          <p:nvGraphicFramePr>
            <p:cNvPr id="6" name="Diagram 5">
              <a:extLst>
                <a:ext uri="{FF2B5EF4-FFF2-40B4-BE49-F238E27FC236}">
                  <a16:creationId xmlns="" xmlns:a16="http://schemas.microsoft.com/office/drawing/2014/main" id="{55FFE794-C2A3-40CF-BA17-140B0AF03E72}"/>
                </a:ext>
              </a:extLst>
            </p:cNvPr>
            <p:cNvGraphicFramePr/>
            <p:nvPr>
              <p:extLst/>
            </p:nvPr>
          </p:nvGraphicFramePr>
          <p:xfrm>
            <a:off x="247651" y="3368670"/>
            <a:ext cx="8696324" cy="7080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4727F83B-516A-4925-884D-DF024FC15885}"/>
                </a:ext>
              </a:extLst>
            </p:cNvPr>
            <p:cNvSpPr txBox="1"/>
            <p:nvPr/>
          </p:nvSpPr>
          <p:spPr>
            <a:xfrm>
              <a:off x="2133602" y="4076695"/>
              <a:ext cx="1008000" cy="37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200" dirty="0"/>
                <a:t>Applied Research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B613301E-FE94-4BDB-B393-34B476AA5879}"/>
                </a:ext>
              </a:extLst>
            </p:cNvPr>
            <p:cNvSpPr txBox="1"/>
            <p:nvPr/>
          </p:nvSpPr>
          <p:spPr>
            <a:xfrm>
              <a:off x="1190626" y="4076695"/>
              <a:ext cx="1008000" cy="37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200" dirty="0"/>
                <a:t>Technology Concept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558FE03F-9A54-463A-A8F2-9202084351D2}"/>
                </a:ext>
              </a:extLst>
            </p:cNvPr>
            <p:cNvSpPr txBox="1"/>
            <p:nvPr/>
          </p:nvSpPr>
          <p:spPr>
            <a:xfrm>
              <a:off x="247651" y="4076695"/>
              <a:ext cx="1008000" cy="37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200" dirty="0"/>
                <a:t>Basic Research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CF51845E-BC67-4493-809C-5654DA8466AD}"/>
                </a:ext>
              </a:extLst>
            </p:cNvPr>
            <p:cNvSpPr txBox="1"/>
            <p:nvPr/>
          </p:nvSpPr>
          <p:spPr>
            <a:xfrm>
              <a:off x="3076578" y="4076695"/>
              <a:ext cx="1008000" cy="37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200" dirty="0"/>
                <a:t>Laboratory Prototype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="" xmlns:a16="http://schemas.microsoft.com/office/drawing/2014/main" id="{A055413E-1B3F-4199-8DCA-0E50926A4710}"/>
                </a:ext>
              </a:extLst>
            </p:cNvPr>
            <p:cNvSpPr txBox="1"/>
            <p:nvPr/>
          </p:nvSpPr>
          <p:spPr>
            <a:xfrm>
              <a:off x="4019553" y="4076695"/>
              <a:ext cx="1008000" cy="3772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200" dirty="0"/>
                <a:t>Real-world</a:t>
              </a:r>
            </a:p>
            <a:p>
              <a:pPr algn="ctr"/>
              <a:r>
                <a:rPr lang="en-IE" sz="1200" dirty="0"/>
                <a:t>Prototype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="" xmlns:a16="http://schemas.microsoft.com/office/drawing/2014/main" id="{F67001EB-510B-4945-BB82-9815A02158DE}"/>
                </a:ext>
              </a:extLst>
            </p:cNvPr>
            <p:cNvSpPr txBox="1"/>
            <p:nvPr/>
          </p:nvSpPr>
          <p:spPr>
            <a:xfrm>
              <a:off x="4962528" y="4076695"/>
              <a:ext cx="1008000" cy="528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200" dirty="0"/>
                <a:t>Real-world</a:t>
              </a:r>
            </a:p>
            <a:p>
              <a:pPr algn="ctr"/>
              <a:r>
                <a:rPr lang="en-IE" sz="1200" dirty="0"/>
                <a:t>Prototype</a:t>
              </a:r>
            </a:p>
            <a:p>
              <a:pPr algn="ctr"/>
              <a:r>
                <a:rPr lang="en-IE" sz="1200" dirty="0"/>
                <a:t>System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="" xmlns:a16="http://schemas.microsoft.com/office/drawing/2014/main" id="{FFAEB5BA-9A1D-49E4-AF40-A03066A5D2F6}"/>
                </a:ext>
              </a:extLst>
            </p:cNvPr>
            <p:cNvSpPr txBox="1"/>
            <p:nvPr/>
          </p:nvSpPr>
          <p:spPr>
            <a:xfrm>
              <a:off x="5905503" y="4076695"/>
              <a:ext cx="1008000" cy="528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200" dirty="0"/>
                <a:t>Real-world</a:t>
              </a:r>
            </a:p>
            <a:p>
              <a:pPr algn="ctr"/>
              <a:r>
                <a:rPr lang="en-IE" sz="1200" dirty="0"/>
                <a:t>Product</a:t>
              </a:r>
            </a:p>
            <a:p>
              <a:pPr algn="ctr"/>
              <a:r>
                <a:rPr lang="en-IE" sz="1200" dirty="0"/>
                <a:t>Demo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="" xmlns:a16="http://schemas.microsoft.com/office/drawing/2014/main" id="{A99FB092-FCBF-4544-BB77-F240FB072E6E}"/>
                </a:ext>
              </a:extLst>
            </p:cNvPr>
            <p:cNvSpPr txBox="1"/>
            <p:nvPr/>
          </p:nvSpPr>
          <p:spPr>
            <a:xfrm>
              <a:off x="6848479" y="4076695"/>
              <a:ext cx="1008000" cy="528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200" dirty="0"/>
                <a:t>First Commercial Product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EE5FCE67-13FF-4501-8882-F27036A3C52A}"/>
                </a:ext>
              </a:extLst>
            </p:cNvPr>
            <p:cNvSpPr txBox="1"/>
            <p:nvPr/>
          </p:nvSpPr>
          <p:spPr>
            <a:xfrm>
              <a:off x="7791455" y="4076695"/>
              <a:ext cx="1008000" cy="5280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E" sz="1200" dirty="0"/>
                <a:t>Full-scale Commercial Product</a:t>
              </a:r>
            </a:p>
          </p:txBody>
        </p:sp>
      </p:grpSp>
      <p:sp>
        <p:nvSpPr>
          <p:cNvPr id="3" name="Right Triangle 2"/>
          <p:cNvSpPr/>
          <p:nvPr/>
        </p:nvSpPr>
        <p:spPr>
          <a:xfrm flipV="1">
            <a:off x="303513" y="2550778"/>
            <a:ext cx="6029920" cy="926473"/>
          </a:xfrm>
          <a:prstGeom prst="rtTriangl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Triangle 43"/>
          <p:cNvSpPr/>
          <p:nvPr/>
        </p:nvSpPr>
        <p:spPr>
          <a:xfrm flipH="1">
            <a:off x="1199607" y="2619815"/>
            <a:ext cx="5133825" cy="800080"/>
          </a:xfrm>
          <a:prstGeom prst="rtTriangle">
            <a:avLst/>
          </a:prstGeom>
          <a:solidFill>
            <a:srgbClr val="77933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>
          <a:xfrm>
            <a:off x="947285" y="2757522"/>
            <a:ext cx="1338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Academia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2" name="Chevron 1"/>
          <p:cNvSpPr/>
          <p:nvPr/>
        </p:nvSpPr>
        <p:spPr>
          <a:xfrm>
            <a:off x="195371" y="3592085"/>
            <a:ext cx="6673667" cy="526592"/>
          </a:xfrm>
          <a:prstGeom prst="chevr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2285287" y="4113987"/>
            <a:ext cx="6673667" cy="600932"/>
          </a:xfrm>
          <a:prstGeom prst="chevron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215477" y="3618630"/>
            <a:ext cx="29661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/>
              <a:t>Research Ethics</a:t>
            </a:r>
            <a:endParaRPr lang="en-US" sz="20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4477039" y="4191699"/>
            <a:ext cx="24648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FFFF"/>
                </a:solidFill>
              </a:rPr>
              <a:t>Technology Ethics</a:t>
            </a: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333432" y="2619815"/>
            <a:ext cx="2389276" cy="80008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901342" y="2843109"/>
            <a:ext cx="10970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</a:rPr>
              <a:t>Industry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95372" y="5063174"/>
            <a:ext cx="2230546" cy="520907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tx1"/>
                </a:solidFill>
              </a:rPr>
              <a:t>ExAnte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5" name="Chevron 44"/>
          <p:cNvSpPr/>
          <p:nvPr/>
        </p:nvSpPr>
        <p:spPr>
          <a:xfrm>
            <a:off x="2009892" y="5644680"/>
            <a:ext cx="3891450" cy="520907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smtClean="0">
                <a:solidFill>
                  <a:schemeClr val="tx1"/>
                </a:solidFill>
              </a:rPr>
              <a:t>Intra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6" name="Chevron 45"/>
          <p:cNvSpPr/>
          <p:nvPr/>
        </p:nvSpPr>
        <p:spPr>
          <a:xfrm>
            <a:off x="5181590" y="6204053"/>
            <a:ext cx="3591669" cy="520907"/>
          </a:xfrm>
          <a:prstGeom prst="chevron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 smtClean="0">
                <a:solidFill>
                  <a:schemeClr val="tx1"/>
                </a:solidFill>
              </a:rPr>
              <a:t>ExPost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9" name="Title 1"/>
          <p:cNvSpPr>
            <a:spLocks noGrp="1"/>
          </p:cNvSpPr>
          <p:nvPr>
            <p:ph type="title"/>
          </p:nvPr>
        </p:nvSpPr>
        <p:spPr>
          <a:xfrm>
            <a:off x="457199" y="144397"/>
            <a:ext cx="8265509" cy="1143000"/>
          </a:xfrm>
        </p:spPr>
        <p:txBody>
          <a:bodyPr/>
          <a:lstStyle/>
          <a:p>
            <a:r>
              <a:rPr lang="en-US" dirty="0" smtClean="0"/>
              <a:t>Innovation Ethics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004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4604793" cy="1143000"/>
          </a:xfrm>
        </p:spPr>
        <p:txBody>
          <a:bodyPr/>
          <a:lstStyle/>
          <a:p>
            <a:r>
              <a:rPr lang="en-US" dirty="0" smtClean="0"/>
              <a:t>Data Hungry Innovation Methods</a:t>
            </a:r>
            <a:endParaRPr lang="en-US" dirty="0"/>
          </a:p>
        </p:txBody>
      </p:sp>
      <p:sp>
        <p:nvSpPr>
          <p:cNvPr id="4" name="Title 3"/>
          <p:cNvSpPr txBox="1">
            <a:spLocks/>
          </p:cNvSpPr>
          <p:nvPr/>
        </p:nvSpPr>
        <p:spPr>
          <a:xfrm>
            <a:off x="323529" y="1446076"/>
            <a:ext cx="4299270" cy="108012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spc="150" dirty="0" smtClean="0">
                <a:ln w="11430"/>
                <a:solidFill>
                  <a:schemeClr val="tx1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The Customer Development Process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09600" y="2587506"/>
            <a:ext cx="1219200" cy="6096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Customer Discovery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514600" y="2587506"/>
            <a:ext cx="1219200" cy="609600"/>
          </a:xfrm>
          <a:prstGeom prst="roundRect">
            <a:avLst/>
          </a:prstGeom>
          <a:solidFill>
            <a:srgbClr val="3366FF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Customer Validation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7" name="Straight Arrow Connector 6"/>
          <p:cNvCxnSpPr>
            <a:stCxn id="5" idx="3"/>
            <a:endCxn id="6" idx="1"/>
          </p:cNvCxnSpPr>
          <p:nvPr/>
        </p:nvCxnSpPr>
        <p:spPr>
          <a:xfrm>
            <a:off x="1828800" y="2892306"/>
            <a:ext cx="685800" cy="1588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4419600" y="2587506"/>
            <a:ext cx="1219200" cy="609600"/>
          </a:xfrm>
          <a:prstGeom prst="roundRect">
            <a:avLst/>
          </a:prstGeom>
          <a:solidFill>
            <a:srgbClr val="3366FF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Customer Creation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6248400" y="2587506"/>
            <a:ext cx="1219200" cy="609600"/>
          </a:xfrm>
          <a:prstGeom prst="roundRect">
            <a:avLst/>
          </a:prstGeom>
          <a:solidFill>
            <a:srgbClr val="3366FF">
              <a:alpha val="23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Company Building</a:t>
            </a:r>
            <a:endParaRPr lang="en-US" sz="1400" dirty="0">
              <a:solidFill>
                <a:srgbClr val="000000"/>
              </a:solidFill>
            </a:endParaRPr>
          </a:p>
        </p:txBody>
      </p:sp>
      <p:cxnSp>
        <p:nvCxnSpPr>
          <p:cNvPr id="10" name="Straight Arrow Connector 9"/>
          <p:cNvCxnSpPr>
            <a:stCxn id="8" idx="3"/>
            <a:endCxn id="9" idx="1"/>
          </p:cNvCxnSpPr>
          <p:nvPr/>
        </p:nvCxnSpPr>
        <p:spPr>
          <a:xfrm>
            <a:off x="5638800" y="2892306"/>
            <a:ext cx="609600" cy="1588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3"/>
            <a:endCxn id="8" idx="1"/>
          </p:cNvCxnSpPr>
          <p:nvPr/>
        </p:nvCxnSpPr>
        <p:spPr>
          <a:xfrm>
            <a:off x="3733800" y="2892306"/>
            <a:ext cx="685800" cy="1588"/>
          </a:xfrm>
          <a:prstGeom prst="straightConnector1">
            <a:avLst/>
          </a:prstGeom>
          <a:ln>
            <a:solidFill>
              <a:srgbClr val="BFBFB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228600" y="4119146"/>
            <a:ext cx="1371600" cy="7620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Bus Model Canvas</a:t>
            </a:r>
            <a:endParaRPr lang="en-US" sz="1600" dirty="0"/>
          </a:p>
        </p:txBody>
      </p:sp>
      <p:sp>
        <p:nvSpPr>
          <p:cNvPr id="13" name="Rounded Rectangle 12"/>
          <p:cNvSpPr/>
          <p:nvPr/>
        </p:nvSpPr>
        <p:spPr>
          <a:xfrm>
            <a:off x="2133600" y="4119146"/>
            <a:ext cx="1430288" cy="7620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Extract Hypotheses</a:t>
            </a:r>
            <a:endParaRPr lang="en-US" sz="1600" dirty="0"/>
          </a:p>
        </p:txBody>
      </p:sp>
      <p:cxnSp>
        <p:nvCxnSpPr>
          <p:cNvPr id="14" name="Straight Arrow Connector 13"/>
          <p:cNvCxnSpPr>
            <a:stCxn id="12" idx="3"/>
            <a:endCxn id="13" idx="1"/>
          </p:cNvCxnSpPr>
          <p:nvPr/>
        </p:nvCxnSpPr>
        <p:spPr>
          <a:xfrm>
            <a:off x="1600200" y="4500146"/>
            <a:ext cx="5334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ounded Rectangle 14"/>
          <p:cNvSpPr/>
          <p:nvPr/>
        </p:nvSpPr>
        <p:spPr>
          <a:xfrm>
            <a:off x="4038600" y="4119146"/>
            <a:ext cx="1371600" cy="7620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Problem</a:t>
            </a:r>
            <a:endParaRPr lang="en-US" sz="1600" dirty="0"/>
          </a:p>
        </p:txBody>
      </p:sp>
      <p:sp>
        <p:nvSpPr>
          <p:cNvPr id="16" name="Rounded Rectangle 15"/>
          <p:cNvSpPr/>
          <p:nvPr/>
        </p:nvSpPr>
        <p:spPr>
          <a:xfrm>
            <a:off x="5867400" y="4119146"/>
            <a:ext cx="1371600" cy="7620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Test Solution</a:t>
            </a:r>
            <a:endParaRPr lang="en-US" sz="1600" dirty="0"/>
          </a:p>
        </p:txBody>
      </p:sp>
      <p:cxnSp>
        <p:nvCxnSpPr>
          <p:cNvPr id="17" name="Straight Arrow Connector 16"/>
          <p:cNvCxnSpPr>
            <a:stCxn id="15" idx="3"/>
            <a:endCxn id="16" idx="1"/>
          </p:cNvCxnSpPr>
          <p:nvPr/>
        </p:nvCxnSpPr>
        <p:spPr>
          <a:xfrm>
            <a:off x="5410200" y="4500146"/>
            <a:ext cx="4572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7772400" y="4119146"/>
            <a:ext cx="1371600" cy="762000"/>
          </a:xfrm>
          <a:prstGeom prst="roundRect">
            <a:avLst/>
          </a:prstGeom>
          <a:solidFill>
            <a:srgbClr val="3366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Pivot or Proceed</a:t>
            </a:r>
            <a:endParaRPr lang="en-US" sz="1600" dirty="0"/>
          </a:p>
        </p:txBody>
      </p:sp>
      <p:cxnSp>
        <p:nvCxnSpPr>
          <p:cNvPr id="19" name="Straight Arrow Connector 18"/>
          <p:cNvCxnSpPr>
            <a:stCxn id="16" idx="3"/>
            <a:endCxn id="18" idx="1"/>
          </p:cNvCxnSpPr>
          <p:nvPr/>
        </p:nvCxnSpPr>
        <p:spPr>
          <a:xfrm>
            <a:off x="7239000" y="4500146"/>
            <a:ext cx="533400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3" idx="3"/>
            <a:endCxn id="15" idx="1"/>
          </p:cNvCxnSpPr>
          <p:nvPr/>
        </p:nvCxnSpPr>
        <p:spPr>
          <a:xfrm>
            <a:off x="3563888" y="4500146"/>
            <a:ext cx="4747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251520" y="3197106"/>
            <a:ext cx="434280" cy="9940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1828800" y="3197106"/>
            <a:ext cx="7207696" cy="922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5400000">
            <a:off x="2896394" y="3424912"/>
            <a:ext cx="457200" cy="1588"/>
          </a:xfrm>
          <a:prstGeom prst="straightConnector1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rot="10800000">
            <a:off x="1219200" y="3654306"/>
            <a:ext cx="1905000" cy="1588"/>
          </a:xfrm>
          <a:prstGeom prst="straightConnector1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rot="5400000" flipH="1" flipV="1">
            <a:off x="991394" y="3424912"/>
            <a:ext cx="457200" cy="1588"/>
          </a:xfrm>
          <a:prstGeom prst="straightConnector1">
            <a:avLst/>
          </a:prstGeom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6" descr="four steps cover"/>
          <p:cNvPicPr>
            <a:picLocks noChangeAspect="1" noChangeArrowheads="1"/>
          </p:cNvPicPr>
          <p:nvPr/>
        </p:nvPicPr>
        <p:blipFill>
          <a:blip r:embed="rId3"/>
          <a:srcRect l="10001" r="10001"/>
          <a:stretch>
            <a:fillRect/>
          </a:stretch>
        </p:blipFill>
        <p:spPr bwMode="auto">
          <a:xfrm>
            <a:off x="7055296" y="111006"/>
            <a:ext cx="198120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5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9" y="5109861"/>
            <a:ext cx="1944216" cy="15364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rcRect l="2354" t="2616" r="2616" b="2616"/>
          <a:stretch>
            <a:fillRect/>
          </a:stretch>
        </p:blipFill>
        <p:spPr>
          <a:xfrm>
            <a:off x="2514600" y="4881146"/>
            <a:ext cx="2242592" cy="1490941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58915" y="111006"/>
            <a:ext cx="1378969" cy="2078868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5"/>
          <a:srcRect l="2354" t="2616" r="2616" b="2616"/>
          <a:stretch>
            <a:fillRect/>
          </a:stretch>
        </p:blipFill>
        <p:spPr>
          <a:xfrm>
            <a:off x="2667000" y="5033546"/>
            <a:ext cx="2242592" cy="1490941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rcRect l="2354" t="2616" r="2616" b="2616"/>
          <a:stretch>
            <a:fillRect/>
          </a:stretch>
        </p:blipFill>
        <p:spPr>
          <a:xfrm>
            <a:off x="2819400" y="5185946"/>
            <a:ext cx="2242592" cy="1490941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5"/>
          <a:srcRect l="2354" t="2616" r="2616" b="2616"/>
          <a:stretch>
            <a:fillRect/>
          </a:stretch>
        </p:blipFill>
        <p:spPr>
          <a:xfrm>
            <a:off x="2971800" y="5338346"/>
            <a:ext cx="2242592" cy="1490941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5"/>
          <a:srcRect l="2354" t="2616" r="2616" b="2616"/>
          <a:stretch>
            <a:fillRect/>
          </a:stretch>
        </p:blipFill>
        <p:spPr>
          <a:xfrm>
            <a:off x="3124200" y="5490746"/>
            <a:ext cx="2242592" cy="1490941"/>
          </a:xfrm>
          <a:prstGeom prst="rect">
            <a:avLst/>
          </a:prstGeom>
        </p:spPr>
      </p:pic>
      <p:sp>
        <p:nvSpPr>
          <p:cNvPr id="28" name="Pentagon 27"/>
          <p:cNvSpPr/>
          <p:nvPr/>
        </p:nvSpPr>
        <p:spPr>
          <a:xfrm>
            <a:off x="6071355" y="5338346"/>
            <a:ext cx="2965141" cy="1338541"/>
          </a:xfrm>
          <a:prstGeom prst="homePlat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How to make ethics part of the process?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82795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Innovation Tool Affordances: Business Model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Screen Shot 2017-09-29 at 00.02.49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" t="15061" r="326" b="-1635"/>
          <a:stretch/>
        </p:blipFill>
        <p:spPr>
          <a:xfrm>
            <a:off x="0" y="1171265"/>
            <a:ext cx="9233437" cy="549809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352799" y="740988"/>
            <a:ext cx="17912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https://</a:t>
            </a:r>
            <a:r>
              <a:rPr lang="en-US" dirty="0" err="1" smtClean="0"/>
              <a:t>bmfiddle.com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5528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Ethic Canvas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088" y="1096763"/>
            <a:ext cx="8900912" cy="1877550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IE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Need tools </a:t>
            </a:r>
            <a:r>
              <a:rPr lang="en-I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for </a:t>
            </a:r>
            <a:r>
              <a:rPr lang="en-IE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capture and reflection of ethical implications</a:t>
            </a:r>
            <a:r>
              <a:rPr lang="en-I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E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within highly iterative data hungry, test &amp; pivot innovation processes</a:t>
            </a:r>
          </a:p>
          <a:p>
            <a:pPr marL="342900" indent="-342900">
              <a:buFont typeface="Arial"/>
              <a:buChar char="•"/>
            </a:pPr>
            <a:endParaRPr lang="en-IE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n-IE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Ethics Canvas is a </a:t>
            </a:r>
            <a:r>
              <a:rPr lang="en-IE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reflective</a:t>
            </a:r>
            <a:r>
              <a:rPr lang="en-I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E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unmediated</a:t>
            </a:r>
            <a:r>
              <a:rPr lang="en-I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E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&amp; </a:t>
            </a:r>
            <a:r>
              <a:rPr lang="en-IE" b="1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easy-to-use</a:t>
            </a:r>
            <a:r>
              <a:rPr lang="en-I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n-IE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approach </a:t>
            </a:r>
            <a:r>
              <a:rPr lang="en-I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to the analysis of ethical </a:t>
            </a:r>
            <a:r>
              <a:rPr lang="en-IE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issues</a:t>
            </a:r>
            <a:endParaRPr lang="en-IE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93" y="2974313"/>
            <a:ext cx="4339573" cy="2893049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43087" y="3232109"/>
            <a:ext cx="4369106" cy="28909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b="0" i="0" kern="1200">
                <a:solidFill>
                  <a:schemeClr val="tx1"/>
                </a:solidFill>
                <a:latin typeface="FS Truman"/>
                <a:ea typeface="+mn-ea"/>
                <a:cs typeface="FS Truman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5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3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I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</a:t>
            </a:r>
            <a:r>
              <a:rPr lang="en-IE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pplied an </a:t>
            </a:r>
            <a:r>
              <a:rPr lang="en-IE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iterative</a:t>
            </a:r>
            <a:r>
              <a:rPr lang="en-IE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, </a:t>
            </a:r>
            <a:r>
              <a:rPr lang="en-IE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usability-driven</a:t>
            </a:r>
            <a:r>
              <a:rPr lang="en-IE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approach to the design of the ethics canvas</a:t>
            </a:r>
          </a:p>
          <a:p>
            <a:pPr marL="342900" indent="-342900">
              <a:buFont typeface="Arial"/>
              <a:buChar char="•"/>
            </a:pPr>
            <a:r>
              <a:rPr lang="en-IE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</a:t>
            </a:r>
            <a:r>
              <a:rPr lang="es-ES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ested</a:t>
            </a:r>
            <a:r>
              <a:rPr lang="es-E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s-ES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it</a:t>
            </a:r>
            <a:r>
              <a:rPr lang="es-E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in </a:t>
            </a:r>
            <a:r>
              <a:rPr lang="es-ES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classroom</a:t>
            </a:r>
            <a:r>
              <a:rPr lang="es-E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s-ES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settings</a:t>
            </a:r>
            <a:r>
              <a:rPr lang="es-E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s-ES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with</a:t>
            </a:r>
            <a:r>
              <a:rPr lang="es-E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s-ES" b="1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promising</a:t>
            </a:r>
            <a:r>
              <a:rPr lang="es-ES" b="1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s-ES" b="1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results</a:t>
            </a:r>
            <a:endParaRPr lang="es-ES" dirty="0"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  <a:p>
            <a:pPr marL="342900" indent="-342900">
              <a:buFont typeface="Arial"/>
              <a:buChar char="•"/>
            </a:pPr>
            <a:r>
              <a:rPr lang="es-ES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Freely</a:t>
            </a:r>
            <a:r>
              <a:rPr lang="es-E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r>
              <a:rPr lang="es-ES" b="1" dirty="0" err="1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available</a:t>
            </a:r>
            <a:r>
              <a:rPr lang="es-ES" dirty="0" smtClean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: </a:t>
            </a:r>
            <a:r>
              <a:rPr lang="es-ES" b="1" dirty="0" err="1" smtClean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ethicscanvas.org</a:t>
            </a:r>
            <a:r>
              <a:rPr lang="es-ES" b="1" dirty="0" smtClean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 </a:t>
            </a:r>
            <a:endParaRPr lang="en-IE" b="1" dirty="0">
              <a:solidFill>
                <a:schemeClr val="accent1"/>
              </a:solidFill>
              <a:latin typeface="Open Sans Light" panose="020B0306030504020204" pitchFamily="34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7727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 txBox="1">
            <a:spLocks noGrp="1"/>
          </p:cNvSpPr>
          <p:nvPr>
            <p:ph type="title"/>
          </p:nvPr>
        </p:nvSpPr>
        <p:spPr>
          <a:xfrm>
            <a:off x="243080" y="0"/>
            <a:ext cx="7398900" cy="74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Ethics Canvas</a:t>
            </a:r>
            <a:endParaRPr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73951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</a:t>
            </a:r>
            <a:r>
              <a:rPr lang="en-US" dirty="0" err="1" smtClean="0"/>
              <a:t>thicscanvas.org</a:t>
            </a:r>
            <a:endParaRPr lang="en-US" dirty="0"/>
          </a:p>
        </p:txBody>
      </p:sp>
      <p:pic>
        <p:nvPicPr>
          <p:cNvPr id="5" name="Picture 4" descr="Screen Shot 2018-04-24 at 07.22.4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0025"/>
            <a:ext cx="9144000" cy="600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5996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 Linked Data Vocabulary?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88" y="1204729"/>
            <a:ext cx="8229600" cy="4428192"/>
          </a:xfrm>
        </p:spPr>
        <p:txBody>
          <a:bodyPr/>
          <a:lstStyle/>
          <a:p>
            <a:pPr marL="571500" indent="-342900">
              <a:buFont typeface="Arial"/>
              <a:buChar char="•"/>
            </a:pPr>
            <a:r>
              <a:rPr lang="en-US" dirty="0" smtClean="0"/>
              <a:t>Online version offers basic sharing of whole canvas and linking via plain text tags</a:t>
            </a:r>
          </a:p>
          <a:p>
            <a:pPr marL="1028700" lvl="1" indent="-342900">
              <a:buFont typeface="Arial"/>
              <a:buChar char="•"/>
            </a:pPr>
            <a:r>
              <a:rPr lang="en-US" sz="2000" dirty="0" smtClean="0"/>
              <a:t>No federation of repositories</a:t>
            </a:r>
          </a:p>
          <a:p>
            <a:pPr marL="1028700" lvl="1" indent="-342900">
              <a:buFont typeface="Arial"/>
              <a:buChar char="•"/>
            </a:pPr>
            <a:r>
              <a:rPr lang="en-US" sz="2000" dirty="0" smtClean="0"/>
              <a:t>No support for structuring tags</a:t>
            </a:r>
          </a:p>
          <a:p>
            <a:pPr marL="571500" indent="-342900">
              <a:buFont typeface="Arial"/>
              <a:buChar char="•"/>
            </a:pPr>
            <a:endParaRPr lang="en-US" dirty="0" smtClean="0"/>
          </a:p>
          <a:p>
            <a:pPr marL="571500" indent="-342900">
              <a:buFont typeface="Arial"/>
              <a:buChar char="•"/>
            </a:pPr>
            <a:r>
              <a:rPr lang="en-US" dirty="0" smtClean="0"/>
              <a:t>Linked Data for sharing analyses and best practice</a:t>
            </a:r>
          </a:p>
          <a:p>
            <a:pPr marL="1028700" lvl="1" indent="-342900">
              <a:buFont typeface="Arial"/>
              <a:buChar char="•"/>
            </a:pPr>
            <a:r>
              <a:rPr lang="en-US" sz="2000" dirty="0" smtClean="0"/>
              <a:t>Ex-ante: share and link technology ethics analyses between researchers</a:t>
            </a:r>
          </a:p>
          <a:p>
            <a:pPr marL="1028700" lvl="1" indent="-342900">
              <a:buFont typeface="Arial"/>
              <a:buChar char="•"/>
            </a:pPr>
            <a:r>
              <a:rPr lang="en-US" sz="2000" dirty="0" smtClean="0"/>
              <a:t>Intra: Systematic process for ethical analysis and </a:t>
            </a:r>
            <a:r>
              <a:rPr lang="en-US" sz="2000" dirty="0" err="1" smtClean="0"/>
              <a:t>organisational</a:t>
            </a:r>
            <a:r>
              <a:rPr lang="en-US" sz="2000" dirty="0" smtClean="0"/>
              <a:t> learning,</a:t>
            </a:r>
          </a:p>
          <a:p>
            <a:pPr marL="1028700" lvl="1" indent="-342900">
              <a:buFont typeface="Arial"/>
              <a:buChar char="•"/>
            </a:pPr>
            <a:r>
              <a:rPr lang="en-US" sz="2000" dirty="0" smtClean="0"/>
              <a:t>Ex-post: Evidence gathering and issue </a:t>
            </a:r>
            <a:r>
              <a:rPr lang="en-US" sz="2000" dirty="0" err="1" smtClean="0"/>
              <a:t>generalisation</a:t>
            </a:r>
            <a:r>
              <a:rPr lang="en-US" sz="2000" dirty="0" smtClean="0"/>
              <a:t> for public policy studies, </a:t>
            </a:r>
            <a:r>
              <a:rPr lang="en-US" sz="2000" dirty="0" err="1" smtClean="0"/>
              <a:t>organsiation</a:t>
            </a:r>
            <a:r>
              <a:rPr lang="en-US" sz="2000" dirty="0" smtClean="0"/>
              <a:t> logs for future </a:t>
            </a:r>
            <a:r>
              <a:rPr lang="en-US" sz="2000" dirty="0" err="1" smtClean="0"/>
              <a:t>scrutiniy</a:t>
            </a:r>
            <a:endParaRPr lang="en-US" sz="2000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6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Open Data Vocabulary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3080" y="4802635"/>
            <a:ext cx="7398850" cy="1859575"/>
          </a:xfrm>
        </p:spPr>
        <p:txBody>
          <a:bodyPr/>
          <a:lstStyle/>
          <a:p>
            <a:r>
              <a:rPr lang="en-US" dirty="0" smtClean="0"/>
              <a:t>PROV-O</a:t>
            </a:r>
          </a:p>
          <a:p>
            <a:pPr marL="571500" indent="-342900">
              <a:buFont typeface="Arial"/>
              <a:buChar char="•"/>
            </a:pPr>
            <a:r>
              <a:rPr lang="en-US" dirty="0" smtClean="0"/>
              <a:t>Track changes over iterations of canvas</a:t>
            </a:r>
          </a:p>
          <a:p>
            <a:pPr marL="571500" indent="-342900">
              <a:buFont typeface="Arial"/>
              <a:buChar char="•"/>
            </a:pPr>
            <a:r>
              <a:rPr lang="en-US" dirty="0" smtClean="0"/>
              <a:t>Track multi-stakeholder engagement in a canvas</a:t>
            </a:r>
          </a:p>
          <a:p>
            <a:pPr marL="228600" indent="0"/>
            <a:r>
              <a:rPr lang="en-US" dirty="0" smtClean="0"/>
              <a:t>DCAT as basis for sharable data</a:t>
            </a:r>
            <a:endParaRPr lang="en-US" dirty="0"/>
          </a:p>
        </p:txBody>
      </p:sp>
      <p:pic>
        <p:nvPicPr>
          <p:cNvPr id="4" name="Picture 3" descr="canvasmodel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40988"/>
            <a:ext cx="9144000" cy="3781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012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551</Words>
  <Application>Microsoft Macintosh PowerPoint</Application>
  <PresentationFormat>On-screen Show (4:3)</PresentationFormat>
  <Paragraphs>100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Towards an open Data Vocabulary for Canvas-driven Inovation Ethics</vt:lpstr>
      <vt:lpstr>Innovation Ethics</vt:lpstr>
      <vt:lpstr>Data Hungry Innovation Methods</vt:lpstr>
      <vt:lpstr>Innovation Tool Affordances: Business Model Canvas</vt:lpstr>
      <vt:lpstr>Ethic Canvas</vt:lpstr>
      <vt:lpstr>Ethics Canvas</vt:lpstr>
      <vt:lpstr>ethicscanvas.org</vt:lpstr>
      <vt:lpstr>Why a Linked Data Vocabulary?</vt:lpstr>
      <vt:lpstr>Linked Open Data Vocabulary</vt:lpstr>
      <vt:lpstr>Conclusions &amp;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Ease and Ethics of User Profiling in Black Mirror</dc:title>
  <cp:lastModifiedBy>David Lewis</cp:lastModifiedBy>
  <cp:revision>19</cp:revision>
  <dcterms:modified xsi:type="dcterms:W3CDTF">2018-10-08T10:50:11Z</dcterms:modified>
</cp:coreProperties>
</file>