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18" r:id="rId4"/>
    <p:sldMasterId id="2147484020" r:id="rId5"/>
    <p:sldMasterId id="2147484032" r:id="rId6"/>
  </p:sldMasterIdLst>
  <p:notesMasterIdLst>
    <p:notesMasterId r:id="rId16"/>
  </p:notesMasterIdLst>
  <p:handoutMasterIdLst>
    <p:handoutMasterId r:id="rId17"/>
  </p:handoutMasterIdLst>
  <p:sldIdLst>
    <p:sldId id="256" r:id="rId7"/>
    <p:sldId id="257" r:id="rId8"/>
    <p:sldId id="259" r:id="rId9"/>
    <p:sldId id="266" r:id="rId10"/>
    <p:sldId id="262" r:id="rId11"/>
    <p:sldId id="267" r:id="rId12"/>
    <p:sldId id="268" r:id="rId13"/>
    <p:sldId id="260" r:id="rId14"/>
    <p:sldId id="26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A24"/>
    <a:srgbClr val="F3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4" autoAdjust="0"/>
    <p:restoredTop sz="94651" autoAdjust="0"/>
  </p:normalViewPr>
  <p:slideViewPr>
    <p:cSldViewPr snapToGrid="0" snapToObjects="1">
      <p:cViewPr>
        <p:scale>
          <a:sx n="153" d="100"/>
          <a:sy n="153" d="100"/>
        </p:scale>
        <p:origin x="848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-4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FE930-651F-344E-8314-180208C21109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2795-F49E-234E-94D2-EFBA1D25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8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8CB54-21F8-FC40-B512-B346BF09AF08}" type="datetime1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EB767-81C4-2B41-AC6B-7B72DAF6D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9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4161-0B77-AD32-5359-00F827B042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1067" y="587159"/>
            <a:ext cx="6858000" cy="208492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Name</a:t>
            </a:r>
            <a:endParaRPr lang="en-L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D3894A-10D7-ACCD-9EA4-7CCC43E5CD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0538" y="859779"/>
            <a:ext cx="6858000" cy="20849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info</a:t>
            </a:r>
            <a:endParaRPr lang="en-L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E2FD9F-8318-6EAD-FA51-B6131C11A5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1343024"/>
            <a:ext cx="4697927" cy="16720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TITLE OF THE PRESENTATION</a:t>
            </a:r>
            <a:endParaRPr lang="en-L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73ACA66-20AA-037B-99C3-2C5C7E35EA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0538" y="3122614"/>
            <a:ext cx="6081712" cy="2796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subtitle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28821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59A0-D610-2D91-4597-D3930D0BD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8514" y="1297526"/>
            <a:ext cx="3106442" cy="68625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15A24"/>
                </a:solidFill>
              </a:defRPr>
            </a:lvl1pPr>
          </a:lstStyle>
          <a:p>
            <a:r>
              <a:rPr lang="en-GB" dirty="0"/>
              <a:t>Thanks!</a:t>
            </a:r>
            <a:endParaRPr lang="en-L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47130-F8CE-01F1-72F6-1ECB5F9FA7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8488" y="2092271"/>
            <a:ext cx="6624584" cy="8989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add info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19086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9C2F-5D28-A54A-50E0-A4833437E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11" y="1908311"/>
            <a:ext cx="7831537" cy="1241425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GB" dirty="0"/>
              <a:t>Click to edit Master title style</a:t>
            </a:r>
            <a:endParaRPr lang="en-L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9031-1086-D01F-D348-6DCC8117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12" y="3260035"/>
            <a:ext cx="7831536" cy="68331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L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2F3C-0F34-8277-D84E-22364585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8910" y="4767264"/>
            <a:ext cx="826439" cy="164386"/>
          </a:xfrm>
        </p:spPr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CF6E5A-5943-665E-2FE0-9FE8B8549E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410215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D908-A0D1-D5E5-F832-59C5C0FD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L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9DC9-B3EF-48E8-4FB6-A275F9BA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L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0848C-7C5F-FB69-368D-81B60EE2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60C3C1B-EA5B-92F9-967F-4D0BDD4535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05784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24BB82-A13F-7C3F-1F51-FDFCD1CF6D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729035"/>
            <a:ext cx="5009322" cy="3185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E576D-8368-D988-268C-B7C5FCE59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557" y="934598"/>
            <a:ext cx="3060755" cy="671565"/>
          </a:xfrm>
        </p:spPr>
        <p:txBody>
          <a:bodyPr lIns="0" tIns="0" rIns="0" bIns="0"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L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BBEDA-4468-14FF-93EA-3E2BB54E7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pPr/>
              <a:t>‹#›</a:t>
            </a:fld>
            <a:endParaRPr lang="en-L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FAC4E1B-32BD-5181-1D47-FFB86224E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D792AD8-EA3B-99E0-A0F9-4ADA0647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963" y="1717482"/>
            <a:ext cx="3060700" cy="18289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text or caption</a:t>
            </a:r>
            <a:endParaRPr lang="en-LU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5F0DC51F-A68F-E5E7-EA43-BCC3669E72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0" y="728783"/>
            <a:ext cx="4572000" cy="318599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1742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6D-8368-D988-268C-B7C5FCE59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200" y="934598"/>
            <a:ext cx="3060755" cy="671565"/>
          </a:xfrm>
        </p:spPr>
        <p:txBody>
          <a:bodyPr lIns="0" tIns="0" rIns="0" bIns="0" anchor="t" anchorCtr="0"/>
          <a:lstStyle>
            <a:lvl1pPr>
              <a:defRPr sz="2400">
                <a:solidFill>
                  <a:srgbClr val="F15A24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L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BBEDA-4468-14FF-93EA-3E2BB54E7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pPr/>
              <a:t>‹#›</a:t>
            </a:fld>
            <a:endParaRPr lang="en-L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FAC4E1B-32BD-5181-1D47-FFB86224EA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D792AD8-EA3B-99E0-A0F9-4ADA0647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200" y="1717482"/>
            <a:ext cx="3060700" cy="18289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text or caption</a:t>
            </a:r>
            <a:endParaRPr lang="en-L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2020E-5DEC-3DC4-EC6C-629CB6E583B1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0AB515-4280-CF6B-A580-EC2D57DE34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89761" y="541338"/>
            <a:ext cx="3736478" cy="376078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388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E6B3-010F-DD09-798B-9B0673EA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17DF-268B-9AE4-0352-80145A00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2ABD-3F34-1C44-9C58-FB1CDDBE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  <a:endParaRPr lang="en-L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F218A-A2C8-FE06-A78F-A116E25F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5BB12-4435-AB55-4224-FBBB266FC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  <a:endParaRPr lang="en-L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41713-18F8-9368-1AB9-6B756B2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5BB221-3826-6CD1-A8B0-57351E17A4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45405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58DA-9633-A419-9175-69A438A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L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CEF16-2079-7A62-2E14-200A490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AC1479A-A4F1-508A-C419-807EB18CB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26339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08A63-3242-929F-9BCE-7C365F84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6084E4B1-50DF-5FA9-B73D-29A37B83E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192824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3608-4B0D-40BF-A439-7BF3CE82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040" y="741363"/>
            <a:ext cx="4316897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  <a:endParaRPr lang="en-L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4F59-D944-01C5-8E6D-EEE9C679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7114D-ED23-2A43-BD26-04D629DC704A}" type="slidenum">
              <a:rPr lang="en-LU" smtClean="0"/>
              <a:t>‹#›</a:t>
            </a:fld>
            <a:endParaRPr lang="en-LU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9509BE-F720-ADCB-B3F1-CF5D9B27B3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7500" y="4767264"/>
            <a:ext cx="2774950" cy="164386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GB" dirty="0"/>
              <a:t>Insert here the title of the presentation</a:t>
            </a:r>
            <a:endParaRPr lang="en-L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B1D257-B025-B885-922C-97A322BB52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200" y="934598"/>
            <a:ext cx="3060755" cy="671565"/>
          </a:xfrm>
        </p:spPr>
        <p:txBody>
          <a:bodyPr lIns="0" tIns="0" rIns="0" bIns="0" anchor="t" anchorCtr="0"/>
          <a:lstStyle>
            <a:lvl1pPr>
              <a:defRPr sz="2400">
                <a:solidFill>
                  <a:srgbClr val="F15A24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LU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9CB858E-DBBD-00EB-DDB2-5F5317FC59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200" y="1717482"/>
            <a:ext cx="3060700" cy="182899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text or caption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30329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1E0C78-176F-35FA-9600-ED2CC5AE2B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395654"/>
            <a:ext cx="9144000" cy="3104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E4AE4-3313-F8F8-90E6-07BA52E341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134" y="1370951"/>
            <a:ext cx="521958" cy="576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4DC9A-26FB-F3FF-CAA8-BC361702DC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60535" y="3958307"/>
            <a:ext cx="5969977" cy="9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3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BB65F-2D78-DF4F-2045-4DFB8E08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L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D873-08AA-B05E-EEF2-26580979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16000"/>
            <a:ext cx="7886700" cy="361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6212-B238-640A-F74A-CA77B643E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135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67114D-ED23-2A43-BD26-04D629DC704A}" type="slidenum">
              <a:rPr lang="en-LU" smtClean="0"/>
              <a:pPr/>
              <a:t>‹#›</a:t>
            </a:fld>
            <a:endParaRPr lang="en-L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85B63-11E9-0513-CDFE-D20C89768A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8650" y="4767263"/>
            <a:ext cx="834571" cy="1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7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30" r:id="rId3"/>
    <p:sldLayoutId id="2147484031" r:id="rId4"/>
    <p:sldLayoutId id="2147484025" r:id="rId5"/>
    <p:sldLayoutId id="2147484026" r:id="rId6"/>
    <p:sldLayoutId id="2147484027" r:id="rId7"/>
    <p:sldLayoutId id="214748402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15A2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15A24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15A24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15A2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15A24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15A24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ACDA12-1464-5D1D-DCCF-ED99826CC9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4842706"/>
            <a:ext cx="9144000" cy="394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CDDCBE-744B-C878-9DD2-4ACC0AFAE3B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9134" y="1370951"/>
            <a:ext cx="521958" cy="576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49BB6-4E04-4B91-8C67-02527A402E0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69537" y="2836106"/>
            <a:ext cx="2822973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63E11-7895-0C08-015B-E7B316F9893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77353" y="3471973"/>
            <a:ext cx="2398786" cy="81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424EC4-1F33-6E1E-A87A-1D10CC80C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99134" y="1341373"/>
            <a:ext cx="545831" cy="6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harshp.com/re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" TargetMode="External"/><Relationship Id="rId2" Type="http://schemas.openxmlformats.org/officeDocument/2006/relationships/hyperlink" Target="https://www.accessnow.org/cms/assets/uploads/2022/07/GDPR-4-year-report-2022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rshp.com/research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3.org/groups/cg/dpvcg/" TargetMode="External"/><Relationship Id="rId4" Type="http://schemas.openxmlformats.org/officeDocument/2006/relationships/hyperlink" Target="https://w3id.org/dp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arshp.com/research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" TargetMode="External"/><Relationship Id="rId2" Type="http://schemas.openxmlformats.org/officeDocument/2006/relationships/hyperlink" Target="mailto:me@harshp.com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AD77-04E3-75D6-B255-9193D2294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Harshvardhan J. Pandit</a:t>
            </a:r>
            <a:endParaRPr lang="en-L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0EA0-6FCB-7B98-D182-7081980F4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Assistant Professor, ADAPT Centre, School of Computing, Dublin City University </a:t>
            </a:r>
            <a:r>
              <a:rPr lang="en-US" dirty="0" err="1"/>
              <a:t>me@harshp.com</a:t>
            </a:r>
            <a:r>
              <a:rPr lang="en-US" dirty="0"/>
              <a:t> </a:t>
            </a:r>
            <a:endParaRPr lang="en-L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C4CC-7246-3823-FC5A-F5D194F27B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E" dirty="0"/>
              <a:t>Semantic Interoperability of Legal Compliance</a:t>
            </a:r>
            <a:endParaRPr lang="en-L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36F00-6925-93A8-A6DE-1AB596A63E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E" dirty="0"/>
              <a:t>From GDPR to Data Spaces</a:t>
            </a:r>
          </a:p>
        </p:txBody>
      </p:sp>
    </p:spTree>
    <p:extLst>
      <p:ext uri="{BB962C8B-B14F-4D97-AF65-F5344CB8AC3E}">
        <p14:creationId xmlns:p14="http://schemas.microsoft.com/office/powerpoint/2010/main" val="418155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C41B-A5CA-A012-1EAF-A4B53DC1B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11" y="-409411"/>
            <a:ext cx="7831537" cy="1241425"/>
          </a:xfrm>
        </p:spPr>
        <p:txBody>
          <a:bodyPr/>
          <a:lstStyle/>
          <a:p>
            <a:r>
              <a:rPr lang="en-US" dirty="0"/>
              <a:t>EU is building a </a:t>
            </a:r>
            <a:r>
              <a:rPr lang="en-US" i="1" dirty="0"/>
              <a:t>repertoire</a:t>
            </a:r>
            <a:r>
              <a:rPr lang="en-US" dirty="0"/>
              <a:t> of ‘Data’ Laws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DA15-EA76-1932-7361-C47D78E0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12" y="976603"/>
            <a:ext cx="7831536" cy="6833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Current: GDPR, DSA, DMA, DGA</a:t>
            </a:r>
          </a:p>
          <a:p>
            <a:r>
              <a:rPr lang="en-US" dirty="0"/>
              <a:t>Proposed: AI Act, </a:t>
            </a:r>
            <a:r>
              <a:rPr lang="en-US" dirty="0" err="1"/>
              <a:t>ePrivacy</a:t>
            </a:r>
            <a:r>
              <a:rPr lang="en-US" dirty="0"/>
              <a:t>, Data Act, (Health) Data Space, Interoperability Act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4D0B7-9977-65B8-C2A6-657840EBF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2"/>
              </a:rPr>
              <a:t>https://harshp.com/research</a:t>
            </a:r>
            <a:r>
              <a:rPr lang="en-IE" dirty="0"/>
              <a:t>  </a:t>
            </a:r>
          </a:p>
        </p:txBody>
      </p:sp>
      <p:pic>
        <p:nvPicPr>
          <p:cNvPr id="1026" name="Picture 2" descr="blue and yellow jigsaw puzzle pieces lot free image | Peakpx">
            <a:extLst>
              <a:ext uri="{FF2B5EF4-FFF2-40B4-BE49-F238E27FC236}">
                <a16:creationId xmlns:a16="http://schemas.microsoft.com/office/drawing/2014/main" id="{4C3998FD-1428-6A87-914F-6623E6AB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91" y="1785525"/>
            <a:ext cx="2059389" cy="154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ss 1080P, 2K, 4K, 5K HD wallpapers free download | Wallpaper Flare">
            <a:extLst>
              <a:ext uri="{FF2B5EF4-FFF2-40B4-BE49-F238E27FC236}">
                <a16:creationId xmlns:a16="http://schemas.microsoft.com/office/drawing/2014/main" id="{E2F20C34-70BF-BDBB-65D2-B72EDFF0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42" y="1777491"/>
            <a:ext cx="2059389" cy="15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7A992-E63C-383D-525B-8FF84C2DEF07}"/>
              </a:ext>
            </a:extLst>
          </p:cNvPr>
          <p:cNvSpPr txBox="1"/>
          <p:nvPr/>
        </p:nvSpPr>
        <p:spPr>
          <a:xfrm>
            <a:off x="1587499" y="3374854"/>
            <a:ext cx="3220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“Jigsaw” Laws</a:t>
            </a:r>
          </a:p>
          <a:p>
            <a:r>
              <a:rPr lang="en-US" dirty="0"/>
              <a:t>one (correct) solution where everything fits, discovered progressively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6179-2AAF-2A7F-24E6-15D73DE2346C}"/>
              </a:ext>
            </a:extLst>
          </p:cNvPr>
          <p:cNvSpPr txBox="1"/>
          <p:nvPr/>
        </p:nvSpPr>
        <p:spPr>
          <a:xfrm>
            <a:off x="4950942" y="3374853"/>
            <a:ext cx="3220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“Lego” Laws</a:t>
            </a:r>
          </a:p>
          <a:p>
            <a:r>
              <a:rPr lang="en-US" dirty="0"/>
              <a:t>Many (correct) solutions can work, needs agreement on which one to choose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8C06B-E53E-F7CA-1B20-55CA580C7E92}"/>
              </a:ext>
            </a:extLst>
          </p:cNvPr>
          <p:cNvSpPr txBox="1"/>
          <p:nvPr/>
        </p:nvSpPr>
        <p:spPr>
          <a:xfrm>
            <a:off x="4242486" y="2297246"/>
            <a:ext cx="322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0E6-85A9-C1D4-2DD7-49F8CFFA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Challenges for GDPR Enforcement</a:t>
            </a:r>
            <a:r>
              <a:rPr lang="en-US" baseline="30000" dirty="0"/>
              <a:t>[1]</a:t>
            </a:r>
            <a:endParaRPr lang="en-LU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5779F-1157-E622-C16B-2DB472DDEA84}"/>
              </a:ext>
            </a:extLst>
          </p:cNvPr>
          <p:cNvSpPr txBox="1"/>
          <p:nvPr/>
        </p:nvSpPr>
        <p:spPr>
          <a:xfrm>
            <a:off x="1495166" y="731521"/>
            <a:ext cx="64625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[1] Four Years under the EU GDPR: How to fix its Enforcement </a:t>
            </a:r>
            <a:r>
              <a:rPr lang="en-US" sz="800" dirty="0">
                <a:hlinkClick r:id="rId2"/>
              </a:rPr>
              <a:t>https://www.accessnow.org/cms/assets/uploads/2022/07/GDPR-4-year-report-2022.pdf</a:t>
            </a:r>
            <a:r>
              <a:rPr lang="en-US" sz="800" dirty="0"/>
              <a:t>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75759F-62D7-2301-1715-C4CBE69E4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3"/>
              </a:rPr>
              <a:t>https://harshp.com/research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1967F-14E6-2F80-93D6-DE6DB9C969A6}"/>
              </a:ext>
            </a:extLst>
          </p:cNvPr>
          <p:cNvSpPr txBox="1"/>
          <p:nvPr/>
        </p:nvSpPr>
        <p:spPr>
          <a:xfrm>
            <a:off x="4697109" y="1073666"/>
            <a:ext cx="381823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u="sng" dirty="0"/>
              <a:t>Gaps</a:t>
            </a:r>
            <a:br>
              <a:rPr lang="en-US" sz="2600" u="sng" dirty="0"/>
            </a:br>
            <a:r>
              <a:rPr lang="en-US" sz="1400" dirty="0"/>
              <a:t>new technologies, loopholes, interpretations</a:t>
            </a:r>
          </a:p>
          <a:p>
            <a:pPr algn="ctr"/>
            <a:endParaRPr lang="en-US" sz="1400" u="sng" dirty="0"/>
          </a:p>
          <a:p>
            <a:pPr algn="ctr"/>
            <a:r>
              <a:rPr lang="en-US" sz="2600" u="sng" dirty="0"/>
              <a:t>Consistency</a:t>
            </a:r>
            <a:br>
              <a:rPr lang="en-US" sz="1400" u="sng" dirty="0"/>
            </a:br>
            <a:r>
              <a:rPr lang="en-US" sz="1400" dirty="0"/>
              <a:t>need for EDPB, under-investigated areas</a:t>
            </a:r>
          </a:p>
          <a:p>
            <a:pPr algn="ctr"/>
            <a:endParaRPr lang="en-US" sz="1400" u="sng" dirty="0"/>
          </a:p>
          <a:p>
            <a:pPr algn="ctr"/>
            <a:r>
              <a:rPr lang="en-US" sz="2600" u="sng" dirty="0"/>
              <a:t>Scope</a:t>
            </a:r>
            <a:br>
              <a:rPr lang="en-US" sz="1400" u="sng" dirty="0"/>
            </a:br>
            <a:r>
              <a:rPr lang="en-US" sz="1400" dirty="0"/>
              <a:t>web-scale enforcement, pan-EU actions</a:t>
            </a:r>
          </a:p>
          <a:p>
            <a:pPr algn="ctr"/>
            <a:endParaRPr lang="en-US" sz="1400" u="sng" dirty="0"/>
          </a:p>
          <a:p>
            <a:pPr algn="ctr"/>
            <a:r>
              <a:rPr lang="en-US" sz="2600" u="sng" dirty="0"/>
              <a:t>(Side-)Effects</a:t>
            </a:r>
            <a:br>
              <a:rPr lang="en-US" sz="1400" u="sng" dirty="0"/>
            </a:br>
            <a:r>
              <a:rPr lang="en-US" sz="1400" dirty="0"/>
              <a:t>malicious compliance: e.g. pesky dialogues</a:t>
            </a:r>
            <a:endParaRPr lang="en-LU" sz="1400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39B9E-6040-943B-49BE-58B3EEF2F4D7}"/>
              </a:ext>
            </a:extLst>
          </p:cNvPr>
          <p:cNvSpPr txBox="1"/>
          <p:nvPr/>
        </p:nvSpPr>
        <p:spPr>
          <a:xfrm>
            <a:off x="628650" y="1073666"/>
            <a:ext cx="3818237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u="sng" dirty="0"/>
              <a:t>Time</a:t>
            </a:r>
            <a:br>
              <a:rPr lang="en-US" sz="2600" u="sng" dirty="0"/>
            </a:br>
            <a:r>
              <a:rPr lang="en-US" sz="1400" dirty="0"/>
              <a:t>investigations, decisions, appeals, final decisions</a:t>
            </a:r>
          </a:p>
          <a:p>
            <a:pPr algn="ctr"/>
            <a:endParaRPr lang="en-US" sz="1400" dirty="0"/>
          </a:p>
          <a:p>
            <a:pPr algn="ctr"/>
            <a:r>
              <a:rPr lang="en-US" sz="2600" u="sng" dirty="0"/>
              <a:t>Space</a:t>
            </a:r>
            <a:br>
              <a:rPr lang="en-US" sz="2600" u="sng" dirty="0"/>
            </a:br>
            <a:r>
              <a:rPr lang="en-US" sz="1400" dirty="0"/>
              <a:t>jurisdiction, establishment, transfers, adequacy</a:t>
            </a:r>
          </a:p>
          <a:p>
            <a:pPr algn="ctr"/>
            <a:endParaRPr lang="en-US" sz="1400" dirty="0"/>
          </a:p>
          <a:p>
            <a:pPr algn="ctr"/>
            <a:r>
              <a:rPr lang="en-US" sz="2600" u="sng" dirty="0"/>
              <a:t>Money</a:t>
            </a:r>
            <a:br>
              <a:rPr lang="en-US" sz="1400" u="sng" dirty="0"/>
            </a:br>
            <a:r>
              <a:rPr lang="en-US" sz="1400" dirty="0"/>
              <a:t>under-funded authorities, effective fines</a:t>
            </a:r>
          </a:p>
          <a:p>
            <a:pPr algn="ctr"/>
            <a:endParaRPr lang="en-US" sz="1400" u="sng" dirty="0"/>
          </a:p>
          <a:p>
            <a:pPr algn="ctr"/>
            <a:r>
              <a:rPr lang="en-US" sz="2600" u="sng" dirty="0"/>
              <a:t>Knowledge</a:t>
            </a:r>
            <a:br>
              <a:rPr lang="en-US" sz="2600" u="sng" dirty="0"/>
            </a:br>
            <a:r>
              <a:rPr lang="en-US" sz="1400" dirty="0"/>
              <a:t>new technologies, new use-cases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6F27BB-8D46-2892-70C7-49C130613D9E}"/>
              </a:ext>
            </a:extLst>
          </p:cNvPr>
          <p:cNvCxnSpPr>
            <a:cxnSpLocks/>
          </p:cNvCxnSpPr>
          <p:nvPr/>
        </p:nvCxnSpPr>
        <p:spPr>
          <a:xfrm>
            <a:off x="4572000" y="1073666"/>
            <a:ext cx="0" cy="322917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307197-3083-7771-F3C9-411CA28C1ACC}"/>
              </a:ext>
            </a:extLst>
          </p:cNvPr>
          <p:cNvCxnSpPr>
            <a:cxnSpLocks/>
          </p:cNvCxnSpPr>
          <p:nvPr/>
        </p:nvCxnSpPr>
        <p:spPr>
          <a:xfrm>
            <a:off x="494270" y="1837038"/>
            <a:ext cx="78867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9D6013-A81C-55AD-ADAF-126044842F2C}"/>
              </a:ext>
            </a:extLst>
          </p:cNvPr>
          <p:cNvCxnSpPr>
            <a:cxnSpLocks/>
          </p:cNvCxnSpPr>
          <p:nvPr/>
        </p:nvCxnSpPr>
        <p:spPr>
          <a:xfrm>
            <a:off x="487446" y="2689652"/>
            <a:ext cx="78867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714E63-3EB1-1F63-E02D-066ADB703C60}"/>
              </a:ext>
            </a:extLst>
          </p:cNvPr>
          <p:cNvCxnSpPr>
            <a:cxnSpLocks/>
          </p:cNvCxnSpPr>
          <p:nvPr/>
        </p:nvCxnSpPr>
        <p:spPr>
          <a:xfrm>
            <a:off x="489889" y="3521675"/>
            <a:ext cx="78867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435059-9B66-DA66-A16E-F3C4C3B90D81}"/>
              </a:ext>
            </a:extLst>
          </p:cNvPr>
          <p:cNvCxnSpPr>
            <a:cxnSpLocks/>
          </p:cNvCxnSpPr>
          <p:nvPr/>
        </p:nvCxnSpPr>
        <p:spPr>
          <a:xfrm>
            <a:off x="494270" y="4273818"/>
            <a:ext cx="7870946" cy="72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9CCAA3-018F-9430-102C-3E43931C0577}"/>
              </a:ext>
            </a:extLst>
          </p:cNvPr>
          <p:cNvCxnSpPr>
            <a:cxnSpLocks/>
          </p:cNvCxnSpPr>
          <p:nvPr/>
        </p:nvCxnSpPr>
        <p:spPr>
          <a:xfrm>
            <a:off x="494270" y="1073666"/>
            <a:ext cx="78867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8AD187-2234-F675-87D5-D97BC6755153}"/>
              </a:ext>
            </a:extLst>
          </p:cNvPr>
          <p:cNvCxnSpPr>
            <a:cxnSpLocks/>
          </p:cNvCxnSpPr>
          <p:nvPr/>
        </p:nvCxnSpPr>
        <p:spPr>
          <a:xfrm>
            <a:off x="494270" y="1073666"/>
            <a:ext cx="0" cy="3207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C646D5-3BBF-44D7-91A9-683A6152D5FB}"/>
              </a:ext>
            </a:extLst>
          </p:cNvPr>
          <p:cNvCxnSpPr>
            <a:cxnSpLocks/>
          </p:cNvCxnSpPr>
          <p:nvPr/>
        </p:nvCxnSpPr>
        <p:spPr>
          <a:xfrm>
            <a:off x="8365216" y="1073666"/>
            <a:ext cx="0" cy="32077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0E6-85A9-C1D4-2DD7-49F8CFFA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Compliance </a:t>
            </a:r>
            <a:r>
              <a:rPr lang="en-US" dirty="0"/>
              <a:t>to </a:t>
            </a:r>
            <a:r>
              <a:rPr lang="en-US" i="1" u="sng" dirty="0"/>
              <a:t>Compliance </a:t>
            </a:r>
            <a:r>
              <a:rPr lang="en-US" b="1" i="1" u="sng" dirty="0"/>
              <a:t>Automation</a:t>
            </a:r>
            <a:endParaRPr lang="en-LU" b="1" i="1" u="sng" baseline="30000"/>
          </a:p>
        </p:txBody>
      </p:sp>
      <p:pic>
        <p:nvPicPr>
          <p:cNvPr id="8" name="Google Shape;62;p14" descr="Google Shape;62;p14">
            <a:extLst>
              <a:ext uri="{FF2B5EF4-FFF2-40B4-BE49-F238E27FC236}">
                <a16:creationId xmlns:a16="http://schemas.microsoft.com/office/drawing/2014/main" id="{8BAD07C4-4DFD-5B6D-BCA3-8D9CF572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8" y="1113878"/>
            <a:ext cx="4078472" cy="338943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4B85B-AC9D-F719-5C4A-EDCBD468B423}"/>
              </a:ext>
            </a:extLst>
          </p:cNvPr>
          <p:cNvSpPr txBox="1"/>
          <p:nvPr/>
        </p:nvSpPr>
        <p:spPr>
          <a:xfrm>
            <a:off x="4572000" y="1371421"/>
            <a:ext cx="52133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endParaRPr lang="en-IE" sz="1200" b="0" dirty="0"/>
          </a:p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r>
              <a:rPr lang="en-IE" sz="2600" dirty="0"/>
              <a:t>1) Automation </a:t>
            </a:r>
            <a:br>
              <a:rPr lang="en-IE" sz="1200" dirty="0"/>
            </a:br>
            <a:r>
              <a:rPr lang="en-IE" sz="1200" dirty="0"/>
              <a:t>               </a:t>
            </a:r>
            <a:r>
              <a:rPr lang="en-IE" sz="1200" dirty="0">
                <a:sym typeface="Wingdings" pitchFamily="2" charset="2"/>
              </a:rPr>
              <a:t> </a:t>
            </a:r>
            <a:r>
              <a:rPr lang="en-IE" sz="1200" dirty="0"/>
              <a:t>IF information is machine-readable</a:t>
            </a:r>
          </a:p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endParaRPr lang="en-IE" sz="1200" dirty="0"/>
          </a:p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r>
              <a:rPr lang="en-IE" sz="2600" dirty="0"/>
              <a:t>2) Interoperable </a:t>
            </a:r>
            <a:br>
              <a:rPr lang="en-IE" sz="1200" dirty="0"/>
            </a:br>
            <a:r>
              <a:rPr lang="en-IE" sz="1200" dirty="0"/>
              <a:t>              </a:t>
            </a:r>
            <a:r>
              <a:rPr lang="en-IE" sz="1200" dirty="0">
                <a:sym typeface="Wingdings" pitchFamily="2" charset="2"/>
              </a:rPr>
              <a:t> </a:t>
            </a:r>
            <a:r>
              <a:rPr lang="en-IE" sz="1200" dirty="0"/>
              <a:t>IF information has defined schema/ontology + is FAIR</a:t>
            </a:r>
            <a:endParaRPr lang="en-IE" sz="1200" dirty="0">
              <a:solidFill>
                <a:srgbClr val="000000"/>
              </a:solidFill>
            </a:endParaRPr>
          </a:p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endParaRPr lang="en-IE" sz="1200" dirty="0"/>
          </a:p>
          <a:p>
            <a:pPr marL="0" indent="0" defTabSz="2414016">
              <a:buSzTx/>
              <a:buNone/>
              <a:defRPr sz="2574" b="1">
                <a:solidFill>
                  <a:srgbClr val="000000"/>
                </a:solidFill>
              </a:defRPr>
            </a:pPr>
            <a:r>
              <a:rPr lang="en-IE" sz="2600" dirty="0"/>
              <a:t>3) Consistent </a:t>
            </a:r>
            <a:br>
              <a:rPr lang="en-IE" sz="1200" dirty="0"/>
            </a:br>
            <a:r>
              <a:rPr lang="en-IE" sz="1200" dirty="0"/>
              <a:t>              </a:t>
            </a:r>
            <a:r>
              <a:rPr lang="en-IE" sz="1200" dirty="0">
                <a:sym typeface="Wingdings" pitchFamily="2" charset="2"/>
              </a:rPr>
              <a:t> </a:t>
            </a:r>
            <a:r>
              <a:rPr lang="en-IE" sz="1200" dirty="0"/>
              <a:t>IF compliance is uniform and has ‘shared interpretation’</a:t>
            </a:r>
            <a:endParaRPr lang="en-IE" sz="1200" dirty="0">
              <a:solidFill>
                <a:srgbClr val="000000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4C9B67D-00AC-6F58-6259-0A33FAC27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3"/>
              </a:rPr>
              <a:t>https://harshp.com/research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66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58BA-9272-4611-E7EC-44D4CE0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295369"/>
            <a:ext cx="3977639" cy="1981842"/>
          </a:xfrm>
        </p:spPr>
        <p:txBody>
          <a:bodyPr/>
          <a:lstStyle/>
          <a:p>
            <a:r>
              <a:rPr lang="en-IE" sz="2800" i="1" dirty="0"/>
              <a:t>“how to create </a:t>
            </a:r>
            <a:r>
              <a:rPr lang="en-IE" sz="2800" i="1" u="sng" dirty="0"/>
              <a:t>effective compliance mechanisms</a:t>
            </a:r>
            <a:r>
              <a:rPr lang="en-IE" sz="2800" i="1" dirty="0"/>
              <a:t> based on proven information management practices and standards?”</a:t>
            </a:r>
            <a:endParaRPr lang="en-LU" sz="2800" i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4A33EA-05B8-5E3A-FEB3-8A0E1F057085}"/>
              </a:ext>
            </a:extLst>
          </p:cNvPr>
          <p:cNvSpPr txBox="1">
            <a:spLocks/>
          </p:cNvSpPr>
          <p:nvPr/>
        </p:nvSpPr>
        <p:spPr>
          <a:xfrm>
            <a:off x="5051422" y="1449763"/>
            <a:ext cx="4126230" cy="28213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sz="1400" b="1" dirty="0"/>
          </a:p>
          <a:p>
            <a:pPr marL="0" indent="0">
              <a:buNone/>
            </a:pPr>
            <a:r>
              <a:rPr lang="en-IE" sz="1400" b="1" dirty="0"/>
              <a:t>How to do this:</a:t>
            </a:r>
          </a:p>
          <a:p>
            <a:pPr marL="0" indent="0">
              <a:buNone/>
            </a:pPr>
            <a:r>
              <a:rPr lang="en-IE" sz="1400" b="1" dirty="0"/>
              <a:t>(1) Interoperable specifications for </a:t>
            </a:r>
            <a:r>
              <a:rPr lang="en-IE" sz="1400" b="1" u="sng" dirty="0"/>
              <a:t>legal metadata</a:t>
            </a:r>
            <a:r>
              <a:rPr lang="en-IE" sz="1400" b="1" dirty="0"/>
              <a:t> </a:t>
            </a:r>
          </a:p>
          <a:p>
            <a:pPr marL="0" indent="0">
              <a:buNone/>
            </a:pPr>
            <a:r>
              <a:rPr lang="en-IE" sz="1400" b="1" dirty="0"/>
              <a:t>(2) Automated solutions to </a:t>
            </a:r>
            <a:r>
              <a:rPr lang="en-IE" sz="1400" b="1" u="sng" dirty="0"/>
              <a:t>validate information </a:t>
            </a:r>
          </a:p>
          <a:p>
            <a:pPr marL="0" indent="0">
              <a:buNone/>
            </a:pPr>
            <a:r>
              <a:rPr lang="en-IE" sz="1400" b="1" dirty="0"/>
              <a:t>(3) Focus on </a:t>
            </a:r>
            <a:r>
              <a:rPr lang="en-IE" sz="1400" b="1" u="sng" dirty="0"/>
              <a:t>conformity</a:t>
            </a:r>
            <a:r>
              <a:rPr lang="en-IE" sz="1400" b="1" dirty="0"/>
              <a:t> rather than compliance</a:t>
            </a:r>
            <a:endParaRPr lang="en-LU" sz="1400" b="1" i="1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3220FDA-C68B-C4DA-E950-61B45DBDA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2"/>
              </a:rPr>
              <a:t>https://harshp.com/research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24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7;p15" descr="Google Shape;67;p15">
            <a:extLst>
              <a:ext uri="{FF2B5EF4-FFF2-40B4-BE49-F238E27FC236}">
                <a16:creationId xmlns:a16="http://schemas.microsoft.com/office/drawing/2014/main" id="{4F83582A-2369-AB6B-4099-80E28BC5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400887"/>
            <a:ext cx="8631956" cy="38776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8D4A8B-C547-C722-CDF6-E95E903E7DDE}"/>
              </a:ext>
            </a:extLst>
          </p:cNvPr>
          <p:cNvSpPr txBox="1"/>
          <p:nvPr/>
        </p:nvSpPr>
        <p:spPr>
          <a:xfrm>
            <a:off x="3624738" y="3355193"/>
            <a:ext cx="49272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Privacy Vocabulary (DPV) provides a rich set of vocabularies for documenting what/who/where/why/when/etc. regarding data.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03428A-8C20-85E6-A7C9-67C3F8877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3"/>
              </a:rPr>
              <a:t>https://harshp.com/research</a:t>
            </a:r>
            <a:r>
              <a:rPr lang="en-IE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22A619-63F5-78BB-7ACE-3C88EE98DCCB}"/>
              </a:ext>
            </a:extLst>
          </p:cNvPr>
          <p:cNvSpPr txBox="1"/>
          <p:nvPr/>
        </p:nvSpPr>
        <p:spPr>
          <a:xfrm>
            <a:off x="1453979" y="4015062"/>
            <a:ext cx="223657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https://w3id.org/dpv</a:t>
            </a:r>
            <a:r>
              <a:rPr lang="en-US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D9EDD-1EB4-6356-FF7E-D2E9266B0099}"/>
              </a:ext>
            </a:extLst>
          </p:cNvPr>
          <p:cNvSpPr txBox="1"/>
          <p:nvPr/>
        </p:nvSpPr>
        <p:spPr>
          <a:xfrm>
            <a:off x="2051221" y="1246392"/>
            <a:ext cx="2364261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https://w3.org/groups/cg/dpvcg/</a:t>
            </a:r>
            <a:r>
              <a:rPr 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8B27E-75A4-8106-5695-4103C51EBC48}"/>
              </a:ext>
            </a:extLst>
          </p:cNvPr>
          <p:cNvSpPr txBox="1"/>
          <p:nvPr/>
        </p:nvSpPr>
        <p:spPr>
          <a:xfrm>
            <a:off x="2051221" y="1015220"/>
            <a:ext cx="62607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DPVCG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A6226-302B-7E91-F1E4-BBCC12EC3192}"/>
              </a:ext>
            </a:extLst>
          </p:cNvPr>
          <p:cNvSpPr txBox="1"/>
          <p:nvPr/>
        </p:nvSpPr>
        <p:spPr>
          <a:xfrm>
            <a:off x="2051221" y="1521238"/>
            <a:ext cx="76612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/>
              <a:t>Join us!</a:t>
            </a:r>
          </a:p>
        </p:txBody>
      </p:sp>
    </p:spTree>
    <p:extLst>
      <p:ext uri="{BB962C8B-B14F-4D97-AF65-F5344CB8AC3E}">
        <p14:creationId xmlns:p14="http://schemas.microsoft.com/office/powerpoint/2010/main" val="39545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6;p21">
            <a:extLst>
              <a:ext uri="{FF2B5EF4-FFF2-40B4-BE49-F238E27FC236}">
                <a16:creationId xmlns:a16="http://schemas.microsoft.com/office/drawing/2014/main" id="{2145AD7B-2F6F-C646-80C1-8B0C1EADBC29}"/>
              </a:ext>
            </a:extLst>
          </p:cNvPr>
          <p:cNvSpPr txBox="1">
            <a:spLocks/>
          </p:cNvSpPr>
          <p:nvPr/>
        </p:nvSpPr>
        <p:spPr>
          <a:xfrm>
            <a:off x="4638692" y="2296972"/>
            <a:ext cx="3795733" cy="2906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spcBef>
                <a:spcPts val="3200"/>
              </a:spcBef>
              <a:buClrTx/>
              <a:buSzPct val="100000"/>
              <a:buNone/>
              <a:defRPr>
                <a:solidFill>
                  <a:schemeClr val="accent2">
                    <a:lumOff val="-2588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Risk Management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Data Breach Records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Subject Access Request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Impact Assessments (PIA / DPIA) 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Data Transfers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Register of Processing Activities (ROPA)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Standards &amp; Guidelines</a:t>
            </a:r>
          </a:p>
        </p:txBody>
      </p:sp>
      <p:sp>
        <p:nvSpPr>
          <p:cNvPr id="6" name="Google Shape;116;p21">
            <a:extLst>
              <a:ext uri="{FF2B5EF4-FFF2-40B4-BE49-F238E27FC236}">
                <a16:creationId xmlns:a16="http://schemas.microsoft.com/office/drawing/2014/main" id="{511FC0C7-7202-270A-B72F-FF58E0E1FE3E}"/>
              </a:ext>
            </a:extLst>
          </p:cNvPr>
          <p:cNvSpPr txBox="1">
            <a:spLocks/>
          </p:cNvSpPr>
          <p:nvPr/>
        </p:nvSpPr>
        <p:spPr>
          <a:xfrm>
            <a:off x="914607" y="2304286"/>
            <a:ext cx="3590701" cy="2020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5A2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5000"/>
              </a:lnSpc>
              <a:spcBef>
                <a:spcPts val="3200"/>
              </a:spcBef>
              <a:buClrTx/>
              <a:buSzPct val="100000"/>
              <a:buNone/>
              <a:defRPr>
                <a:solidFill>
                  <a:schemeClr val="accent2">
                    <a:lumOff val="-2588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Privacy Policies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Consent Records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Compliance Checking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Data Portability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Data Input/Output Assistance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Annotating code / documents</a:t>
            </a:r>
            <a:b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</a:br>
            <a:r>
              <a:rPr lang="en-IE" sz="1400" dirty="0">
                <a:solidFill>
                  <a:schemeClr val="tx1"/>
                </a:solidFill>
                <a:latin typeface="Calibri" panose="020F0502020204030204" pitchFamily="34" charset="0"/>
                <a:ea typeface="Helvetica Light"/>
                <a:cs typeface="Calibri" panose="020F0502020204030204" pitchFamily="34" charset="0"/>
                <a:sym typeface="Helvetica Light"/>
              </a:rPr>
              <a:t>Expressing and Evaluating Rules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5D22D7-A88B-1DFF-0337-4A25E1448D6A}"/>
              </a:ext>
            </a:extLst>
          </p:cNvPr>
          <p:cNvSpPr txBox="1">
            <a:spLocks/>
          </p:cNvSpPr>
          <p:nvPr/>
        </p:nvSpPr>
        <p:spPr>
          <a:xfrm>
            <a:off x="628650" y="274639"/>
            <a:ext cx="7886700" cy="2607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15A24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/>
              <a:t>DPV enables a single knowledge base to target all compliance related information and tasks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AB3B2C2-B42D-46C8-8F4F-643A98FAA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GDPR to Data Spaces | Harshvardhan J. Pandit | </a:t>
            </a:r>
            <a:r>
              <a:rPr lang="en-IE" dirty="0">
                <a:hlinkClick r:id="rId2"/>
              </a:rPr>
              <a:t>https://harshp.com/research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19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69381E01-6E43-EB57-78E2-F23318534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804887"/>
              </p:ext>
            </p:extLst>
          </p:nvPr>
        </p:nvGraphicFramePr>
        <p:xfrm>
          <a:off x="5112690" y="646978"/>
          <a:ext cx="3784600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73196317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595412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Law</a:t>
                      </a:r>
                      <a:endParaRPr lang="en-LU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Enforcement</a:t>
                      </a:r>
                      <a:endParaRPr lang="en-LU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GDPR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MAY-2018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DSA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NOV-2022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7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DMA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MAY-2023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DGA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bg1"/>
                          </a:solidFill>
                        </a:rPr>
                        <a:t>SEP-2023</a:t>
                      </a:r>
                      <a:endParaRPr lang="en-LU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1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 Act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draft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ePrivacy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Reg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draft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Act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Health Data Space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96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Interop. Act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170721"/>
                  </a:ext>
                </a:extLst>
              </a:tr>
            </a:tbl>
          </a:graphicData>
        </a:graphic>
      </p:graphicFrame>
      <p:pic>
        <p:nvPicPr>
          <p:cNvPr id="4098" name="Picture 2" descr="Angular Tutorial 2: Building Blocks | Vojtech Ruzicka's Programming Blog">
            <a:extLst>
              <a:ext uri="{FF2B5EF4-FFF2-40B4-BE49-F238E27FC236}">
                <a16:creationId xmlns:a16="http://schemas.microsoft.com/office/drawing/2014/main" id="{300C4533-3EAA-1222-93DC-455CB5B9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20" y="2628843"/>
            <a:ext cx="2930830" cy="195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9D250-676A-D72A-433D-3600AE44571F}"/>
              </a:ext>
            </a:extLst>
          </p:cNvPr>
          <p:cNvSpPr txBox="1"/>
          <p:nvPr/>
        </p:nvSpPr>
        <p:spPr>
          <a:xfrm>
            <a:off x="21199" y="748164"/>
            <a:ext cx="4684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Modular + Simple Vocabularies focused on making practical tasks more effective rather than theoretical logical correctness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u="sng" dirty="0"/>
              <a:t>NEED</a:t>
            </a:r>
            <a:r>
              <a:rPr lang="en-US" dirty="0"/>
              <a:t> this for </a:t>
            </a:r>
            <a:r>
              <a:rPr lang="en-US" i="1" dirty="0"/>
              <a:t>fast &amp; adaptive solutions </a:t>
            </a:r>
            <a:r>
              <a:rPr lang="en-US" dirty="0"/>
              <a:t>for the new data regulatory regime.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18AD164-BD9C-77B0-6F4C-CF550A1FB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7498" y="4767264"/>
            <a:ext cx="6927849" cy="181926"/>
          </a:xfrm>
        </p:spPr>
        <p:txBody>
          <a:bodyPr/>
          <a:lstStyle/>
          <a:p>
            <a:r>
              <a:rPr lang="en-IE" dirty="0"/>
              <a:t>Semantic Interoperability of Legal Compliance: From GDP</a:t>
            </a:r>
            <a:r>
              <a:rPr lang="en-IE" dirty="0">
                <a:solidFill>
                  <a:schemeClr val="bg1"/>
                </a:solidFill>
              </a:rPr>
              <a:t>R to Data Spaces | Harshvardhan J. Pandit | </a:t>
            </a:r>
            <a:r>
              <a:rPr lang="en-IE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</a:t>
            </a:r>
            <a:r>
              <a:rPr lang="en-IE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E0195A-9E39-F7AF-38FC-230269C3474B}"/>
              </a:ext>
            </a:extLst>
          </p:cNvPr>
          <p:cNvSpPr txBox="1">
            <a:spLocks/>
          </p:cNvSpPr>
          <p:nvPr/>
        </p:nvSpPr>
        <p:spPr>
          <a:xfrm>
            <a:off x="603712" y="67856"/>
            <a:ext cx="3560965" cy="8309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15A24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/>
              <a:t>Future Solution</a:t>
            </a:r>
          </a:p>
        </p:txBody>
      </p:sp>
    </p:spTree>
    <p:extLst>
      <p:ext uri="{BB962C8B-B14F-4D97-AF65-F5344CB8AC3E}">
        <p14:creationId xmlns:p14="http://schemas.microsoft.com/office/powerpoint/2010/main" val="30428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EA3A-8807-0FA5-1132-CF598B63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400E6-697D-6858-5DE3-DCE23506D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Harshvardhan J. Pandit </a:t>
            </a:r>
          </a:p>
          <a:p>
            <a:r>
              <a:rPr lang="en-US" dirty="0">
                <a:hlinkClick r:id="rId2"/>
              </a:rPr>
              <a:t>me@harshp.com</a:t>
            </a:r>
            <a:r>
              <a:rPr lang="en-US" dirty="0"/>
              <a:t> |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https://harshp.com/research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endParaRPr lang="en-LU" u="sng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9754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DORSE2023_Presentation-2" id="{DA9775EB-FAC1-594C-B775-D48E2963E454}" vid="{B3481B62-461B-594B-8D2F-9AEEA2B0B925}"/>
    </a:ext>
  </a:extLst>
</a:theme>
</file>

<file path=ppt/theme/theme2.xml><?xml version="1.0" encoding="utf-8"?>
<a:theme xmlns:a="http://schemas.openxmlformats.org/drawingml/2006/main" name="Custom Design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DORSE2023_Presentation-2" id="{DA9775EB-FAC1-594C-B775-D48E2963E454}" vid="{2915585B-38F4-A94E-9D3B-6EEF8714BCBE}"/>
    </a:ext>
  </a:extLst>
</a:theme>
</file>

<file path=ppt/theme/theme3.xml><?xml version="1.0" encoding="utf-8"?>
<a:theme xmlns:a="http://schemas.openxmlformats.org/drawingml/2006/main" name="Last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DORSE2023_Presentation-2" id="{DA9775EB-FAC1-594C-B775-D48E2963E454}" vid="{D7894B99-85F8-8542-9965-3C9DA1FEA2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2cb77ed-5211-499c-a421-328a2af7da4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500EAE0857554ABAF5D1E0D7358393" ma:contentTypeVersion="11" ma:contentTypeDescription="Create a new document." ma:contentTypeScope="" ma:versionID="e9a5b31f92dc2aa30797e95a26b19e72">
  <xsd:schema xmlns:xsd="http://www.w3.org/2001/XMLSchema" xmlns:xs="http://www.w3.org/2001/XMLSchema" xmlns:p="http://schemas.microsoft.com/office/2006/metadata/properties" xmlns:ns2="62cb77ed-5211-499c-a421-328a2af7da45" targetNamespace="http://schemas.microsoft.com/office/2006/metadata/properties" ma:root="true" ma:fieldsID="83ce202fab904a0ae1212991059d55d1" ns2:_="">
    <xsd:import namespace="62cb77ed-5211-499c-a421-328a2af7da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b77ed-5211-499c-a421-328a2af7da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2b2fad6-9d2c-441c-a321-3f5f1e9bd9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F7E4BA-BFD9-41B3-A35E-45F0F6A16F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801C7-AB9C-482D-91D6-D7B026F0966B}">
  <ds:schemaRefs>
    <ds:schemaRef ds:uri="http://schemas.microsoft.com/office/2006/metadata/properties"/>
    <ds:schemaRef ds:uri="http://schemas.microsoft.com/sharepoint/v3/field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f35f5637-fabd-4565-b1d5-90ce7b582d39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62cb77ed-5211-499c-a421-328a2af7da45"/>
  </ds:schemaRefs>
</ds:datastoreItem>
</file>

<file path=customXml/itemProps3.xml><?xml version="1.0" encoding="utf-8"?>
<ds:datastoreItem xmlns:ds="http://schemas.openxmlformats.org/officeDocument/2006/customXml" ds:itemID="{926A7179-FD01-4595-AA7C-14400FB3B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cb77ed-5211-499c-a421-328a2af7da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</Template>
  <TotalTime>96</TotalTime>
  <Words>680</Words>
  <Application>Microsoft Macintosh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</vt:lpstr>
      <vt:lpstr>Custom Design</vt:lpstr>
      <vt:lpstr>Last Page</vt:lpstr>
      <vt:lpstr>Harshvardhan J. Pandit</vt:lpstr>
      <vt:lpstr>EU is building a repertoire of ‘Data’ Laws</vt:lpstr>
      <vt:lpstr>Known Challenges for GDPR Enforcement[1]</vt:lpstr>
      <vt:lpstr>From Compliance to Compliance Automation</vt:lpstr>
      <vt:lpstr>“how to create effective compliance mechanisms based on proven information management practices and standards?”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Harshvardhan Pandit</dc:creator>
  <cp:lastModifiedBy>Harshvardhan Pandit</cp:lastModifiedBy>
  <cp:revision>35</cp:revision>
  <dcterms:created xsi:type="dcterms:W3CDTF">2022-12-02T17:52:12Z</dcterms:created>
  <dcterms:modified xsi:type="dcterms:W3CDTF">2023-02-07T00:22:13Z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0x0101005C500EAE0857554ABAF5D1E0D7358393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2022-07-20T16:22:54Z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0e8e67ba-bd66-4d2e-8346-f51307ec5fc8</vt:lpwstr>
  </property>
  <property fmtid="{D5CDD505-2E9C-101B-9397-08002B2CF9AE}" pid="9" name="MSIP_Label_6bd9ddd1-4d20-43f6-abfa-fc3c07406f94_ContentBits">
    <vt:lpwstr>0</vt:lpwstr>
  </property>
</Properties>
</file>