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1" r:id="rId4"/>
    <p:sldId id="268" r:id="rId5"/>
    <p:sldId id="280" r:id="rId6"/>
    <p:sldId id="271" r:id="rId7"/>
    <p:sldId id="273" r:id="rId8"/>
    <p:sldId id="272" r:id="rId9"/>
    <p:sldId id="274" r:id="rId10"/>
    <p:sldId id="284" r:id="rId11"/>
    <p:sldId id="283" r:id="rId12"/>
    <p:sldId id="275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5/17/2021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5/17/2021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301" y="0"/>
            <a:ext cx="9602789" cy="2451100"/>
          </a:xfrm>
        </p:spPr>
        <p:txBody>
          <a:bodyPr/>
          <a:lstStyle/>
          <a:p>
            <a:r>
              <a:rPr lang="en-US" u="sng" dirty="0"/>
              <a:t>WATER QUALITY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190" y="2451100"/>
            <a:ext cx="96012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USING IOT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F395F-B622-4C22-8D4E-86162E4360E9}"/>
              </a:ext>
            </a:extLst>
          </p:cNvPr>
          <p:cNvSpPr txBox="1"/>
          <p:nvPr/>
        </p:nvSpPr>
        <p:spPr>
          <a:xfrm>
            <a:off x="8104310" y="2827805"/>
            <a:ext cx="40876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UROP  TEAM(GRP NO. 51)</a:t>
            </a:r>
          </a:p>
          <a:p>
            <a:endParaRPr lang="en-IN" sz="2000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Sidhardha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AP18110020036</a:t>
            </a:r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Shanmukh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datta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-AP18110020046</a:t>
            </a:r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Kushwant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-AP18110020054</a:t>
            </a:r>
          </a:p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Divyesh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- AP18110020066</a:t>
            </a:r>
          </a:p>
          <a:p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CH.Rajesh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AP18110020068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2FF3-2054-422C-8AD3-CFC5D81D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700024"/>
          </a:xfrm>
        </p:spPr>
        <p:txBody>
          <a:bodyPr/>
          <a:lstStyle/>
          <a:p>
            <a:r>
              <a:rPr lang="en-IN" dirty="0"/>
              <a:t>                           </a:t>
            </a:r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126C4-C05E-404B-AD5B-57B4AD5F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187950"/>
            <a:ext cx="4572000" cy="39674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               </a:t>
            </a:r>
            <a:r>
              <a:rPr lang="en-IN" sz="3400" u="sng" dirty="0"/>
              <a:t>SAND WATER</a:t>
            </a:r>
            <a:r>
              <a:rPr lang="en-IN" sz="3600" dirty="0"/>
              <a:t>              VS                                             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4F337-FF34-474F-8AE3-C49A4DD58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120" y="1647968"/>
            <a:ext cx="3676417" cy="18216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78C2C-5F8B-42C6-843B-A64E96621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9" y="1161419"/>
            <a:ext cx="4572000" cy="3967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            </a:t>
            </a:r>
            <a:r>
              <a:rPr lang="en-IN" sz="2400" u="sng" dirty="0"/>
              <a:t>DRINKING WATER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04395-960C-47CF-818D-71272C89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5105400"/>
            <a:ext cx="3676417" cy="175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642E-B05D-424B-984C-3D49CD812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1601870"/>
            <a:ext cx="4178298" cy="20255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02F738-B95E-47AD-AF46-4B9C8AC23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0" y="3627374"/>
            <a:ext cx="4178298" cy="20692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892C55-5A8B-45EE-BB19-566DC7B51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700" y="5696581"/>
            <a:ext cx="4178298" cy="1161419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794D332-4332-4278-AF78-CCD75B2A4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9" y="3469656"/>
            <a:ext cx="3676417" cy="16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E67E-7AE5-4390-9C3A-1C377625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35780"/>
            <a:ext cx="9509759" cy="55627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           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SALINITY OF SALT WATER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9308-962A-4D62-B410-F6D9CBB1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328368"/>
            <a:ext cx="8216901" cy="663687"/>
          </a:xfrm>
        </p:spPr>
        <p:txBody>
          <a:bodyPr>
            <a:normAutofit fontScale="2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endParaRPr lang="en-IN" sz="3900" dirty="0">
              <a:latin typeface="+mj-lt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 OF MUD WATER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D1B86-6265-49CC-8C90-F36559D34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09999" y="3351422"/>
            <a:ext cx="4572000" cy="766588"/>
          </a:xfrm>
        </p:spPr>
        <p:txBody>
          <a:bodyPr/>
          <a:lstStyle/>
          <a:p>
            <a:r>
              <a:rPr lang="en-IN" dirty="0"/>
              <a:t>TEMPERATURE OF HOT WATER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54D83C-226C-4FF2-A359-83EAA1DA7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3998" y="1149274"/>
            <a:ext cx="3905250" cy="22021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6BCEF-7AC3-4106-931F-709748971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3943077"/>
            <a:ext cx="4055746" cy="205109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6C4428-9695-44BC-BA43-F5CBFB7B82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14958" y="1149274"/>
            <a:ext cx="3905250" cy="2202148"/>
          </a:xfrm>
        </p:spPr>
      </p:pic>
    </p:spTree>
    <p:extLst>
      <p:ext uri="{BB962C8B-B14F-4D97-AF65-F5344CB8AC3E}">
        <p14:creationId xmlns:p14="http://schemas.microsoft.com/office/powerpoint/2010/main" val="35735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198B-C9F7-4A68-A2AC-07242C7E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</a:t>
            </a:r>
            <a:r>
              <a:rPr lang="en-IN" u="sng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AA8D-9B3F-49A7-8CA5-3319ED64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future works can be focused on system using more number of sensors.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GPS modem and pH value sensor in real time monitoring.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work can be done on large number of dataset considering the chemical parameters present in water sample.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future goal of this project is to improve supply of water by monitoring the quality of water comparing with standard values.</a:t>
            </a:r>
          </a:p>
        </p:txBody>
      </p:sp>
    </p:spTree>
    <p:extLst>
      <p:ext uri="{BB962C8B-B14F-4D97-AF65-F5344CB8AC3E}">
        <p14:creationId xmlns:p14="http://schemas.microsoft.com/office/powerpoint/2010/main" val="24014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032A-B31B-4313-953A-FA775659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59" cy="59690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</a:t>
            </a:r>
            <a:r>
              <a:rPr lang="en-IN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C284-36B0-4026-A734-083AB09C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476250"/>
            <a:ext cx="10363200" cy="553085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 quality of water is monitored successfully using modules like PC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-module) and IDE for transferring information and tracking techniques respectively</a:t>
            </a:r>
            <a:r>
              <a:rPr lang="en-US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enables online data to consumers.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of the project is to observe the quality of water samples by designing a water quality monitoring system in IOT platform that can detect three specific water parameters such as 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Turbidity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Conductivity </a:t>
            </a:r>
          </a:p>
          <a:p>
            <a:pPr>
              <a:lnSpc>
                <a:spcPct val="2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Temperature</a:t>
            </a:r>
          </a:p>
        </p:txBody>
      </p:sp>
    </p:spTree>
    <p:extLst>
      <p:ext uri="{BB962C8B-B14F-4D97-AF65-F5344CB8AC3E}">
        <p14:creationId xmlns:p14="http://schemas.microsoft.com/office/powerpoint/2010/main" val="12141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EF-D207-4B06-937F-280A7445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870964"/>
            <a:ext cx="9509759" cy="1088136"/>
          </a:xfrm>
        </p:spPr>
        <p:txBody>
          <a:bodyPr/>
          <a:lstStyle/>
          <a:p>
            <a:r>
              <a:rPr lang="en-IN" dirty="0"/>
              <a:t>                       THANK  YOU!</a:t>
            </a:r>
          </a:p>
        </p:txBody>
      </p:sp>
    </p:spTree>
    <p:extLst>
      <p:ext uri="{BB962C8B-B14F-4D97-AF65-F5344CB8AC3E}">
        <p14:creationId xmlns:p14="http://schemas.microsoft.com/office/powerpoint/2010/main" val="9010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20" y="54864"/>
            <a:ext cx="9509759" cy="770636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019" y="914400"/>
            <a:ext cx="9509760" cy="4927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210000"/>
              </a:lnSpc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the nature’s gift among the elements of life to all the living beings on earth.</a:t>
            </a:r>
          </a:p>
          <a:p>
            <a:pPr>
              <a:lnSpc>
                <a:spcPct val="210000"/>
              </a:lnSpc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contaminated everywhere due to human activities such as industrial waste so we need to save water.</a:t>
            </a:r>
          </a:p>
          <a:p>
            <a:pPr>
              <a:lnSpc>
                <a:spcPct val="210000"/>
              </a:lnSpc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deals with percentage of various parameters involved in water is fit for drinking or not.</a:t>
            </a:r>
          </a:p>
          <a:p>
            <a:pPr>
              <a:lnSpc>
                <a:spcPct val="210000"/>
              </a:lnSpc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there is increase in water pollution, there is need of controlling the pollution in water by monitoring water levels to prevent diseases in real time.</a:t>
            </a:r>
          </a:p>
          <a:p>
            <a:pPr>
              <a:lnSpc>
                <a:spcPct val="21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F251-B539-4EF4-B541-76A8BF15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877824"/>
          </a:xfrm>
        </p:spPr>
        <p:txBody>
          <a:bodyPr/>
          <a:lstStyle/>
          <a:p>
            <a:r>
              <a:rPr lang="en-IN" dirty="0"/>
              <a:t>                       </a:t>
            </a:r>
            <a:r>
              <a:rPr lang="en-IN" u="sng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EC8A-2639-4A42-91B7-EE16427E5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our project is to obtain the water samples and collect readings based on parameters.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stored information of the samples taken in the cloud with the help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is transferred to mobile application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1208F-150F-4268-9C7E-4C14AACFD1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2" y="1572768"/>
            <a:ext cx="5100637" cy="39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7AED-8200-4996-A747-22E4B5C7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73" y="213661"/>
            <a:ext cx="9509759" cy="1088136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4989-0097-4FA3-9A72-8A8BB8EE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545" y="1508373"/>
            <a:ext cx="9509760" cy="41422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our natural habitat pollution-free by maintaining level of turbidity, salinity in water bodies clean time to time.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times, we observed manual checking of water quality as expensive and time-consuming, to reduce this constraints we have worked on WQM.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the systems used are unable to monitor different water parameters, present in water by using traditional methods of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2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B8B1-FF64-4D27-A38A-C5A2A91F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59" cy="647700"/>
          </a:xfrm>
        </p:spPr>
        <p:txBody>
          <a:bodyPr/>
          <a:lstStyle/>
          <a:p>
            <a:r>
              <a:rPr lang="en-IN" dirty="0"/>
              <a:t>            </a:t>
            </a:r>
            <a:r>
              <a:rPr lang="en-IN" u="sng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6ECD-2F74-43FF-8BEE-3ECBCF3F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749300"/>
            <a:ext cx="4572000" cy="4892426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 Regulator (7805)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Relay or Mechanical switch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Buzzer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Crystal Oscillator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PCB Board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Diodes(1N4007)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Resistors(1k, 10k)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LEDs, IR and photodiode sensors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USB, POWER JACK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F00B6-F70C-4140-BE93-446780244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547563"/>
            <a:ext cx="4572000" cy="5295900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ATMEGA328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ESP8266 Serial Esp-01 WIFI Wireless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Turbidity sensor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Conductivity Sensor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Temperature Sensor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16X2 LCD Display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down Transformer(230v/12v-0-12v  500mA)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Buzzer Driver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Analog to Digital Converter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60AC-0EBE-4414-BCD2-543C4BDC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40" y="1"/>
            <a:ext cx="9509759" cy="52070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</a:t>
            </a:r>
            <a:r>
              <a:rPr lang="en-IN" u="sng" dirty="0"/>
              <a:t>DESIGN MODEL(SCHEMATIC)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E197F7-8BA6-41CD-8EFB-15AAAA2B0E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99" y="520701"/>
            <a:ext cx="9906000" cy="560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3D32-8642-4129-B0F8-24122FCE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03" y="-49936"/>
            <a:ext cx="9509759" cy="549204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</a:t>
            </a:r>
            <a:r>
              <a:rPr lang="en-IN" u="sng" dirty="0"/>
              <a:t>BLOCK DIAGRAM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36625F8-26B8-44C1-B823-CC44AE9B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1312608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57">
            <a:extLst>
              <a:ext uri="{FF2B5EF4-FFF2-40B4-BE49-F238E27FC236}">
                <a16:creationId xmlns:a16="http://schemas.microsoft.com/office/drawing/2014/main" id="{07A28AD9-A45A-4218-A61F-4195ECBC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154" y="1460507"/>
            <a:ext cx="1175966" cy="36224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ARDUINO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MEGA 328P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CONTROLLER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9000613D-7183-4CD4-B4AA-3299C87A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48" y="3808413"/>
            <a:ext cx="1885950" cy="9810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Turbidity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Led-LDR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364C4069-7681-4A5E-BA09-ED39C7F62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2" y="5341937"/>
            <a:ext cx="1171575" cy="69056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OSCILLATOR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AutoShape 39">
            <a:extLst>
              <a:ext uri="{FF2B5EF4-FFF2-40B4-BE49-F238E27FC236}">
                <a16:creationId xmlns:a16="http://schemas.microsoft.com/office/drawing/2014/main" id="{BFAAD254-ABF8-47E6-8F8E-1012A776BEB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731137" y="5056906"/>
            <a:ext cx="256012" cy="308116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51">
            <a:extLst>
              <a:ext uri="{FF2B5EF4-FFF2-40B4-BE49-F238E27FC236}">
                <a16:creationId xmlns:a16="http://schemas.microsoft.com/office/drawing/2014/main" id="{091EC069-5150-424D-95C2-8815E8B6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899" y="4025897"/>
            <a:ext cx="760730" cy="333375"/>
          </a:xfrm>
          <a:prstGeom prst="rightArrow">
            <a:avLst>
              <a:gd name="adj1" fmla="val 50000"/>
              <a:gd name="adj2" fmla="val 3357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EF780D53-D610-4515-9791-7AC15382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9" y="2558347"/>
            <a:ext cx="1943100" cy="1076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     CONDUCTIVITY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SENSOR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BC21AD09-2E5D-46FF-87BF-81F3866C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376" y="2175066"/>
            <a:ext cx="1529815" cy="68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16X2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DISPLAY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AutoShape 44">
            <a:extLst>
              <a:ext uri="{FF2B5EF4-FFF2-40B4-BE49-F238E27FC236}">
                <a16:creationId xmlns:a16="http://schemas.microsoft.com/office/drawing/2014/main" id="{F78243DF-C51C-4B72-A435-3C8D14862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864" y="1460507"/>
            <a:ext cx="798195" cy="39428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Rectangle 49">
            <a:extLst>
              <a:ext uri="{FF2B5EF4-FFF2-40B4-BE49-F238E27FC236}">
                <a16:creationId xmlns:a16="http://schemas.microsoft.com/office/drawing/2014/main" id="{DD477D31-DC87-48AE-96A2-3F95E1F7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957" y="1313742"/>
            <a:ext cx="1493837" cy="561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BUZZER DRIVER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B849B09D-2B71-4E19-B592-531EEE4E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298" y="1296638"/>
            <a:ext cx="962025" cy="5619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BUZZER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AutoShape 47">
            <a:extLst>
              <a:ext uri="{FF2B5EF4-FFF2-40B4-BE49-F238E27FC236}">
                <a16:creationId xmlns:a16="http://schemas.microsoft.com/office/drawing/2014/main" id="{8A2F7A0A-3DBB-4345-8F1C-71F67441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794" y="1474498"/>
            <a:ext cx="552450" cy="26669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AutoShape 43">
            <a:extLst>
              <a:ext uri="{FF2B5EF4-FFF2-40B4-BE49-F238E27FC236}">
                <a16:creationId xmlns:a16="http://schemas.microsoft.com/office/drawing/2014/main" id="{20B7BA5F-99DE-4FAF-B139-E7BA739D90E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488822" y="2289366"/>
            <a:ext cx="532130" cy="3381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AutoShape 62">
            <a:extLst>
              <a:ext uri="{FF2B5EF4-FFF2-40B4-BE49-F238E27FC236}">
                <a16:creationId xmlns:a16="http://schemas.microsoft.com/office/drawing/2014/main" id="{F9A57720-7E5E-45CE-B532-69B224AA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298" y="1063143"/>
            <a:ext cx="485775" cy="416325"/>
          </a:xfrm>
          <a:prstGeom prst="downArrow">
            <a:avLst>
              <a:gd name="adj1" fmla="val 50000"/>
              <a:gd name="adj2" fmla="val 328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930B0B17-B614-46A5-837B-B4FAFB687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44" y="1329533"/>
            <a:ext cx="1981200" cy="1023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TEMPERATURE SENSOR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utoShape 52">
            <a:extLst>
              <a:ext uri="{FF2B5EF4-FFF2-40B4-BE49-F238E27FC236}">
                <a16:creationId xmlns:a16="http://schemas.microsoft.com/office/drawing/2014/main" id="{8851550C-3058-46BD-B9A8-FA08CC33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402" y="2936878"/>
            <a:ext cx="680040" cy="3333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79A1CBE3-1916-4EE1-96CE-BB6D6124C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884" y="5156991"/>
            <a:ext cx="1014414" cy="8755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ESP 8266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Wi-Fi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MODEM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AutoShape 59">
            <a:extLst>
              <a:ext uri="{FF2B5EF4-FFF2-40B4-BE49-F238E27FC236}">
                <a16:creationId xmlns:a16="http://schemas.microsoft.com/office/drawing/2014/main" id="{052E30F4-FCCA-4B80-96AE-DA18AA56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923" y="5341937"/>
            <a:ext cx="428624" cy="4857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AutoShape 60">
            <a:extLst>
              <a:ext uri="{FF2B5EF4-FFF2-40B4-BE49-F238E27FC236}">
                <a16:creationId xmlns:a16="http://schemas.microsoft.com/office/drawing/2014/main" id="{DBF2BA1B-418F-4F42-A877-706354FC6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1125" y="5211763"/>
            <a:ext cx="171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Freeform 61">
            <a:extLst>
              <a:ext uri="{FF2B5EF4-FFF2-40B4-BE49-F238E27FC236}">
                <a16:creationId xmlns:a16="http://schemas.microsoft.com/office/drawing/2014/main" id="{D888871A-B439-4855-90CF-C1E2B2F80532}"/>
              </a:ext>
            </a:extLst>
          </p:cNvPr>
          <p:cNvSpPr>
            <a:spLocks/>
          </p:cNvSpPr>
          <p:nvPr/>
        </p:nvSpPr>
        <p:spPr bwMode="auto">
          <a:xfrm>
            <a:off x="6851618" y="2984716"/>
            <a:ext cx="1014413" cy="1333500"/>
          </a:xfrm>
          <a:custGeom>
            <a:avLst/>
            <a:gdLst>
              <a:gd name="T0" fmla="*/ 639 w 1598"/>
              <a:gd name="T1" fmla="*/ 195 h 2100"/>
              <a:gd name="T2" fmla="*/ 474 w 1598"/>
              <a:gd name="T3" fmla="*/ 225 h 2100"/>
              <a:gd name="T4" fmla="*/ 414 w 1598"/>
              <a:gd name="T5" fmla="*/ 315 h 2100"/>
              <a:gd name="T6" fmla="*/ 399 w 1598"/>
              <a:gd name="T7" fmla="*/ 570 h 2100"/>
              <a:gd name="T8" fmla="*/ 339 w 1598"/>
              <a:gd name="T9" fmla="*/ 660 h 2100"/>
              <a:gd name="T10" fmla="*/ 309 w 1598"/>
              <a:gd name="T11" fmla="*/ 750 h 2100"/>
              <a:gd name="T12" fmla="*/ 249 w 1598"/>
              <a:gd name="T13" fmla="*/ 870 h 2100"/>
              <a:gd name="T14" fmla="*/ 219 w 1598"/>
              <a:gd name="T15" fmla="*/ 975 h 2100"/>
              <a:gd name="T16" fmla="*/ 114 w 1598"/>
              <a:gd name="T17" fmla="*/ 1170 h 2100"/>
              <a:gd name="T18" fmla="*/ 54 w 1598"/>
              <a:gd name="T19" fmla="*/ 1305 h 2100"/>
              <a:gd name="T20" fmla="*/ 39 w 1598"/>
              <a:gd name="T21" fmla="*/ 1380 h 2100"/>
              <a:gd name="T22" fmla="*/ 9 w 1598"/>
              <a:gd name="T23" fmla="*/ 1425 h 2100"/>
              <a:gd name="T24" fmla="*/ 129 w 1598"/>
              <a:gd name="T25" fmla="*/ 1905 h 2100"/>
              <a:gd name="T26" fmla="*/ 369 w 1598"/>
              <a:gd name="T27" fmla="*/ 2100 h 2100"/>
              <a:gd name="T28" fmla="*/ 594 w 1598"/>
              <a:gd name="T29" fmla="*/ 1980 h 2100"/>
              <a:gd name="T30" fmla="*/ 639 w 1598"/>
              <a:gd name="T31" fmla="*/ 1935 h 2100"/>
              <a:gd name="T32" fmla="*/ 774 w 1598"/>
              <a:gd name="T33" fmla="*/ 1860 h 2100"/>
              <a:gd name="T34" fmla="*/ 909 w 1598"/>
              <a:gd name="T35" fmla="*/ 1920 h 2100"/>
              <a:gd name="T36" fmla="*/ 969 w 1598"/>
              <a:gd name="T37" fmla="*/ 1965 h 2100"/>
              <a:gd name="T38" fmla="*/ 1059 w 1598"/>
              <a:gd name="T39" fmla="*/ 1995 h 2100"/>
              <a:gd name="T40" fmla="*/ 1209 w 1598"/>
              <a:gd name="T41" fmla="*/ 1935 h 2100"/>
              <a:gd name="T42" fmla="*/ 1284 w 1598"/>
              <a:gd name="T43" fmla="*/ 1830 h 2100"/>
              <a:gd name="T44" fmla="*/ 1374 w 1598"/>
              <a:gd name="T45" fmla="*/ 1770 h 2100"/>
              <a:gd name="T46" fmla="*/ 1449 w 1598"/>
              <a:gd name="T47" fmla="*/ 1680 h 2100"/>
              <a:gd name="T48" fmla="*/ 1464 w 1598"/>
              <a:gd name="T49" fmla="*/ 1620 h 2100"/>
              <a:gd name="T50" fmla="*/ 1524 w 1598"/>
              <a:gd name="T51" fmla="*/ 1470 h 2100"/>
              <a:gd name="T52" fmla="*/ 1449 w 1598"/>
              <a:gd name="T53" fmla="*/ 900 h 2100"/>
              <a:gd name="T54" fmla="*/ 1479 w 1598"/>
              <a:gd name="T55" fmla="*/ 345 h 2100"/>
              <a:gd name="T56" fmla="*/ 1464 w 1598"/>
              <a:gd name="T57" fmla="*/ 135 h 2100"/>
              <a:gd name="T58" fmla="*/ 1449 w 1598"/>
              <a:gd name="T59" fmla="*/ 90 h 2100"/>
              <a:gd name="T60" fmla="*/ 1119 w 1598"/>
              <a:gd name="T61" fmla="*/ 0 h 2100"/>
              <a:gd name="T62" fmla="*/ 864 w 1598"/>
              <a:gd name="T63" fmla="*/ 30 h 2100"/>
              <a:gd name="T64" fmla="*/ 804 w 1598"/>
              <a:gd name="T65" fmla="*/ 60 h 2100"/>
              <a:gd name="T66" fmla="*/ 684 w 1598"/>
              <a:gd name="T67" fmla="*/ 90 h 2100"/>
              <a:gd name="T68" fmla="*/ 504 w 1598"/>
              <a:gd name="T69" fmla="*/ 225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98" h="2100">
                <a:moveTo>
                  <a:pt x="639" y="195"/>
                </a:moveTo>
                <a:cubicBezTo>
                  <a:pt x="633" y="196"/>
                  <a:pt x="487" y="213"/>
                  <a:pt x="474" y="225"/>
                </a:cubicBezTo>
                <a:cubicBezTo>
                  <a:pt x="447" y="249"/>
                  <a:pt x="414" y="315"/>
                  <a:pt x="414" y="315"/>
                </a:cubicBezTo>
                <a:cubicBezTo>
                  <a:pt x="409" y="400"/>
                  <a:pt x="417" y="487"/>
                  <a:pt x="399" y="570"/>
                </a:cubicBezTo>
                <a:cubicBezTo>
                  <a:pt x="391" y="605"/>
                  <a:pt x="359" y="630"/>
                  <a:pt x="339" y="660"/>
                </a:cubicBezTo>
                <a:cubicBezTo>
                  <a:pt x="321" y="686"/>
                  <a:pt x="323" y="722"/>
                  <a:pt x="309" y="750"/>
                </a:cubicBezTo>
                <a:cubicBezTo>
                  <a:pt x="289" y="790"/>
                  <a:pt x="269" y="830"/>
                  <a:pt x="249" y="870"/>
                </a:cubicBezTo>
                <a:cubicBezTo>
                  <a:pt x="233" y="903"/>
                  <a:pt x="235" y="942"/>
                  <a:pt x="219" y="975"/>
                </a:cubicBezTo>
                <a:cubicBezTo>
                  <a:pt x="186" y="1040"/>
                  <a:pt x="141" y="1101"/>
                  <a:pt x="114" y="1170"/>
                </a:cubicBezTo>
                <a:cubicBezTo>
                  <a:pt x="60" y="1304"/>
                  <a:pt x="112" y="1218"/>
                  <a:pt x="54" y="1305"/>
                </a:cubicBezTo>
                <a:cubicBezTo>
                  <a:pt x="49" y="1330"/>
                  <a:pt x="48" y="1356"/>
                  <a:pt x="39" y="1380"/>
                </a:cubicBezTo>
                <a:cubicBezTo>
                  <a:pt x="33" y="1397"/>
                  <a:pt x="10" y="1407"/>
                  <a:pt x="9" y="1425"/>
                </a:cubicBezTo>
                <a:cubicBezTo>
                  <a:pt x="0" y="1632"/>
                  <a:pt x="14" y="1752"/>
                  <a:pt x="129" y="1905"/>
                </a:cubicBezTo>
                <a:cubicBezTo>
                  <a:pt x="162" y="2004"/>
                  <a:pt x="273" y="2068"/>
                  <a:pt x="369" y="2100"/>
                </a:cubicBezTo>
                <a:cubicBezTo>
                  <a:pt x="458" y="2070"/>
                  <a:pt x="515" y="2033"/>
                  <a:pt x="594" y="1980"/>
                </a:cubicBezTo>
                <a:cubicBezTo>
                  <a:pt x="612" y="1968"/>
                  <a:pt x="622" y="1948"/>
                  <a:pt x="639" y="1935"/>
                </a:cubicBezTo>
                <a:cubicBezTo>
                  <a:pt x="716" y="1875"/>
                  <a:pt x="706" y="1883"/>
                  <a:pt x="774" y="1860"/>
                </a:cubicBezTo>
                <a:cubicBezTo>
                  <a:pt x="823" y="1876"/>
                  <a:pt x="860" y="1904"/>
                  <a:pt x="909" y="1920"/>
                </a:cubicBezTo>
                <a:cubicBezTo>
                  <a:pt x="929" y="1935"/>
                  <a:pt x="947" y="1954"/>
                  <a:pt x="969" y="1965"/>
                </a:cubicBezTo>
                <a:cubicBezTo>
                  <a:pt x="997" y="1979"/>
                  <a:pt x="1059" y="1995"/>
                  <a:pt x="1059" y="1995"/>
                </a:cubicBezTo>
                <a:cubicBezTo>
                  <a:pt x="1114" y="1977"/>
                  <a:pt x="1160" y="1968"/>
                  <a:pt x="1209" y="1935"/>
                </a:cubicBezTo>
                <a:cubicBezTo>
                  <a:pt x="1237" y="1879"/>
                  <a:pt x="1234" y="1869"/>
                  <a:pt x="1284" y="1830"/>
                </a:cubicBezTo>
                <a:cubicBezTo>
                  <a:pt x="1312" y="1808"/>
                  <a:pt x="1374" y="1770"/>
                  <a:pt x="1374" y="1770"/>
                </a:cubicBezTo>
                <a:cubicBezTo>
                  <a:pt x="1396" y="1738"/>
                  <a:pt x="1430" y="1714"/>
                  <a:pt x="1449" y="1680"/>
                </a:cubicBezTo>
                <a:cubicBezTo>
                  <a:pt x="1459" y="1662"/>
                  <a:pt x="1458" y="1640"/>
                  <a:pt x="1464" y="1620"/>
                </a:cubicBezTo>
                <a:cubicBezTo>
                  <a:pt x="1480" y="1565"/>
                  <a:pt x="1492" y="1518"/>
                  <a:pt x="1524" y="1470"/>
                </a:cubicBezTo>
                <a:cubicBezTo>
                  <a:pt x="1562" y="1278"/>
                  <a:pt x="1598" y="1049"/>
                  <a:pt x="1449" y="900"/>
                </a:cubicBezTo>
                <a:cubicBezTo>
                  <a:pt x="1456" y="715"/>
                  <a:pt x="1479" y="530"/>
                  <a:pt x="1479" y="345"/>
                </a:cubicBezTo>
                <a:cubicBezTo>
                  <a:pt x="1479" y="275"/>
                  <a:pt x="1472" y="205"/>
                  <a:pt x="1464" y="135"/>
                </a:cubicBezTo>
                <a:cubicBezTo>
                  <a:pt x="1462" y="119"/>
                  <a:pt x="1460" y="101"/>
                  <a:pt x="1449" y="90"/>
                </a:cubicBezTo>
                <a:cubicBezTo>
                  <a:pt x="1367" y="8"/>
                  <a:pt x="1219" y="8"/>
                  <a:pt x="1119" y="0"/>
                </a:cubicBezTo>
                <a:cubicBezTo>
                  <a:pt x="1067" y="4"/>
                  <a:pt x="936" y="3"/>
                  <a:pt x="864" y="30"/>
                </a:cubicBezTo>
                <a:cubicBezTo>
                  <a:pt x="843" y="38"/>
                  <a:pt x="825" y="53"/>
                  <a:pt x="804" y="60"/>
                </a:cubicBezTo>
                <a:cubicBezTo>
                  <a:pt x="698" y="95"/>
                  <a:pt x="763" y="56"/>
                  <a:pt x="684" y="90"/>
                </a:cubicBezTo>
                <a:cubicBezTo>
                  <a:pt x="617" y="119"/>
                  <a:pt x="555" y="174"/>
                  <a:pt x="504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Rectangle 38">
            <a:extLst>
              <a:ext uri="{FF2B5EF4-FFF2-40B4-BE49-F238E27FC236}">
                <a16:creationId xmlns:a16="http://schemas.microsoft.com/office/drawing/2014/main" id="{30895346-A5D5-4142-AB6C-B6F30F0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0" y="3111278"/>
            <a:ext cx="1171575" cy="1023937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MOBILE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AutoShape 40">
            <a:extLst>
              <a:ext uri="{FF2B5EF4-FFF2-40B4-BE49-F238E27FC236}">
                <a16:creationId xmlns:a16="http://schemas.microsoft.com/office/drawing/2014/main" id="{19858A0C-099F-4CAA-AA1A-BA50A80F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12" y="1795554"/>
            <a:ext cx="622617" cy="3333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Rectangle 63">
            <a:extLst>
              <a:ext uri="{FF2B5EF4-FFF2-40B4-BE49-F238E27FC236}">
                <a16:creationId xmlns:a16="http://schemas.microsoft.com/office/drawing/2014/main" id="{21D2BFE9-E0BA-4787-B8E5-D7A2CF87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50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FF12CB22-A534-4E91-B774-6703FDBF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6">
            <a:extLst>
              <a:ext uri="{FF2B5EF4-FFF2-40B4-BE49-F238E27FC236}">
                <a16:creationId xmlns:a16="http://schemas.microsoft.com/office/drawing/2014/main" id="{18F58BF9-53CD-4E4F-B1FA-BAC25B29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4EC3CF71-B33A-481A-959F-788F1A07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" y="10787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68">
            <a:extLst>
              <a:ext uri="{FF2B5EF4-FFF2-40B4-BE49-F238E27FC236}">
                <a16:creationId xmlns:a16="http://schemas.microsoft.com/office/drawing/2014/main" id="{01F9E959-8FF7-4103-9482-BA7202F6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640" y="35765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IOT 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69">
            <a:extLst>
              <a:ext uri="{FF2B5EF4-FFF2-40B4-BE49-F238E27FC236}">
                <a16:creationId xmlns:a16="http://schemas.microsoft.com/office/drawing/2014/main" id="{1365AA8D-E0A8-4193-80C8-F614E60F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019" y="3351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CLOUD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0">
            <a:extLst>
              <a:ext uri="{FF2B5EF4-FFF2-40B4-BE49-F238E27FC236}">
                <a16:creationId xmlns:a16="http://schemas.microsoft.com/office/drawing/2014/main" id="{E84B6BD7-39D9-44BE-9C35-7DAA0208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ACA07C-6557-4B55-B0B8-3B330E1985CF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5847298" y="5575512"/>
            <a:ext cx="532333" cy="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B8A127B-005A-4A0F-9812-9C0FFDB3CE8F}"/>
              </a:ext>
            </a:extLst>
          </p:cNvPr>
          <p:cNvCxnSpPr/>
          <p:nvPr/>
        </p:nvCxnSpPr>
        <p:spPr>
          <a:xfrm flipV="1">
            <a:off x="6379631" y="4721225"/>
            <a:ext cx="0" cy="84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F60639-893E-481D-B874-ED43E6E37843}"/>
              </a:ext>
            </a:extLst>
          </p:cNvPr>
          <p:cNvCxnSpPr/>
          <p:nvPr/>
        </p:nvCxnSpPr>
        <p:spPr>
          <a:xfrm flipH="1" flipV="1">
            <a:off x="6096000" y="4230687"/>
            <a:ext cx="283631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ABDA1F4-BB81-47D5-918F-CDAE32BB13C3}"/>
              </a:ext>
            </a:extLst>
          </p:cNvPr>
          <p:cNvCxnSpPr/>
          <p:nvPr/>
        </p:nvCxnSpPr>
        <p:spPr>
          <a:xfrm flipV="1">
            <a:off x="6379631" y="4192585"/>
            <a:ext cx="0" cy="52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60DC1-0BED-49B5-853B-A9D0C5777DD6}"/>
              </a:ext>
            </a:extLst>
          </p:cNvPr>
          <p:cNvCxnSpPr/>
          <p:nvPr/>
        </p:nvCxnSpPr>
        <p:spPr>
          <a:xfrm flipV="1">
            <a:off x="6379631" y="4230687"/>
            <a:ext cx="275169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74214B2-38C7-4F3B-AFD5-8C3E0BC8A04D}"/>
              </a:ext>
            </a:extLst>
          </p:cNvPr>
          <p:cNvSpPr/>
          <p:nvPr/>
        </p:nvSpPr>
        <p:spPr>
          <a:xfrm>
            <a:off x="3346630" y="393701"/>
            <a:ext cx="972957" cy="66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RESET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021C74-BD8D-473D-95A9-8BDEC5A2C2D0}"/>
              </a:ext>
            </a:extLst>
          </p:cNvPr>
          <p:cNvCxnSpPr>
            <a:cxnSpLocks/>
          </p:cNvCxnSpPr>
          <p:nvPr/>
        </p:nvCxnSpPr>
        <p:spPr>
          <a:xfrm>
            <a:off x="8001000" y="3576527"/>
            <a:ext cx="774700" cy="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0107-4B90-45CB-8239-774C65AF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u="sng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E125-0DFF-4C06-80F4-53F02112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WQM Applications 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Aquaculture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Drinking water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Ground water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Waste water</a:t>
            </a:r>
          </a:p>
          <a:p>
            <a:r>
              <a:rPr lang="en-US" dirty="0"/>
              <a:t>Prevention of Legionella bacteria in building plumbing system with IoT flow monitoring.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0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A854-CD3A-44E3-9E13-E0B3A1AE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r>
              <a:rPr lang="en-IN" u="sng" dirty="0"/>
              <a:t>LIMITATIONS</a:t>
            </a:r>
            <a:r>
              <a:rPr lang="en-IN" dirty="0"/>
              <a:t>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028E-D840-49CD-9FC6-48A0E3C8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 system has a high complexity and exhibits low performance.</a:t>
            </a:r>
          </a:p>
          <a:p>
            <a:r>
              <a:rPr lang="en-IN" dirty="0"/>
              <a:t>Malfunctioning of hardware devices.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5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1342</TotalTime>
  <Words>578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Georgia</vt:lpstr>
      <vt:lpstr>Symbol</vt:lpstr>
      <vt:lpstr>Times New Roman</vt:lpstr>
      <vt:lpstr>Wingdings</vt:lpstr>
      <vt:lpstr>Ocean 16x9</vt:lpstr>
      <vt:lpstr>WATER QUALITY MONITORING SYSTEM</vt:lpstr>
      <vt:lpstr>                      INTRODUCTION</vt:lpstr>
      <vt:lpstr>                       OBJECTIVE</vt:lpstr>
      <vt:lpstr>                          MOTIVATION</vt:lpstr>
      <vt:lpstr>            REQUIREMENT ANALYSIS</vt:lpstr>
      <vt:lpstr>            DESIGN MODEL(SCHEMATIC)</vt:lpstr>
      <vt:lpstr>                               BLOCK DIAGRAM</vt:lpstr>
      <vt:lpstr>                        APPLICATIONS</vt:lpstr>
      <vt:lpstr>                       LIMITATIONS           </vt:lpstr>
      <vt:lpstr>                           RESULTS</vt:lpstr>
      <vt:lpstr>                                                 SALINITY OF SALT WATER</vt:lpstr>
      <vt:lpstr>                     FUTURE SCOPE</vt:lpstr>
      <vt:lpstr>                           CONCLUSION</vt:lpstr>
      <vt:lpstr>                       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dc:creator>HP</dc:creator>
  <cp:lastModifiedBy>HP</cp:lastModifiedBy>
  <cp:revision>46</cp:revision>
  <dcterms:created xsi:type="dcterms:W3CDTF">2021-05-16T08:11:09Z</dcterms:created>
  <dcterms:modified xsi:type="dcterms:W3CDTF">2021-05-17T08:03:12Z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