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4" r:id="rId4"/>
    <p:sldId id="263" r:id="rId5"/>
    <p:sldId id="282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6" r:id="rId15"/>
    <p:sldId id="277" r:id="rId16"/>
    <p:sldId id="278" r:id="rId17"/>
    <p:sldId id="279" r:id="rId18"/>
    <p:sldId id="281" r:id="rId19"/>
    <p:sldId id="280" r:id="rId20"/>
    <p:sldId id="283" r:id="rId21"/>
    <p:sldId id="284" r:id="rId22"/>
    <p:sldId id="286" r:id="rId23"/>
    <p:sldId id="287" r:id="rId24"/>
    <p:sldId id="288" r:id="rId25"/>
    <p:sldId id="26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0E28C-8051-4D67-A07F-FA98E77D8005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85AC9-5399-4E3D-A676-D27977FBE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9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7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2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96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9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53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554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34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015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5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6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4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8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4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9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6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5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2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3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F173-421B-4DC9-8B8B-C18B0F88039D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6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F173-421B-4DC9-8B8B-C18B0F88039D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3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54666"/>
          </a:xfrm>
        </p:spPr>
        <p:txBody>
          <a:bodyPr>
            <a:normAutofit/>
          </a:bodyPr>
          <a:lstStyle/>
          <a:p>
            <a:r>
              <a:rPr lang="en-US" altLang="zh-CN" sz="4800" smtClean="0">
                <a:solidFill>
                  <a:srgbClr val="00B0F0"/>
                </a:solidFill>
              </a:rPr>
              <a:t>Apache Commons </a:t>
            </a:r>
            <a:r>
              <a:rPr lang="zh-CN" altLang="en-US" sz="4800" smtClean="0">
                <a:solidFill>
                  <a:srgbClr val="00B0F0"/>
                </a:solidFill>
              </a:rPr>
              <a:t>入门</a:t>
            </a:r>
            <a:endParaRPr lang="zh-CN" altLang="en-US" sz="4800">
              <a:solidFill>
                <a:srgbClr val="00B0F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11499"/>
            <a:ext cx="9144000" cy="447448"/>
          </a:xfrm>
        </p:spPr>
        <p:txBody>
          <a:bodyPr/>
          <a:lstStyle/>
          <a:p>
            <a:r>
              <a:rPr lang="zh-CN" altLang="en-US"/>
              <a:t>同</a:t>
            </a:r>
            <a:r>
              <a:rPr lang="zh-CN" altLang="en-US" smtClean="0"/>
              <a:t>分享</a:t>
            </a:r>
            <a:r>
              <a:rPr lang="en-US" altLang="zh-CN" smtClean="0"/>
              <a:t>·</a:t>
            </a:r>
            <a:r>
              <a:rPr lang="zh-CN" altLang="en-US" smtClean="0"/>
              <a:t>共进步</a:t>
            </a: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-26894" y="5768788"/>
            <a:ext cx="9359153" cy="1129553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46299" y="5430234"/>
            <a:ext cx="2499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t>网管产品部 </a:t>
            </a:r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</a:rPr>
              <a:t>BOMC</a:t>
            </a:r>
            <a:r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t>项目组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4008" y="605098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rgbClr val="00B0F0"/>
                </a:solidFill>
              </a:rPr>
              <a:t>NumberUtils </a:t>
            </a:r>
            <a:r>
              <a:rPr lang="en-US" altLang="zh-CN">
                <a:solidFill>
                  <a:srgbClr val="00B0F0"/>
                </a:solidFill>
              </a:rPr>
              <a:t>– </a:t>
            </a:r>
            <a:r>
              <a:rPr lang="zh-CN" altLang="en-US">
                <a:solidFill>
                  <a:srgbClr val="00B0F0"/>
                </a:solidFill>
              </a:rPr>
              <a:t>实用</a:t>
            </a:r>
            <a:r>
              <a:rPr lang="zh-CN" altLang="en-US" smtClean="0">
                <a:solidFill>
                  <a:srgbClr val="00B0F0"/>
                </a:solidFill>
              </a:rPr>
              <a:t>的</a:t>
            </a:r>
            <a:r>
              <a:rPr lang="zh-CN" altLang="en-US">
                <a:solidFill>
                  <a:srgbClr val="00B0F0"/>
                </a:solidFill>
              </a:rPr>
              <a:t>数字</a:t>
            </a:r>
            <a:r>
              <a:rPr lang="zh-CN" altLang="en-US" smtClean="0">
                <a:solidFill>
                  <a:srgbClr val="00B0F0"/>
                </a:solidFill>
              </a:rPr>
              <a:t>操作</a:t>
            </a:r>
            <a:r>
              <a:rPr lang="zh-CN" altLang="en-US">
                <a:solidFill>
                  <a:srgbClr val="00B0F0"/>
                </a:solidFill>
              </a:rPr>
              <a:t>类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57620" y="1930661"/>
            <a:ext cx="79574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tabLst>
                <a:tab pos="4303713" algn="l"/>
              </a:tabLst>
            </a:pPr>
            <a:r>
              <a:rPr lang="zh-CN" altLang="en-US" sz="2000" smtClean="0"/>
              <a:t>为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数字类提供了强大的操作工具，包括数字创建、数字比较、数字判断、计算最值、字符转数字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isNumber/Digits/Parsabel</a:t>
            </a:r>
            <a:r>
              <a:rPr lang="en-US" altLang="zh-CN" sz="2000" smtClean="0"/>
              <a:t> - </a:t>
            </a:r>
            <a:r>
              <a:rPr lang="zh-CN" altLang="en-US" sz="2000" smtClean="0"/>
              <a:t>判断字符串是否为合法数字</a:t>
            </a:r>
            <a:r>
              <a:rPr lang="en-US" altLang="zh-CN" sz="2000" smtClean="0"/>
              <a:t>/</a:t>
            </a:r>
            <a:r>
              <a:rPr lang="zh-CN" altLang="en-US" sz="2000" smtClean="0"/>
              <a:t>小数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toInt/Float/Long/Short</a:t>
            </a:r>
            <a:r>
              <a:rPr lang="en-US" altLang="zh-CN" sz="2000" smtClean="0"/>
              <a:t> - </a:t>
            </a:r>
            <a:r>
              <a:rPr lang="zh-CN" altLang="en-US" sz="2000" smtClean="0"/>
              <a:t>字符串转换为数字，失败时为默认值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createInteger/Double/Float/Double</a:t>
            </a:r>
            <a:r>
              <a:rPr lang="en-US" altLang="zh-CN" sz="2000"/>
              <a:t> - </a:t>
            </a:r>
            <a:r>
              <a:rPr lang="zh-CN" altLang="en-US" sz="2000"/>
              <a:t>字符串转换</a:t>
            </a:r>
            <a:r>
              <a:rPr lang="zh-CN" altLang="en-US" sz="2000"/>
              <a:t>为</a:t>
            </a:r>
            <a:r>
              <a:rPr lang="zh-CN" altLang="en-US" sz="2000" smtClean="0"/>
              <a:t>数字，</a:t>
            </a:r>
            <a:r>
              <a:rPr lang="en-US" altLang="zh-CN" sz="2000" smtClean="0"/>
              <a:t>null</a:t>
            </a:r>
            <a:r>
              <a:rPr lang="zh-CN" altLang="en-US" sz="2000" smtClean="0"/>
              <a:t>被转换为</a:t>
            </a:r>
            <a:r>
              <a:rPr lang="en-US" altLang="zh-CN" sz="2000" smtClean="0"/>
              <a:t>null</a:t>
            </a:r>
            <a:r>
              <a:rPr lang="zh-CN" altLang="en-US" sz="2000" smtClean="0"/>
              <a:t>，转换失败时抛出异常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max/min</a:t>
            </a:r>
            <a:r>
              <a:rPr lang="en-US" altLang="zh-CN" sz="2000" smtClean="0"/>
              <a:t> - </a:t>
            </a:r>
            <a:r>
              <a:rPr lang="zh-CN" altLang="en-US" sz="2000" smtClean="0"/>
              <a:t>计算多个数字的最大值，最小值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 smtClean="0"/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19905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 8"/>
          <p:cNvSpPr/>
          <p:nvPr/>
        </p:nvSpPr>
        <p:spPr>
          <a:xfrm rot="11310036">
            <a:off x="2943761" y="2139273"/>
            <a:ext cx="670691" cy="369635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3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53" y="306504"/>
            <a:ext cx="9036281" cy="814508"/>
          </a:xfrm>
        </p:spPr>
        <p:txBody>
          <a:bodyPr>
            <a:normAutofit/>
          </a:bodyPr>
          <a:lstStyle/>
          <a:p>
            <a:r>
              <a:rPr lang="en-US" altLang="zh-CN" sz="3600" smtClean="0">
                <a:solidFill>
                  <a:srgbClr val="00B0F0"/>
                </a:solidFill>
              </a:rPr>
              <a:t>NumberUtils – </a:t>
            </a:r>
            <a:r>
              <a:rPr lang="zh-CN" altLang="en-US" sz="3600" smtClean="0">
                <a:solidFill>
                  <a:srgbClr val="00B0F0"/>
                </a:solidFill>
              </a:rPr>
              <a:t>数字转换</a:t>
            </a:r>
            <a:endParaRPr lang="zh-CN" altLang="en-US" sz="3600">
              <a:solidFill>
                <a:srgbClr val="00B0F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-128314" y="4326842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892118" y="3579560"/>
            <a:ext cx="1711585" cy="171158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665167" y="4718268"/>
            <a:ext cx="1810087" cy="1810087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1442961" y="1892422"/>
            <a:ext cx="3220571" cy="3220571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任意多边形 25"/>
          <p:cNvSpPr/>
          <p:nvPr/>
        </p:nvSpPr>
        <p:spPr>
          <a:xfrm rot="11310036">
            <a:off x="1641952" y="1363611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71171" y="1261931"/>
            <a:ext cx="778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Integer.parseInt</a:t>
            </a:r>
            <a:r>
              <a:rPr lang="zh-CN" altLang="en-US" smtClean="0"/>
              <a:t>可能抛出数字格式错误异常，需要在异常中处理默认值</a:t>
            </a:r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1482028" y="3579560"/>
            <a:ext cx="80863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35"/>
          <p:cNvSpPr/>
          <p:nvPr/>
        </p:nvSpPr>
        <p:spPr>
          <a:xfrm rot="11310036">
            <a:off x="1636704" y="3760393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065923" y="3658713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NumberUtis</a:t>
            </a:r>
            <a:r>
              <a:rPr lang="zh-CN" altLang="en-US" smtClean="0"/>
              <a:t>将不会抛出异常，默认值为</a:t>
            </a:r>
            <a:r>
              <a:rPr lang="en-US" altLang="zh-CN" smtClean="0"/>
              <a:t>0</a:t>
            </a:r>
            <a:r>
              <a:rPr lang="zh-CN" altLang="en-US" smtClean="0"/>
              <a:t>或自定义默认值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64228" y="1744357"/>
            <a:ext cx="609055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try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num = Integer.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parseInt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"xxx"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catch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(NumberFormatException e){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num 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58980" y="4089811"/>
            <a:ext cx="739684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num = NumberUtils.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toInt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"10"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    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//num = 10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num = NumberUtils.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toInt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"xxx"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   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//num = 0 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num = NumberUtils.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toInt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"xxx"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//num = 1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53" y="306504"/>
            <a:ext cx="9036281" cy="814508"/>
          </a:xfrm>
        </p:spPr>
        <p:txBody>
          <a:bodyPr>
            <a:normAutofit/>
          </a:bodyPr>
          <a:lstStyle/>
          <a:p>
            <a:r>
              <a:rPr lang="en-US" altLang="zh-CN" sz="3600" smtClean="0">
                <a:solidFill>
                  <a:srgbClr val="00B0F0"/>
                </a:solidFill>
              </a:rPr>
              <a:t>NumberUtils – </a:t>
            </a:r>
            <a:r>
              <a:rPr lang="zh-CN" altLang="en-US" sz="3600" smtClean="0">
                <a:solidFill>
                  <a:srgbClr val="00B0F0"/>
                </a:solidFill>
              </a:rPr>
              <a:t>数字判断</a:t>
            </a:r>
            <a:endParaRPr lang="zh-CN" altLang="en-US" sz="3600">
              <a:solidFill>
                <a:srgbClr val="00B0F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-128314" y="4326842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892118" y="3579560"/>
            <a:ext cx="1711585" cy="171158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665167" y="4718268"/>
            <a:ext cx="1810087" cy="1810087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1442961" y="1892422"/>
            <a:ext cx="3220571" cy="3220571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任意多边形 25"/>
          <p:cNvSpPr/>
          <p:nvPr/>
        </p:nvSpPr>
        <p:spPr>
          <a:xfrm rot="11310036">
            <a:off x="1641952" y="1363611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71171" y="126193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isDigits – </a:t>
            </a:r>
            <a:r>
              <a:rPr lang="zh-CN" altLang="en-US" smtClean="0"/>
              <a:t>字符串仅包含数字字符</a:t>
            </a:r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1487276" y="2699132"/>
            <a:ext cx="80863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11310036">
            <a:off x="1641952" y="2857561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071171" y="2755881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isNumber – </a:t>
            </a:r>
            <a:r>
              <a:rPr lang="zh-CN" altLang="en-US" smtClean="0"/>
              <a:t>字符串是一个合法的</a:t>
            </a:r>
            <a:r>
              <a:rPr lang="en-US" altLang="zh-CN" smtClean="0"/>
              <a:t>Java</a:t>
            </a:r>
            <a:r>
              <a:rPr lang="zh-CN" altLang="en-US" smtClean="0"/>
              <a:t>数字</a:t>
            </a:r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1487276" y="4228641"/>
            <a:ext cx="80863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35"/>
          <p:cNvSpPr/>
          <p:nvPr/>
        </p:nvSpPr>
        <p:spPr>
          <a:xfrm rot="11310036">
            <a:off x="1641952" y="4409474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071171" y="4307794"/>
            <a:ext cx="61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isParsable – </a:t>
            </a:r>
            <a:r>
              <a:rPr lang="zh-CN" altLang="en-US" smtClean="0"/>
              <a:t>判断是否可以解析，可在调用</a:t>
            </a:r>
            <a:r>
              <a:rPr lang="en-US" altLang="zh-CN" smtClean="0"/>
              <a:t>parsXXX</a:t>
            </a:r>
            <a:r>
              <a:rPr lang="zh-CN" altLang="en-US" smtClean="0"/>
              <a:t>前使用</a:t>
            </a:r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64576" y="1702080"/>
            <a:ext cx="785907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(NumberUtils.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isDigits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"11"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)){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System.</a:t>
            </a: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"str contains only digit characters."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364576" y="3125213"/>
            <a:ext cx="751350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(NumberUtils.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isNumber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"11.1"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)){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System.</a:t>
            </a: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"str is a valid Java number."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64228" y="4715259"/>
            <a:ext cx="601604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(NumberUtils.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isParsable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"11.1"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)){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System.</a:t>
            </a: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"str is a parsable number"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2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4008" y="605098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rgbClr val="00B0F0"/>
                </a:solidFill>
              </a:rPr>
              <a:t>DateUtils </a:t>
            </a:r>
            <a:r>
              <a:rPr lang="en-US" altLang="zh-CN">
                <a:solidFill>
                  <a:srgbClr val="00B0F0"/>
                </a:solidFill>
              </a:rPr>
              <a:t>– </a:t>
            </a:r>
            <a:r>
              <a:rPr lang="zh-CN" altLang="en-US" smtClean="0">
                <a:solidFill>
                  <a:srgbClr val="00B0F0"/>
                </a:solidFill>
              </a:rPr>
              <a:t>实用的</a:t>
            </a:r>
            <a:r>
              <a:rPr lang="zh-CN" altLang="en-US">
                <a:solidFill>
                  <a:srgbClr val="00B0F0"/>
                </a:solidFill>
              </a:rPr>
              <a:t>日期</a:t>
            </a:r>
            <a:r>
              <a:rPr lang="zh-CN" altLang="en-US" smtClean="0">
                <a:solidFill>
                  <a:srgbClr val="00B0F0"/>
                </a:solidFill>
              </a:rPr>
              <a:t>操作</a:t>
            </a:r>
            <a:r>
              <a:rPr lang="zh-CN" altLang="en-US">
                <a:solidFill>
                  <a:srgbClr val="00B0F0"/>
                </a:solidFill>
              </a:rPr>
              <a:t>类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57620" y="1930661"/>
            <a:ext cx="7957458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tabLst>
                <a:tab pos="4303713" algn="l"/>
              </a:tabLst>
            </a:pPr>
            <a:r>
              <a:rPr lang="zh-CN" altLang="en-US" sz="2000" smtClean="0"/>
              <a:t>提供一套用于操作</a:t>
            </a:r>
            <a:r>
              <a:rPr lang="en-US" altLang="zh-CN" sz="2000" smtClean="0"/>
              <a:t>Calender</a:t>
            </a:r>
            <a:r>
              <a:rPr lang="zh-CN" altLang="en-US" sz="2000" smtClean="0"/>
              <a:t>和</a:t>
            </a:r>
            <a:r>
              <a:rPr lang="en-US" altLang="zh-CN" sz="2000" smtClean="0"/>
              <a:t>Date</a:t>
            </a:r>
            <a:r>
              <a:rPr lang="zh-CN" altLang="en-US" sz="2000" smtClean="0"/>
              <a:t>类的工具，包括时间增减、时间取整、时间解析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/>
              <a:t>parseDate</a:t>
            </a:r>
            <a:r>
              <a:rPr lang="en-US" altLang="zh-CN" sz="2000"/>
              <a:t> – </a:t>
            </a:r>
            <a:r>
              <a:rPr lang="zh-CN" altLang="en-US" sz="2000"/>
              <a:t>时间</a:t>
            </a:r>
            <a:r>
              <a:rPr lang="zh-CN" altLang="en-US" sz="2000" smtClean="0"/>
              <a:t>解析</a:t>
            </a:r>
            <a:endParaRPr lang="en-US" altLang="zh-CN" sz="2000" b="1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addDays/Hours/Months/Secondes/Weeks/Years – </a:t>
            </a:r>
            <a:r>
              <a:rPr lang="zh-CN" altLang="en-US" sz="2000" smtClean="0"/>
              <a:t>时间增减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setDays/Hours/Months/Secondes/Weeks/Years </a:t>
            </a:r>
            <a:r>
              <a:rPr lang="en-US" altLang="zh-CN" sz="2000" b="1"/>
              <a:t>– </a:t>
            </a:r>
            <a:r>
              <a:rPr lang="zh-CN" altLang="en-US" sz="2000" smtClean="0"/>
              <a:t>时间设置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ceiling/truncate/round</a:t>
            </a:r>
            <a:r>
              <a:rPr lang="en-US" altLang="zh-CN" sz="2000" smtClean="0"/>
              <a:t> – </a:t>
            </a:r>
            <a:r>
              <a:rPr lang="zh-CN" altLang="en-US" sz="2000" smtClean="0"/>
              <a:t>时间取整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 smtClean="0"/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19905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 8"/>
          <p:cNvSpPr/>
          <p:nvPr/>
        </p:nvSpPr>
        <p:spPr>
          <a:xfrm rot="11310036">
            <a:off x="2943761" y="2139273"/>
            <a:ext cx="670691" cy="369635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6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53" y="306504"/>
            <a:ext cx="9036281" cy="814508"/>
          </a:xfrm>
        </p:spPr>
        <p:txBody>
          <a:bodyPr>
            <a:normAutofit/>
          </a:bodyPr>
          <a:lstStyle/>
          <a:p>
            <a:r>
              <a:rPr lang="en-US" altLang="zh-CN" sz="3600" smtClean="0">
                <a:solidFill>
                  <a:srgbClr val="00B0F0"/>
                </a:solidFill>
              </a:rPr>
              <a:t>DateUtils – parseDate </a:t>
            </a:r>
            <a:r>
              <a:rPr lang="zh-CN" altLang="en-US" sz="3600" smtClean="0">
                <a:solidFill>
                  <a:srgbClr val="00B0F0"/>
                </a:solidFill>
              </a:rPr>
              <a:t>时间解析</a:t>
            </a:r>
            <a:endParaRPr lang="zh-CN" altLang="en-US" sz="3600">
              <a:solidFill>
                <a:srgbClr val="00B0F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-128314" y="4326842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892118" y="3579560"/>
            <a:ext cx="1711585" cy="171158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665167" y="4718268"/>
            <a:ext cx="1810087" cy="1810087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1442961" y="1892422"/>
            <a:ext cx="3220571" cy="3220571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任意多边形 25"/>
          <p:cNvSpPr/>
          <p:nvPr/>
        </p:nvSpPr>
        <p:spPr>
          <a:xfrm rot="11310036">
            <a:off x="1630935" y="1440729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60154" y="1339049"/>
            <a:ext cx="854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DateUtils.parseDate </a:t>
            </a:r>
            <a:r>
              <a:rPr lang="zh-CN" altLang="en-US" smtClean="0"/>
              <a:t>可以传入多个解析模式进行匹配，满足其中一个即可转换成功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91508" y="1825859"/>
            <a:ext cx="897301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try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String[] patterns = {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"yyyy-MM-dd HH:mm:ss"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"yyyy/MM/dd HH:mm:ss"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date = DateUtils.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parseDate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"2015/05/20 10:23:12"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patterns)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//OK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catch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(ParseException e)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e.printStackTrace()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53" y="306504"/>
            <a:ext cx="9036281" cy="814508"/>
          </a:xfrm>
        </p:spPr>
        <p:txBody>
          <a:bodyPr>
            <a:normAutofit/>
          </a:bodyPr>
          <a:lstStyle/>
          <a:p>
            <a:r>
              <a:rPr lang="en-US" altLang="zh-CN" sz="3600" smtClean="0">
                <a:solidFill>
                  <a:srgbClr val="00B0F0"/>
                </a:solidFill>
              </a:rPr>
              <a:t>DateUtils – </a:t>
            </a:r>
            <a:r>
              <a:rPr lang="zh-CN" altLang="en-US" sz="3600" smtClean="0">
                <a:solidFill>
                  <a:srgbClr val="00B0F0"/>
                </a:solidFill>
              </a:rPr>
              <a:t>时间增减</a:t>
            </a:r>
            <a:endParaRPr lang="zh-CN" altLang="en-US" sz="3600">
              <a:solidFill>
                <a:srgbClr val="00B0F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-128314" y="4326842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892118" y="3579560"/>
            <a:ext cx="1711585" cy="171158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665167" y="4718268"/>
            <a:ext cx="1810087" cy="1810087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1442961" y="1892422"/>
            <a:ext cx="3220571" cy="3220571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任意多边形 25"/>
          <p:cNvSpPr/>
          <p:nvPr/>
        </p:nvSpPr>
        <p:spPr>
          <a:xfrm rot="11310036">
            <a:off x="1630935" y="1440729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60154" y="1339049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JDK</a:t>
            </a:r>
            <a:r>
              <a:rPr lang="zh-CN" altLang="en-US" smtClean="0"/>
              <a:t>原生方法操作时间，需要通过</a:t>
            </a:r>
            <a:r>
              <a:rPr lang="en-US" altLang="zh-CN" smtClean="0"/>
              <a:t>Calendar</a:t>
            </a:r>
            <a:r>
              <a:rPr lang="zh-CN" altLang="en-US" smtClean="0"/>
              <a:t>类，较为繁琐</a:t>
            </a:r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46750" y="1804694"/>
            <a:ext cx="561844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Calendar c = Calendar.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getInstance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c.setTime(date)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c.add(Calendar.</a:t>
            </a: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DAY_OF_MONTH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c.add(Calendar.</a:t>
            </a: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HOUR_OF_DAY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c.add(Calendar.</a:t>
            </a: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MONTH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443209" y="3349129"/>
            <a:ext cx="80863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11310036">
            <a:off x="1630935" y="3561636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60154" y="3459956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DateUtils</a:t>
            </a:r>
            <a:r>
              <a:rPr lang="zh-CN" altLang="en-US" smtClean="0"/>
              <a:t>操作时间，方法直观，使用便捷</a:t>
            </a:r>
            <a:endParaRPr lang="zh-CN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46750" y="3937884"/>
            <a:ext cx="411202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date = DateUtils.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addDays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(date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date = DateUtils.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addHours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(date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date = DateUtils.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addMonths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(date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53" y="306504"/>
            <a:ext cx="9036281" cy="814508"/>
          </a:xfrm>
        </p:spPr>
        <p:txBody>
          <a:bodyPr>
            <a:normAutofit/>
          </a:bodyPr>
          <a:lstStyle/>
          <a:p>
            <a:r>
              <a:rPr lang="en-US" altLang="zh-CN" sz="3600" smtClean="0">
                <a:solidFill>
                  <a:srgbClr val="00B0F0"/>
                </a:solidFill>
              </a:rPr>
              <a:t>DateUtils – </a:t>
            </a:r>
            <a:r>
              <a:rPr lang="zh-CN" altLang="en-US" sz="3600" smtClean="0">
                <a:solidFill>
                  <a:srgbClr val="00B0F0"/>
                </a:solidFill>
              </a:rPr>
              <a:t>时间取整</a:t>
            </a:r>
            <a:endParaRPr lang="zh-CN" altLang="en-US" sz="3600">
              <a:solidFill>
                <a:srgbClr val="00B0F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-128314" y="4326842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892118" y="3579560"/>
            <a:ext cx="1711585" cy="171158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665167" y="4718268"/>
            <a:ext cx="1810087" cy="1810087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1442961" y="1892422"/>
            <a:ext cx="3220571" cy="3220571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任意多边形 25"/>
          <p:cNvSpPr/>
          <p:nvPr/>
        </p:nvSpPr>
        <p:spPr>
          <a:xfrm rot="11310036">
            <a:off x="1630935" y="1440729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60154" y="1339049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利用</a:t>
            </a:r>
            <a:r>
              <a:rPr lang="en-US" altLang="zh-CN" smtClean="0"/>
              <a:t>truncate</a:t>
            </a:r>
            <a:r>
              <a:rPr lang="zh-CN" altLang="en-US" smtClean="0"/>
              <a:t>取今天的零点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458931" y="2801640"/>
            <a:ext cx="80863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11310036">
            <a:off x="1646657" y="3014147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75876" y="2912467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利用</a:t>
            </a:r>
            <a:r>
              <a:rPr lang="en-US" altLang="zh-CN" smtClean="0"/>
              <a:t>ceilling</a:t>
            </a:r>
            <a:r>
              <a:rPr lang="zh-CN" altLang="en-US" smtClean="0"/>
              <a:t>取明天的零点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46750" y="1926418"/>
            <a:ext cx="69172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Date today = DateUtils.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truncate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(now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Calendar.</a:t>
            </a: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DAY_OF_MONTH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62472" y="3481930"/>
            <a:ext cx="6356227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Date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DateUtils.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ceiling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(now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Calendar.</a:t>
            </a: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DAY_OF_MONTH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458931" y="4407853"/>
            <a:ext cx="80863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 16"/>
          <p:cNvSpPr/>
          <p:nvPr/>
        </p:nvSpPr>
        <p:spPr>
          <a:xfrm rot="11310036">
            <a:off x="1646657" y="4620360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75876" y="4518680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利用</a:t>
            </a:r>
            <a:r>
              <a:rPr lang="en-US" altLang="zh-CN" smtClean="0"/>
              <a:t>round</a:t>
            </a:r>
            <a:r>
              <a:rPr lang="zh-CN" altLang="en-US" smtClean="0"/>
              <a:t>进行日期的四舍五入</a:t>
            </a:r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404535" y="4995223"/>
            <a:ext cx="680506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Date round = DateUtils.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ceiling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(now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Calendar.</a:t>
            </a: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DAY_OF_MONTH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4008" y="605098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rgbClr val="00B0F0"/>
                </a:solidFill>
              </a:rPr>
              <a:t>Validate – </a:t>
            </a:r>
            <a:r>
              <a:rPr lang="zh-CN" altLang="en-US" smtClean="0">
                <a:solidFill>
                  <a:srgbClr val="00B0F0"/>
                </a:solidFill>
              </a:rPr>
              <a:t>实用的断言校验工具类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57620" y="1930661"/>
            <a:ext cx="7957458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tabLst>
                <a:tab pos="4303713" algn="l"/>
              </a:tabLst>
            </a:pPr>
            <a:r>
              <a:rPr lang="zh-CN" altLang="en-US" sz="2000" smtClean="0"/>
              <a:t>提供一套断言校验工具方法，若断言不成立，校验方法抛出系统异常，并可以自定义异常文本信息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notEmpty</a:t>
            </a:r>
            <a:r>
              <a:rPr lang="en-US" altLang="zh-CN" sz="2000" smtClean="0"/>
              <a:t> – </a:t>
            </a:r>
            <a:r>
              <a:rPr lang="zh-CN" altLang="en-US" sz="2000" smtClean="0"/>
              <a:t>集合</a:t>
            </a:r>
            <a:r>
              <a:rPr lang="en-US" altLang="zh-CN" sz="2000" smtClean="0"/>
              <a:t>/</a:t>
            </a:r>
            <a:r>
              <a:rPr lang="zh-CN" altLang="en-US" sz="2000" smtClean="0"/>
              <a:t>字符串</a:t>
            </a:r>
            <a:r>
              <a:rPr lang="en-US" altLang="zh-CN" sz="2000" smtClean="0"/>
              <a:t>/Map</a:t>
            </a:r>
            <a:r>
              <a:rPr lang="zh-CN" altLang="en-US" sz="2000" smtClean="0"/>
              <a:t>不为空断言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notBlank </a:t>
            </a:r>
            <a:r>
              <a:rPr lang="en-US" altLang="zh-CN" sz="2000" smtClean="0"/>
              <a:t>– </a:t>
            </a:r>
            <a:r>
              <a:rPr lang="zh-CN" altLang="en-US" sz="2000" smtClean="0"/>
              <a:t>字符不为空断言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notNull </a:t>
            </a:r>
            <a:r>
              <a:rPr lang="en-US" altLang="zh-CN" sz="2000" smtClean="0"/>
              <a:t>– </a:t>
            </a:r>
            <a:r>
              <a:rPr lang="zh-CN" altLang="en-US" sz="2000" smtClean="0"/>
              <a:t>对象不为空断言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validState/isTrue </a:t>
            </a:r>
            <a:r>
              <a:rPr lang="en-US" altLang="zh-CN" sz="2000" smtClean="0"/>
              <a:t>– </a:t>
            </a:r>
            <a:r>
              <a:rPr lang="zh-CN" altLang="en-US" sz="2000" smtClean="0"/>
              <a:t>布尔表达式断言</a:t>
            </a:r>
            <a:r>
              <a:rPr lang="en-US" altLang="zh-CN" sz="2000" smtClean="0"/>
              <a:t>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between</a:t>
            </a:r>
            <a:r>
              <a:rPr lang="en-US" altLang="zh-CN" sz="2000" smtClean="0"/>
              <a:t> – </a:t>
            </a:r>
            <a:r>
              <a:rPr lang="zh-CN" altLang="en-US" sz="2000" smtClean="0"/>
              <a:t>区间匹配断言</a:t>
            </a:r>
            <a:endParaRPr lang="en-US" altLang="zh-CN" sz="2000" smtClean="0"/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19905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 8"/>
          <p:cNvSpPr/>
          <p:nvPr/>
        </p:nvSpPr>
        <p:spPr>
          <a:xfrm rot="11310036">
            <a:off x="2943761" y="2139273"/>
            <a:ext cx="670691" cy="369635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53" y="306504"/>
            <a:ext cx="9036281" cy="814508"/>
          </a:xfrm>
        </p:spPr>
        <p:txBody>
          <a:bodyPr>
            <a:normAutofit/>
          </a:bodyPr>
          <a:lstStyle/>
          <a:p>
            <a:r>
              <a:rPr lang="en-US" altLang="zh-CN" sz="3600" smtClean="0">
                <a:solidFill>
                  <a:srgbClr val="00B0F0"/>
                </a:solidFill>
              </a:rPr>
              <a:t>Validate – </a:t>
            </a:r>
            <a:r>
              <a:rPr lang="zh-CN" altLang="en-US" sz="3600" smtClean="0">
                <a:solidFill>
                  <a:srgbClr val="00B0F0"/>
                </a:solidFill>
              </a:rPr>
              <a:t>断言校验</a:t>
            </a:r>
            <a:endParaRPr lang="zh-CN" altLang="en-US" sz="3600">
              <a:solidFill>
                <a:srgbClr val="00B0F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-128314" y="4326842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892118" y="3579560"/>
            <a:ext cx="1711585" cy="171158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665167" y="4718268"/>
            <a:ext cx="1810087" cy="1810087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1442961" y="1892422"/>
            <a:ext cx="3220571" cy="3220571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任意多边形 25"/>
          <p:cNvSpPr/>
          <p:nvPr/>
        </p:nvSpPr>
        <p:spPr>
          <a:xfrm rot="11310036">
            <a:off x="1630935" y="1440729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60154" y="133904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利用</a:t>
            </a:r>
            <a:r>
              <a:rPr lang="en-US" altLang="zh-CN" smtClean="0"/>
              <a:t>isEmpty</a:t>
            </a:r>
            <a:r>
              <a:rPr lang="zh-CN" altLang="en-US" smtClean="0"/>
              <a:t>可以校验字符串、集合、</a:t>
            </a:r>
            <a:r>
              <a:rPr lang="en-US" altLang="zh-CN" smtClean="0"/>
              <a:t>Map</a:t>
            </a:r>
            <a:r>
              <a:rPr lang="zh-CN" altLang="en-US" smtClean="0"/>
              <a:t>、数组，校验失败会抛出异常文本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447657" y="3591792"/>
            <a:ext cx="80863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11310036">
            <a:off x="1635383" y="3804299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64602" y="3702619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利用</a:t>
            </a:r>
            <a:r>
              <a:rPr lang="en-US" altLang="zh-CN" smtClean="0"/>
              <a:t>notNull</a:t>
            </a:r>
            <a:r>
              <a:rPr lang="zh-CN" altLang="en-US" smtClean="0"/>
              <a:t>校验对象不为空</a:t>
            </a: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280129" y="1732799"/>
            <a:ext cx="725390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Validate.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notEmpty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(string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"string is empty, param=%s"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"12345"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Validate.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notEmpty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(list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"list is empty"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Validate.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notEmpty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(map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"map is empty"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Validate.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notEmpty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(array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"array is empty"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3180" y="2826996"/>
            <a:ext cx="8053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java.lang.IllegalArgumentException: string is empty, param=12345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280129" y="4204291"/>
            <a:ext cx="702948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Validate.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notNull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(object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"object is null, param=%s"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"12345"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30020" y="4675185"/>
            <a:ext cx="6929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java.lang.NullPointerException: object is null, param=12345</a:t>
            </a:r>
          </a:p>
        </p:txBody>
      </p:sp>
    </p:spTree>
    <p:extLst>
      <p:ext uri="{BB962C8B-B14F-4D97-AF65-F5344CB8AC3E}">
        <p14:creationId xmlns:p14="http://schemas.microsoft.com/office/powerpoint/2010/main" val="155852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53" y="306504"/>
            <a:ext cx="9036281" cy="814508"/>
          </a:xfrm>
        </p:spPr>
        <p:txBody>
          <a:bodyPr>
            <a:normAutofit/>
          </a:bodyPr>
          <a:lstStyle/>
          <a:p>
            <a:r>
              <a:rPr lang="en-US" altLang="zh-CN" sz="3600" smtClean="0">
                <a:solidFill>
                  <a:srgbClr val="00B0F0"/>
                </a:solidFill>
              </a:rPr>
              <a:t>Validate – </a:t>
            </a:r>
            <a:r>
              <a:rPr lang="zh-CN" altLang="en-US" sz="3600" smtClean="0">
                <a:solidFill>
                  <a:srgbClr val="00B0F0"/>
                </a:solidFill>
              </a:rPr>
              <a:t>断言校验</a:t>
            </a:r>
            <a:endParaRPr lang="zh-CN" altLang="en-US" sz="3600">
              <a:solidFill>
                <a:srgbClr val="00B0F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-128314" y="4326842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892118" y="3579560"/>
            <a:ext cx="1711585" cy="171158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665167" y="4718268"/>
            <a:ext cx="1810087" cy="1810087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1442961" y="1892422"/>
            <a:ext cx="3220571" cy="3220571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任意多边形 25"/>
          <p:cNvSpPr/>
          <p:nvPr/>
        </p:nvSpPr>
        <p:spPr>
          <a:xfrm rot="11310036">
            <a:off x="1630935" y="1440729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60154" y="1339049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利用</a:t>
            </a:r>
            <a:r>
              <a:rPr lang="en-US" altLang="zh-CN" smtClean="0"/>
              <a:t>notBlank</a:t>
            </a:r>
            <a:r>
              <a:rPr lang="zh-CN" altLang="en-US" smtClean="0"/>
              <a:t>可以校验字符串</a:t>
            </a:r>
            <a:r>
              <a:rPr lang="zh-CN" altLang="en-US"/>
              <a:t>不</a:t>
            </a:r>
            <a:r>
              <a:rPr lang="zh-CN" altLang="en-US" smtClean="0"/>
              <a:t>为空（空白）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443209" y="2925362"/>
            <a:ext cx="80863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11310036">
            <a:off x="1630935" y="3148886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60154" y="3047206"/>
            <a:ext cx="506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利用</a:t>
            </a:r>
            <a:r>
              <a:rPr lang="en-US" altLang="zh-CN" smtClean="0"/>
              <a:t>validState</a:t>
            </a:r>
            <a:r>
              <a:rPr lang="zh-CN" altLang="en-US" smtClean="0"/>
              <a:t>和</a:t>
            </a:r>
            <a:r>
              <a:rPr lang="en-US" altLang="zh-CN" smtClean="0"/>
              <a:t>isTrue</a:t>
            </a:r>
            <a:r>
              <a:rPr lang="zh-CN" altLang="en-US" smtClean="0"/>
              <a:t>校验任意布尔表达式成立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280129" y="2280754"/>
            <a:ext cx="8053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java.lang.IllegalArgumentException: string is blank, param=12345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280129" y="1853910"/>
            <a:ext cx="736611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Validate.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notBlank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(string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"string is blank, param=%s"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"12345"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280129" y="3593352"/>
            <a:ext cx="792717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Validate.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validState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(booleanExpression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"state is not match"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Validate.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isTrue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(booleanExpression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"boolean expression is not true"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11311" y="4326842"/>
            <a:ext cx="59073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java.lang.IllegalStateException: state is not match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410158" y="4870667"/>
            <a:ext cx="80863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35"/>
          <p:cNvSpPr/>
          <p:nvPr/>
        </p:nvSpPr>
        <p:spPr>
          <a:xfrm rot="11310036">
            <a:off x="1597884" y="5094191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027103" y="4992511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利用</a:t>
            </a:r>
            <a:r>
              <a:rPr lang="en-US" altLang="zh-CN" smtClean="0"/>
              <a:t>between</a:t>
            </a:r>
            <a:r>
              <a:rPr lang="zh-CN" altLang="en-US" smtClean="0"/>
              <a:t>进行区间校验</a:t>
            </a:r>
            <a:endParaRPr lang="zh-CN" altLang="en-US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2280129" y="5422076"/>
            <a:ext cx="892402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Validate.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exclusiveBetween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5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value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"the target value not between 1 and 5"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Validate.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exclusiveBetween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(now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tomorrow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value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the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date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not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between now and tomorrow"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4008" y="605098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rgbClr val="00B0F0"/>
                </a:solidFill>
              </a:rPr>
              <a:t>Apache Commons </a:t>
            </a:r>
            <a:r>
              <a:rPr lang="zh-CN" altLang="en-US" smtClean="0">
                <a:solidFill>
                  <a:srgbClr val="00B0F0"/>
                </a:solidFill>
              </a:rPr>
              <a:t>简介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74572" y="2108027"/>
            <a:ext cx="795745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/>
              <a:t>Apache</a:t>
            </a:r>
            <a:r>
              <a:rPr lang="zh-CN" altLang="en-US" sz="2000"/>
              <a:t>基金会创建并维护的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类库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/>
              <a:t>提供了许多类使得开发者的常见任务变得简单，同时减少</a:t>
            </a:r>
            <a:r>
              <a:rPr lang="zh-CN" altLang="en-US" sz="2000" smtClean="0"/>
              <a:t>重复代码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/>
              <a:t>由经验丰富的开发者维护，对各种问题的边界条件考虑</a:t>
            </a:r>
            <a:r>
              <a:rPr lang="zh-CN" altLang="en-US" sz="2000" smtClean="0"/>
              <a:t>周到</a:t>
            </a:r>
            <a:endParaRPr lang="en-US" altLang="zh-CN" sz="200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smtClean="0"/>
              <a:t>版本不断演进，持续</a:t>
            </a:r>
            <a:r>
              <a:rPr lang="zh-CN" altLang="en-US" sz="2000"/>
              <a:t>修复</a:t>
            </a:r>
            <a:r>
              <a:rPr lang="zh-CN" altLang="en-US" sz="2000" smtClean="0"/>
              <a:t>相关</a:t>
            </a:r>
            <a:r>
              <a:rPr lang="en-US" altLang="zh-CN" sz="2000" smtClean="0"/>
              <a:t>BUG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/>
              <a:t>极</a:t>
            </a:r>
            <a:r>
              <a:rPr lang="zh-CN" altLang="en-US" sz="2000" smtClean="0"/>
              <a:t>少依赖</a:t>
            </a:r>
            <a:r>
              <a:rPr lang="en-US" altLang="zh-CN" sz="2000" smtClean="0"/>
              <a:t>JDK</a:t>
            </a:r>
            <a:r>
              <a:rPr lang="zh-CN" altLang="en-US" sz="2000" smtClean="0"/>
              <a:t>本身之外的</a:t>
            </a:r>
            <a:r>
              <a:rPr lang="en-US" altLang="zh-CN" sz="2000" smtClean="0"/>
              <a:t>Library</a:t>
            </a:r>
            <a:r>
              <a:rPr lang="zh-CN" altLang="en-US" sz="2000" smtClean="0"/>
              <a:t>，易于构建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smtClean="0"/>
              <a:t>SSH</a:t>
            </a:r>
            <a:r>
              <a:rPr lang="zh-CN" altLang="en-US" sz="2000" smtClean="0"/>
              <a:t>框架依赖，无需引入额外的开发包</a:t>
            </a:r>
            <a:endParaRPr lang="en-US" altLang="zh-CN" sz="2000" smtClean="0"/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06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3091" y="1681120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rgbClr val="00B0F0"/>
                </a:solidFill>
              </a:rPr>
              <a:t>Commons Collection</a:t>
            </a:r>
            <a:endParaRPr lang="zh-CN" altLang="en-US">
              <a:solidFill>
                <a:srgbClr val="00B0F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11021659" y="5559433"/>
            <a:ext cx="1810087" cy="1810087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11766832" y="5224799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69591" y="3006683"/>
            <a:ext cx="7944940" cy="877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Collcetion</a:t>
            </a:r>
            <a:r>
              <a:rPr lang="zh-CN" altLang="en-US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提供了许多操作</a:t>
            </a:r>
            <a:r>
              <a:rPr lang="en-US" altLang="zh-CN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zh-CN" altLang="en-US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的实用工具类，能够方便的集合进行操作和装饰，并实现了许多复杂的集合容器用于各种特殊的场景。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4008" y="605098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rgbClr val="00B0F0"/>
                </a:solidFill>
              </a:rPr>
              <a:t>CollectionUtils – </a:t>
            </a:r>
            <a:r>
              <a:rPr lang="zh-CN" altLang="en-US" smtClean="0">
                <a:solidFill>
                  <a:srgbClr val="00B0F0"/>
                </a:solidFill>
              </a:rPr>
              <a:t>实用的</a:t>
            </a:r>
            <a:r>
              <a:rPr lang="zh-CN" altLang="en-US">
                <a:solidFill>
                  <a:srgbClr val="00B0F0"/>
                </a:solidFill>
              </a:rPr>
              <a:t>集合</a:t>
            </a:r>
            <a:r>
              <a:rPr lang="zh-CN" altLang="en-US" smtClean="0">
                <a:solidFill>
                  <a:srgbClr val="00B0F0"/>
                </a:solidFill>
              </a:rPr>
              <a:t>操作</a:t>
            </a:r>
            <a:r>
              <a:rPr lang="zh-CN" altLang="en-US">
                <a:solidFill>
                  <a:srgbClr val="00B0F0"/>
                </a:solidFill>
              </a:rPr>
              <a:t>类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57620" y="1930661"/>
            <a:ext cx="795745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tabLst>
                <a:tab pos="4303713" algn="l"/>
              </a:tabLst>
            </a:pPr>
            <a:r>
              <a:rPr lang="zh-CN" altLang="en-US" sz="2000" smtClean="0"/>
              <a:t>提供一套用于操作集合的工具，包括判空、合并、反转、筛选等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303713" algn="l"/>
              </a:tabLst>
            </a:pPr>
            <a:r>
              <a:rPr lang="en-US" altLang="zh-CN" sz="2000" b="1" smtClean="0"/>
              <a:t>isEmpty/isNotEmpty </a:t>
            </a:r>
            <a:r>
              <a:rPr lang="en-US" altLang="zh-CN" sz="2000" smtClean="0"/>
              <a:t>– </a:t>
            </a:r>
            <a:r>
              <a:rPr lang="zh-CN" altLang="en-US" sz="2000" smtClean="0"/>
              <a:t>判断集合是否为空</a:t>
            </a:r>
            <a:endParaRPr lang="en-US" altLang="zh-CN" sz="2000" b="1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addAll </a:t>
            </a:r>
            <a:r>
              <a:rPr lang="en-US" altLang="zh-CN" sz="2000" smtClean="0"/>
              <a:t>– </a:t>
            </a:r>
            <a:r>
              <a:rPr lang="zh-CN" altLang="en-US" sz="2000" smtClean="0"/>
              <a:t>集合合并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select  </a:t>
            </a:r>
            <a:r>
              <a:rPr lang="en-US" altLang="zh-CN" sz="2000" b="1"/>
              <a:t>– </a:t>
            </a:r>
            <a:r>
              <a:rPr lang="zh-CN" altLang="en-US" sz="2000" smtClean="0"/>
              <a:t>集合筛选</a:t>
            </a:r>
            <a:endParaRPr lang="en-US" altLang="zh-CN" sz="2000" smtClean="0"/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19905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 8"/>
          <p:cNvSpPr/>
          <p:nvPr/>
        </p:nvSpPr>
        <p:spPr>
          <a:xfrm rot="11310036">
            <a:off x="2943761" y="2139273"/>
            <a:ext cx="670691" cy="369635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2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53" y="306504"/>
            <a:ext cx="9036281" cy="814508"/>
          </a:xfrm>
        </p:spPr>
        <p:txBody>
          <a:bodyPr>
            <a:normAutofit/>
          </a:bodyPr>
          <a:lstStyle/>
          <a:p>
            <a:r>
              <a:rPr lang="en-US" altLang="zh-CN" sz="3600" smtClean="0">
                <a:solidFill>
                  <a:srgbClr val="00B0F0"/>
                </a:solidFill>
              </a:rPr>
              <a:t>CollectionUtils – isEmpty/isNotEmpty </a:t>
            </a:r>
            <a:endParaRPr lang="zh-CN" altLang="en-US" sz="3600">
              <a:solidFill>
                <a:srgbClr val="00B0F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-128314" y="4326842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892118" y="3579560"/>
            <a:ext cx="1711585" cy="171158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665167" y="4718268"/>
            <a:ext cx="1810087" cy="1810087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1442961" y="1892422"/>
            <a:ext cx="3220571" cy="3220571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任意多边形 25"/>
          <p:cNvSpPr/>
          <p:nvPr/>
        </p:nvSpPr>
        <p:spPr>
          <a:xfrm rot="11310036">
            <a:off x="1641952" y="1363611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71171" y="1261931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直接调用</a:t>
            </a:r>
            <a:r>
              <a:rPr lang="en-US" altLang="zh-CN" smtClean="0"/>
              <a:t>isEmpty</a:t>
            </a:r>
            <a:r>
              <a:rPr lang="zh-CN" altLang="en-US" smtClean="0"/>
              <a:t>容易抛出空指针异常</a:t>
            </a:r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1487276" y="2699132"/>
            <a:ext cx="80863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11310036">
            <a:off x="1641952" y="2857561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071171" y="275588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二次检查确保判断不</a:t>
            </a:r>
            <a:r>
              <a:rPr lang="zh-CN" altLang="en-US"/>
              <a:t>抛</a:t>
            </a:r>
            <a:r>
              <a:rPr lang="zh-CN" altLang="en-US" smtClean="0"/>
              <a:t>出异常</a:t>
            </a:r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1487276" y="4107455"/>
            <a:ext cx="80863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35"/>
          <p:cNvSpPr/>
          <p:nvPr/>
        </p:nvSpPr>
        <p:spPr>
          <a:xfrm rot="11310036">
            <a:off x="1641952" y="4288288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071171" y="418660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CollectionUtils </a:t>
            </a:r>
            <a:r>
              <a:rPr lang="zh-CN" altLang="en-US" smtClean="0"/>
              <a:t>简化判断逻辑</a:t>
            </a:r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64576" y="1647706"/>
            <a:ext cx="658064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(list.isEmpty()){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System.</a:t>
            </a: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"java.lang.NullPointerException"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64576" y="3141656"/>
            <a:ext cx="669285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(list ==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null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|| list.size() ==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System.</a:t>
            </a: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"double check: the list is empty"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75944" y="4561259"/>
            <a:ext cx="512191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(CollectionUtils.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isEmpty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(list)){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System.</a:t>
            </a: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"the list is empty"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4008" y="605098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rgbClr val="00B0F0"/>
                </a:solidFill>
              </a:rPr>
              <a:t>MapUtils – </a:t>
            </a:r>
            <a:r>
              <a:rPr lang="zh-CN" altLang="en-US" smtClean="0">
                <a:solidFill>
                  <a:srgbClr val="00B0F0"/>
                </a:solidFill>
              </a:rPr>
              <a:t>实用的</a:t>
            </a:r>
            <a:r>
              <a:rPr lang="en-US" altLang="zh-CN" smtClean="0">
                <a:solidFill>
                  <a:srgbClr val="00B0F0"/>
                </a:solidFill>
              </a:rPr>
              <a:t>Map</a:t>
            </a:r>
            <a:r>
              <a:rPr lang="zh-CN" altLang="en-US" smtClean="0">
                <a:solidFill>
                  <a:srgbClr val="00B0F0"/>
                </a:solidFill>
              </a:rPr>
              <a:t>操作</a:t>
            </a:r>
            <a:r>
              <a:rPr lang="zh-CN" altLang="en-US">
                <a:solidFill>
                  <a:srgbClr val="00B0F0"/>
                </a:solidFill>
              </a:rPr>
              <a:t>类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57620" y="1930661"/>
            <a:ext cx="795745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tabLst>
                <a:tab pos="4303713" algn="l"/>
              </a:tabLst>
            </a:pPr>
            <a:r>
              <a:rPr lang="zh-CN" altLang="en-US" sz="2000" smtClean="0"/>
              <a:t>提供一套用于操作</a:t>
            </a:r>
            <a:r>
              <a:rPr lang="en-US" altLang="zh-CN" sz="2000" smtClean="0"/>
              <a:t>Map</a:t>
            </a:r>
            <a:r>
              <a:rPr lang="zh-CN" altLang="en-US" sz="2000" smtClean="0"/>
              <a:t>的工具，包括提取</a:t>
            </a:r>
            <a:r>
              <a:rPr lang="en-US" altLang="zh-CN" sz="2000" smtClean="0"/>
              <a:t>value</a:t>
            </a:r>
            <a:r>
              <a:rPr lang="zh-CN" altLang="en-US" sz="2000" smtClean="0"/>
              <a:t>，判空，装饰</a:t>
            </a:r>
            <a:r>
              <a:rPr lang="en-US" altLang="zh-CN" sz="2000" smtClean="0"/>
              <a:t>Map</a:t>
            </a:r>
            <a:r>
              <a:rPr lang="zh-CN" altLang="en-US" sz="2000" smtClean="0"/>
              <a:t>等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303713" algn="l"/>
              </a:tabLst>
            </a:pPr>
            <a:r>
              <a:rPr lang="en-US" altLang="zh-CN" sz="2000" b="1" smtClean="0"/>
              <a:t>getInt/Double/Float/Date </a:t>
            </a:r>
            <a:r>
              <a:rPr lang="en-US" altLang="zh-CN" sz="2000" smtClean="0"/>
              <a:t>– </a:t>
            </a:r>
            <a:r>
              <a:rPr lang="zh-CN" altLang="en-US" sz="2000" smtClean="0"/>
              <a:t>根据</a:t>
            </a:r>
            <a:r>
              <a:rPr lang="en-US" altLang="zh-CN" sz="2000" smtClean="0"/>
              <a:t>key</a:t>
            </a:r>
            <a:r>
              <a:rPr lang="zh-CN" altLang="en-US" sz="2000" smtClean="0"/>
              <a:t>取</a:t>
            </a:r>
            <a:r>
              <a:rPr lang="en-US" altLang="zh-CN" sz="2000" smtClean="0"/>
              <a:t>value</a:t>
            </a:r>
            <a:r>
              <a:rPr lang="zh-CN" altLang="en-US" sz="2000" smtClean="0"/>
              <a:t>值，</a:t>
            </a:r>
            <a:r>
              <a:rPr lang="en-US" altLang="zh-CN" sz="2000" smtClean="0"/>
              <a:t>null</a:t>
            </a:r>
            <a:r>
              <a:rPr lang="zh-CN" altLang="en-US" sz="2000" smtClean="0"/>
              <a:t>安全，完成类型转换，取值异常时可设置默认值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303713" algn="l"/>
              </a:tabLst>
            </a:pPr>
            <a:r>
              <a:rPr lang="en-US" altLang="zh-CN" sz="2000" b="1" smtClean="0"/>
              <a:t>isEmpty/isNotEmpty</a:t>
            </a:r>
            <a:r>
              <a:rPr lang="en-US" altLang="zh-CN" sz="2000" smtClean="0"/>
              <a:t> – </a:t>
            </a:r>
            <a:r>
              <a:rPr lang="zh-CN" altLang="en-US" sz="2000" smtClean="0"/>
              <a:t>判断</a:t>
            </a:r>
            <a:r>
              <a:rPr lang="en-US" altLang="zh-CN" sz="2000" smtClean="0"/>
              <a:t>Map</a:t>
            </a:r>
            <a:r>
              <a:rPr lang="zh-CN" altLang="en-US" sz="2000" smtClean="0"/>
              <a:t>是否为空</a:t>
            </a:r>
            <a:endParaRPr lang="en-US" altLang="zh-CN" sz="2000" smtClean="0"/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19905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 8"/>
          <p:cNvSpPr/>
          <p:nvPr/>
        </p:nvSpPr>
        <p:spPr>
          <a:xfrm rot="11310036">
            <a:off x="2943761" y="2139273"/>
            <a:ext cx="670691" cy="369635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53" y="306504"/>
            <a:ext cx="9036281" cy="814508"/>
          </a:xfrm>
        </p:spPr>
        <p:txBody>
          <a:bodyPr>
            <a:normAutofit/>
          </a:bodyPr>
          <a:lstStyle/>
          <a:p>
            <a:r>
              <a:rPr lang="en-US" altLang="zh-CN" sz="3600" smtClean="0">
                <a:solidFill>
                  <a:srgbClr val="00B0F0"/>
                </a:solidFill>
              </a:rPr>
              <a:t>MapUtils – </a:t>
            </a:r>
            <a:r>
              <a:rPr lang="zh-CN" altLang="en-US" sz="3600" smtClean="0">
                <a:solidFill>
                  <a:srgbClr val="00B0F0"/>
                </a:solidFill>
              </a:rPr>
              <a:t>取值方法</a:t>
            </a:r>
            <a:r>
              <a:rPr lang="en-US" altLang="zh-CN" sz="3600" smtClean="0">
                <a:solidFill>
                  <a:srgbClr val="00B0F0"/>
                </a:solidFill>
              </a:rPr>
              <a:t> </a:t>
            </a:r>
            <a:endParaRPr lang="zh-CN" altLang="en-US" sz="3600">
              <a:solidFill>
                <a:srgbClr val="00B0F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-128314" y="4326842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892118" y="3579560"/>
            <a:ext cx="1711585" cy="171158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665167" y="4718268"/>
            <a:ext cx="1810087" cy="1810087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1442961" y="1892422"/>
            <a:ext cx="3220571" cy="3220571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任意多边形 25"/>
          <p:cNvSpPr/>
          <p:nvPr/>
        </p:nvSpPr>
        <p:spPr>
          <a:xfrm rot="11310036">
            <a:off x="1641952" y="1363611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71171" y="1261931"/>
            <a:ext cx="754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取值方法可以直接完成类型转换，适合于使用</a:t>
            </a:r>
            <a:r>
              <a:rPr lang="en-US" altLang="zh-CN" smtClean="0"/>
              <a:t>Map&lt;String,Object&gt;</a:t>
            </a:r>
            <a:r>
              <a:rPr lang="zh-CN" altLang="en-US" smtClean="0"/>
              <a:t>的场景</a:t>
            </a:r>
            <a:endParaRPr lang="zh-CN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191435" y="1772182"/>
            <a:ext cx="7141699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value =  MapUtils.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getString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(map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"string"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    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//value="test"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value =  MapUtils.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getString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(map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"int"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      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//value="1"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487276" y="3106756"/>
            <a:ext cx="80863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 rot="11310036">
            <a:off x="1641952" y="3365946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071171" y="3264266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可以指定默认值，在</a:t>
            </a:r>
            <a:r>
              <a:rPr lang="en-US" altLang="zh-CN" smtClean="0"/>
              <a:t>key</a:t>
            </a:r>
            <a:r>
              <a:rPr lang="zh-CN" altLang="en-US" smtClean="0"/>
              <a:t>找不到</a:t>
            </a:r>
            <a:r>
              <a:rPr lang="en-US" altLang="zh-CN" smtClean="0"/>
              <a:t>value</a:t>
            </a:r>
            <a:r>
              <a:rPr lang="zh-CN" altLang="en-US" smtClean="0"/>
              <a:t>的情况，返回默认值</a:t>
            </a:r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191435" y="3805513"/>
            <a:ext cx="658064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value =  MapUtils.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getInteger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(map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"xx"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    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//value=0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81143" y="6312617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408671" y="5952956"/>
            <a:ext cx="1810087" cy="1810087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椭圆 7"/>
          <p:cNvSpPr/>
          <p:nvPr/>
        </p:nvSpPr>
        <p:spPr>
          <a:xfrm>
            <a:off x="8382187" y="6339973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94907" y="6312618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395951" y="6381842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7992" y="873986"/>
            <a:ext cx="1826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smtClean="0">
                <a:solidFill>
                  <a:schemeClr val="bg1"/>
                </a:solidFill>
              </a:rPr>
              <a:t>参考资料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56771" y="1846509"/>
            <a:ext cx="852146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chemeClr val="bg1"/>
                </a:solidFill>
              </a:rPr>
              <a:t>Apache common </a:t>
            </a:r>
          </a:p>
          <a:p>
            <a:pPr lvl="1">
              <a:lnSpc>
                <a:spcPct val="150000"/>
              </a:lnSpc>
            </a:pPr>
            <a:r>
              <a:rPr lang="en-US" altLang="zh-CN" smtClean="0">
                <a:solidFill>
                  <a:schemeClr val="bg1"/>
                </a:solidFill>
              </a:rPr>
              <a:t>http</a:t>
            </a:r>
            <a:r>
              <a:rPr lang="en-US" altLang="zh-CN">
                <a:solidFill>
                  <a:schemeClr val="bg1"/>
                </a:solidFill>
              </a:rPr>
              <a:t>://</a:t>
            </a:r>
            <a:r>
              <a:rPr lang="en-US" altLang="zh-CN">
                <a:solidFill>
                  <a:schemeClr val="bg1"/>
                </a:solidFill>
              </a:rPr>
              <a:t>commons.apache.org</a:t>
            </a:r>
            <a:r>
              <a:rPr lang="en-US" altLang="zh-CN" smtClean="0">
                <a:solidFill>
                  <a:schemeClr val="bg1"/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Apache Commons</a:t>
            </a:r>
            <a:r>
              <a:rPr lang="zh-CN" altLang="en-US">
                <a:solidFill>
                  <a:schemeClr val="bg1"/>
                </a:solidFill>
              </a:rPr>
              <a:t>工具集简介</a:t>
            </a:r>
          </a:p>
          <a:p>
            <a:pPr lvl="1"/>
            <a:r>
              <a:rPr lang="en-US" altLang="zh-CN" smtClean="0">
                <a:solidFill>
                  <a:schemeClr val="bg1"/>
                </a:solidFill>
              </a:rPr>
              <a:t>http</a:t>
            </a:r>
            <a:r>
              <a:rPr lang="en-US" altLang="zh-CN">
                <a:solidFill>
                  <a:schemeClr val="bg1"/>
                </a:solidFill>
              </a:rPr>
              <a:t>://www.open-open.com/lib/view/open1384437456993.html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1054" y="3458063"/>
            <a:ext cx="1550424" cy="739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smtClean="0">
                <a:solidFill>
                  <a:schemeClr val="bg1"/>
                </a:solidFill>
              </a:rPr>
              <a:t>GitHub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06310" y="4190205"/>
            <a:ext cx="852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https://github.com/coolhwm/learning-apache-commons/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66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021" y="416673"/>
            <a:ext cx="9036281" cy="814508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00B0F0"/>
                </a:solidFill>
              </a:rPr>
              <a:t>Apache </a:t>
            </a:r>
            <a:r>
              <a:rPr lang="en-US" altLang="zh-CN" sz="3600" smtClean="0">
                <a:solidFill>
                  <a:srgbClr val="00B0F0"/>
                </a:solidFill>
              </a:rPr>
              <a:t>Commons </a:t>
            </a:r>
            <a:r>
              <a:rPr lang="zh-CN" altLang="en-US" sz="3600" smtClean="0">
                <a:solidFill>
                  <a:srgbClr val="00B0F0"/>
                </a:solidFill>
              </a:rPr>
              <a:t>常见模块</a:t>
            </a:r>
            <a:endParaRPr lang="zh-CN" altLang="en-US" sz="3600">
              <a:solidFill>
                <a:srgbClr val="00B0F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00551" y="3941708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165867" y="3006683"/>
            <a:ext cx="1711585" cy="171158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14548" y="4501813"/>
            <a:ext cx="1810087" cy="1810087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0892118" y="1531439"/>
            <a:ext cx="3220571" cy="3220571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914648"/>
              </p:ext>
            </p:extLst>
          </p:nvPr>
        </p:nvGraphicFramePr>
        <p:xfrm>
          <a:off x="2209871" y="1549746"/>
          <a:ext cx="8046832" cy="4655937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394739"/>
                <a:gridCol w="6652093"/>
              </a:tblGrid>
              <a:tr h="14316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组件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功能介绍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</a:tr>
              <a:tr h="3410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BeanUtils</a:t>
                      </a:r>
                      <a:endParaRPr lang="en-US" sz="1400" b="0" i="0" u="sng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提供了对于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JavaBean</a:t>
                      </a:r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进行各种操作，克隆对象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属性等等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</a:tr>
              <a:tr h="3410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Codec</a:t>
                      </a:r>
                      <a:endParaRPr lang="en-US" sz="1400" b="0" i="0" u="sng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处理常用的编码方法的工具类包 例如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</a:t>
                      </a:r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、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SHA1</a:t>
                      </a:r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、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MD5</a:t>
                      </a:r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、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Base64</a:t>
                      </a:r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等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</a:tr>
              <a:tr h="3410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Collections</a:t>
                      </a:r>
                      <a:endParaRPr lang="en-US" sz="1400" b="0" i="0" u="sng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</a:t>
                      </a:r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集合框架操作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</a:tr>
              <a:tr h="3410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Compress</a:t>
                      </a:r>
                      <a:endParaRPr lang="en-US" sz="1400" b="0" i="0" u="sng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</a:t>
                      </a:r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提供文件打包 压缩类库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</a:tr>
              <a:tr h="3410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Configuration</a:t>
                      </a:r>
                      <a:endParaRPr lang="en-US" sz="1400" b="0" i="0" u="sng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一个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</a:t>
                      </a:r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应用程序的配置管理类库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</a:tr>
              <a:tr h="3410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DBCP</a:t>
                      </a:r>
                      <a:endParaRPr lang="en-US" sz="1400" b="0" i="0" u="sng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提供数据库连接池服务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</a:tr>
              <a:tr h="3410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DbUtils</a:t>
                      </a:r>
                      <a:endParaRPr lang="en-US" sz="1400" b="0" i="0" u="sng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提供对</a:t>
                      </a:r>
                      <a:r>
                        <a:rPr lang="en-US" altLang="zh-CN" sz="1400" u="none" strike="noStrike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jdbc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的操作封装来简化数据查询和记录读取操作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</a:tr>
              <a:tr h="3410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Email</a:t>
                      </a:r>
                      <a:endParaRPr lang="en-US" sz="1400" b="0" i="0" u="sng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</a:t>
                      </a:r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发送邮件 对</a:t>
                      </a:r>
                      <a:r>
                        <a:rPr lang="en-US" altLang="zh-CN" sz="1400" u="none" strike="noStrike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javamail</a:t>
                      </a:r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的封装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</a:tr>
              <a:tr h="3410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FileUpload</a:t>
                      </a:r>
                      <a:endParaRPr lang="en-US" sz="1400" b="0" i="0" u="sng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提供文件上传功能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</a:tr>
              <a:tr h="3410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IO</a:t>
                      </a:r>
                      <a:endParaRPr lang="en-US" sz="1400" b="0" i="0" u="sng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io</a:t>
                      </a:r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工具的封装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</a:tr>
              <a:tr h="3410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Lang</a:t>
                      </a:r>
                      <a:endParaRPr lang="en-US" sz="1400" b="0" i="0" u="sng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</a:t>
                      </a:r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基本对象方法的工具类包 如：</a:t>
                      </a:r>
                      <a:r>
                        <a:rPr lang="en-US" sz="1400" u="none" strike="noStrike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StringUtils,ArrayUtils</a:t>
                      </a:r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等等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</a:tr>
              <a:tr h="3410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Logging</a:t>
                      </a:r>
                      <a:endParaRPr lang="en-US" sz="1400" b="0" i="0" u="sng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提供的是一个</a:t>
                      </a:r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 </a:t>
                      </a:r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的日志</a:t>
                      </a:r>
                      <a:r>
                        <a:rPr lang="zh-CN" altLang="en-US" sz="1400" u="none" strike="noStrike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接口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</a:tr>
              <a:tr h="3410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Validator</a:t>
                      </a:r>
                      <a:endParaRPr lang="en-US" sz="1400" b="0" i="0" u="sng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提供了客户端和服务器端的数据验证框架</a:t>
                      </a:r>
                      <a:r>
                        <a:rPr lang="en-US" altLang="zh-CN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0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94277" y="1706137"/>
            <a:ext cx="2880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endParaRPr lang="en-US" altLang="zh-CN" sz="2800" b="1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StringUtils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NumberUtils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DateUtils</a:t>
            </a:r>
            <a:endParaRPr lang="en-US" altLang="zh-CN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ObjectUtils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RandomUtils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Validate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92276" y="1863846"/>
            <a:ext cx="2752677" cy="2356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</a:t>
            </a:r>
            <a:endParaRPr lang="en-US" altLang="zh-CN" sz="2800" b="1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CollectionUtils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MapUtils</a:t>
            </a:r>
            <a:endParaRPr lang="en-US" altLang="zh-CN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MultiKeyMap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CaseInsensitiveMap</a:t>
            </a:r>
            <a:endParaRPr lang="en-US" altLang="zh-CN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26894" y="5768788"/>
            <a:ext cx="9359153" cy="1129553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1310036">
            <a:off x="1512844" y="1911387"/>
            <a:ext cx="670691" cy="369635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1310036">
            <a:off x="6603026" y="2069097"/>
            <a:ext cx="670691" cy="369635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890494" y="536831"/>
            <a:ext cx="9036281" cy="81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smtClean="0">
                <a:solidFill>
                  <a:srgbClr val="00B0F0"/>
                </a:solidFill>
              </a:rPr>
              <a:t>Apache Commons </a:t>
            </a:r>
            <a:r>
              <a:rPr lang="zh-CN" altLang="en-US" sz="3600" smtClean="0">
                <a:solidFill>
                  <a:srgbClr val="00B0F0"/>
                </a:solidFill>
              </a:rPr>
              <a:t>实用类库</a:t>
            </a:r>
            <a:endParaRPr lang="zh-CN" altLang="en-US" sz="3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2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3091" y="1681120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rgbClr val="00B0F0"/>
                </a:solidFill>
              </a:rPr>
              <a:t>Commons Lang</a:t>
            </a:r>
            <a:endParaRPr lang="zh-CN" altLang="en-US">
              <a:solidFill>
                <a:srgbClr val="00B0F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11021659" y="5559433"/>
            <a:ext cx="1810087" cy="1810087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11766832" y="5224799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21892" y="3006683"/>
            <a:ext cx="7944940" cy="1293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zh-CN" altLang="en-US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提供了许多实用的工具类，用于增强</a:t>
            </a:r>
            <a:r>
              <a:rPr lang="en-US" altLang="zh-CN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zh-CN" altLang="en-US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的功能</a:t>
            </a:r>
            <a:r>
              <a:rPr lang="en-US" altLang="zh-CN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尤其是字符串操作，数字操作，日期操作，对象反射，并发，创建与序列化对象及读取系统信息。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4008" y="605098"/>
            <a:ext cx="10515600" cy="1325563"/>
          </a:xfrm>
        </p:spPr>
        <p:txBody>
          <a:bodyPr/>
          <a:lstStyle/>
          <a:p>
            <a:r>
              <a:rPr lang="en-US" altLang="zh-CN">
                <a:solidFill>
                  <a:srgbClr val="00B0F0"/>
                </a:solidFill>
              </a:rPr>
              <a:t>StringUtils – </a:t>
            </a:r>
            <a:r>
              <a:rPr lang="zh-CN" altLang="en-US">
                <a:solidFill>
                  <a:srgbClr val="00B0F0"/>
                </a:solidFill>
              </a:rPr>
              <a:t>实用的字符串操作类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57620" y="1930661"/>
            <a:ext cx="7957458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smtClean="0"/>
              <a:t>实现</a:t>
            </a:r>
            <a:r>
              <a:rPr lang="en-US" altLang="zh-CN" sz="2000" smtClean="0"/>
              <a:t>String</a:t>
            </a:r>
            <a:r>
              <a:rPr lang="zh-CN" altLang="en-US" sz="2000" smtClean="0"/>
              <a:t>类的大部分操作，并且为</a:t>
            </a:r>
            <a:r>
              <a:rPr lang="en-US" altLang="zh-CN" sz="2000" smtClean="0"/>
              <a:t>null</a:t>
            </a:r>
            <a:r>
              <a:rPr lang="zh-CN" altLang="en-US" sz="2000" smtClean="0"/>
              <a:t>安全的，平静的处理</a:t>
            </a:r>
            <a:r>
              <a:rPr lang="en-US" altLang="zh-CN" sz="2000" smtClean="0"/>
              <a:t>null</a:t>
            </a:r>
            <a:r>
              <a:rPr lang="zh-CN" altLang="en-US" sz="2000" smtClean="0"/>
              <a:t>参数，而不是像</a:t>
            </a:r>
            <a:r>
              <a:rPr lang="en-US" altLang="zh-CN" sz="2000" smtClean="0"/>
              <a:t>JDK</a:t>
            </a:r>
            <a:r>
              <a:rPr lang="zh-CN" altLang="en-US" sz="2000" smtClean="0"/>
              <a:t>类库一样抛出空指针异常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/>
              <a:t>IsEmpty/IsBlank</a:t>
            </a:r>
            <a:r>
              <a:rPr lang="en-US" altLang="zh-CN" sz="2000"/>
              <a:t> - checks if a String </a:t>
            </a:r>
            <a:r>
              <a:rPr lang="en-US" altLang="zh-CN" sz="2000"/>
              <a:t>contains </a:t>
            </a:r>
            <a:r>
              <a:rPr lang="en-US" altLang="zh-CN" sz="2000" smtClean="0"/>
              <a:t>text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/>
              <a:t>Substring/Left/Right/Mid</a:t>
            </a:r>
            <a:r>
              <a:rPr lang="en-US" altLang="zh-CN" sz="2000"/>
              <a:t> - null-safe substring extractions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/>
              <a:t>IndexOf/LastIndexOf/Contains</a:t>
            </a:r>
            <a:r>
              <a:rPr lang="en-US" altLang="zh-CN" sz="2000"/>
              <a:t> - null-safe index-of checks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Equals</a:t>
            </a:r>
            <a:r>
              <a:rPr lang="en-US" altLang="zh-CN" sz="2000" smtClean="0"/>
              <a:t> - compares two strings null-safe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startsWith/endsWith</a:t>
            </a:r>
            <a:r>
              <a:rPr lang="en-US" altLang="zh-CN" sz="2000" smtClean="0"/>
              <a:t> - check if a String starts/ends with a prefix/suffix  null-safe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 smtClean="0"/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19905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 8"/>
          <p:cNvSpPr/>
          <p:nvPr/>
        </p:nvSpPr>
        <p:spPr>
          <a:xfrm rot="11310036">
            <a:off x="2943761" y="2139273"/>
            <a:ext cx="670691" cy="369635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53" y="306504"/>
            <a:ext cx="9036281" cy="814508"/>
          </a:xfrm>
        </p:spPr>
        <p:txBody>
          <a:bodyPr>
            <a:normAutofit/>
          </a:bodyPr>
          <a:lstStyle/>
          <a:p>
            <a:r>
              <a:rPr lang="en-US" altLang="zh-CN" sz="3600" smtClean="0">
                <a:solidFill>
                  <a:srgbClr val="00B0F0"/>
                </a:solidFill>
              </a:rPr>
              <a:t>StringUtils – isEmpty/isBlank </a:t>
            </a:r>
            <a:endParaRPr lang="zh-CN" altLang="en-US" sz="3600">
              <a:solidFill>
                <a:srgbClr val="00B0F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-128314" y="4326842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892118" y="3579560"/>
            <a:ext cx="1711585" cy="171158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665167" y="4718268"/>
            <a:ext cx="1810087" cy="1810087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1442961" y="1892422"/>
            <a:ext cx="3220571" cy="3220571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364576" y="3164061"/>
            <a:ext cx="783565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(str ==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null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|| str.length() ==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System.</a:t>
            </a: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"double check: text is empty"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364576" y="1772182"/>
            <a:ext cx="771364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(str.isEmpty()){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System.</a:t>
            </a: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"java.lang.NullPointerException"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364576" y="4572383"/>
            <a:ext cx="630899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(StringUtils.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isEmpty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(str)){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System.</a:t>
            </a: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"StringUtils: text is empty"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任意多边形 25"/>
          <p:cNvSpPr/>
          <p:nvPr/>
        </p:nvSpPr>
        <p:spPr>
          <a:xfrm rot="11310036">
            <a:off x="1641952" y="1363611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71171" y="1261931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直接调用</a:t>
            </a:r>
            <a:r>
              <a:rPr lang="en-US" altLang="zh-CN" smtClean="0"/>
              <a:t>isEmpty</a:t>
            </a:r>
            <a:r>
              <a:rPr lang="zh-CN" altLang="en-US" smtClean="0"/>
              <a:t>容易抛出空指针异常</a:t>
            </a:r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1487276" y="2699132"/>
            <a:ext cx="80863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11310036">
            <a:off x="1641952" y="2857561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071171" y="275588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二次检查确保判断不</a:t>
            </a:r>
            <a:r>
              <a:rPr lang="zh-CN" altLang="en-US"/>
              <a:t>抛</a:t>
            </a:r>
            <a:r>
              <a:rPr lang="zh-CN" altLang="en-US" smtClean="0"/>
              <a:t>出异常</a:t>
            </a:r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1487276" y="4107455"/>
            <a:ext cx="80863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35"/>
          <p:cNvSpPr/>
          <p:nvPr/>
        </p:nvSpPr>
        <p:spPr>
          <a:xfrm rot="11310036">
            <a:off x="1641952" y="4288288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071171" y="4186608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StringUitls</a:t>
            </a:r>
            <a:r>
              <a:rPr lang="zh-CN" altLang="en-US" smtClean="0"/>
              <a:t>简化判断逻辑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53" y="306504"/>
            <a:ext cx="9036281" cy="814508"/>
          </a:xfrm>
        </p:spPr>
        <p:txBody>
          <a:bodyPr>
            <a:normAutofit/>
          </a:bodyPr>
          <a:lstStyle/>
          <a:p>
            <a:r>
              <a:rPr lang="en-US" altLang="zh-CN" sz="3600" smtClean="0">
                <a:solidFill>
                  <a:srgbClr val="00B0F0"/>
                </a:solidFill>
              </a:rPr>
              <a:t>StringUtils – isEmpty/isBlank </a:t>
            </a:r>
            <a:endParaRPr lang="zh-CN" altLang="en-US" sz="3600">
              <a:solidFill>
                <a:srgbClr val="00B0F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-128314" y="4370910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892118" y="3579560"/>
            <a:ext cx="1711585" cy="171158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665167" y="4718268"/>
            <a:ext cx="1810087" cy="1810087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1442961" y="1892422"/>
            <a:ext cx="3220571" cy="3220571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任意多边形 25"/>
          <p:cNvSpPr/>
          <p:nvPr/>
        </p:nvSpPr>
        <p:spPr>
          <a:xfrm rot="11310036">
            <a:off x="325853" y="1369987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55072" y="126830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isEmpty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9477" y="1756610"/>
            <a:ext cx="5255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StringUtils.isEmpty(null)      = true</a:t>
            </a:r>
          </a:p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StringUtils.isEmpty("")        = true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StringUtils.isEmpty(" ")       = false</a:t>
            </a:r>
          </a:p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StringUtils.isEmpty("bob")     = false</a:t>
            </a:r>
          </a:p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StringUtils.isEmpty("  bob  ") = false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任意多边形 24"/>
          <p:cNvSpPr/>
          <p:nvPr/>
        </p:nvSpPr>
        <p:spPr>
          <a:xfrm rot="11310036">
            <a:off x="5955820" y="1379736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385039" y="12780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isBlank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219944" y="1781688"/>
            <a:ext cx="5223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StringUtils.isBlank(null)      = true</a:t>
            </a:r>
          </a:p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StringUtils.isBlank("")        = true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StringUtils.isBlank(" ")       = true</a:t>
            </a:r>
          </a:p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StringUtils.isBlank("bob")     = false</a:t>
            </a:r>
          </a:p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StringUtils.isBlank("  bob  ") = false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任意多边形 30"/>
          <p:cNvSpPr/>
          <p:nvPr/>
        </p:nvSpPr>
        <p:spPr>
          <a:xfrm rot="11310036">
            <a:off x="387369" y="3802652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16588" y="370097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isEmpty Family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57773" y="4167872"/>
            <a:ext cx="4660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isNotEmpty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isAnyEmpty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isNoneEmpty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任意多边形 38"/>
          <p:cNvSpPr/>
          <p:nvPr/>
        </p:nvSpPr>
        <p:spPr>
          <a:xfrm rot="11310036">
            <a:off x="5955820" y="3977939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385039" y="387625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isBlank Family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826224" y="4299091"/>
            <a:ext cx="4660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isBlank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isNotBlank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isAnyBlank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isNoneBlank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53" y="306504"/>
            <a:ext cx="9036281" cy="814508"/>
          </a:xfrm>
        </p:spPr>
        <p:txBody>
          <a:bodyPr>
            <a:normAutofit/>
          </a:bodyPr>
          <a:lstStyle/>
          <a:p>
            <a:r>
              <a:rPr lang="en-US" altLang="zh-CN" sz="3600" smtClean="0">
                <a:solidFill>
                  <a:srgbClr val="00B0F0"/>
                </a:solidFill>
              </a:rPr>
              <a:t>StringUtils – equals</a:t>
            </a:r>
            <a:endParaRPr lang="zh-CN" altLang="en-US" sz="3600">
              <a:solidFill>
                <a:srgbClr val="00B0F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-128314" y="4326842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892118" y="3579560"/>
            <a:ext cx="1711585" cy="171158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665167" y="4718268"/>
            <a:ext cx="1810087" cy="1810087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1442961" y="1892422"/>
            <a:ext cx="3220571" cy="3220571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任意多边形 25"/>
          <p:cNvSpPr/>
          <p:nvPr/>
        </p:nvSpPr>
        <p:spPr>
          <a:xfrm rot="11310036">
            <a:off x="1641952" y="1363611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71171" y="1261931"/>
            <a:ext cx="663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直接调用</a:t>
            </a:r>
            <a:r>
              <a:rPr lang="en-US" altLang="zh-CN" smtClean="0"/>
              <a:t>equals</a:t>
            </a:r>
            <a:r>
              <a:rPr lang="zh-CN" altLang="en-US" smtClean="0"/>
              <a:t>时，若左右值可能为空，则可能抛出空指针异常</a:t>
            </a:r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1487276" y="2699132"/>
            <a:ext cx="80863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11310036">
            <a:off x="1641952" y="2857561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071171" y="275588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二次检查确保判断不</a:t>
            </a:r>
            <a:r>
              <a:rPr lang="zh-CN" altLang="en-US"/>
              <a:t>抛</a:t>
            </a:r>
            <a:r>
              <a:rPr lang="zh-CN" altLang="en-US" smtClean="0"/>
              <a:t>出异常</a:t>
            </a:r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1487276" y="4107455"/>
            <a:ext cx="808638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35"/>
          <p:cNvSpPr/>
          <p:nvPr/>
        </p:nvSpPr>
        <p:spPr>
          <a:xfrm rot="11310036">
            <a:off x="1641952" y="4288288"/>
            <a:ext cx="384870" cy="181464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071171" y="4186608"/>
            <a:ext cx="585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StringUitls</a:t>
            </a:r>
            <a:r>
              <a:rPr lang="zh-CN" altLang="en-US" smtClean="0"/>
              <a:t>简化判断逻辑，左右值都为空也不用担心</a:t>
            </a:r>
            <a:endParaRPr lang="zh-CN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4576" y="1737156"/>
            <a:ext cx="683045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(lhs.equals(rhs)){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System.</a:t>
            </a: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"java.lang.NullPointerException"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364576" y="3135795"/>
            <a:ext cx="676111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 (lhs !=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null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&amp;&amp; lhs.equals(rhs))){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System.</a:t>
            </a: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"double check: str is equals"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4576" y="4640758"/>
            <a:ext cx="613180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(StringUtils.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equals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(lhs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rhs)){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System.</a:t>
            </a: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.println(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"StringUtils: str is equals"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2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报告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1404</Words>
  <Application>Microsoft Office PowerPoint</Application>
  <PresentationFormat>宽屏</PresentationFormat>
  <Paragraphs>202</Paragraphs>
  <Slides>25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Consolas</vt:lpstr>
      <vt:lpstr>Office 主题</vt:lpstr>
      <vt:lpstr>Apache Commons 入门</vt:lpstr>
      <vt:lpstr>Apache Commons 简介</vt:lpstr>
      <vt:lpstr>Apache Commons 常见模块</vt:lpstr>
      <vt:lpstr>PowerPoint 演示文稿</vt:lpstr>
      <vt:lpstr>Commons Lang</vt:lpstr>
      <vt:lpstr>StringUtils – 实用的字符串操作类</vt:lpstr>
      <vt:lpstr>StringUtils – isEmpty/isBlank </vt:lpstr>
      <vt:lpstr>StringUtils – isEmpty/isBlank </vt:lpstr>
      <vt:lpstr>StringUtils – equals</vt:lpstr>
      <vt:lpstr>NumberUtils – 实用的数字操作类</vt:lpstr>
      <vt:lpstr>NumberUtils – 数字转换</vt:lpstr>
      <vt:lpstr>NumberUtils – 数字判断</vt:lpstr>
      <vt:lpstr>DateUtils – 实用的日期操作类</vt:lpstr>
      <vt:lpstr>DateUtils – parseDate 时间解析</vt:lpstr>
      <vt:lpstr>DateUtils – 时间增减</vt:lpstr>
      <vt:lpstr>DateUtils – 时间取整</vt:lpstr>
      <vt:lpstr>Validate – 实用的断言校验工具类</vt:lpstr>
      <vt:lpstr>Validate – 断言校验</vt:lpstr>
      <vt:lpstr>Validate – 断言校验</vt:lpstr>
      <vt:lpstr>Commons Collection</vt:lpstr>
      <vt:lpstr>CollectionUtils – 实用的集合操作类</vt:lpstr>
      <vt:lpstr>CollectionUtils – isEmpty/isNotEmpty </vt:lpstr>
      <vt:lpstr>MapUtils – 实用的Map操作类</vt:lpstr>
      <vt:lpstr>MapUtils – 取值方法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广州公益PPT沙龙计划</dc:title>
  <dc:creator>李贤忠</dc:creator>
  <cp:lastModifiedBy>黄伟明</cp:lastModifiedBy>
  <cp:revision>96</cp:revision>
  <dcterms:created xsi:type="dcterms:W3CDTF">2013-05-24T14:26:28Z</dcterms:created>
  <dcterms:modified xsi:type="dcterms:W3CDTF">2016-07-25T17:12:25Z</dcterms:modified>
</cp:coreProperties>
</file>