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4AD"/>
    <a:srgbClr val="2F6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03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BDB01-8784-4A8C-A1BD-03E3817AEA22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47EB3-4AC0-4FDF-B316-58C649306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3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1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1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50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490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43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40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768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2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24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8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2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79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25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5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48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2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7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8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4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74F6E-0B75-48F7-924F-D82536D796C5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4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9082" y="1859340"/>
            <a:ext cx="6305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 review on</a:t>
            </a:r>
          </a:p>
          <a:p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‘Siamese Neural Networks for One-shot Image Recognition’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0190" y="4071257"/>
            <a:ext cx="2334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2018.07.27</a:t>
            </a:r>
          </a:p>
          <a:p>
            <a:pPr algn="r"/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신동진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5516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518944"/>
          </a:xfrm>
          <a:prstGeom prst="rect">
            <a:avLst/>
          </a:prstGeom>
          <a:solidFill>
            <a:srgbClr val="347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518944"/>
            <a:ext cx="215516" cy="6339056"/>
          </a:xfrm>
          <a:prstGeom prst="rect">
            <a:avLst/>
          </a:prstGeom>
          <a:solidFill>
            <a:srgbClr val="347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28484" y="518944"/>
            <a:ext cx="215516" cy="6339056"/>
          </a:xfrm>
          <a:prstGeom prst="rect">
            <a:avLst/>
          </a:prstGeom>
          <a:solidFill>
            <a:srgbClr val="347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6669358"/>
            <a:ext cx="9144000" cy="188642"/>
          </a:xfrm>
          <a:prstGeom prst="rect">
            <a:avLst/>
          </a:prstGeom>
          <a:solidFill>
            <a:srgbClr val="347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390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02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Siamese neural networks(cont’d)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2446" y="1489166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How to evaluate their approach?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One-shot learning setting</a:t>
            </a:r>
          </a:p>
        </p:txBody>
      </p:sp>
      <p:grpSp>
        <p:nvGrpSpPr>
          <p:cNvPr id="8" name="그룹 24"/>
          <p:cNvGrpSpPr/>
          <p:nvPr/>
        </p:nvGrpSpPr>
        <p:grpSpPr>
          <a:xfrm>
            <a:off x="1961490" y="297257"/>
            <a:ext cx="1781978" cy="253916"/>
            <a:chOff x="3779912" y="279792"/>
            <a:chExt cx="1512168" cy="253916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06369" y="279792"/>
              <a:ext cx="14857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서울남산체 L" panose="02020603020101020101" pitchFamily="18" charset="-127"/>
                  <a:ea typeface="서울남산체 L" panose="02020603020101020101" pitchFamily="18" charset="-127"/>
                </a:rPr>
                <a:t>Siamese neural networks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06" y="2199435"/>
            <a:ext cx="4228534" cy="32725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582" y="2199435"/>
            <a:ext cx="4161356" cy="324640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4572000" y="2135497"/>
            <a:ext cx="0" cy="4032000"/>
          </a:xfrm>
          <a:prstGeom prst="line">
            <a:avLst/>
          </a:prstGeom>
          <a:ln w="19050">
            <a:solidFill>
              <a:srgbClr val="3474AD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675681" y="5573994"/>
            <a:ext cx="146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Training set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88977" y="5573994"/>
            <a:ext cx="1036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B" panose="02020603020101020101" pitchFamily="18" charset="-127"/>
              </a:rPr>
              <a:t>Test set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3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00724" y="2636168"/>
            <a:ext cx="2376264" cy="144016"/>
          </a:xfrm>
          <a:prstGeom prst="rect">
            <a:avLst/>
          </a:prstGeom>
          <a:solidFill>
            <a:srgbClr val="015198"/>
          </a:solidFill>
          <a:ln>
            <a:solidFill>
              <a:srgbClr val="015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4066942"/>
            <a:ext cx="14702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</a:t>
            </a:r>
            <a:endParaRPr lang="ko-KR" altLang="en-US" sz="8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9850" y="2693467"/>
            <a:ext cx="44601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Comparison o</a:t>
            </a:r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f</a:t>
            </a:r>
            <a:b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</a:br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learned features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9158436" cy="2708176"/>
            <a:chOff x="0" y="0"/>
            <a:chExt cx="9158436" cy="27081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800724" y="2692028"/>
              <a:ext cx="4357712" cy="0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0" y="0"/>
              <a:ext cx="4800724" cy="2708176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9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3762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03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Comparison of learned features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2446" y="1489166"/>
            <a:ext cx="70282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Experiments settings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Datasets : </a:t>
            </a:r>
            <a:r>
              <a:rPr lang="en-US" altLang="ko-KR" dirty="0" err="1" smtClean="0"/>
              <a:t>Omniglot</a:t>
            </a:r>
            <a:r>
              <a:rPr lang="en-US" altLang="ko-KR" dirty="0" smtClean="0"/>
              <a:t> dataset, MNIST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Settings : After feature(image kernel) learning with Siamese nets,</a:t>
            </a:r>
            <a:br>
              <a:rPr lang="en-US" altLang="ko-KR" dirty="0" smtClean="0"/>
            </a:br>
            <a:r>
              <a:rPr lang="en-US" altLang="ko-KR" dirty="0" smtClean="0"/>
              <a:t>		     then evaluate with one-shot learning setting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Metrics : Accuracy, mean of f-measure</a:t>
            </a:r>
          </a:p>
        </p:txBody>
      </p:sp>
      <p:grpSp>
        <p:nvGrpSpPr>
          <p:cNvPr id="11" name="그룹 24"/>
          <p:cNvGrpSpPr/>
          <p:nvPr/>
        </p:nvGrpSpPr>
        <p:grpSpPr>
          <a:xfrm>
            <a:off x="3743472" y="331071"/>
            <a:ext cx="1781979" cy="220102"/>
            <a:chOff x="3779912" y="313606"/>
            <a:chExt cx="1512168" cy="220102"/>
          </a:xfrm>
        </p:grpSpPr>
        <p:sp>
          <p:nvSpPr>
            <p:cNvPr id="12" name="양쪽 모서리가 둥근 사각형 11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06366" y="318264"/>
              <a:ext cx="1448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서울남산체 L" panose="02020603020101020101" pitchFamily="18" charset="-127"/>
                  <a:ea typeface="서울남산체 L" panose="02020603020101020101" pitchFamily="18" charset="-127"/>
                </a:rPr>
                <a:t>Comparison of learned features</a:t>
              </a:r>
              <a:endParaRPr lang="ko-KR" altLang="en-US" sz="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65176"/>
              </p:ext>
            </p:extLst>
          </p:nvPr>
        </p:nvGraphicFramePr>
        <p:xfrm>
          <a:off x="920206" y="3654240"/>
          <a:ext cx="40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766580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9443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Omniglot</a:t>
                      </a:r>
                      <a:r>
                        <a:rPr lang="en-US" altLang="ko-KR" dirty="0" smtClean="0"/>
                        <a:t>(Kr)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 of instances(</a:t>
                      </a:r>
                      <a:r>
                        <a:rPr lang="en-US" altLang="ko-KR" dirty="0" err="1" smtClean="0"/>
                        <a:t>tr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51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 of classes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1098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560254" y="4766760"/>
            <a:ext cx="2783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B" panose="02020603020101020101" pitchFamily="18" charset="-127"/>
              </a:rPr>
              <a:t>Statistics of dataset for</a:t>
            </a: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B" panose="02020603020101020101" pitchFamily="18" charset="-127"/>
              </a:rPr>
              <a:t>Training Siamese nets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97" y="3429000"/>
            <a:ext cx="2900363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3762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03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Comparison of learned features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grpSp>
        <p:nvGrpSpPr>
          <p:cNvPr id="11" name="그룹 24"/>
          <p:cNvGrpSpPr/>
          <p:nvPr/>
        </p:nvGrpSpPr>
        <p:grpSpPr>
          <a:xfrm>
            <a:off x="3743472" y="331071"/>
            <a:ext cx="1781979" cy="220102"/>
            <a:chOff x="3779912" y="313606"/>
            <a:chExt cx="1512168" cy="220102"/>
          </a:xfrm>
        </p:grpSpPr>
        <p:sp>
          <p:nvSpPr>
            <p:cNvPr id="12" name="양쪽 모서리가 둥근 사각형 11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06366" y="318264"/>
              <a:ext cx="1448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서울남산체 L" panose="02020603020101020101" pitchFamily="18" charset="-127"/>
                  <a:ea typeface="서울남산체 L" panose="02020603020101020101" pitchFamily="18" charset="-127"/>
                </a:rPr>
                <a:t>Comparison of learned features</a:t>
              </a:r>
              <a:endParaRPr lang="ko-KR" altLang="en-US" sz="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7" y="2835164"/>
            <a:ext cx="54578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4717032" y="-939104"/>
            <a:ext cx="8712968" cy="8712968"/>
          </a:xfrm>
          <a:prstGeom prst="ellipse">
            <a:avLst/>
          </a:prstGeom>
          <a:solidFill>
            <a:srgbClr val="01519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708920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Contents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43227" y="1722195"/>
            <a:ext cx="2950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01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One-shot learning task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43227" y="2708761"/>
            <a:ext cx="3143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02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Siamese neural networks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3227" y="3695327"/>
            <a:ext cx="37627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Comparison of learned features</a:t>
            </a: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- Siamese neural nets</a:t>
            </a: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- Discriminative models(CNN)</a:t>
            </a: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- Generative models(GAN)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13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00724" y="2636168"/>
            <a:ext cx="2376264" cy="144016"/>
          </a:xfrm>
          <a:prstGeom prst="rect">
            <a:avLst/>
          </a:prstGeom>
          <a:solidFill>
            <a:srgbClr val="015198"/>
          </a:solidFill>
          <a:ln>
            <a:solidFill>
              <a:srgbClr val="015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4066942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01</a:t>
            </a:r>
            <a:endParaRPr lang="ko-KR" altLang="en-US" sz="8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9850" y="2693467"/>
            <a:ext cx="35860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One-shot </a:t>
            </a:r>
            <a:endParaRPr lang="en-US" altLang="ko-KR" sz="4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learning </a:t>
            </a:r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task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9158436" cy="2708176"/>
            <a:chOff x="0" y="0"/>
            <a:chExt cx="9158436" cy="27081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800724" y="2692028"/>
              <a:ext cx="4357712" cy="0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0" y="0"/>
              <a:ext cx="4800724" cy="2708176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4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2950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01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One-shot learning task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79512" y="282445"/>
            <a:ext cx="2017774" cy="253916"/>
            <a:chOff x="3779912" y="272386"/>
            <a:chExt cx="1712262" cy="253916"/>
          </a:xfrm>
        </p:grpSpPr>
        <p:sp>
          <p:nvSpPr>
            <p:cNvPr id="26" name="양쪽 모서리가 둥근 사각형 25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64805" y="272386"/>
              <a:ext cx="162736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서울남산체 L" panose="02020603020101020101" pitchFamily="18" charset="-127"/>
                  <a:ea typeface="서울남산체 L" panose="02020603020101020101" pitchFamily="18" charset="-127"/>
                </a:rPr>
                <a:t>One-shot learning task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62446" y="1489166"/>
            <a:ext cx="79059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Neural networks has been successfully used In variety of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Image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Computer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Recommendation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Bio, medical, advertisement,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The performances of these tasks can be guaranteed with heavy training data</a:t>
            </a:r>
            <a:br>
              <a:rPr lang="en-US" altLang="ko-KR" dirty="0" smtClean="0"/>
            </a:br>
            <a:r>
              <a:rPr lang="en-US" altLang="ko-KR" dirty="0" smtClean="0"/>
              <a:t>and high computational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Further more, in classification methods, most of classifiers need lots of samples</a:t>
            </a:r>
            <a:br>
              <a:rPr lang="en-US" altLang="ko-KR" dirty="0" smtClean="0"/>
            </a:br>
            <a:r>
              <a:rPr lang="en-US" altLang="ko-KR" dirty="0" smtClean="0"/>
              <a:t>in each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But in real world, we should be often faced with asymmetric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45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3713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01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One-shot learning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task(cont’d)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79512" y="282445"/>
            <a:ext cx="2017774" cy="253916"/>
            <a:chOff x="3779912" y="272386"/>
            <a:chExt cx="1712262" cy="253916"/>
          </a:xfrm>
        </p:grpSpPr>
        <p:sp>
          <p:nvSpPr>
            <p:cNvPr id="26" name="양쪽 모서리가 둥근 사각형 25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64805" y="272386"/>
              <a:ext cx="162736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서울남산체 L" panose="02020603020101020101" pitchFamily="18" charset="-127"/>
                  <a:ea typeface="서울남산체 L" panose="02020603020101020101" pitchFamily="18" charset="-127"/>
                </a:rPr>
                <a:t>One-shot learning task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62446" y="1489166"/>
            <a:ext cx="70546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But, human need few attributes to recognize something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 child can learn easily differences between cups and cats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It is used that similarities with what a child already knows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 child may think cups are looked like dishes he saw on dish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This concept is the motivation of this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One-shot learning is to learn a classifier </a:t>
            </a:r>
            <a:r>
              <a:rPr lang="en-US" altLang="ko-KR" dirty="0"/>
              <a:t>under the restriction </a:t>
            </a:r>
            <a:r>
              <a:rPr lang="en-US" altLang="ko-KR" dirty="0" smtClean="0"/>
              <a:t>that</a:t>
            </a:r>
            <a:br>
              <a:rPr lang="en-US" altLang="ko-KR" dirty="0" smtClean="0"/>
            </a:br>
            <a:r>
              <a:rPr lang="en-US" altLang="ko-KR" dirty="0" smtClean="0"/>
              <a:t>we </a:t>
            </a:r>
            <a:r>
              <a:rPr lang="en-US" altLang="ko-KR" dirty="0"/>
              <a:t>may only observe a single example of each possible class </a:t>
            </a:r>
            <a:r>
              <a:rPr lang="en-US" altLang="ko-KR" dirty="0" smtClean="0"/>
              <a:t>before</a:t>
            </a:r>
            <a:br>
              <a:rPr lang="en-US" altLang="ko-KR" dirty="0" smtClean="0"/>
            </a:br>
            <a:r>
              <a:rPr lang="en-US" altLang="ko-KR" dirty="0" smtClean="0"/>
              <a:t>making </a:t>
            </a:r>
            <a:r>
              <a:rPr lang="en-US" altLang="ko-KR" dirty="0"/>
              <a:t>a prediction about a test instance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9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621" y="1386253"/>
            <a:ext cx="4752975" cy="34766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96" y="1662478"/>
            <a:ext cx="4086225" cy="32004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3713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01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One-shot learning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task(cont’d)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79512" y="282445"/>
            <a:ext cx="2017774" cy="253916"/>
            <a:chOff x="3779912" y="272386"/>
            <a:chExt cx="1712262" cy="253916"/>
          </a:xfrm>
        </p:grpSpPr>
        <p:sp>
          <p:nvSpPr>
            <p:cNvPr id="26" name="양쪽 모서리가 둥근 사각형 25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64805" y="272386"/>
              <a:ext cx="162736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서울남산체 L" panose="02020603020101020101" pitchFamily="18" charset="-127"/>
                  <a:ea typeface="서울남산체 L" panose="02020603020101020101" pitchFamily="18" charset="-127"/>
                </a:rPr>
                <a:t>One-shot learning task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4254875" y="1262747"/>
            <a:ext cx="0" cy="4032000"/>
          </a:xfrm>
          <a:prstGeom prst="line">
            <a:avLst/>
          </a:prstGeom>
          <a:ln w="19050">
            <a:solidFill>
              <a:srgbClr val="3474AD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85491" y="5099377"/>
            <a:ext cx="1948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Classifiers’ task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66117" y="5099377"/>
            <a:ext cx="1615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Authors’ task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4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00724" y="2636168"/>
            <a:ext cx="2376264" cy="144016"/>
          </a:xfrm>
          <a:prstGeom prst="rect">
            <a:avLst/>
          </a:prstGeom>
          <a:solidFill>
            <a:srgbClr val="015198"/>
          </a:solidFill>
          <a:ln>
            <a:solidFill>
              <a:srgbClr val="015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4066942"/>
            <a:ext cx="14702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02</a:t>
            </a:r>
            <a:endParaRPr lang="ko-KR" altLang="en-US" sz="8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9850" y="2693467"/>
            <a:ext cx="43438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Siamese</a:t>
            </a:r>
          </a:p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neural networks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9158436" cy="2708176"/>
            <a:chOff x="0" y="0"/>
            <a:chExt cx="9158436" cy="27081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800724" y="2692028"/>
              <a:ext cx="4357712" cy="0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0" y="0"/>
              <a:ext cx="4800724" cy="2708176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3140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02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Siamese neural networks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62446" y="1489166"/>
                <a:ext cx="784112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Siamese nets are suggested in 1993(J. Bromley, J. W. </a:t>
                </a:r>
                <a:r>
                  <a:rPr lang="en-US" altLang="ko-KR" dirty="0" err="1" smtClean="0"/>
                  <a:t>Bentz</a:t>
                </a:r>
                <a:r>
                  <a:rPr lang="en-US" altLang="ko-KR" dirty="0" smtClean="0"/>
                  <a:t>, L. </a:t>
                </a:r>
                <a:r>
                  <a:rPr lang="en-US" altLang="ko-KR" dirty="0" err="1" smtClean="0"/>
                  <a:t>Bottou</a:t>
                </a:r>
                <a:r>
                  <a:rPr lang="en-US" altLang="ko-KR" dirty="0" smtClean="0"/>
                  <a:t>, I. </a:t>
                </a:r>
                <a:r>
                  <a:rPr lang="en-US" altLang="ko-KR" dirty="0" err="1" smtClean="0"/>
                  <a:t>Guyon</a:t>
                </a:r>
                <a:r>
                  <a:rPr lang="en-US" altLang="ko-KR" dirty="0" smtClean="0"/>
                  <a:t>,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Y. </a:t>
                </a:r>
                <a:r>
                  <a:rPr lang="en-US" altLang="ko-KR" dirty="0" err="1" smtClean="0"/>
                  <a:t>LeCun</a:t>
                </a:r>
                <a:r>
                  <a:rPr lang="en-US" altLang="ko-KR" dirty="0" smtClean="0"/>
                  <a:t>, C. Moore, E. </a:t>
                </a:r>
                <a:r>
                  <a:rPr lang="en-US" altLang="ko-KR" dirty="0" smtClean="0">
                    <a:ea typeface="Cambria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altLang="ko-KR" i="1" smtClean="0"/>
                        </m:ctrlPr>
                      </m:accPr>
                      <m:e>
                        <m:r>
                          <a:rPr lang="en-US" altLang="ko-KR" b="0" i="1" smtClean="0"/>
                          <m:t>𝑎</m:t>
                        </m:r>
                      </m:e>
                    </m:acc>
                  </m:oMath>
                </a14:m>
                <a:r>
                  <a:rPr lang="en-US" altLang="ko-KR" dirty="0" err="1" smtClean="0">
                    <a:ea typeface="Cambria" panose="02040503050406030204" pitchFamily="18" charset="0"/>
                  </a:rPr>
                  <a:t>ckinger</a:t>
                </a:r>
                <a:r>
                  <a:rPr lang="en-US" altLang="ko-KR" dirty="0" smtClean="0">
                    <a:ea typeface="Cambria" panose="02040503050406030204" pitchFamily="18" charset="0"/>
                  </a:rPr>
                  <a:t> and R. Shah)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Siamese nets are used for matching two patterns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Siamese nets output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46" y="1489166"/>
                <a:ext cx="7841121" cy="1477328"/>
              </a:xfrm>
              <a:prstGeom prst="rect">
                <a:avLst/>
              </a:prstGeom>
              <a:blipFill>
                <a:blip r:embed="rId3"/>
                <a:stretch>
                  <a:fillRect l="-466" t="-2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24"/>
          <p:cNvGrpSpPr/>
          <p:nvPr/>
        </p:nvGrpSpPr>
        <p:grpSpPr>
          <a:xfrm>
            <a:off x="1961490" y="297257"/>
            <a:ext cx="1781978" cy="253916"/>
            <a:chOff x="3779912" y="279792"/>
            <a:chExt cx="1512168" cy="253916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06369" y="279792"/>
              <a:ext cx="14857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서울남산체 L" panose="02020603020101020101" pitchFamily="18" charset="-127"/>
                  <a:ea typeface="서울남산체 L" panose="02020603020101020101" pitchFamily="18" charset="-127"/>
                </a:rPr>
                <a:t>Siamese neural networks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137" y="2901042"/>
            <a:ext cx="46577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390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02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Siamese neural networks(cont’d)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2446" y="1489166"/>
            <a:ext cx="76257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How are Siamese nets used for one-shot learning?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The author showed that the classifier with features from Siamese nets</a:t>
            </a:r>
            <a:br>
              <a:rPr lang="en-US" altLang="ko-KR" dirty="0" smtClean="0"/>
            </a:br>
            <a:r>
              <a:rPr lang="en-US" altLang="ko-KR" dirty="0" smtClean="0"/>
              <a:t>can achieve high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Also, the classifiers with Siamese nets in one-shot learning setting</a:t>
            </a:r>
            <a:br>
              <a:rPr lang="en-US" altLang="ko-KR" dirty="0" smtClean="0"/>
            </a:br>
            <a:r>
              <a:rPr lang="en-US" altLang="ko-KR" dirty="0" smtClean="0"/>
              <a:t>achieve state-of-art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Is </a:t>
            </a:r>
            <a:r>
              <a:rPr lang="en-US" altLang="ko-KR" dirty="0"/>
              <a:t>it useful the learned features in Siamese nets for image recognition?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Siamese nets can represent data point into latent space without targets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It is similar with pre-training with generative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Siamese nets need fewer computational resource than </a:t>
            </a:r>
            <a:br>
              <a:rPr lang="en-US" altLang="ko-KR" dirty="0" smtClean="0"/>
            </a:br>
            <a:r>
              <a:rPr lang="en-US" altLang="ko-KR" dirty="0" smtClean="0"/>
              <a:t>Convolutional </a:t>
            </a:r>
            <a:r>
              <a:rPr lang="en-US" altLang="ko-KR" dirty="0" err="1" smtClean="0"/>
              <a:t>AutoEncoder</a:t>
            </a:r>
            <a:r>
              <a:rPr lang="en-US" altLang="ko-KR" dirty="0" smtClean="0"/>
              <a:t> which is generally used for pre-training</a:t>
            </a:r>
            <a:br>
              <a:rPr lang="en-US" altLang="ko-KR" dirty="0" smtClean="0"/>
            </a:br>
            <a:r>
              <a:rPr lang="en-US" altLang="ko-KR" dirty="0" smtClean="0"/>
              <a:t>the image recognition models</a:t>
            </a:r>
          </a:p>
        </p:txBody>
      </p:sp>
      <p:grpSp>
        <p:nvGrpSpPr>
          <p:cNvPr id="8" name="그룹 24"/>
          <p:cNvGrpSpPr/>
          <p:nvPr/>
        </p:nvGrpSpPr>
        <p:grpSpPr>
          <a:xfrm>
            <a:off x="1961490" y="297257"/>
            <a:ext cx="1781978" cy="253916"/>
            <a:chOff x="3779912" y="279792"/>
            <a:chExt cx="1512168" cy="253916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06369" y="279792"/>
              <a:ext cx="14857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서울남산체 L" panose="02020603020101020101" pitchFamily="18" charset="-127"/>
                  <a:ea typeface="서울남산체 L" panose="02020603020101020101" pitchFamily="18" charset="-127"/>
                </a:rPr>
                <a:t>Siamese neural networks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1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1298</TotalTime>
  <Words>312</Words>
  <Application>Microsoft Office PowerPoint</Application>
  <PresentationFormat>화면 슬라이드 쇼(4:3)</PresentationFormat>
  <Paragraphs>92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HY헤드라인M</vt:lpstr>
      <vt:lpstr>맑은 고딕</vt:lpstr>
      <vt:lpstr>서울남산체 B</vt:lpstr>
      <vt:lpstr>서울남산체 EB</vt:lpstr>
      <vt:lpstr>서울남산체 L</vt:lpstr>
      <vt:lpstr>Arial</vt:lpstr>
      <vt:lpstr>Calibri</vt:lpstr>
      <vt:lpstr>Calibri Light</vt:lpstr>
      <vt:lpstr>Cambria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20</cp:revision>
  <dcterms:created xsi:type="dcterms:W3CDTF">2018-07-26T06:45:34Z</dcterms:created>
  <dcterms:modified xsi:type="dcterms:W3CDTF">2018-07-27T04:23:54Z</dcterms:modified>
</cp:coreProperties>
</file>