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70" r:id="rId2"/>
    <p:sldId id="264" r:id="rId3"/>
    <p:sldId id="275" r:id="rId4"/>
    <p:sldId id="336" r:id="rId5"/>
    <p:sldId id="316" r:id="rId6"/>
    <p:sldId id="322" r:id="rId7"/>
    <p:sldId id="337" r:id="rId8"/>
    <p:sldId id="317" r:id="rId9"/>
    <p:sldId id="323" r:id="rId10"/>
    <p:sldId id="324" r:id="rId11"/>
    <p:sldId id="348" r:id="rId12"/>
    <p:sldId id="318" r:id="rId13"/>
    <p:sldId id="326" r:id="rId14"/>
    <p:sldId id="325" r:id="rId15"/>
    <p:sldId id="319" r:id="rId16"/>
    <p:sldId id="327" r:id="rId17"/>
    <p:sldId id="328" r:id="rId18"/>
    <p:sldId id="347" r:id="rId19"/>
    <p:sldId id="320" r:id="rId20"/>
    <p:sldId id="334" r:id="rId21"/>
    <p:sldId id="331" r:id="rId22"/>
    <p:sldId id="338" r:id="rId23"/>
    <p:sldId id="335" r:id="rId24"/>
    <p:sldId id="339" r:id="rId25"/>
    <p:sldId id="340" r:id="rId26"/>
    <p:sldId id="341" r:id="rId27"/>
    <p:sldId id="342" r:id="rId28"/>
    <p:sldId id="259" r:id="rId29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31"/>
    </p:embeddedFont>
    <p:embeddedFont>
      <p:font typeface="210 나무고딕 R" panose="02020603020101020101" pitchFamily="18" charset="-127"/>
      <p:regular r:id="rId32"/>
    </p:embeddedFont>
    <p:embeddedFont>
      <p:font typeface="나눔바른고딕" panose="020B0603020101020101" pitchFamily="50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a뉴굴림1" panose="02020600000000000000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4B4"/>
    <a:srgbClr val="9DC3E6"/>
    <a:srgbClr val="0545B0"/>
    <a:srgbClr val="B9B9B9"/>
    <a:srgbClr val="9A9A9A"/>
    <a:srgbClr val="8F8F8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9" autoAdjust="0"/>
    <p:restoredTop sz="80216" autoAdjust="0"/>
  </p:normalViewPr>
  <p:slideViewPr>
    <p:cSldViewPr showGuides="1">
      <p:cViewPr varScale="1">
        <p:scale>
          <a:sx n="73" d="100"/>
          <a:sy n="73" d="100"/>
        </p:scale>
        <p:origin x="9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3AA5-0CF8-4ADF-A7F3-2EB2FB06A5E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6E32-0DA4-4EE8-8DC4-E905813DE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1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25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06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6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7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71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07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46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98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92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1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27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5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70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83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70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7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00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9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9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9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5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58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7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0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6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2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3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2B1E-F90F-4697-B151-E620F9E1E63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99422" y="2761964"/>
            <a:ext cx="416431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 smtClean="0">
                <a:latin typeface="나눔바른고딕 Light" pitchFamily="50" charset="-127"/>
                <a:ea typeface="나눔바른고딕 Light" pitchFamily="50" charset="-127"/>
              </a:rPr>
              <a:t>김  상  균</a:t>
            </a:r>
            <a:endParaRPr lang="en-US" altLang="ko-KR" sz="80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23124" y="2459504"/>
            <a:ext cx="35709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latin typeface="나눔바른고딕 Light" pitchFamily="50" charset="-127"/>
                <a:ea typeface="나눔바른고딕 Light" pitchFamily="50" charset="-127"/>
              </a:rPr>
              <a:t>Ensemble</a:t>
            </a:r>
          </a:p>
          <a:p>
            <a:pPr algn="ctr"/>
            <a:r>
              <a:rPr lang="en-US" altLang="ko-KR" sz="6000" b="1" dirty="0" smtClean="0">
                <a:latin typeface="나눔바른고딕 Light" pitchFamily="50" charset="-127"/>
                <a:ea typeface="나눔바른고딕 Light" pitchFamily="50" charset="-127"/>
              </a:rPr>
              <a:t>Learning</a:t>
            </a:r>
            <a:endParaRPr lang="en-US" altLang="ko-KR" sz="60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3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409570136" descr="EMB000052041f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56" y="1891669"/>
            <a:ext cx="8850088" cy="424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제목 5"/>
          <p:cNvSpPr>
            <a:spLocks noGrp="1"/>
          </p:cNvSpPr>
          <p:nvPr>
            <p:ph type="title"/>
          </p:nvPr>
        </p:nvSpPr>
        <p:spPr>
          <a:xfrm>
            <a:off x="5663952" y="332655"/>
            <a:ext cx="6294864" cy="52322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MSE 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|  Bagging / Random Forest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3" name="직사각형 22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Prior Knowledge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M    S   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0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79746"/>
            <a:ext cx="10442376" cy="4464188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Two heads are better than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one.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여러가지 동일한 혹은 상이한 모형들의 </a:t>
            </a:r>
            <a:r>
              <a:rPr lang="ko-KR" altLang="en-US" dirty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예측 결과를 종합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하여 최종적인 의사결정에 활용하는 방법론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이상치에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대한 대응력이 높아지고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기존 모형보다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성능이 좋아짐</a:t>
            </a:r>
            <a:endParaRPr lang="en-US" altLang="ko-KR" dirty="0" smtClean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 모형의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오분류율이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50%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이하이고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모형 간 상호 독립일 때 좋은 성능의 앙상블 모형이 만들어짐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26" name="직사각형 25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3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/Random Forest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30" name="직사각형 29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36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79746"/>
            <a:ext cx="10515600" cy="446418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Bagging :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ootstrap +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Agg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regat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ing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</a:p>
          <a:p>
            <a:pPr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Bias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는 유지한 채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Variance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만 감소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MSE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 낮아짐</a:t>
            </a:r>
            <a:endParaRPr lang="en-US" altLang="ko-KR" dirty="0" smtClean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아주 큰 값의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사용해도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Overfitting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 잘 발생하지 않음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9" name="_x405406552" descr="DRW000052041fd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 bwMode="auto">
          <a:xfrm>
            <a:off x="1127448" y="2420888"/>
            <a:ext cx="4487292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01" name="_x406605456" descr="DRW000052041fe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82" y="2420888"/>
            <a:ext cx="339725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5775115" y="2660356"/>
            <a:ext cx="769292" cy="3941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03" name="_x281541392" descr="DRW000052041ff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17" y="3294013"/>
            <a:ext cx="3519488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26" name="직사각형 25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3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Bagging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/ Random Forest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30" name="직사각형 29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Bagging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2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x405833592" descr="EMB000052041f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821786"/>
            <a:ext cx="8608393" cy="438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6" name="직사각형 15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Bagging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/ Random Forest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5" name="직사각형 24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Bagging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_x405835104" descr="EMB000052041fa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5" y="1773686"/>
            <a:ext cx="5060546" cy="40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_x405446528" descr="EMB000052041f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70" y="1773686"/>
            <a:ext cx="5400675" cy="40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22" name="직사각형 21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8" name="제목 5"/>
          <p:cNvSpPr txBox="1">
            <a:spLocks/>
          </p:cNvSpPr>
          <p:nvPr/>
        </p:nvSpPr>
        <p:spPr>
          <a:xfrm>
            <a:off x="5663952" y="332655"/>
            <a:ext cx="6281951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Bagging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/ Random Forest / Boosting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8" name="직사각형 17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Bagging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0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6984" y="1881613"/>
            <a:ext cx="10515600" cy="4260454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Bagging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특수한 형태로 모든 변수가 아닌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일부 변수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만 사용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강한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설명변수가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존재할 경우 서로 유사한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Bagging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Tree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들이 생성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 경우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예측값들이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높은 상관을 가지게 돼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분산을 크게 줄이지 못함</a:t>
            </a:r>
            <a:endParaRPr lang="en-US" altLang="ko-KR" dirty="0" smtClean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[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사용 변수 개수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]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Regression : 		,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Classification : </a:t>
            </a: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반복문을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통해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 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을 바꿔가면서 최적의     을 찾을 수도 있음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9" name="직사각형 8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05822864" descr="DRW0000520420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4279479"/>
            <a:ext cx="139065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408480048" descr="DRW0000520420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521" y="4077072"/>
            <a:ext cx="1135063" cy="8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411337440" descr="DRW0000520420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95" y="5359599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5"/>
          <p:cNvSpPr txBox="1">
            <a:spLocks/>
          </p:cNvSpPr>
          <p:nvPr/>
        </p:nvSpPr>
        <p:spPr>
          <a:xfrm>
            <a:off x="5663952" y="332655"/>
            <a:ext cx="6264696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Random Forest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/ Boosting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8" name="_x411337440" descr="DRW0000520420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5359598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5" name="직사각형 24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Random 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0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_x410123080" descr="EMB00005204201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"/>
          <a:stretch/>
        </p:blipFill>
        <p:spPr bwMode="auto">
          <a:xfrm>
            <a:off x="2540550" y="1690311"/>
            <a:ext cx="7110900" cy="464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7" name="직사각형 1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Random Forest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0" name="직사각형 19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Random 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8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_x405835104" descr="EMB000052041fa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2" y="1732795"/>
            <a:ext cx="5060546" cy="40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411329272" descr="EMB0000520420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75" y="1732795"/>
            <a:ext cx="5400675" cy="40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7" name="직사각형 1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제목 5"/>
          <p:cNvSpPr txBox="1">
            <a:spLocks/>
          </p:cNvSpPr>
          <p:nvPr/>
        </p:nvSpPr>
        <p:spPr>
          <a:xfrm>
            <a:off x="5663952" y="332655"/>
            <a:ext cx="6281951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Random Forest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3" name="직사각형 22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Random 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51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7" name="직사각형 1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제목 5"/>
          <p:cNvSpPr txBox="1">
            <a:spLocks/>
          </p:cNvSpPr>
          <p:nvPr/>
        </p:nvSpPr>
        <p:spPr>
          <a:xfrm>
            <a:off x="5663952" y="332655"/>
            <a:ext cx="6281951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Random Forest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3" name="직사각형 22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Random Forest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0246"/>
          <a:stretch/>
        </p:blipFill>
        <p:spPr>
          <a:xfrm>
            <a:off x="2808868" y="1633194"/>
            <a:ext cx="6574263" cy="47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72329"/>
            <a:ext cx="10515600" cy="4479023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Weak Classifier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여러 개 모아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Strong Classifier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생성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모형이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순차적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으로 생성되며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이전 단계의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Weak Classifier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통해 더 잘 맞출 수 있는 방향으로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Weight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업데이트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Bagging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일반적인 모델을 만드는데 집중되어 있다면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Boosting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은 </a:t>
            </a:r>
            <a:r>
              <a:rPr lang="ko-KR" altLang="en-US" dirty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맞추기 어려운 문제를 맞추는데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초점이 맞춰져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있음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반복수가 늘어날 경우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Overfitting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발생 가능성 有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Stacking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8" name="직사각형 17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Boosting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44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37" name="직사각형 3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Contents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1965" y="2985183"/>
            <a:ext cx="396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Decision Tree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1965" y="3810607"/>
            <a:ext cx="396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Bootstrap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1965" y="4636032"/>
            <a:ext cx="396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MSE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00035" y="2985183"/>
            <a:ext cx="39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Bagging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00035" y="3810607"/>
            <a:ext cx="396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Random Forest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00035" y="4636031"/>
            <a:ext cx="396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Boosting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31965" y="1766223"/>
            <a:ext cx="396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Prior Knowledge</a:t>
            </a:r>
            <a:endParaRPr lang="ko-KR" altLang="en-US" sz="32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0035" y="1766223"/>
            <a:ext cx="396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Ensemble Learning</a:t>
            </a:r>
            <a:endParaRPr lang="ko-KR" altLang="en-US" sz="32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00131" y="5461455"/>
            <a:ext cx="1482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Stacking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2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boos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00" y="1908464"/>
            <a:ext cx="9281000" cy="420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Stacking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9" name="직사각형 18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Boosting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6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4" name="Picture 4" descr="http://www.birc.co.kr/wp-content/uploads/2017/02/Screenshot-at-2018-02-06-09331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50" y="1818516"/>
            <a:ext cx="7881700" cy="438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3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Stacking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9" name="직사각형 18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Boosting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4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8" name="Picture 4" descr="boosting for regression tre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87" y="1617998"/>
            <a:ext cx="6146825" cy="478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Stacking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1" name="직사각형 2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Boosting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1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36" y="1541194"/>
            <a:ext cx="6552728" cy="4941292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Stacking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0" name="직사각형 19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Boosting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6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995215"/>
            <a:ext cx="10515600" cy="4032448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서로 다른 모델들을 조합해서 최고의 성능을 내는 모델을 생성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LR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KNN, SVM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등 다양한 알고리즘 사용 가능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예측값들의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공선성으로 인한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Overfitting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발생 가능성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有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이를 방지하기 위해 교차 검증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(Cross Validation)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과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정규화를 사용 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특히 교차 검증 사용 시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필요로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하는 </a:t>
            </a:r>
            <a:r>
              <a:rPr lang="ko-KR" altLang="en-US" dirty="0" err="1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연산량이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매우 높음</a:t>
            </a:r>
            <a:endParaRPr lang="en-US" altLang="ko-KR" dirty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Boosting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Stacking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2" name="직사각형 21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Stacking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3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Boosting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Stacking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8674" name="Picture 2" descr="https://blogs.sas.com/content/subconsciousmusings/files/2017/05/weighted-unweight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" b="12185"/>
          <a:stretch/>
        </p:blipFill>
        <p:spPr bwMode="auto">
          <a:xfrm>
            <a:off x="1373973" y="2089763"/>
            <a:ext cx="944405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2" name="직사각형 21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Stacking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9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Boosting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Stacking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9698" name="Picture 2" descr="https://blogs.sas.com/content/subconsciousmusings/files/2017/05/modelstack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" b="7368"/>
          <a:stretch/>
        </p:blipFill>
        <p:spPr bwMode="auto">
          <a:xfrm>
            <a:off x="3012482" y="1700390"/>
            <a:ext cx="6167035" cy="41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8" name="직사각형 17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Stacking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제목 5"/>
          <p:cNvSpPr txBox="1">
            <a:spLocks/>
          </p:cNvSpPr>
          <p:nvPr/>
        </p:nvSpPr>
        <p:spPr>
          <a:xfrm>
            <a:off x="5663952" y="332655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Boosting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Stacking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31746" name="Picture 2" descr="https://blogs.sas.com/content/subconsciousmusings/files/2017/05/lev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02" y="1516556"/>
            <a:ext cx="7164796" cy="49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9" name="직사각형 8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Ensemble Learning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Stacking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6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7" name="직사각형 1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15156" y="2823519"/>
            <a:ext cx="4532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latin typeface="나눔바른고딕 Light" pitchFamily="50" charset="-127"/>
                <a:ea typeface="나눔바른고딕 Light" pitchFamily="50" charset="-127"/>
              </a:rPr>
              <a:t>Thank You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3124" y="2459504"/>
            <a:ext cx="35709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latin typeface="나눔바른고딕 Light" pitchFamily="50" charset="-127"/>
                <a:ea typeface="나눔바른고딕 Light" pitchFamily="50" charset="-127"/>
              </a:rPr>
              <a:t>Ensemble</a:t>
            </a:r>
          </a:p>
          <a:p>
            <a:pPr algn="ctr"/>
            <a:r>
              <a:rPr lang="en-US" altLang="ko-KR" sz="6000" b="1" dirty="0" smtClean="0">
                <a:latin typeface="나눔바른고딕 Light" pitchFamily="50" charset="-127"/>
                <a:ea typeface="나눔바른고딕 Light" pitchFamily="50" charset="-127"/>
              </a:rPr>
              <a:t>Learning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943089"/>
            <a:ext cx="10515600" cy="4137502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의사결정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(Decision)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규칙을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나무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(Tree)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구조로 나타내어 전체 자료를 몇 개의 소집단으로 분류하거나 예측을 수행하는 분석방법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Overfitting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을 피하기 위해 가지치기로 최적의 모형 선택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장점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해석의 용이성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수학적 가정이 불필요한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비모수적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모형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단점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다른 방법에 비해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낮은 정확도</a:t>
            </a:r>
            <a:endParaRPr lang="en-US" altLang="ko-KR" dirty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제목 5"/>
          <p:cNvSpPr>
            <a:spLocks noGrp="1"/>
          </p:cNvSpPr>
          <p:nvPr>
            <p:ph type="title"/>
          </p:nvPr>
        </p:nvSpPr>
        <p:spPr>
          <a:xfrm>
            <a:off x="5663952" y="332655"/>
            <a:ext cx="6306535" cy="523221"/>
          </a:xfrm>
        </p:spPr>
        <p:txBody>
          <a:bodyPr>
            <a:norm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Prior Knowledge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Decision Tree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1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7410" name="Picture 2" descr="c5.0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0" y="2102896"/>
            <a:ext cx="5206295" cy="38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6352" t="6988" r="4037" b="7405"/>
          <a:stretch/>
        </p:blipFill>
        <p:spPr>
          <a:xfrm>
            <a:off x="6384032" y="2102896"/>
            <a:ext cx="5208103" cy="3817888"/>
          </a:xfrm>
          <a:prstGeom prst="rect">
            <a:avLst/>
          </a:prstGeom>
        </p:spPr>
      </p:pic>
      <p:sp>
        <p:nvSpPr>
          <p:cNvPr id="20" name="제목 5"/>
          <p:cNvSpPr>
            <a:spLocks noGrp="1"/>
          </p:cNvSpPr>
          <p:nvPr>
            <p:ph type="title"/>
          </p:nvPr>
        </p:nvSpPr>
        <p:spPr>
          <a:xfrm>
            <a:off x="5663952" y="332655"/>
            <a:ext cx="6294864" cy="523221"/>
          </a:xfrm>
        </p:spPr>
        <p:txBody>
          <a:bodyPr>
            <a:norm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Bootstrap / MSE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|  Bagging / Random Forest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9" name="직사각형 18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Prior Knowledge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4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123244"/>
            <a:ext cx="10442376" cy="3777192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Resampling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한 방법으로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표본에서 </a:t>
            </a:r>
            <a:r>
              <a:rPr lang="ko-KR" altLang="en-US" dirty="0" err="1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단순랜덤복원추출</a:t>
            </a:r>
            <a:r>
              <a:rPr lang="ko-KR" altLang="en-US" dirty="0" err="1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을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통해 여러 개의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Bootstrap Sample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을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생성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Data Set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분포가 고르지 않을 때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Training Data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늘리는 방법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확률변수가 따르는 분포를 정확히 모를 때 확률변수의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모수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및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모수의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신뢰구간 추정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9" name="직사각형 18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제목 5"/>
          <p:cNvSpPr>
            <a:spLocks noGrp="1"/>
          </p:cNvSpPr>
          <p:nvPr>
            <p:ph type="title"/>
          </p:nvPr>
        </p:nvSpPr>
        <p:spPr>
          <a:xfrm>
            <a:off x="5663952" y="332655"/>
            <a:ext cx="6294864" cy="52322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Forest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Boosting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6" name="직사각형 15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Prior Knowledge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Bootstrap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7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69215992" descr="EMB000052041f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8"/>
          <a:stretch/>
        </p:blipFill>
        <p:spPr bwMode="auto">
          <a:xfrm>
            <a:off x="3251683" y="1720795"/>
            <a:ext cx="5688634" cy="45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제목 5"/>
          <p:cNvSpPr txBox="1">
            <a:spLocks/>
          </p:cNvSpPr>
          <p:nvPr/>
        </p:nvSpPr>
        <p:spPr>
          <a:xfrm>
            <a:off x="5663952" y="332656"/>
            <a:ext cx="629486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  |  Bagging / Random Forest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8" name="직사각형 17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Prior Knowledge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Bootstrap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0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409582072" descr="EMB000052041f9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 b="3839"/>
          <a:stretch/>
        </p:blipFill>
        <p:spPr bwMode="auto">
          <a:xfrm>
            <a:off x="3422626" y="1720795"/>
            <a:ext cx="5346749" cy="45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5663952" y="332655"/>
            <a:ext cx="6294864" cy="52322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MSE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|  Bagging / Random Forest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9" name="직사각형 18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Prior Knowledge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Bootstrap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53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959612"/>
            <a:ext cx="10515600" cy="410445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MSE :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ean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quare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rror,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평균 제곱 오차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오차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잔차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제곱에 대해 평균을 취한 것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값이 작을수록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실제값과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차이가 적은 것이므로 추측한 값의 정확성이 높은 것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보통 제곱근인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RMSE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많이 활용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MSE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는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분산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(Variance)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과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편향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(Bias)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제곱으로 이루어져 있음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제목 5"/>
          <p:cNvSpPr>
            <a:spLocks noGrp="1"/>
          </p:cNvSpPr>
          <p:nvPr>
            <p:ph type="title"/>
          </p:nvPr>
        </p:nvSpPr>
        <p:spPr>
          <a:xfrm>
            <a:off x="5663952" y="332655"/>
            <a:ext cx="6294864" cy="52322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MSE 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|  Bagging / Random Forest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22" name="직사각형 21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Prior Knowledge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M    S   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168597040" descr="EMB000052041f9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73" y="1963591"/>
            <a:ext cx="7436654" cy="40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제목 5"/>
          <p:cNvSpPr>
            <a:spLocks noGrp="1"/>
          </p:cNvSpPr>
          <p:nvPr>
            <p:ph type="title"/>
          </p:nvPr>
        </p:nvSpPr>
        <p:spPr>
          <a:xfrm>
            <a:off x="5663952" y="332655"/>
            <a:ext cx="6294864" cy="52322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Decision Tree / Bootstrap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MSE 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|  Bagging / Random Forest /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Boosting / Stacking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8" name="직사각형 17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Prior Knowledge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M    S   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7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866</Words>
  <Application>Microsoft Office PowerPoint</Application>
  <PresentationFormat>와이드스크린</PresentationFormat>
  <Paragraphs>172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</vt:lpstr>
      <vt:lpstr>나눔바른고딕 Light</vt:lpstr>
      <vt:lpstr>210 나무고딕 R</vt:lpstr>
      <vt:lpstr>나눔바른고딕</vt:lpstr>
      <vt:lpstr>맑은 고딕</vt:lpstr>
      <vt:lpstr>a뉴굴림1</vt:lpstr>
      <vt:lpstr>Office 테마</vt:lpstr>
      <vt:lpstr>PowerPoint 프레젠테이션</vt:lpstr>
      <vt:lpstr>PowerPoint 프레젠테이션</vt:lpstr>
      <vt:lpstr>Decision Tree / Bootstrap / MSE  |  Bagging / Random Forest / Boosting / Stacking</vt:lpstr>
      <vt:lpstr>Decision Tree / Bootstrap / MSE  |  Bagging / Random Forest / Boosting / Stacking</vt:lpstr>
      <vt:lpstr>Decision Tree / Bootstrap / MSE  |  Bagging / Random Forest / Boosting / Stacking</vt:lpstr>
      <vt:lpstr>PowerPoint 프레젠테이션</vt:lpstr>
      <vt:lpstr>Decision Tree / Bootstrap / MSE  |  Bagging / Random Forest / Boosting / Stacking</vt:lpstr>
      <vt:lpstr>Decision Tree / Bootstrap / MSE  |  Bagging / Random Forest / Boosting / Stacking</vt:lpstr>
      <vt:lpstr>Decision Tree / Bootstrap / MSE  |  Bagging / Random Forest / Boosting / Stacking</vt:lpstr>
      <vt:lpstr>Decision Tree / Bootstrap / MSE  |  Bagging / Random Forest / Boosting / Stacking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김상균</dc:creator>
  <cp:lastModifiedBy>Windows 사용자</cp:lastModifiedBy>
  <cp:revision>303</cp:revision>
  <dcterms:created xsi:type="dcterms:W3CDTF">2016-11-21T05:43:02Z</dcterms:created>
  <dcterms:modified xsi:type="dcterms:W3CDTF">2018-07-15T01:10:58Z</dcterms:modified>
</cp:coreProperties>
</file>