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5" r:id="rId6"/>
    <p:sldId id="286" r:id="rId7"/>
    <p:sldId id="288" r:id="rId8"/>
    <p:sldId id="287" r:id="rId9"/>
    <p:sldId id="274" r:id="rId10"/>
    <p:sldId id="276" r:id="rId11"/>
    <p:sldId id="289" r:id="rId12"/>
    <p:sldId id="278" r:id="rId13"/>
    <p:sldId id="277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474AD"/>
    <a:srgbClr val="2F6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BDB01-8784-4A8C-A1BD-03E3817AEA22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7EB3-4AC0-4FDF-B316-58C649306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1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4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19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1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4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7A741-B3B1-46B6-96AD-36F800C23E4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4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2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5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4F6E-0B75-48F7-924F-D82536D796C5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B4B5-1D67-457C-8751-5F2A1EF78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7.png"/><Relationship Id="rId4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9082" y="1859340"/>
            <a:ext cx="6305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Deep neural network for</a:t>
            </a:r>
          </a:p>
          <a:p>
            <a:r>
              <a:rPr lang="en-US" altLang="ko-KR" sz="32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translation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90" y="4071257"/>
            <a:ext cx="233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2018.08.17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신동진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516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8944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928484" y="518944"/>
            <a:ext cx="215516" cy="6339056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669358"/>
            <a:ext cx="9144000" cy="188642"/>
          </a:xfrm>
          <a:prstGeom prst="rect">
            <a:avLst/>
          </a:prstGeom>
          <a:solidFill>
            <a:srgbClr val="34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Approaches(cont’d)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- AEs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35995" y="2521478"/>
            <a:ext cx="4261907" cy="1815853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0844" y="2521478"/>
            <a:ext cx="4265152" cy="1815854"/>
          </a:xfrm>
          <a:prstGeom prst="roundRect">
            <a:avLst>
              <a:gd name="adj" fmla="val 993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모서리가 둥근 직사각형 17"/>
              <p:cNvSpPr/>
              <p:nvPr/>
            </p:nvSpPr>
            <p:spPr>
              <a:xfrm>
                <a:off x="2270752" y="3010661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52" y="3010661"/>
                <a:ext cx="1080509" cy="83748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모서리가 둥근 직사각형 18"/>
              <p:cNvSpPr/>
              <p:nvPr/>
            </p:nvSpPr>
            <p:spPr>
              <a:xfrm>
                <a:off x="3809603" y="3019755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03" y="3019755"/>
                <a:ext cx="1452785" cy="837485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오른쪽 화살표 21"/>
          <p:cNvSpPr/>
          <p:nvPr/>
        </p:nvSpPr>
        <p:spPr>
          <a:xfrm>
            <a:off x="1830653" y="3284125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/>
              <p:cNvSpPr/>
              <p:nvPr/>
            </p:nvSpPr>
            <p:spPr>
              <a:xfrm>
                <a:off x="333554" y="3019754"/>
                <a:ext cx="1414423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3019754"/>
                <a:ext cx="1414423" cy="837486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873808" y="2366503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4554" y="2385590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Decoder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61642" y="4639444"/>
                <a:ext cx="24885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𝑖𝑛𝑝𝑢𝑡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𝑖𝑚𝑎𝑔𝑒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𝑙𝑎𝑡𝑒𝑛𝑡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𝑠𝑝𝑎𝑐𝑒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𝑡𝑟𝑎𝑛𝑠𝑓𝑓𝑒𝑟𝑒𝑑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𝑖𝑚𝑎𝑔𝑒</m:t>
                      </m:r>
                    </m:oMath>
                  </m:oMathPara>
                </a14:m>
                <a:endParaRPr lang="en-US" altLang="ko-KR" b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42" y="4639444"/>
                <a:ext cx="2488565" cy="923330"/>
              </a:xfrm>
              <a:prstGeom prst="rect">
                <a:avLst/>
              </a:prstGeom>
              <a:blipFill rotWithShape="1">
                <a:blip r:embed="rId6"/>
                <a:stretch>
                  <a:fillRect t="-3289" r="-26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모서리가 둥근 직사각형 33"/>
              <p:cNvSpPr/>
              <p:nvPr/>
            </p:nvSpPr>
            <p:spPr>
              <a:xfrm>
                <a:off x="7307540" y="3019754"/>
                <a:ext cx="1414423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0" y="3019754"/>
                <a:ext cx="1414423" cy="837486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오른쪽 화살표 34"/>
          <p:cNvSpPr/>
          <p:nvPr/>
        </p:nvSpPr>
        <p:spPr>
          <a:xfrm>
            <a:off x="6862550" y="3284124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모서리가 둥근 직사각형 38"/>
              <p:cNvSpPr/>
              <p:nvPr/>
            </p:nvSpPr>
            <p:spPr>
              <a:xfrm>
                <a:off x="5700426" y="3010659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9" name="모서리가 둥근 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26" y="3010659"/>
                <a:ext cx="1080509" cy="837486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>
            <a:off x="3432855" y="328412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318326" y="3284122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40695" y="279792"/>
              <a:ext cx="7906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4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Approaches(cont’d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- GANs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376831" y="1550120"/>
            <a:ext cx="5421072" cy="2245045"/>
          </a:xfrm>
          <a:prstGeom prst="roundRect">
            <a:avLst>
              <a:gd name="adj" fmla="val 9173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9800" y="2524047"/>
            <a:ext cx="4745100" cy="152753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모서리가 둥근 직사각형 10"/>
              <p:cNvSpPr/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모서리가 둥근 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1653315"/>
                <a:ext cx="1452785" cy="83748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모서리가 둥근 직사각형 11"/>
              <p:cNvSpPr/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𝑑𝑖𝑠𝑐𝑟𝑖𝑚𝑖𝑛𝑎𝑡𝑜𝑟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모서리가 둥근 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45" y="2250584"/>
                <a:ext cx="1452785" cy="837486"/>
              </a:xfrm>
              <a:prstGeom prst="roundRect">
                <a:avLst/>
              </a:prstGeom>
              <a:blipFill>
                <a:blip r:embed="rId4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모서리가 둥근 직사각형 13"/>
              <p:cNvSpPr/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4" name="모서리가 둥근 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32" y="2250584"/>
                <a:ext cx="1310963" cy="837485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>
            <a:off x="6998276" y="2524047"/>
            <a:ext cx="377010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2560549">
            <a:off x="4910573" y="2208044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모서리가 둥근 직사각형 17"/>
              <p:cNvSpPr/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모서리가 둥근 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98" y="2752718"/>
                <a:ext cx="1080509" cy="837486"/>
              </a:xfrm>
              <a:prstGeom prst="roundRect">
                <a:avLst/>
              </a:prstGeom>
              <a:blipFill>
                <a:blip r:embed="rId6"/>
                <a:stretch>
                  <a:fillRect l="-2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모서리가 둥근 직사각형 18"/>
              <p:cNvSpPr/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𝑌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모서리가 둥근 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09" y="2752720"/>
                <a:ext cx="1452785" cy="837485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화살표 19"/>
          <p:cNvSpPr/>
          <p:nvPr/>
        </p:nvSpPr>
        <p:spPr>
          <a:xfrm>
            <a:off x="3027815" y="3026183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761360">
            <a:off x="4918358" y="2830712"/>
            <a:ext cx="617231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1468342" y="3033407"/>
            <a:ext cx="376748" cy="29055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/>
              <p:cNvSpPr/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54" y="2752718"/>
                <a:ext cx="1080509" cy="837486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모서리가 둥근 직사각형 23"/>
          <p:cNvSpPr/>
          <p:nvPr/>
        </p:nvSpPr>
        <p:spPr>
          <a:xfrm>
            <a:off x="767445" y="3896603"/>
            <a:ext cx="1778542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GENERATOR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21975" y="1667410"/>
            <a:ext cx="1881463" cy="30995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DISCRIMINATOR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61642" y="4639444"/>
                <a:ext cx="248856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𝑖𝑛𝑝𝑢𝑡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𝑖𝑚𝑎𝑔𝑒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𝑍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𝑙𝑎𝑡𝑒𝑛𝑡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𝑠𝑝𝑎𝑐𝑒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𝑌</m:t>
                      </m:r>
                      <m:r>
                        <a:rPr lang="en-US" altLang="ko-KR" b="0" i="1" smtClean="0">
                          <a:latin typeface="Cambria Math"/>
                        </a:rPr>
                        <m:t>:</m:t>
                      </m:r>
                      <m:r>
                        <a:rPr lang="en-US" altLang="ko-KR" b="0" i="1" smtClean="0">
                          <a:latin typeface="Cambria Math"/>
                        </a:rPr>
                        <m:t>𝑡𝑟𝑎𝑛𝑠𝑓𝑓𝑒𝑟𝑒𝑑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𝑖𝑚𝑎𝑔𝑒</m:t>
                      </m:r>
                    </m:oMath>
                  </m:oMathPara>
                </a14:m>
                <a:endParaRPr lang="en-US" altLang="ko-KR" b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42" y="4639444"/>
                <a:ext cx="2488565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289" r="-26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0695" y="279792"/>
              <a:ext cx="7906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3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2797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Examples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90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03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Examples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- edge2shoe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60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pic>
        <p:nvPicPr>
          <p:cNvPr id="5122" name="Picture 2" descr="D:\edges2shoes\train\116_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edges2shoes\train\117_A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1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edges2shoes\train\123_A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1" y="3758289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edges2shoes\train\136_A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3758289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05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03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Examples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B" panose="02020603020101020101" pitchFamily="18" charset="-127"/>
              </a:rPr>
              <a:t>- GoogleMaps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3743468" y="315758"/>
            <a:ext cx="1781978" cy="215444"/>
            <a:chOff x="3779912" y="299028"/>
            <a:chExt cx="1512168" cy="215444"/>
          </a:xfrm>
        </p:grpSpPr>
        <p:sp>
          <p:nvSpPr>
            <p:cNvPr id="36" name="양쪽 모서리가 둥근 사각형 3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640" y="299028"/>
              <a:ext cx="5607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Examples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pic>
        <p:nvPicPr>
          <p:cNvPr id="6146" name="Picture 2" descr="D:\maps\train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3775627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maps\train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88" y="3775627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maps\train\3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maps\train\4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88" y="1794151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4717032" y="-939104"/>
            <a:ext cx="8712968" cy="8712968"/>
          </a:xfrm>
          <a:prstGeom prst="ellipse">
            <a:avLst/>
          </a:prstGeom>
          <a:solidFill>
            <a:srgbClr val="01519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70892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Contents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27" y="1722195"/>
            <a:ext cx="2627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3227" y="2708761"/>
            <a:ext cx="20008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Approaches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AEs(VAEs)</a:t>
            </a: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3227" y="3695327"/>
            <a:ext cx="2113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Examples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edge2shoes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	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- Google maps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01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34547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</a:t>
            </a:r>
            <a:b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works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4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works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5741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Image t</a:t>
            </a:r>
            <a:r>
              <a:rPr lang="en-US" altLang="ko-KR" smtClean="0"/>
              <a:t>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It means to transfer the color or style of the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Some applications carry out image translation by</a:t>
            </a:r>
            <a:br>
              <a:rPr lang="en-US" altLang="ko-KR" smtClean="0"/>
            </a:br>
            <a:r>
              <a:rPr lang="en-US" altLang="ko-KR" smtClean="0"/>
              <a:t>machine learning approaches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99" y="2759383"/>
            <a:ext cx="5157993" cy="334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5877" y="6083898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mtClean="0"/>
              <a:t>&lt; Portra 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605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Classical approach for image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Image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Some known image kernels(filters) used for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46" y="2543838"/>
            <a:ext cx="59817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22844" y="6083898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mtClean="0"/>
              <a:t>&lt; Image filters provided by Instagram 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69879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Convolution image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The features from 2D convolution are used for transferred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lvl="1"/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But this approach has a limitation that it can only cause a very</a:t>
            </a:r>
            <a:br>
              <a:rPr lang="en-US" altLang="ko-KR" smtClean="0"/>
            </a:br>
            <a:r>
              <a:rPr lang="en-US" altLang="ko-KR" smtClean="0"/>
              <a:t>partial change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3422389" y="6309641"/>
            <a:ext cx="22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mtClean="0"/>
              <a:t>&lt; Google Maps data &gt;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27774" y="2170538"/>
                <a:ext cx="505728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𝐾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𝑡𝑟𝑎𝑛𝑠𝑓𝑒𝑟𝑒𝑑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/>
                        </a:rPr>
                        <m:t> ∗  :2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𝑐𝑜𝑛𝑣𝑜𝑙𝑢𝑡𝑖𝑜𝑛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4" y="2170538"/>
                <a:ext cx="5057282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6250" r="-60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D:\maps\train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5" y="34110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:\edges2shoes\train\28_A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870" y="4167600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572000" y="4167600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D:\edges2shoes\train\14_A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20" y="4046863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01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Translation works(cont’d)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79510" y="265028"/>
            <a:ext cx="1781977" cy="253916"/>
            <a:chOff x="3779912" y="254969"/>
            <a:chExt cx="1512168" cy="253916"/>
          </a:xfrm>
        </p:grpSpPr>
        <p:sp>
          <p:nvSpPr>
            <p:cNvPr id="26" name="양쪽 모서리가 둥근 사각형 25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617" y="254969"/>
              <a:ext cx="11347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Translation works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2446" y="1489166"/>
            <a:ext cx="7757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Deep neural networks conduct image translation works successfully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Generative models could be used for image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AutoEncoder and GANs are generally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The </a:t>
            </a:r>
            <a:r>
              <a:rPr lang="en-US" altLang="ko-KR"/>
              <a:t>translation of an image is a task of mapping </a:t>
            </a:r>
            <a:r>
              <a:rPr lang="en-US" altLang="ko-KR"/>
              <a:t>data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to </a:t>
            </a:r>
            <a:r>
              <a:rPr lang="en-US" altLang="ko-KR"/>
              <a:t>a lower dimension and mapping it back to a higher dimensional image</a:t>
            </a:r>
            <a:endParaRPr lang="en-US" altLang="ko-KR"/>
          </a:p>
        </p:txBody>
      </p:sp>
      <p:pic>
        <p:nvPicPr>
          <p:cNvPr id="4098" name="Picture 2" descr="D:\edges2shoes\train\1_A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68" y="3787717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81910" y="41431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dataset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9398" y="3787717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D:\edges2shoes\train\40_A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65" y="4767698"/>
            <a:ext cx="774260" cy="3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5152695" y="4767698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04460" y="4600323"/>
            <a:ext cx="291081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005750" y="4046863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83145" y="4143123"/>
            <a:ext cx="14869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Transferred images</a:t>
            </a:r>
            <a:endParaRPr lang="ko-KR" altLang="en-US"/>
          </a:p>
        </p:txBody>
      </p:sp>
      <p:pic>
        <p:nvPicPr>
          <p:cNvPr id="4102" name="Picture 6" descr="D:\edges2shoes\train\44_A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40" y="4670260"/>
            <a:ext cx="774525" cy="38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388412" y="4670260"/>
            <a:ext cx="387130" cy="38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572000" y="3366287"/>
            <a:ext cx="0" cy="246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 13"/>
          <p:cNvSpPr/>
          <p:nvPr/>
        </p:nvSpPr>
        <p:spPr>
          <a:xfrm>
            <a:off x="1838979" y="5939554"/>
            <a:ext cx="5466041" cy="44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workflow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3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0724" y="2636168"/>
            <a:ext cx="2376264" cy="144016"/>
          </a:xfrm>
          <a:prstGeom prst="rect">
            <a:avLst/>
          </a:prstGeom>
          <a:solidFill>
            <a:srgbClr val="015198"/>
          </a:solidFill>
          <a:ln>
            <a:solidFill>
              <a:srgbClr val="0151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6016" y="4066942"/>
            <a:ext cx="14702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02</a:t>
            </a:r>
            <a:endParaRPr lang="ko-KR" altLang="en-US" sz="8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9850" y="2693467"/>
            <a:ext cx="33794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Approaches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0" y="0"/>
            <a:ext cx="9158436" cy="2708176"/>
            <a:chOff x="0" y="0"/>
            <a:chExt cx="9158436" cy="270817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800724" y="2692028"/>
              <a:ext cx="4357712" cy="0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0" y="0"/>
              <a:ext cx="4800724" cy="2708176"/>
            </a:xfrm>
            <a:prstGeom prst="line">
              <a:avLst/>
            </a:prstGeom>
            <a:ln>
              <a:solidFill>
                <a:srgbClr val="0151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9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9512" y="518944"/>
            <a:ext cx="8712968" cy="61504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3661" y="644438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rPr>
              <a:t>02 </a:t>
            </a:r>
            <a:r>
              <a:rPr lang="en-US" altLang="ko-KR" sz="16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15198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Approaches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15198"/>
              </a:solidFill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446" y="1489166"/>
            <a:ext cx="71191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AEs, GANs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They are neural networks based image translation approaches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AEs acts as a one-to-one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Even </a:t>
            </a:r>
            <a:r>
              <a:rPr lang="en-US" altLang="ko-KR" smtClean="0"/>
              <a:t>GANs acts as a one-to-one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It means we need dataset with ‘pairs’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AEs for image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An encoder of AE map the datapoint to latent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An decoder of AE map the latent point to transffered space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GANs for image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 generator of GAN for image transfer acts as a decoder of AEs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A discriminator of GAN for image transfer acts as a encoder of AEs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8" name="그룹 24"/>
          <p:cNvGrpSpPr/>
          <p:nvPr/>
        </p:nvGrpSpPr>
        <p:grpSpPr>
          <a:xfrm>
            <a:off x="1961490" y="289851"/>
            <a:ext cx="1781978" cy="253916"/>
            <a:chOff x="3779912" y="279792"/>
            <a:chExt cx="1512168" cy="253916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79912" y="313606"/>
              <a:ext cx="1512168" cy="1862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15198"/>
            </a:solidFill>
            <a:ln>
              <a:solidFill>
                <a:srgbClr val="0151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0695" y="279792"/>
              <a:ext cx="7906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서울남산체 L" panose="02020603020101020101" pitchFamily="18" charset="-127"/>
                  <a:ea typeface="서울남산체 L" panose="02020603020101020101" pitchFamily="18" charset="-127"/>
                </a:rPr>
                <a:t>Approaches</a:t>
              </a:r>
              <a:endPara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9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2655</TotalTime>
  <Words>315</Words>
  <Application>Microsoft Office PowerPoint</Application>
  <PresentationFormat>화면 슬라이드 쇼(4:3)</PresentationFormat>
  <Paragraphs>101</Paragraphs>
  <Slides>14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Registered User</cp:lastModifiedBy>
  <cp:revision>49</cp:revision>
  <dcterms:created xsi:type="dcterms:W3CDTF">2018-07-26T06:45:34Z</dcterms:created>
  <dcterms:modified xsi:type="dcterms:W3CDTF">2018-08-16T14:13:25Z</dcterms:modified>
</cp:coreProperties>
</file>