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70" r:id="rId2"/>
    <p:sldId id="264" r:id="rId3"/>
    <p:sldId id="275" r:id="rId4"/>
    <p:sldId id="312" r:id="rId5"/>
    <p:sldId id="313" r:id="rId6"/>
    <p:sldId id="297" r:id="rId7"/>
    <p:sldId id="299" r:id="rId8"/>
    <p:sldId id="298" r:id="rId9"/>
    <p:sldId id="308" r:id="rId10"/>
    <p:sldId id="301" r:id="rId11"/>
    <p:sldId id="302" r:id="rId12"/>
    <p:sldId id="303" r:id="rId13"/>
    <p:sldId id="304" r:id="rId14"/>
    <p:sldId id="305" r:id="rId15"/>
    <p:sldId id="306" r:id="rId16"/>
    <p:sldId id="311" r:id="rId17"/>
    <p:sldId id="309" r:id="rId18"/>
    <p:sldId id="314" r:id="rId19"/>
    <p:sldId id="315" r:id="rId20"/>
    <p:sldId id="316" r:id="rId21"/>
    <p:sldId id="259" r:id="rId22"/>
  </p:sldIdLst>
  <p:sldSz cx="12192000" cy="6858000"/>
  <p:notesSz cx="6858000" cy="9144000"/>
  <p:embeddedFontLst>
    <p:embeddedFont>
      <p:font typeface="나눔바른고딕 Light" panose="020B0603020101020101" pitchFamily="50" charset="-127"/>
      <p:regular r:id="rId24"/>
    </p:embeddedFont>
    <p:embeddedFont>
      <p:font typeface="210 나무고딕 R" panose="02020603020101020101" pitchFamily="18" charset="-127"/>
      <p:regular r:id="rId25"/>
    </p:embeddedFont>
    <p:embeddedFont>
      <p:font typeface="나눔바른고딕" panose="020B0603020101020101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a뉴굴림1" panose="02020600000000000000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5B0"/>
    <a:srgbClr val="B7B4B4"/>
    <a:srgbClr val="9DC3E6"/>
    <a:srgbClr val="B9B9B9"/>
    <a:srgbClr val="9A9A9A"/>
    <a:srgbClr val="8F8F8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9" autoAdjust="0"/>
    <p:restoredTop sz="80216" autoAdjust="0"/>
  </p:normalViewPr>
  <p:slideViewPr>
    <p:cSldViewPr showGuides="1">
      <p:cViewPr varScale="1">
        <p:scale>
          <a:sx n="90" d="100"/>
          <a:sy n="90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23AA5-0CF8-4ADF-A7F3-2EB2FB06A5E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6E32-0DA4-4EE8-8DC4-E905813DE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1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25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33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8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80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62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87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90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14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47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9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7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2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12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3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74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3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2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3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6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2B1E-F90F-4697-B151-E620F9E1E63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033000" y="2259000"/>
            <a:ext cx="126000" cy="2340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99422" y="2823519"/>
            <a:ext cx="416431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200" b="1" dirty="0" smtClean="0">
                <a:latin typeface="나눔바른고딕 Light" pitchFamily="50" charset="-127"/>
                <a:ea typeface="나눔바른고딕 Light" pitchFamily="50" charset="-127"/>
              </a:rPr>
              <a:t>김  상  균</a:t>
            </a:r>
            <a:endParaRPr lang="en-US" altLang="ko-KR" sz="7200" b="1" dirty="0" smtClean="0">
              <a:latin typeface="나눔바른고딕 Light" pitchFamily="50" charset="-127"/>
              <a:ea typeface="나눔바른고딕 Light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05607" y="2294286"/>
            <a:ext cx="3213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latin typeface="나눔바른고딕 Light" pitchFamily="50" charset="-127"/>
                <a:ea typeface="나눔바른고딕 Light" pitchFamily="50" charset="-127"/>
              </a:rPr>
              <a:t>Regression</a:t>
            </a:r>
          </a:p>
          <a:p>
            <a:pPr algn="ctr"/>
            <a:r>
              <a:rPr lang="en-US" altLang="ko-KR" sz="4800" b="1" dirty="0" smtClean="0">
                <a:latin typeface="나눔바른고딕 Light" pitchFamily="50" charset="-127"/>
                <a:ea typeface="나눔바른고딕 Light" pitchFamily="50" charset="-127"/>
              </a:rPr>
              <a:t>with</a:t>
            </a:r>
          </a:p>
          <a:p>
            <a:pPr algn="ctr"/>
            <a:r>
              <a:rPr lang="en-US" altLang="ko-KR" sz="4800" b="1" dirty="0" smtClean="0">
                <a:latin typeface="나눔바른고딕 Light" pitchFamily="50" charset="-127"/>
                <a:ea typeface="나눔바른고딕 Light" pitchFamily="50" charset="-127"/>
              </a:rPr>
              <a:t>Shrinkage</a:t>
            </a:r>
            <a:endParaRPr lang="en-US" altLang="ko-KR" sz="4800" b="1" dirty="0" smtClean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34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Ridge Regression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Coefficient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966" y="1700569"/>
            <a:ext cx="9186068" cy="41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5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Ridge Regression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MSE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07" y="1921213"/>
            <a:ext cx="10182585" cy="41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94145"/>
            <a:ext cx="10515600" cy="4687183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L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east </a:t>
            </a:r>
            <a:r>
              <a:rPr lang="en-US" altLang="ko-KR" dirty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A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bsolute </a:t>
            </a:r>
            <a:r>
              <a:rPr lang="en-US" altLang="ko-KR" dirty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hrinkage and </a:t>
            </a:r>
            <a:r>
              <a:rPr lang="en-US" altLang="ko-KR" dirty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election 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O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perator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Ridge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와 달리 회귀계수가 작을 경우 그 값을 정확히 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으로 만듦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 typeface="Symbol" panose="05050102010706020507" pitchFamily="18" charset="2"/>
              <a:buChar char="Þ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변수 선택과 축소 추정을 동시에 진행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(Sparse Model)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568" y="363432"/>
            <a:ext cx="2880080" cy="983002"/>
            <a:chOff x="407568" y="363432"/>
            <a:chExt cx="288008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Lasso Regression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568" y="884769"/>
              <a:ext cx="288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380696"/>
            <a:ext cx="62388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2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Lasso Regression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Coefficient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32" y="1699723"/>
            <a:ext cx="10126935" cy="46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2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234213"/>
            <a:ext cx="10515600" cy="3718159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Ridge :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Lasso :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Ridge vs Lasso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바른고딕" pitchFamily="50" charset="-127"/>
                  <a:ea typeface="나눔바른고딕" pitchFamily="50" charset="-127"/>
                </a:rPr>
                <a:t>Constraints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6132" t="3496" r="6132" b="66062"/>
          <a:stretch/>
        </p:blipFill>
        <p:spPr>
          <a:xfrm>
            <a:off x="2544608" y="4329866"/>
            <a:ext cx="8640961" cy="129614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6306" t="54429" r="7420" b="15128"/>
          <a:stretch/>
        </p:blipFill>
        <p:spPr>
          <a:xfrm>
            <a:off x="2544608" y="1775597"/>
            <a:ext cx="8496945" cy="12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바른고딕" pitchFamily="50" charset="-127"/>
                  <a:ea typeface="나눔바른고딕" pitchFamily="50" charset="-127"/>
                </a:rPr>
                <a:t>Ridge vs Lasso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Constraints(2D)</a:t>
              </a:r>
            </a:p>
          </p:txBody>
        </p:sp>
      </p:grpSp>
      <p:pic>
        <p:nvPicPr>
          <p:cNvPr id="2054" name="Picture 6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346434"/>
            <a:ext cx="8208912" cy="49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99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바른고딕" pitchFamily="50" charset="-127"/>
                  <a:ea typeface="나눔바른고딕" pitchFamily="50" charset="-127"/>
                </a:rPr>
                <a:t>Ridge vs Lasso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Constraints(3D)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6826"/>
          <a:stretch/>
        </p:blipFill>
        <p:spPr>
          <a:xfrm>
            <a:off x="2027548" y="1516556"/>
            <a:ext cx="8136904" cy="43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5077140"/>
            <a:ext cx="10515600" cy="1600107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Black : Bias, </a:t>
            </a:r>
            <a:r>
              <a:rPr lang="en-US" altLang="ko-KR" dirty="0" smtClean="0">
                <a:solidFill>
                  <a:srgbClr val="00B05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Green : Variance,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Purple : MSE</a:t>
            </a:r>
          </a:p>
          <a:p>
            <a:pPr latinLnBrk="0">
              <a:buFontTx/>
              <a:buChar char="-"/>
            </a:pP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Solid Line : Lasso, Dashed Line : Ridge</a:t>
            </a: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Left : p=45, Right : p=2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바른고딕" pitchFamily="50" charset="-127"/>
                  <a:ea typeface="나눔바른고딕" pitchFamily="50" charset="-127"/>
                </a:rPr>
                <a:t>Ridge vs Lasso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MSE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59243" y="1318173"/>
            <a:ext cx="10073514" cy="3708001"/>
            <a:chOff x="930933" y="1389721"/>
            <a:chExt cx="10073514" cy="370800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rcRect l="50787"/>
            <a:stretch/>
          </p:blipFill>
          <p:spPr>
            <a:xfrm>
              <a:off x="6291097" y="1389721"/>
              <a:ext cx="4713350" cy="3708001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/>
            <a:srcRect l="50142"/>
            <a:stretch/>
          </p:blipFill>
          <p:spPr>
            <a:xfrm>
              <a:off x="930933" y="1389721"/>
              <a:ext cx="4713350" cy="370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5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66308"/>
            <a:ext cx="10515600" cy="4254980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Ridge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와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Lasso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 제약조건을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동시에 사용</a:t>
            </a:r>
            <a:endParaRPr lang="en-US" altLang="ko-KR" dirty="0" smtClean="0">
              <a:solidFill>
                <a:srgbClr val="FF0000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서로 상관된 독립 변수가 다수 존재할 때 특히 유용함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 typeface="Symbol" panose="05050102010706020507" pitchFamily="18" charset="2"/>
              <a:buChar char="Þ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Lasso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는 이들 중 하나를 선택하지만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Elastic Net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은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모두 선택</a:t>
            </a:r>
            <a:endParaRPr lang="en-US" altLang="ko-KR" dirty="0" smtClean="0">
              <a:solidFill>
                <a:srgbClr val="FF0000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데이터가 크지 않으면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Ridge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와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Lasso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 성능이 더 좋음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524386"/>
            <a:chOff x="407608" y="363432"/>
            <a:chExt cx="2880040" cy="524386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Elastic Net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21" name="_x241376144" descr="DRW00004a6c362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1"/>
          <a:stretch/>
        </p:blipFill>
        <p:spPr bwMode="auto">
          <a:xfrm>
            <a:off x="1271464" y="2564904"/>
            <a:ext cx="7560840" cy="106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Elastic Net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Constraints(2D)</a:t>
              </a:r>
            </a:p>
          </p:txBody>
        </p:sp>
      </p:grpSp>
      <p:pic>
        <p:nvPicPr>
          <p:cNvPr id="1028" name="Picture 4" descr="https://i.imgur.com/7rPnTj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115601"/>
            <a:ext cx="4848225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838200" y="5842987"/>
            <a:ext cx="10515600" cy="576064"/>
          </a:xfrm>
        </p:spPr>
        <p:txBody>
          <a:bodyPr>
            <a:normAutofit/>
          </a:bodyPr>
          <a:lstStyle/>
          <a:p>
            <a:pPr marL="0" indent="0" algn="ctr" latinLnBrk="0">
              <a:buNone/>
            </a:pPr>
            <a:r>
              <a:rPr lang="en-US" altLang="ko-KR" dirty="0" smtClean="0">
                <a:solidFill>
                  <a:srgbClr val="00B05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Green : Ridge,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Black : Lasso, </a:t>
            </a:r>
            <a:r>
              <a:rPr lang="en-US" altLang="ko-KR" dirty="0" smtClean="0">
                <a:solidFill>
                  <a:srgbClr val="0545B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Blue : Elastic Net</a:t>
            </a:r>
            <a:endParaRPr lang="en-US" altLang="ko-KR" dirty="0">
              <a:solidFill>
                <a:srgbClr val="0545B0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9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37" name="직사각형 36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Contents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31504" y="1450642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1. </a:t>
            </a:r>
            <a:r>
              <a:rPr lang="ko-KR" altLang="en-US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회귀분석과 회귀계수</a:t>
            </a:r>
            <a:endParaRPr lang="ko-KR" altLang="en-US" sz="28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1504" y="2454130"/>
            <a:ext cx="3566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2. Ridge Regression</a:t>
            </a:r>
            <a:endParaRPr lang="ko-KR" altLang="en-US" sz="28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1504" y="3457618"/>
            <a:ext cx="3610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3. Lasso Regression</a:t>
            </a:r>
            <a:endParaRPr lang="ko-KR" altLang="en-US" sz="28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4461106"/>
            <a:ext cx="3185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4. Ridge vs Lasso</a:t>
            </a:r>
            <a:endParaRPr lang="ko-KR" altLang="en-US" sz="28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9038" y="5464595"/>
            <a:ext cx="251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5. Elastic Net</a:t>
            </a:r>
            <a:endParaRPr lang="ko-KR" altLang="en-US" sz="28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2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http://scikit-learn.org/stable/_images/sphx_glr_plot_lasso_coordinate_descent_path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33" y="1165063"/>
            <a:ext cx="6986533" cy="52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568" y="363432"/>
            <a:ext cx="2880080" cy="983002"/>
            <a:chOff x="407568" y="363432"/>
            <a:chExt cx="288008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Elastic Net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568" y="884769"/>
              <a:ext cx="288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Lasso vs Elastic 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7" name="직사각형 16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15156" y="2823519"/>
            <a:ext cx="4532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latin typeface="나눔바른고딕 Light" pitchFamily="50" charset="-127"/>
                <a:ea typeface="나눔바른고딕 Light" pitchFamily="50" charset="-127"/>
              </a:rPr>
              <a:t>Thank You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33000" y="2259000"/>
            <a:ext cx="126000" cy="2340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2235" y="2294286"/>
            <a:ext cx="3439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latin typeface="나눔바른고딕 Light" pitchFamily="50" charset="-127"/>
                <a:ea typeface="나눔바른고딕 Light" pitchFamily="50" charset="-127"/>
              </a:rPr>
              <a:t>Regularized</a:t>
            </a:r>
          </a:p>
          <a:p>
            <a:pPr algn="ctr"/>
            <a:r>
              <a:rPr lang="en-US" altLang="ko-KR" sz="4800" b="1" dirty="0">
                <a:latin typeface="나눔바른고딕 Light" pitchFamily="50" charset="-127"/>
                <a:ea typeface="나눔바른고딕 Light" pitchFamily="50" charset="-127"/>
              </a:rPr>
              <a:t>Linear</a:t>
            </a:r>
          </a:p>
          <a:p>
            <a:pPr algn="ctr"/>
            <a:r>
              <a:rPr lang="en-US" altLang="ko-KR" sz="4800" b="1" dirty="0">
                <a:latin typeface="나눔바른고딕 Light" pitchFamily="50" charset="-127"/>
                <a:ea typeface="나눔바른고딕 Light" pitchFamily="50" charset="-127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50585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9416" y="4845485"/>
            <a:ext cx="9866312" cy="1356460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회귀분석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둘 또는 그 이상의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변수들간의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관계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파악함으로써 어떤 특정한 변수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종속변수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의 값을 다른 한 개 또는 그 이상의 변수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독립변수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들로부터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설명하고 예측하는 통계적 기법</a:t>
            </a:r>
            <a:endParaRPr lang="en-US" altLang="ko-KR" dirty="0" smtClean="0">
              <a:solidFill>
                <a:srgbClr val="FF0000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568" y="363432"/>
            <a:ext cx="2880080" cy="983002"/>
            <a:chOff x="407568" y="363432"/>
            <a:chExt cx="288008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회귀분석과 회귀계수</a:t>
              </a:r>
              <a:endParaRPr lang="en-US" altLang="ko-KR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568" y="884769"/>
              <a:ext cx="288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회귀분석이란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5364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615374"/>
            <a:ext cx="7488832" cy="296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17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09588"/>
            <a:ext cx="10515600" cy="4771740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통상적으로 회귀계수의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추정량을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구하기 위해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실제값과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예측값의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차이인 </a:t>
            </a:r>
            <a:r>
              <a:rPr lang="ko-KR" altLang="en-US" dirty="0" err="1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잔차의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제곱합을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최소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로 하는 최소제곱법을 사용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최소제곱추정량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(LSE) :</a:t>
            </a: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이때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LSE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는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Gauss- Markov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정리에 의해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BLUE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 됨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※ BLUE : 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est 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L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inear 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U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nbiased </a:t>
            </a:r>
            <a:r>
              <a:rPr lang="en-US" altLang="ko-KR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stimator</a:t>
            </a:r>
          </a:p>
          <a:p>
            <a:pPr latinLnBrk="0"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선형관계를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나타내는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추정량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중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불편성을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가진 가장 좋은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추정량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 typeface="Symbol" panose="05050102010706020507" pitchFamily="18" charset="2"/>
              <a:buChar char="Þ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회귀분석과 회귀계수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최소제곱추정량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028" name="Picture 4" descr="http://postfiles5.naver.net/MjAxNzAyMTNfMTYy/MDAxNDg2OTkxNTk4NzMz._Hmqn4E8QIymqE6SIKOH7bE3gl2fIwNcWlyDt2NW5Wwg.xnQJBBv_DrctO3RAZ5SG7dhTLiLl2R1nUm0lk8O-fKYg.PNG.khinv/sosal.kr_1.png?type=w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"/>
          <a:stretch/>
        </p:blipFill>
        <p:spPr bwMode="auto">
          <a:xfrm>
            <a:off x="4740315" y="2710497"/>
            <a:ext cx="5184576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7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회귀분석과 회귀계수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최소제곱추정량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5362" name="Picture 2" descr="https://t1.daumcdn.net/cfile/tistory/99F082375B4B0F0B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03" y="2126348"/>
            <a:ext cx="980079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93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568" y="363432"/>
            <a:ext cx="2880080" cy="983002"/>
            <a:chOff x="407568" y="363432"/>
            <a:chExt cx="288008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회귀분석과 회귀계수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568" y="884769"/>
              <a:ext cx="288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최소제곱추정량 계산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0" t="35870" r="23323" b="51495"/>
          <a:stretch/>
        </p:blipFill>
        <p:spPr bwMode="auto">
          <a:xfrm>
            <a:off x="4439816" y="5766984"/>
            <a:ext cx="331236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1553022"/>
            <a:ext cx="5040560" cy="40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67136"/>
            <a:ext cx="10515600" cy="4300575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	      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 존재하지 않는다면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ko-KR" altLang="en-US" dirty="0" err="1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다중공선성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문제 발생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※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다중공선성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둘 이상의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독립변수에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높은 상관관계가 존재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</a:p>
          <a:p>
            <a:pPr latinLnBrk="0"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회귀계수의 분산을 증가시켜 신뢰성과 안정성에 문제를 발생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관측치의 개수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(n) &lt;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변수의 개수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(p) 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연립방정식의 해가 여러 개 존재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최소제곱법을 통해 회귀계수의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추정량을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구할 수 없음</a:t>
            </a:r>
            <a:endParaRPr lang="en-US" altLang="ko-KR" dirty="0" smtClean="0">
              <a:solidFill>
                <a:srgbClr val="FF0000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 typeface="Symbol" panose="05050102010706020507" pitchFamily="18" charset="2"/>
              <a:buChar char="Þ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대부분의 데이터는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역행렬이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존재하지 않거나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n&lt;p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인 경우가 많음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회귀분석과 회귀계수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최소제곱법의 한계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8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9" t="37762" r="36950" b="51060"/>
          <a:stretch/>
        </p:blipFill>
        <p:spPr bwMode="auto">
          <a:xfrm>
            <a:off x="1181572" y="1672229"/>
            <a:ext cx="1332069" cy="38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772816"/>
            <a:ext cx="10515600" cy="4241696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Best Subset Selection</a:t>
            </a:r>
          </a:p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중요한 변수를 선정하고 중요하지 않은 변수를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버리는 방법</a:t>
            </a:r>
            <a:endParaRPr lang="en-US" altLang="ko-KR" dirty="0" smtClean="0">
              <a:solidFill>
                <a:srgbClr val="FF0000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dirty="0">
              <a:solidFill>
                <a:srgbClr val="FF0000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Dimension Reduction Methods</a:t>
            </a:r>
          </a:p>
          <a:p>
            <a:pPr marL="0" indent="0" latinLnBrk="0">
              <a:buNone/>
            </a:pP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고차원의 데이터를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선형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관계가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없는 </a:t>
            </a:r>
            <a:r>
              <a:rPr lang="ko-KR" altLang="en-US" dirty="0" err="1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저차원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공간으로 </a:t>
            </a:r>
            <a:r>
              <a:rPr lang="ko-KR" altLang="en-US" dirty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변환하는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방법</a:t>
            </a:r>
            <a:endParaRPr lang="en-US" altLang="ko-KR" dirty="0" smtClean="0">
              <a:solidFill>
                <a:srgbClr val="FF0000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Shrinkage Methods</a:t>
            </a:r>
          </a:p>
          <a:p>
            <a:pPr marL="0" indent="0" latinLnBrk="0">
              <a:buNone/>
            </a:pP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: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중요하지 않은 변수의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coefficient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절대값을 </a:t>
            </a:r>
            <a:r>
              <a:rPr lang="ko-KR" altLang="en-US" dirty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낮추는 </a:t>
            </a:r>
            <a:r>
              <a:rPr lang="ko-KR" altLang="en-US" dirty="0" smtClean="0">
                <a:solidFill>
                  <a:srgbClr val="FF0000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방법</a:t>
            </a:r>
            <a:endParaRPr lang="en-US" altLang="ko-KR" dirty="0">
              <a:solidFill>
                <a:srgbClr val="FF0000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회귀분석과 회귀계수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최소제곱법의 한계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93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38410"/>
            <a:ext cx="10515600" cy="4639821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상수항을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더해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역행렬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계산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Bias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 존재하지만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Variance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줄여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RSS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줄이는 방법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	   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최소제곱추정량과 동일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	     : 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568" y="363432"/>
            <a:ext cx="2880080" cy="983002"/>
            <a:chOff x="407568" y="363432"/>
            <a:chExt cx="288008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Ridge Regression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568" y="884769"/>
              <a:ext cx="288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69" y="3162484"/>
            <a:ext cx="6057900" cy="2009775"/>
          </a:xfrm>
          <a:prstGeom prst="rect">
            <a:avLst/>
          </a:prstGeom>
        </p:spPr>
      </p:pic>
      <p:pic>
        <p:nvPicPr>
          <p:cNvPr id="19" name="Picture 2" descr="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t="82467"/>
          <a:stretch/>
        </p:blipFill>
        <p:spPr bwMode="auto">
          <a:xfrm>
            <a:off x="5231904" y="1268760"/>
            <a:ext cx="4444752" cy="6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7" name="_x120821432" descr="DRW0000320828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19" y="5475213"/>
            <a:ext cx="8255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9" name="_x256642232" descr="DRW00003208289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378" y="5478442"/>
            <a:ext cx="10064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_x256643528" descr="DRW00003208289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36" y="5442927"/>
            <a:ext cx="750888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17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368</Words>
  <Application>Microsoft Office PowerPoint</Application>
  <PresentationFormat>와이드스크린</PresentationFormat>
  <Paragraphs>125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Arial</vt:lpstr>
      <vt:lpstr>나눔바른고딕 Light</vt:lpstr>
      <vt:lpstr>210 나무고딕 R</vt:lpstr>
      <vt:lpstr>나눔바른고딕</vt:lpstr>
      <vt:lpstr>Symbol</vt:lpstr>
      <vt:lpstr>맑은 고딕</vt:lpstr>
      <vt:lpstr>a뉴굴림1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김상균</dc:creator>
  <cp:lastModifiedBy>Windows 사용자</cp:lastModifiedBy>
  <cp:revision>409</cp:revision>
  <dcterms:created xsi:type="dcterms:W3CDTF">2016-11-21T05:43:02Z</dcterms:created>
  <dcterms:modified xsi:type="dcterms:W3CDTF">2018-07-23T03:53:39Z</dcterms:modified>
</cp:coreProperties>
</file>