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4" r:id="rId5"/>
    <p:sldId id="263" r:id="rId6"/>
    <p:sldId id="265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15AD-3BAD-426A-BEA3-E5198A9ADEAD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765C-8C33-4355-9FFA-7A7162631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12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15AD-3BAD-426A-BEA3-E5198A9ADEAD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765C-8C33-4355-9FFA-7A7162631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97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15AD-3BAD-426A-BEA3-E5198A9ADEAD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765C-8C33-4355-9FFA-7A7162631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11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15AD-3BAD-426A-BEA3-E5198A9ADEAD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765C-8C33-4355-9FFA-7A7162631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45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15AD-3BAD-426A-BEA3-E5198A9ADEAD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765C-8C33-4355-9FFA-7A7162631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5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15AD-3BAD-426A-BEA3-E5198A9ADEAD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765C-8C33-4355-9FFA-7A7162631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30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15AD-3BAD-426A-BEA3-E5198A9ADEAD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765C-8C33-4355-9FFA-7A7162631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3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15AD-3BAD-426A-BEA3-E5198A9ADEAD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765C-8C33-4355-9FFA-7A7162631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49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15AD-3BAD-426A-BEA3-E5198A9ADEAD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765C-8C33-4355-9FFA-7A7162631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87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15AD-3BAD-426A-BEA3-E5198A9ADEAD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765C-8C33-4355-9FFA-7A7162631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84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15AD-3BAD-426A-BEA3-E5198A9ADEAD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765C-8C33-4355-9FFA-7A7162631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5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15AD-3BAD-426A-BEA3-E5198A9ADEAD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5765C-8C33-4355-9FFA-7A7162631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22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9644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Generating Focused Molecule Library for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00B0F0"/>
                </a:solidFill>
              </a:rPr>
              <a:t>Drug </a:t>
            </a:r>
            <a:r>
              <a:rPr lang="en-US" altLang="ko-KR" dirty="0" smtClean="0">
                <a:solidFill>
                  <a:srgbClr val="00B0F0"/>
                </a:solidFill>
              </a:rPr>
              <a:t>Discovery </a:t>
            </a:r>
            <a:r>
              <a:rPr lang="en-US" altLang="ko-KR" dirty="0" smtClean="0"/>
              <a:t>with </a:t>
            </a:r>
            <a:r>
              <a:rPr lang="en-US" altLang="ko-KR" dirty="0" smtClean="0">
                <a:solidFill>
                  <a:srgbClr val="FF0000"/>
                </a:solidFill>
              </a:rPr>
              <a:t>RNN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76116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dirty="0" smtClean="0"/>
              <a:t>    	</a:t>
            </a:r>
          </a:p>
          <a:p>
            <a:pPr algn="r"/>
            <a:r>
              <a:rPr lang="en-US" altLang="ko-KR" dirty="0" err="1"/>
              <a:t>F</a:t>
            </a:r>
            <a:r>
              <a:rPr lang="en-US" altLang="ko-KR" dirty="0" err="1" smtClean="0"/>
              <a:t>urame</a:t>
            </a:r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r>
              <a:rPr lang="ko-KR" altLang="en-US" dirty="0" smtClean="0"/>
              <a:t>단국대학교 김민기 이원욱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32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0">
            <a:extLst>
              <a:ext uri="{FF2B5EF4-FFF2-40B4-BE49-F238E27FC236}">
                <a16:creationId xmlns:a16="http://schemas.microsoft.com/office/drawing/2014/main" id="{DABFC548-07AE-45D7-ACD2-EA90F6B33248}"/>
              </a:ext>
            </a:extLst>
          </p:cNvPr>
          <p:cNvSpPr txBox="1">
            <a:spLocks/>
          </p:cNvSpPr>
          <p:nvPr/>
        </p:nvSpPr>
        <p:spPr>
          <a:xfrm>
            <a:off x="270536" y="124846"/>
            <a:ext cx="6468950" cy="584647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defTabSz="990570" rtl="0" eaLnBrk="1" latinLnBrk="1" hangingPunct="1">
              <a:spcBef>
                <a:spcPct val="0"/>
              </a:spcBef>
              <a:buNone/>
              <a:defRPr sz="4767" kern="120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199" b="1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0070C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  <a:cs typeface="Tahoma" panose="020B0604030504040204" pitchFamily="34" charset="0"/>
              </a:rPr>
              <a:t>3.Transfer Learning &amp; Fine-tuning </a:t>
            </a:r>
            <a:endParaRPr lang="en-US" altLang="ko-KR" sz="3199" b="1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solidFill>
                <a:srgbClr val="0070C0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982" y="7041020"/>
            <a:ext cx="58327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*SMILES (Simplified molecular-input line-entry system)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-Molecules</a:t>
            </a:r>
            <a:r>
              <a:rPr lang="ko-KR" altLang="en-US" dirty="0" smtClean="0"/>
              <a:t>의 표현식을 변경 </a:t>
            </a:r>
            <a:endParaRPr lang="en-US" altLang="ko-KR" dirty="0" smtClean="0"/>
          </a:p>
          <a:p>
            <a:r>
              <a:rPr lang="en-US" altLang="ko-KR" dirty="0" smtClean="0"/>
              <a:t>(3</a:t>
            </a:r>
            <a:r>
              <a:rPr lang="ko-KR" altLang="en-US" dirty="0" smtClean="0"/>
              <a:t>차원의 구조를 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차원으로 바꾸는 방식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-SMILES </a:t>
            </a:r>
            <a:r>
              <a:rPr lang="ko-KR" altLang="en-US" dirty="0" smtClean="0"/>
              <a:t>표기법을 바꾼 방식을 컴퓨터에 입력하기 위해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One-hot encoding </a:t>
            </a:r>
            <a:r>
              <a:rPr lang="ko-KR" altLang="en-US" dirty="0" smtClean="0"/>
              <a:t>방식 적용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코드에서는 단어 간의 빈도를 통해 관계를 반영하는 </a:t>
            </a:r>
            <a:r>
              <a:rPr lang="en-US" altLang="ko-KR" b="1" dirty="0" smtClean="0">
                <a:solidFill>
                  <a:srgbClr val="FF0000"/>
                </a:solidFill>
              </a:rPr>
              <a:t>Word Embedding </a:t>
            </a:r>
            <a:r>
              <a:rPr lang="ko-KR" altLang="en-US" sz="1600" dirty="0" smtClean="0"/>
              <a:t>기법을 사용</a:t>
            </a:r>
            <a:r>
              <a:rPr lang="en-US" altLang="ko-KR" sz="1600" dirty="0"/>
              <a:t>)</a:t>
            </a:r>
          </a:p>
          <a:p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70536" y="1373996"/>
            <a:ext cx="121504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</a:t>
            </a:r>
            <a:r>
              <a:rPr lang="en-US" altLang="ko-KR" sz="2400" b="1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Transfer Learning(</a:t>
            </a:r>
            <a:r>
              <a:rPr lang="ko-KR" altLang="en-US" sz="2400" b="1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전이 학습</a:t>
            </a:r>
            <a:r>
              <a:rPr lang="en-US" altLang="ko-KR" sz="2400" b="1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)</a:t>
            </a:r>
          </a:p>
          <a:p>
            <a:endParaRPr lang="en-US" altLang="ko-KR" b="1" dirty="0" smtClean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latin typeface="+mn-ea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다른 곳에서 이미 생성된 모델을 가져와서 현재 데이터에 적용하는 것</a:t>
            </a:r>
            <a:r>
              <a:rPr lang="en-US" altLang="ko-KR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latin typeface="+mn-ea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주로 </a:t>
            </a:r>
            <a:r>
              <a:rPr lang="en-US" altLang="ko-KR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CNN</a:t>
            </a:r>
            <a:r>
              <a:rPr lang="ko-KR" altLang="en-US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에서 사용</a:t>
            </a:r>
            <a:r>
              <a:rPr lang="en-US" altLang="ko-KR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 </a:t>
            </a:r>
            <a:r>
              <a:rPr lang="ko-KR" altLang="en-US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 </a:t>
            </a:r>
            <a:endParaRPr lang="en-US" altLang="ko-KR" dirty="0" smtClean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latin typeface="+mn-ea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latin typeface="+mn-ea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latin typeface="+mn-ea"/>
              <a:cs typeface="Tahoma" panose="020B0604030504040204" pitchFamily="34" charset="0"/>
            </a:endParaRPr>
          </a:p>
          <a:p>
            <a:r>
              <a:rPr lang="en-US" altLang="ko-KR" sz="2400" b="1" dirty="0" smtClean="0">
                <a:latin typeface="+mn-ea"/>
              </a:rPr>
              <a:t>2.</a:t>
            </a:r>
            <a:r>
              <a:rPr lang="en-US" altLang="ko-KR" sz="2400" b="1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Fine-tuning (</a:t>
            </a:r>
            <a:r>
              <a:rPr lang="ko-KR" altLang="en-US" sz="2400" b="1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미세 조정</a:t>
            </a:r>
            <a:r>
              <a:rPr lang="en-US" altLang="ko-KR" sz="2400" b="1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)</a:t>
            </a:r>
            <a:endParaRPr lang="en-US" altLang="ko-KR" sz="2400" b="1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latin typeface="+mn-ea"/>
              <a:cs typeface="Tahoma" panose="020B0604030504040204" pitchFamily="34" charset="0"/>
            </a:endParaRPr>
          </a:p>
          <a:p>
            <a:endParaRPr lang="en-US" altLang="ko-KR" b="1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latin typeface="+mn-ea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Transfer Learning</a:t>
            </a:r>
            <a:r>
              <a:rPr lang="ko-KR" altLang="en-US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으로 가져온 모델을 현재 모델에 좀 더 적합하게 분석하면서 </a:t>
            </a:r>
            <a:r>
              <a:rPr lang="en-US" altLang="ko-KR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Parameter</a:t>
            </a:r>
            <a:r>
              <a:rPr lang="ko-KR" altLang="en-US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를 조정하는 작업</a:t>
            </a:r>
            <a:endParaRPr lang="en-US" altLang="ko-KR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latin typeface="+mn-ea"/>
              <a:cs typeface="Tahoma" panose="020B0604030504040204" pitchFamily="34" charset="0"/>
            </a:endParaRPr>
          </a:p>
          <a:p>
            <a:endParaRPr lang="en-US" altLang="ko-KR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latin typeface="+mn-ea"/>
              <a:cs typeface="Tahoma" panose="020B0604030504040204" pitchFamily="34" charset="0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sz="2400" b="1" dirty="0" smtClean="0">
                <a:latin typeface="+mn-ea"/>
              </a:rPr>
              <a:t>3.Pre-training (</a:t>
            </a:r>
            <a:r>
              <a:rPr lang="ko-KR" altLang="en-US" sz="2400" b="1" dirty="0" smtClean="0">
                <a:latin typeface="+mn-ea"/>
              </a:rPr>
              <a:t>사전 훈련</a:t>
            </a:r>
            <a:r>
              <a:rPr lang="en-US" altLang="ko-KR" sz="2400" b="1" dirty="0" smtClean="0">
                <a:latin typeface="+mn-ea"/>
              </a:rPr>
              <a:t>)</a:t>
            </a:r>
            <a:endParaRPr lang="en-US" altLang="ko-KR" sz="2400" b="1" dirty="0" smtClean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latin typeface="+mn-ea"/>
              <a:cs typeface="Tahoma" panose="020B0604030504040204" pitchFamily="34" charset="0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-  </a:t>
            </a:r>
            <a:r>
              <a:rPr lang="ko-KR" altLang="en-US" dirty="0" smtClean="0">
                <a:latin typeface="+mn-ea"/>
              </a:rPr>
              <a:t>미리 훈련하여 만든 모델 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-  Transfer Learning</a:t>
            </a:r>
            <a:r>
              <a:rPr lang="ko-KR" altLang="en-US" dirty="0" smtClean="0">
                <a:latin typeface="+mn-ea"/>
              </a:rPr>
              <a:t>은 모델을 가져 오는 것이고 </a:t>
            </a:r>
            <a:r>
              <a:rPr lang="en-US" altLang="ko-KR" dirty="0" smtClean="0">
                <a:latin typeface="+mn-ea"/>
              </a:rPr>
              <a:t>pre-train </a:t>
            </a:r>
            <a:r>
              <a:rPr lang="ko-KR" altLang="en-US" dirty="0" smtClean="0">
                <a:latin typeface="+mn-ea"/>
              </a:rPr>
              <a:t>모델은 </a:t>
            </a:r>
            <a:r>
              <a:rPr lang="ko-KR" altLang="en-US" dirty="0" smtClean="0">
                <a:latin typeface="+mn-ea"/>
              </a:rPr>
              <a:t>사전에 학습한 모델 자체를 말함 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63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0">
            <a:extLst>
              <a:ext uri="{FF2B5EF4-FFF2-40B4-BE49-F238E27FC236}">
                <a16:creationId xmlns:a16="http://schemas.microsoft.com/office/drawing/2014/main" id="{DABFC548-07AE-45D7-ACD2-EA90F6B33248}"/>
              </a:ext>
            </a:extLst>
          </p:cNvPr>
          <p:cNvSpPr txBox="1">
            <a:spLocks/>
          </p:cNvSpPr>
          <p:nvPr/>
        </p:nvSpPr>
        <p:spPr>
          <a:xfrm>
            <a:off x="270536" y="124846"/>
            <a:ext cx="6468950" cy="584647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defTabSz="990570" rtl="0" eaLnBrk="1" latinLnBrk="1" hangingPunct="1">
              <a:spcBef>
                <a:spcPct val="0"/>
              </a:spcBef>
              <a:buNone/>
              <a:defRPr sz="4767" kern="120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199" b="1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0070C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  <a:cs typeface="Tahoma" panose="020B0604030504040204" pitchFamily="34" charset="0"/>
              </a:rPr>
              <a:t>3.Transfer Learning &amp; Fine-tuning </a:t>
            </a:r>
            <a:endParaRPr lang="en-US" altLang="ko-KR" sz="3199" b="1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solidFill>
                <a:srgbClr val="0070C0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982" y="7041020"/>
            <a:ext cx="58327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*SMILES (Simplified molecular-input line-entry system)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-Molecules</a:t>
            </a:r>
            <a:r>
              <a:rPr lang="ko-KR" altLang="en-US" dirty="0" smtClean="0"/>
              <a:t>의 표현식을 변경 </a:t>
            </a:r>
            <a:endParaRPr lang="en-US" altLang="ko-KR" dirty="0" smtClean="0"/>
          </a:p>
          <a:p>
            <a:r>
              <a:rPr lang="en-US" altLang="ko-KR" dirty="0" smtClean="0"/>
              <a:t>(3</a:t>
            </a:r>
            <a:r>
              <a:rPr lang="ko-KR" altLang="en-US" dirty="0" smtClean="0"/>
              <a:t>차원의 구조를 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차원으로 바꾸는 방식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-SMILES </a:t>
            </a:r>
            <a:r>
              <a:rPr lang="ko-KR" altLang="en-US" dirty="0" smtClean="0"/>
              <a:t>표기법을 바꾼 방식을 컴퓨터에 입력하기 위해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One-hot encoding </a:t>
            </a:r>
            <a:r>
              <a:rPr lang="ko-KR" altLang="en-US" dirty="0" smtClean="0"/>
              <a:t>방식 적용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코드에서는 단어 간의 빈도를 통해 관계를 반영하는 </a:t>
            </a:r>
            <a:r>
              <a:rPr lang="en-US" altLang="ko-KR" b="1" dirty="0" smtClean="0">
                <a:solidFill>
                  <a:srgbClr val="FF0000"/>
                </a:solidFill>
              </a:rPr>
              <a:t>Word Embedding </a:t>
            </a:r>
            <a:r>
              <a:rPr lang="ko-KR" altLang="en-US" sz="1600" dirty="0" smtClean="0"/>
              <a:t>기법을 사용</a:t>
            </a:r>
            <a:r>
              <a:rPr lang="en-US" altLang="ko-KR" sz="1600" dirty="0"/>
              <a:t>)</a:t>
            </a:r>
          </a:p>
          <a:p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3423" y="1172359"/>
            <a:ext cx="1080043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90500" indent="-190500">
              <a:lnSpc>
                <a:spcPts val="2300"/>
              </a:lnSpc>
              <a:buClr>
                <a:srgbClr val="239497"/>
              </a:buClr>
              <a:buBlip>
                <a:blip r:embed="rId2"/>
              </a:buBlip>
              <a:defRPr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D윤고딕 330" panose="02020603020101020101" pitchFamily="18" charset="-127"/>
                <a:ea typeface="YD윤고딕 330" panose="02020603020101020101" pitchFamily="18" charset="-127"/>
              </a:defRPr>
            </a:lvl1pPr>
          </a:lstStyle>
          <a:p>
            <a:pPr marL="0" indent="0">
              <a:buNone/>
            </a:pPr>
            <a:r>
              <a:rPr lang="ko-KR" altLang="en-US" sz="2000" dirty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 </a:t>
            </a:r>
            <a:r>
              <a:rPr lang="en-US" altLang="ko-KR" sz="2000" dirty="0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1. </a:t>
            </a:r>
            <a:r>
              <a:rPr lang="ko-KR" altLang="en-US" sz="2000" dirty="0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사전 훈련으로 모델을 만드는 과정</a:t>
            </a:r>
            <a:r>
              <a:rPr lang="en-US" altLang="ko-KR" sz="2000" dirty="0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(Pre-training)</a:t>
            </a:r>
            <a:endParaRPr lang="ko-KR" altLang="en-US" sz="2000" dirty="0">
              <a:ln>
                <a:solidFill>
                  <a:srgbClr val="AADB0F">
                    <a:alpha val="0"/>
                  </a:srgbClr>
                </a:solidFill>
              </a:ln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07" y="1578695"/>
            <a:ext cx="9054759" cy="1895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107" y="4349981"/>
            <a:ext cx="8601075" cy="19335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3423" y="3962695"/>
            <a:ext cx="1080043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90500" indent="-190500">
              <a:lnSpc>
                <a:spcPts val="2300"/>
              </a:lnSpc>
              <a:buClr>
                <a:srgbClr val="239497"/>
              </a:buClr>
              <a:buBlip>
                <a:blip r:embed="rId2"/>
              </a:buBlip>
              <a:defRPr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D윤고딕 330" panose="02020603020101020101" pitchFamily="18" charset="-127"/>
                <a:ea typeface="YD윤고딕 330" panose="02020603020101020101" pitchFamily="18" charset="-127"/>
              </a:defRPr>
            </a:lvl1pPr>
          </a:lstStyle>
          <a:p>
            <a:pPr marL="0" indent="0">
              <a:buNone/>
            </a:pPr>
            <a:r>
              <a:rPr lang="ko-KR" altLang="en-US" sz="2000" dirty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 </a:t>
            </a:r>
            <a:r>
              <a:rPr lang="en-US" altLang="ko-KR" sz="2000" dirty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2</a:t>
            </a:r>
            <a:r>
              <a:rPr lang="en-US" altLang="ko-KR" sz="2000" dirty="0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. </a:t>
            </a:r>
            <a:r>
              <a:rPr lang="ko-KR" altLang="en-US" sz="2000" dirty="0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전이 학습</a:t>
            </a:r>
            <a:r>
              <a:rPr lang="en-US" altLang="ko-KR" sz="2000" dirty="0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lang="en-US" altLang="ko-KR" sz="2000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ea typeface="+mn-ea"/>
                <a:cs typeface="Tahoma" panose="020B0604030504040204" pitchFamily="34" charset="0"/>
              </a:rPr>
              <a:t>Transfer Learning)</a:t>
            </a:r>
            <a:r>
              <a:rPr lang="ko-KR" altLang="en-US" sz="2000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ea typeface="+mn-ea"/>
                <a:cs typeface="Tahoma" panose="020B0604030504040204" pitchFamily="34" charset="0"/>
              </a:rPr>
              <a:t>을 통해 </a:t>
            </a:r>
            <a:r>
              <a:rPr lang="en-US" altLang="ko-KR" sz="2000" dirty="0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Pre-training</a:t>
            </a:r>
            <a:r>
              <a:rPr lang="ko-KR" altLang="en-US" sz="2000" dirty="0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한 모델을 가져와 </a:t>
            </a:r>
            <a:r>
              <a:rPr lang="en-US" altLang="ko-KR" sz="2000" dirty="0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Fine-tuning </a:t>
            </a:r>
            <a:r>
              <a:rPr lang="ko-KR" altLang="en-US" sz="2000" dirty="0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실시</a:t>
            </a:r>
            <a:r>
              <a:rPr lang="en-US" altLang="ko-KR" sz="2000" dirty="0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.</a:t>
            </a:r>
            <a:endParaRPr lang="ko-KR" altLang="en-US" sz="2000" dirty="0">
              <a:ln>
                <a:solidFill>
                  <a:srgbClr val="AADB0F">
                    <a:alpha val="0"/>
                  </a:srgbClr>
                </a:solidFill>
              </a:ln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936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0">
            <a:extLst>
              <a:ext uri="{FF2B5EF4-FFF2-40B4-BE49-F238E27FC236}">
                <a16:creationId xmlns:a16="http://schemas.microsoft.com/office/drawing/2014/main" id="{DABFC548-07AE-45D7-ACD2-EA90F6B33248}"/>
              </a:ext>
            </a:extLst>
          </p:cNvPr>
          <p:cNvSpPr txBox="1">
            <a:spLocks/>
          </p:cNvSpPr>
          <p:nvPr/>
        </p:nvSpPr>
        <p:spPr>
          <a:xfrm>
            <a:off x="270536" y="124846"/>
            <a:ext cx="3607078" cy="584647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defTabSz="990570" rtl="0" eaLnBrk="1" latinLnBrk="1" hangingPunct="1">
              <a:spcBef>
                <a:spcPct val="0"/>
              </a:spcBef>
              <a:buNone/>
              <a:defRPr sz="4767" kern="120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199" b="1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0070C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  <a:cs typeface="Tahoma" panose="020B0604030504040204" pitchFamily="34" charset="0"/>
              </a:rPr>
              <a:t>4.</a:t>
            </a:r>
            <a:r>
              <a:rPr lang="ko-KR" altLang="en-US" sz="3199" b="1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0070C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  <a:cs typeface="Tahoma" panose="020B0604030504040204" pitchFamily="34" charset="0"/>
              </a:rPr>
              <a:t>논문 및 결과 해석 </a:t>
            </a:r>
            <a:endParaRPr lang="en-US" altLang="ko-KR" sz="3199" b="1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solidFill>
                <a:srgbClr val="0070C0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982" y="7041020"/>
            <a:ext cx="58327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*SMILES (Simplified molecular-input line-entry system)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-Molecules</a:t>
            </a:r>
            <a:r>
              <a:rPr lang="ko-KR" altLang="en-US" dirty="0" smtClean="0"/>
              <a:t>의 표현식을 변경 </a:t>
            </a:r>
            <a:endParaRPr lang="en-US" altLang="ko-KR" dirty="0" smtClean="0"/>
          </a:p>
          <a:p>
            <a:r>
              <a:rPr lang="en-US" altLang="ko-KR" dirty="0" smtClean="0"/>
              <a:t>(3</a:t>
            </a:r>
            <a:r>
              <a:rPr lang="ko-KR" altLang="en-US" dirty="0" smtClean="0"/>
              <a:t>차원의 구조를 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차원으로 바꾸는 방식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-SMILES </a:t>
            </a:r>
            <a:r>
              <a:rPr lang="ko-KR" altLang="en-US" dirty="0" smtClean="0"/>
              <a:t>표기법을 바꾼 방식을 컴퓨터에 입력하기 위해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One-hot encoding </a:t>
            </a:r>
            <a:r>
              <a:rPr lang="ko-KR" altLang="en-US" dirty="0" smtClean="0"/>
              <a:t>방식 적용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코드에서는 단어 간의 빈도를 통해 관계를 반영하는 </a:t>
            </a:r>
            <a:r>
              <a:rPr lang="en-US" altLang="ko-KR" b="1" dirty="0" smtClean="0">
                <a:solidFill>
                  <a:srgbClr val="FF0000"/>
                </a:solidFill>
              </a:rPr>
              <a:t>Word Embedding </a:t>
            </a:r>
            <a:r>
              <a:rPr lang="ko-KR" altLang="en-US" sz="1600" dirty="0" smtClean="0"/>
              <a:t>기법을 사용</a:t>
            </a:r>
            <a:r>
              <a:rPr lang="en-US" altLang="ko-KR" sz="1600" dirty="0"/>
              <a:t>)</a:t>
            </a:r>
          </a:p>
          <a:p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91" y="1686961"/>
            <a:ext cx="5048250" cy="34392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5848" y="755513"/>
            <a:ext cx="326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Table3</a:t>
            </a:r>
            <a:r>
              <a:rPr lang="ko-KR" altLang="en-US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51783" y="1285179"/>
            <a:ext cx="522316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/>
              <a:t>*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단백질 </a:t>
            </a:r>
            <a:r>
              <a:rPr lang="en-US" altLang="ko-KR" b="1" dirty="0" smtClean="0"/>
              <a:t>target</a:t>
            </a:r>
            <a:r>
              <a:rPr lang="ko-KR" altLang="en-US" b="1" dirty="0" smtClean="0"/>
              <a:t>에 대한 활성 분자를 </a:t>
            </a:r>
            <a:r>
              <a:rPr lang="en-US" altLang="ko-KR" b="1" dirty="0" smtClean="0"/>
              <a:t>generative</a:t>
            </a:r>
            <a:r>
              <a:rPr lang="ko-KR" altLang="en-US" b="1" dirty="0" smtClean="0"/>
              <a:t>하는 과정</a:t>
            </a:r>
            <a:endParaRPr lang="en-US" altLang="ko-KR" b="1" dirty="0" smtClean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 smtClean="0"/>
              <a:t>Entry1: Fine-tuning</a:t>
            </a:r>
            <a:r>
              <a:rPr lang="ko-KR" altLang="en-US" dirty="0" smtClean="0"/>
              <a:t>후 생성 모델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Entry2</a:t>
            </a:r>
            <a:r>
              <a:rPr lang="en-US" altLang="ko-KR" dirty="0" smtClean="0"/>
              <a:t>:</a:t>
            </a:r>
            <a:r>
              <a:rPr lang="en-US" altLang="ko-KR" dirty="0"/>
              <a:t> Fine-tuning</a:t>
            </a:r>
            <a:r>
              <a:rPr lang="ko-KR" altLang="en-US" dirty="0"/>
              <a:t>후 생성 모델</a:t>
            </a:r>
            <a:r>
              <a:rPr lang="en-US" altLang="ko-KR" dirty="0"/>
              <a:t>(</a:t>
            </a:r>
            <a:r>
              <a:rPr lang="ko-KR" altLang="en-US" dirty="0"/>
              <a:t>데이터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pPr algn="just"/>
            <a:r>
              <a:rPr lang="en-US" altLang="ko-KR" dirty="0" smtClean="0"/>
              <a:t>-Test data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1% </a:t>
            </a:r>
            <a:r>
              <a:rPr lang="ko-KR" altLang="en-US" dirty="0" smtClean="0"/>
              <a:t>보다 적은 데이터 개수 </a:t>
            </a:r>
            <a:endParaRPr lang="en-US" altLang="ko-KR" dirty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Entry3: learning late</a:t>
            </a:r>
            <a:r>
              <a:rPr lang="ko-KR" altLang="en-US" dirty="0" smtClean="0"/>
              <a:t>를 조정한 모델</a:t>
            </a:r>
            <a:endParaRPr lang="en-US" altLang="ko-KR" dirty="0" smtClean="0"/>
          </a:p>
          <a:p>
            <a:pPr algn="just"/>
            <a:r>
              <a:rPr lang="en-US" altLang="ko-KR" dirty="0" smtClean="0"/>
              <a:t>-Learning late </a:t>
            </a:r>
            <a:r>
              <a:rPr lang="ko-KR" altLang="en-US" dirty="0" smtClean="0"/>
              <a:t>조정에 문제가 있다고 판단</a:t>
            </a:r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Entry4: Pre-training</a:t>
            </a:r>
            <a:r>
              <a:rPr lang="ko-KR" altLang="en-US" dirty="0" smtClean="0"/>
              <a:t>을 하지 않고 구현한 모델</a:t>
            </a:r>
            <a:endParaRPr lang="en-US" altLang="ko-KR" dirty="0" smtClean="0"/>
          </a:p>
          <a:p>
            <a:pPr algn="just"/>
            <a:r>
              <a:rPr lang="en-US" altLang="ko-KR" dirty="0" smtClean="0"/>
              <a:t>-</a:t>
            </a:r>
            <a:r>
              <a:rPr lang="en-US" altLang="ko-KR" dirty="0" err="1" smtClean="0"/>
              <a:t>reprod</a:t>
            </a:r>
            <a:r>
              <a:rPr lang="en-US" altLang="ko-KR" dirty="0" smtClean="0"/>
              <a:t>=0% </a:t>
            </a:r>
            <a:r>
              <a:rPr lang="ko-KR" altLang="en-US" dirty="0" smtClean="0"/>
              <a:t>것으로 보아 </a:t>
            </a:r>
            <a:r>
              <a:rPr lang="en-US" altLang="ko-KR" dirty="0" smtClean="0"/>
              <a:t>gen </a:t>
            </a:r>
            <a:r>
              <a:rPr lang="en-US" altLang="ko-KR" dirty="0" err="1" smtClean="0"/>
              <a:t>mols</a:t>
            </a:r>
            <a:r>
              <a:rPr lang="ko-KR" altLang="en-US" dirty="0" smtClean="0"/>
              <a:t>의 분자는 </a:t>
            </a:r>
            <a:r>
              <a:rPr lang="en-US" altLang="ko-KR" dirty="0" smtClean="0"/>
              <a:t>test data</a:t>
            </a:r>
            <a:r>
              <a:rPr lang="ko-KR" altLang="en-US" dirty="0" smtClean="0"/>
              <a:t>에 모두 존재함 </a:t>
            </a:r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Entry5: RNN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TPM</a:t>
            </a:r>
            <a:r>
              <a:rPr lang="ko-KR" altLang="en-US" dirty="0" smtClean="0"/>
              <a:t>모델을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 반복해서 생성한 모델 </a:t>
            </a:r>
            <a:endParaRPr lang="en-US" altLang="ko-KR" dirty="0"/>
          </a:p>
          <a:p>
            <a:pPr algn="just"/>
            <a:r>
              <a:rPr lang="en-US" altLang="ko-KR" dirty="0" smtClean="0"/>
              <a:t> </a:t>
            </a:r>
            <a:endParaRPr lang="en-US" altLang="ko-KR" dirty="0"/>
          </a:p>
          <a:p>
            <a:pPr algn="just"/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355273" y="5590385"/>
            <a:ext cx="462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EOR: Fine-tuning</a:t>
            </a:r>
            <a:r>
              <a:rPr lang="ko-KR" altLang="en-US" b="1" dirty="0" smtClean="0"/>
              <a:t>의 모델 향상도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55" y="5400979"/>
            <a:ext cx="1406081" cy="99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0">
            <a:extLst>
              <a:ext uri="{FF2B5EF4-FFF2-40B4-BE49-F238E27FC236}">
                <a16:creationId xmlns:a16="http://schemas.microsoft.com/office/drawing/2014/main" id="{DABFC548-07AE-45D7-ACD2-EA90F6B33248}"/>
              </a:ext>
            </a:extLst>
          </p:cNvPr>
          <p:cNvSpPr txBox="1">
            <a:spLocks/>
          </p:cNvSpPr>
          <p:nvPr/>
        </p:nvSpPr>
        <p:spPr>
          <a:xfrm>
            <a:off x="270536" y="124846"/>
            <a:ext cx="3607078" cy="584647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defTabSz="990570" rtl="0" eaLnBrk="1" latinLnBrk="1" hangingPunct="1">
              <a:spcBef>
                <a:spcPct val="0"/>
              </a:spcBef>
              <a:buNone/>
              <a:defRPr sz="4767" kern="120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199" b="1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0070C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  <a:cs typeface="Tahoma" panose="020B0604030504040204" pitchFamily="34" charset="0"/>
              </a:rPr>
              <a:t>4.</a:t>
            </a:r>
            <a:r>
              <a:rPr lang="ko-KR" altLang="en-US" sz="3199" b="1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0070C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  <a:cs typeface="Tahoma" panose="020B0604030504040204" pitchFamily="34" charset="0"/>
              </a:rPr>
              <a:t>논문 및 결과 해석 </a:t>
            </a:r>
            <a:endParaRPr lang="en-US" altLang="ko-KR" sz="3199" b="1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solidFill>
                <a:srgbClr val="0070C0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982" y="7041020"/>
            <a:ext cx="58327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*SMILES (Simplified molecular-input line-entry system)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-Molecules</a:t>
            </a:r>
            <a:r>
              <a:rPr lang="ko-KR" altLang="en-US" dirty="0" smtClean="0"/>
              <a:t>의 표현식을 변경 </a:t>
            </a:r>
            <a:endParaRPr lang="en-US" altLang="ko-KR" dirty="0" smtClean="0"/>
          </a:p>
          <a:p>
            <a:r>
              <a:rPr lang="en-US" altLang="ko-KR" dirty="0" smtClean="0"/>
              <a:t>(3</a:t>
            </a:r>
            <a:r>
              <a:rPr lang="ko-KR" altLang="en-US" dirty="0" smtClean="0"/>
              <a:t>차원의 구조를 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차원으로 바꾸는 방식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-SMILES </a:t>
            </a:r>
            <a:r>
              <a:rPr lang="ko-KR" altLang="en-US" dirty="0" smtClean="0"/>
              <a:t>표기법을 바꾼 방식을 컴퓨터에 입력하기 위해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One-hot encoding </a:t>
            </a:r>
            <a:r>
              <a:rPr lang="ko-KR" altLang="en-US" dirty="0" smtClean="0"/>
              <a:t>방식 적용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코드에서는 단어 간의 빈도를 통해 관계를 반영하는 </a:t>
            </a:r>
            <a:r>
              <a:rPr lang="en-US" altLang="ko-KR" b="1" dirty="0" smtClean="0">
                <a:solidFill>
                  <a:srgbClr val="FF0000"/>
                </a:solidFill>
              </a:rPr>
              <a:t>Word Embedding </a:t>
            </a:r>
            <a:r>
              <a:rPr lang="ko-KR" altLang="en-US" sz="1600" dirty="0" smtClean="0"/>
              <a:t>기법을 사용</a:t>
            </a:r>
            <a:r>
              <a:rPr lang="en-US" altLang="ko-KR" sz="1600" dirty="0"/>
              <a:t>)</a:t>
            </a:r>
          </a:p>
          <a:p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82" y="1135207"/>
            <a:ext cx="5801557" cy="5086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19454" y="1124845"/>
            <a:ext cx="52231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*</a:t>
            </a:r>
            <a:r>
              <a:rPr lang="ko-KR" altLang="en-US" dirty="0" smtClean="0"/>
              <a:t>파란 선</a:t>
            </a:r>
            <a:r>
              <a:rPr lang="en-US" altLang="ko-KR" dirty="0" smtClean="0"/>
              <a:t>-direct training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algn="just"/>
            <a:r>
              <a:rPr lang="en-US" altLang="ko-KR" dirty="0"/>
              <a:t>*</a:t>
            </a:r>
            <a:r>
              <a:rPr lang="ko-KR" altLang="en-US" dirty="0" smtClean="0"/>
              <a:t>초록 선</a:t>
            </a:r>
            <a:r>
              <a:rPr lang="en-US" altLang="ko-KR" dirty="0" smtClean="0"/>
              <a:t>-</a:t>
            </a:r>
            <a:r>
              <a:rPr lang="en-US" altLang="ko-KR" dirty="0" smtClean="0"/>
              <a:t>Transfer-Learning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Fine-tuning</a:t>
            </a:r>
            <a:r>
              <a:rPr lang="ko-KR" altLang="en-US" dirty="0" smtClean="0"/>
              <a:t>한 </a:t>
            </a:r>
            <a:r>
              <a:rPr lang="ko-KR" altLang="en-US" dirty="0" smtClean="0"/>
              <a:t>모델 </a:t>
            </a:r>
            <a:endParaRPr lang="en-US" altLang="ko-KR" dirty="0" smtClean="0"/>
          </a:p>
          <a:p>
            <a:pPr algn="just"/>
            <a:endParaRPr lang="en-US" altLang="ko-KR" dirty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sz="2000" b="1" dirty="0" smtClean="0"/>
              <a:t>1</a:t>
            </a:r>
            <a:r>
              <a:rPr lang="en-US" altLang="ko-KR" sz="2000" b="1" dirty="0" smtClean="0"/>
              <a:t>)</a:t>
            </a:r>
            <a:r>
              <a:rPr lang="ko-KR" altLang="en-US" sz="2000" b="1" dirty="0" err="1" smtClean="0"/>
              <a:t>초록선의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Loss </a:t>
            </a:r>
            <a:r>
              <a:rPr lang="ko-KR" altLang="en-US" sz="2000" b="1" dirty="0" smtClean="0"/>
              <a:t>값이 전반적으로 낮다</a:t>
            </a:r>
            <a:r>
              <a:rPr lang="en-US" altLang="ko-KR" sz="2000" b="1" dirty="0" smtClean="0"/>
              <a:t>.</a:t>
            </a:r>
          </a:p>
          <a:p>
            <a:pPr algn="just"/>
            <a:r>
              <a:rPr lang="en-US" altLang="ko-KR" dirty="0"/>
              <a:t> </a:t>
            </a:r>
            <a:endParaRPr lang="en-US" altLang="ko-KR" dirty="0"/>
          </a:p>
          <a:p>
            <a:pPr algn="just"/>
            <a:r>
              <a:rPr lang="ko-KR" altLang="en-US" dirty="0" smtClean="0"/>
              <a:t>→ </a:t>
            </a:r>
            <a:r>
              <a:rPr lang="en-US" altLang="ko-KR" dirty="0" smtClean="0"/>
              <a:t>Fine-tuning</a:t>
            </a:r>
            <a:r>
              <a:rPr lang="ko-KR" altLang="en-US" dirty="0" smtClean="0"/>
              <a:t>이 적절하게 </a:t>
            </a:r>
            <a:r>
              <a:rPr lang="en-US" altLang="ko-KR" dirty="0" smtClean="0"/>
              <a:t>fitting </a:t>
            </a:r>
            <a:r>
              <a:rPr lang="ko-KR" altLang="en-US" dirty="0" smtClean="0"/>
              <a:t>되었다</a:t>
            </a:r>
            <a:r>
              <a:rPr lang="en-US" altLang="ko-KR" dirty="0" smtClean="0"/>
              <a:t>. 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sz="2000" b="1" dirty="0" smtClean="0"/>
              <a:t>2)Epoch</a:t>
            </a:r>
            <a:r>
              <a:rPr lang="ko-KR" altLang="en-US" sz="2000" b="1" dirty="0" smtClean="0"/>
              <a:t>가 증가하면 원래 </a:t>
            </a:r>
            <a:r>
              <a:rPr lang="en-US" altLang="ko-KR" sz="2000" b="1" dirty="0" smtClean="0"/>
              <a:t>Loss</a:t>
            </a:r>
            <a:r>
              <a:rPr lang="ko-KR" altLang="en-US" sz="2000" b="1" dirty="0" smtClean="0"/>
              <a:t>값이 줄어드는 것이 정상이다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늘어나는 </a:t>
            </a:r>
            <a:r>
              <a:rPr lang="ko-KR" altLang="en-US" sz="2000" b="1" dirty="0" smtClean="0"/>
              <a:t>이유는</a:t>
            </a:r>
            <a:r>
              <a:rPr lang="en-US" altLang="ko-KR" sz="2000" b="1" dirty="0" smtClean="0"/>
              <a:t>?</a:t>
            </a:r>
          </a:p>
          <a:p>
            <a:pPr algn="just"/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pPr algn="just"/>
            <a:r>
              <a:rPr lang="ko-KR" altLang="en-US" dirty="0" smtClean="0"/>
              <a:t>→</a:t>
            </a:r>
            <a:r>
              <a:rPr lang="ko-KR" altLang="en-US" dirty="0" smtClean="0"/>
              <a:t>예측 모델이 아닌 </a:t>
            </a:r>
            <a:r>
              <a:rPr lang="ko-KR" altLang="en-US" dirty="0" smtClean="0"/>
              <a:t>새로운 분자 생성 모델이기 </a:t>
            </a:r>
            <a:r>
              <a:rPr lang="ko-KR" altLang="en-US" dirty="0" smtClean="0"/>
              <a:t>때문</a:t>
            </a:r>
            <a:r>
              <a:rPr lang="en-US" altLang="ko-KR" dirty="0" smtClean="0"/>
              <a:t>. 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13563" y="2175163"/>
            <a:ext cx="210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세로축</a:t>
            </a:r>
            <a:r>
              <a:rPr lang="en-US" altLang="ko-KR" sz="1400" b="1" dirty="0" smtClean="0"/>
              <a:t>: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Test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오차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가</a:t>
            </a:r>
            <a:r>
              <a:rPr lang="ko-KR" altLang="en-US" sz="1400" b="1" dirty="0"/>
              <a:t>로</a:t>
            </a:r>
            <a:r>
              <a:rPr lang="ko-KR" altLang="en-US" sz="1400" b="1" dirty="0" smtClean="0"/>
              <a:t>축</a:t>
            </a:r>
            <a:r>
              <a:rPr lang="en-US" altLang="ko-KR" sz="1400" b="1" dirty="0" smtClean="0"/>
              <a:t>: 1epoch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5848" y="755513"/>
            <a:ext cx="326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Figure 9</a:t>
            </a:r>
            <a:r>
              <a:rPr lang="ko-KR" altLang="en-US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03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0">
            <a:extLst>
              <a:ext uri="{FF2B5EF4-FFF2-40B4-BE49-F238E27FC236}">
                <a16:creationId xmlns:a16="http://schemas.microsoft.com/office/drawing/2014/main" id="{DABFC548-07AE-45D7-ACD2-EA90F6B33248}"/>
              </a:ext>
            </a:extLst>
          </p:cNvPr>
          <p:cNvSpPr txBox="1">
            <a:spLocks/>
          </p:cNvSpPr>
          <p:nvPr/>
        </p:nvSpPr>
        <p:spPr>
          <a:xfrm>
            <a:off x="270536" y="124846"/>
            <a:ext cx="3607078" cy="584647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defTabSz="990570" rtl="0" eaLnBrk="1" latinLnBrk="1" hangingPunct="1">
              <a:spcBef>
                <a:spcPct val="0"/>
              </a:spcBef>
              <a:buNone/>
              <a:defRPr sz="4767" kern="120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199" b="1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0070C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  <a:cs typeface="Tahoma" panose="020B0604030504040204" pitchFamily="34" charset="0"/>
              </a:rPr>
              <a:t>4.</a:t>
            </a:r>
            <a:r>
              <a:rPr lang="ko-KR" altLang="en-US" sz="3199" b="1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0070C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  <a:cs typeface="Tahoma" panose="020B0604030504040204" pitchFamily="34" charset="0"/>
              </a:rPr>
              <a:t>논문 및 결과 해석 </a:t>
            </a:r>
            <a:endParaRPr lang="en-US" altLang="ko-KR" sz="3199" b="1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solidFill>
                <a:srgbClr val="0070C0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982" y="7041020"/>
            <a:ext cx="58327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*SMILES (Simplified molecular-input line-entry system)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-Molecules</a:t>
            </a:r>
            <a:r>
              <a:rPr lang="ko-KR" altLang="en-US" dirty="0" smtClean="0"/>
              <a:t>의 표현식을 변경 </a:t>
            </a:r>
            <a:endParaRPr lang="en-US" altLang="ko-KR" dirty="0" smtClean="0"/>
          </a:p>
          <a:p>
            <a:r>
              <a:rPr lang="en-US" altLang="ko-KR" dirty="0" smtClean="0"/>
              <a:t>(3</a:t>
            </a:r>
            <a:r>
              <a:rPr lang="ko-KR" altLang="en-US" dirty="0" smtClean="0"/>
              <a:t>차원의 구조를 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차원으로 바꾸는 방식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-SMILES </a:t>
            </a:r>
            <a:r>
              <a:rPr lang="ko-KR" altLang="en-US" dirty="0" smtClean="0"/>
              <a:t>표기법을 바꾼 방식을 컴퓨터에 입력하기 위해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One-hot encoding </a:t>
            </a:r>
            <a:r>
              <a:rPr lang="ko-KR" altLang="en-US" dirty="0" smtClean="0"/>
              <a:t>방식 적용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코드에서는 단어 간의 빈도를 통해 관계를 반영하는 </a:t>
            </a:r>
            <a:r>
              <a:rPr lang="en-US" altLang="ko-KR" b="1" dirty="0" smtClean="0">
                <a:solidFill>
                  <a:srgbClr val="FF0000"/>
                </a:solidFill>
              </a:rPr>
              <a:t>Word Embedding </a:t>
            </a:r>
            <a:r>
              <a:rPr lang="ko-KR" altLang="en-US" sz="1600" dirty="0" smtClean="0"/>
              <a:t>기법을 사용</a:t>
            </a:r>
            <a:r>
              <a:rPr lang="en-US" altLang="ko-KR" sz="1600" dirty="0"/>
              <a:t>)</a:t>
            </a:r>
          </a:p>
          <a:p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835235" y="2396836"/>
            <a:ext cx="210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세로축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Test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오차</a:t>
            </a:r>
            <a:endParaRPr lang="en-US" altLang="ko-KR" sz="1400" dirty="0" smtClean="0"/>
          </a:p>
          <a:p>
            <a:r>
              <a:rPr lang="ko-KR" altLang="en-US" sz="1400" dirty="0" smtClean="0"/>
              <a:t>가</a:t>
            </a:r>
            <a:r>
              <a:rPr lang="ko-KR" altLang="en-US" sz="1400" dirty="0"/>
              <a:t>로</a:t>
            </a:r>
            <a:r>
              <a:rPr lang="ko-KR" altLang="en-US" sz="1400" dirty="0" smtClean="0"/>
              <a:t>축</a:t>
            </a:r>
            <a:r>
              <a:rPr lang="en-US" altLang="ko-KR" sz="1400" dirty="0" smtClean="0"/>
              <a:t>: 1epoch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75848" y="755513"/>
            <a:ext cx="326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Figure 9</a:t>
            </a:r>
            <a:r>
              <a:rPr lang="ko-KR" altLang="en-US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82" y="1334143"/>
            <a:ext cx="6049574" cy="391166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93818" y="1170865"/>
            <a:ext cx="762000" cy="40749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39091" y="5458691"/>
            <a:ext cx="545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 분석결과 </a:t>
            </a:r>
            <a:r>
              <a:rPr lang="en-US" altLang="ko-KR" dirty="0" smtClean="0"/>
              <a:t>Loss </a:t>
            </a:r>
            <a:r>
              <a:rPr lang="ko-KR" altLang="en-US" dirty="0" smtClean="0"/>
              <a:t>값이 </a:t>
            </a:r>
            <a:r>
              <a:rPr lang="ko-KR" altLang="en-US" dirty="0" smtClean="0"/>
              <a:t>증가와 감소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19454" y="1124845"/>
            <a:ext cx="52231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*</a:t>
            </a:r>
            <a:r>
              <a:rPr lang="ko-KR" altLang="en-US" dirty="0" smtClean="0"/>
              <a:t>파란 선</a:t>
            </a:r>
            <a:r>
              <a:rPr lang="en-US" altLang="ko-KR" dirty="0" smtClean="0"/>
              <a:t>-</a:t>
            </a:r>
            <a:r>
              <a:rPr lang="en-US" altLang="ko-KR" dirty="0" smtClean="0"/>
              <a:t>Pre-training</a:t>
            </a:r>
            <a:r>
              <a:rPr lang="ko-KR" altLang="en-US" dirty="0" smtClean="0"/>
              <a:t>한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algn="just"/>
            <a:r>
              <a:rPr lang="en-US" altLang="ko-KR" dirty="0"/>
              <a:t>*</a:t>
            </a:r>
            <a:r>
              <a:rPr lang="ko-KR" altLang="en-US" dirty="0" smtClean="0"/>
              <a:t>초록 선</a:t>
            </a:r>
            <a:r>
              <a:rPr lang="en-US" altLang="ko-KR" dirty="0" smtClean="0"/>
              <a:t>-</a:t>
            </a:r>
            <a:r>
              <a:rPr lang="en-US" altLang="ko-KR" dirty="0" smtClean="0"/>
              <a:t>Transfer-Learning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Fine-tuning</a:t>
            </a:r>
            <a:r>
              <a:rPr lang="ko-KR" altLang="en-US" dirty="0" smtClean="0"/>
              <a:t>한 </a:t>
            </a:r>
            <a:r>
              <a:rPr lang="ko-KR" altLang="en-US" dirty="0" smtClean="0"/>
              <a:t>모델 </a:t>
            </a:r>
            <a:endParaRPr lang="en-US" altLang="ko-KR" dirty="0" smtClean="0"/>
          </a:p>
          <a:p>
            <a:pPr algn="just"/>
            <a:endParaRPr lang="en-US" altLang="ko-KR" dirty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sz="2000" b="1" dirty="0" smtClean="0"/>
              <a:t>1</a:t>
            </a:r>
            <a:r>
              <a:rPr lang="en-US" altLang="ko-KR" sz="2000" b="1" dirty="0" smtClean="0"/>
              <a:t>)</a:t>
            </a:r>
            <a:r>
              <a:rPr lang="ko-KR" altLang="en-US" sz="2000" b="1" dirty="0" err="1" smtClean="0"/>
              <a:t>초록선의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Loss </a:t>
            </a:r>
            <a:r>
              <a:rPr lang="ko-KR" altLang="en-US" sz="2000" b="1" dirty="0" smtClean="0"/>
              <a:t>값이 전반적으로 낮다</a:t>
            </a:r>
            <a:r>
              <a:rPr lang="en-US" altLang="ko-KR" sz="2000" b="1" dirty="0" smtClean="0"/>
              <a:t>.</a:t>
            </a:r>
          </a:p>
          <a:p>
            <a:pPr algn="just"/>
            <a:r>
              <a:rPr lang="en-US" altLang="ko-KR" dirty="0"/>
              <a:t> </a:t>
            </a:r>
            <a:endParaRPr lang="en-US" altLang="ko-KR" dirty="0"/>
          </a:p>
          <a:p>
            <a:pPr algn="just"/>
            <a:r>
              <a:rPr lang="ko-KR" altLang="en-US" dirty="0" smtClean="0"/>
              <a:t>→ </a:t>
            </a:r>
            <a:r>
              <a:rPr lang="en-US" altLang="ko-KR" dirty="0" smtClean="0"/>
              <a:t>Fine-tuning</a:t>
            </a:r>
            <a:r>
              <a:rPr lang="ko-KR" altLang="en-US" dirty="0" smtClean="0"/>
              <a:t>이 적절하게 </a:t>
            </a:r>
            <a:r>
              <a:rPr lang="en-US" altLang="ko-KR" dirty="0" smtClean="0"/>
              <a:t>fitting </a:t>
            </a:r>
            <a:r>
              <a:rPr lang="ko-KR" altLang="en-US" dirty="0" smtClean="0"/>
              <a:t>되었다</a:t>
            </a:r>
            <a:r>
              <a:rPr lang="en-US" altLang="ko-KR" dirty="0" smtClean="0"/>
              <a:t>. 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sz="2000" b="1" dirty="0" smtClean="0"/>
              <a:t>2)Epoch</a:t>
            </a:r>
            <a:r>
              <a:rPr lang="ko-KR" altLang="en-US" sz="2000" b="1" dirty="0" smtClean="0"/>
              <a:t>가 증가하면 원래 </a:t>
            </a:r>
            <a:r>
              <a:rPr lang="en-US" altLang="ko-KR" sz="2000" b="1" dirty="0" smtClean="0"/>
              <a:t>Loss</a:t>
            </a:r>
            <a:r>
              <a:rPr lang="ko-KR" altLang="en-US" sz="2000" b="1" dirty="0" smtClean="0"/>
              <a:t>값이 줄어드는 것이 정상이다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늘어나는 </a:t>
            </a:r>
            <a:r>
              <a:rPr lang="ko-KR" altLang="en-US" sz="2000" b="1" dirty="0" smtClean="0"/>
              <a:t>이유는</a:t>
            </a:r>
            <a:r>
              <a:rPr lang="en-US" altLang="ko-KR" sz="2000" b="1" dirty="0" smtClean="0"/>
              <a:t>?</a:t>
            </a:r>
          </a:p>
          <a:p>
            <a:pPr algn="just"/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pPr algn="just"/>
            <a:r>
              <a:rPr lang="ko-KR" altLang="en-US" dirty="0" smtClean="0"/>
              <a:t>→</a:t>
            </a:r>
            <a:r>
              <a:rPr lang="ko-KR" altLang="en-US" dirty="0" smtClean="0"/>
              <a:t>예측 모델이 아닌 </a:t>
            </a:r>
            <a:r>
              <a:rPr lang="ko-KR" altLang="en-US" dirty="0" smtClean="0"/>
              <a:t>새로운 분자 생성 모델이기 </a:t>
            </a:r>
            <a:r>
              <a:rPr lang="ko-KR" altLang="en-US" dirty="0" smtClean="0"/>
              <a:t>때문</a:t>
            </a:r>
            <a:r>
              <a:rPr lang="en-US" altLang="ko-KR" dirty="0" smtClean="0"/>
              <a:t>. 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1317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0">
            <a:extLst>
              <a:ext uri="{FF2B5EF4-FFF2-40B4-BE49-F238E27FC236}">
                <a16:creationId xmlns:a16="http://schemas.microsoft.com/office/drawing/2014/main" id="{DABFC548-07AE-45D7-ACD2-EA90F6B33248}"/>
              </a:ext>
            </a:extLst>
          </p:cNvPr>
          <p:cNvSpPr txBox="1">
            <a:spLocks/>
          </p:cNvSpPr>
          <p:nvPr/>
        </p:nvSpPr>
        <p:spPr>
          <a:xfrm>
            <a:off x="270536" y="124846"/>
            <a:ext cx="3607078" cy="584647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defTabSz="990570" rtl="0" eaLnBrk="1" latinLnBrk="1" hangingPunct="1">
              <a:spcBef>
                <a:spcPct val="0"/>
              </a:spcBef>
              <a:buNone/>
              <a:defRPr sz="4767" kern="120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199" b="1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0070C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  <a:cs typeface="Tahoma" panose="020B0604030504040204" pitchFamily="34" charset="0"/>
              </a:rPr>
              <a:t>4.</a:t>
            </a:r>
            <a:r>
              <a:rPr lang="ko-KR" altLang="en-US" sz="3199" b="1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0070C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  <a:cs typeface="Tahoma" panose="020B0604030504040204" pitchFamily="34" charset="0"/>
              </a:rPr>
              <a:t>논문 및 결과 해석 </a:t>
            </a:r>
            <a:endParaRPr lang="en-US" altLang="ko-KR" sz="3199" b="1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solidFill>
                <a:srgbClr val="0070C0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982" y="7041020"/>
            <a:ext cx="58327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*SMILES (Simplified molecular-input line-entry system)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-Molecules</a:t>
            </a:r>
            <a:r>
              <a:rPr lang="ko-KR" altLang="en-US" dirty="0" smtClean="0"/>
              <a:t>의 표현식을 변경 </a:t>
            </a:r>
            <a:endParaRPr lang="en-US" altLang="ko-KR" dirty="0" smtClean="0"/>
          </a:p>
          <a:p>
            <a:r>
              <a:rPr lang="en-US" altLang="ko-KR" dirty="0" smtClean="0"/>
              <a:t>(3</a:t>
            </a:r>
            <a:r>
              <a:rPr lang="ko-KR" altLang="en-US" dirty="0" smtClean="0"/>
              <a:t>차원의 구조를 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차원으로 바꾸는 방식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-SMILES </a:t>
            </a:r>
            <a:r>
              <a:rPr lang="ko-KR" altLang="en-US" dirty="0" smtClean="0"/>
              <a:t>표기법을 바꾼 방식을 컴퓨터에 입력하기 위해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One-hot encoding </a:t>
            </a:r>
            <a:r>
              <a:rPr lang="ko-KR" altLang="en-US" dirty="0" smtClean="0"/>
              <a:t>방식 적용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코드에서는 단어 간의 빈도를 통해 관계를 반영하는 </a:t>
            </a:r>
            <a:r>
              <a:rPr lang="en-US" altLang="ko-KR" b="1" dirty="0" smtClean="0">
                <a:solidFill>
                  <a:srgbClr val="FF0000"/>
                </a:solidFill>
              </a:rPr>
              <a:t>Word Embedding </a:t>
            </a:r>
            <a:r>
              <a:rPr lang="ko-KR" altLang="en-US" sz="1600" dirty="0" smtClean="0"/>
              <a:t>기법을 사용</a:t>
            </a:r>
            <a:r>
              <a:rPr lang="en-US" altLang="ko-KR" sz="1600" dirty="0"/>
              <a:t>)</a:t>
            </a:r>
          </a:p>
          <a:p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75848" y="755513"/>
            <a:ext cx="326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Figure 9</a:t>
            </a:r>
            <a:r>
              <a:rPr lang="ko-KR" altLang="en-US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8145" y="5062314"/>
            <a:ext cx="10612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*</a:t>
            </a:r>
            <a:r>
              <a:rPr lang="ko-KR" altLang="en-US" dirty="0" smtClean="0"/>
              <a:t>생성시 탄소만으로 이루어진 분자는 아닌 분자보다 오차 값이 낮아질 수 있음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 smtClean="0"/>
              <a:t>*</a:t>
            </a:r>
            <a:r>
              <a:rPr lang="ko-KR" altLang="en-US" dirty="0" smtClean="0"/>
              <a:t>좀더 적합하게 </a:t>
            </a:r>
            <a:r>
              <a:rPr lang="en-US" altLang="ko-KR" dirty="0" smtClean="0"/>
              <a:t>Fitting</a:t>
            </a:r>
            <a:r>
              <a:rPr lang="ko-KR" altLang="en-US" dirty="0" smtClean="0"/>
              <a:t>을 하면서 </a:t>
            </a:r>
            <a:r>
              <a:rPr lang="en-US" altLang="ko-KR" dirty="0" smtClean="0"/>
              <a:t>Loss </a:t>
            </a:r>
            <a:r>
              <a:rPr lang="ko-KR" altLang="en-US" dirty="0" smtClean="0"/>
              <a:t>값은 오히려 늘어나는 형태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" y="1564817"/>
            <a:ext cx="95059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8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0">
            <a:extLst>
              <a:ext uri="{FF2B5EF4-FFF2-40B4-BE49-F238E27FC236}">
                <a16:creationId xmlns:a16="http://schemas.microsoft.com/office/drawing/2014/main" id="{DABFC548-07AE-45D7-ACD2-EA90F6B33248}"/>
              </a:ext>
            </a:extLst>
          </p:cNvPr>
          <p:cNvSpPr txBox="1">
            <a:spLocks/>
          </p:cNvSpPr>
          <p:nvPr/>
        </p:nvSpPr>
        <p:spPr>
          <a:xfrm>
            <a:off x="270536" y="124846"/>
            <a:ext cx="3730508" cy="584647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defTabSz="990570" rtl="0" eaLnBrk="1" latinLnBrk="1" hangingPunct="1">
              <a:spcBef>
                <a:spcPct val="0"/>
              </a:spcBef>
              <a:buNone/>
              <a:defRPr sz="4767" kern="120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199" b="1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0070C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  <a:cs typeface="Tahoma" panose="020B0604030504040204" pitchFamily="34" charset="0"/>
              </a:rPr>
              <a:t>4.</a:t>
            </a:r>
            <a:r>
              <a:rPr lang="ko-KR" altLang="en-US" sz="3199" b="1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0070C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  <a:cs typeface="Tahoma" panose="020B0604030504040204" pitchFamily="34" charset="0"/>
              </a:rPr>
              <a:t>논문 및 결과 해석 </a:t>
            </a:r>
            <a:endParaRPr lang="en-US" altLang="ko-KR" sz="3199" b="1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solidFill>
                <a:srgbClr val="0070C0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982" y="7041020"/>
            <a:ext cx="58327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*SMILES (Simplified molecular-input line-entry system)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-Molecules</a:t>
            </a:r>
            <a:r>
              <a:rPr lang="ko-KR" altLang="en-US" dirty="0" smtClean="0"/>
              <a:t>의 표현식을 변경 </a:t>
            </a:r>
            <a:endParaRPr lang="en-US" altLang="ko-KR" dirty="0" smtClean="0"/>
          </a:p>
          <a:p>
            <a:r>
              <a:rPr lang="en-US" altLang="ko-KR" dirty="0" smtClean="0"/>
              <a:t>(3</a:t>
            </a:r>
            <a:r>
              <a:rPr lang="ko-KR" altLang="en-US" dirty="0" smtClean="0"/>
              <a:t>차원의 구조를 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차원으로 바꾸는 방식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-SMILES </a:t>
            </a:r>
            <a:r>
              <a:rPr lang="ko-KR" altLang="en-US" dirty="0" smtClean="0"/>
              <a:t>표기법을 바꾼 방식을 컴퓨터에 입력하기 위해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One-hot encoding </a:t>
            </a:r>
            <a:r>
              <a:rPr lang="ko-KR" altLang="en-US" dirty="0" smtClean="0"/>
              <a:t>방식 적용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코드에서는 단어 간의 빈도를 통해 관계를 반영하는 </a:t>
            </a:r>
            <a:r>
              <a:rPr lang="en-US" altLang="ko-KR" b="1" dirty="0" smtClean="0">
                <a:solidFill>
                  <a:srgbClr val="FF0000"/>
                </a:solidFill>
              </a:rPr>
              <a:t>Word Embedding </a:t>
            </a:r>
            <a:r>
              <a:rPr lang="ko-KR" altLang="en-US" sz="1600" dirty="0" smtClean="0"/>
              <a:t>기법을 사용</a:t>
            </a:r>
            <a:r>
              <a:rPr lang="en-US" altLang="ko-KR" sz="1600" dirty="0"/>
              <a:t>)</a:t>
            </a:r>
          </a:p>
          <a:p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75848" y="755513"/>
            <a:ext cx="326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주요 용어 </a:t>
            </a:r>
            <a:endParaRPr lang="ko-KR" altLang="en-US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0536" y="1266923"/>
            <a:ext cx="121504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1.Word Embedding</a:t>
            </a:r>
            <a:endParaRPr lang="en-US" altLang="ko-KR" b="1" dirty="0" smtClean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latin typeface="+mn-ea"/>
              <a:cs typeface="Tahoma" panose="020B0604030504040204" pitchFamily="34" charset="0"/>
            </a:endParaRPr>
          </a:p>
          <a:p>
            <a:r>
              <a:rPr lang="en-US" altLang="ko-KR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-  </a:t>
            </a:r>
            <a:r>
              <a:rPr lang="en-US" altLang="ko-KR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SMILES </a:t>
            </a:r>
            <a:r>
              <a:rPr lang="ko-KR" altLang="en-US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표기법으로 변환된 데이터를 컴퓨터 분석에 맞게 </a:t>
            </a:r>
            <a:r>
              <a:rPr lang="en-US" altLang="ko-KR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One-hot </a:t>
            </a:r>
            <a:r>
              <a:rPr lang="ko-KR" altLang="en-US" dirty="0" err="1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인코딩</a:t>
            </a:r>
            <a:r>
              <a:rPr lang="ko-KR" altLang="en-US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 </a:t>
            </a:r>
            <a:r>
              <a:rPr lang="ko-KR" altLang="en-US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하는 방법</a:t>
            </a:r>
            <a:endParaRPr lang="en-US" altLang="ko-KR" dirty="0" smtClean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latin typeface="+mn-ea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단순 </a:t>
            </a:r>
            <a:r>
              <a:rPr lang="en-US" altLang="ko-KR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one-hot </a:t>
            </a:r>
            <a:r>
              <a:rPr lang="ko-KR" altLang="en-US" dirty="0" err="1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인코딩과</a:t>
            </a:r>
            <a:r>
              <a:rPr lang="ko-KR" altLang="en-US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 다른 점은 </a:t>
            </a:r>
            <a:r>
              <a:rPr lang="ko-KR" altLang="en-US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단어들 간 </a:t>
            </a:r>
            <a:r>
              <a:rPr lang="ko-KR" altLang="en-US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관계까지 고려하는 방법</a:t>
            </a:r>
            <a:r>
              <a:rPr lang="en-US" altLang="ko-KR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.</a:t>
            </a:r>
            <a:endParaRPr lang="en-US" altLang="ko-KR" dirty="0" smtClean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latin typeface="+mn-ea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latin typeface="+mn-ea"/>
              <a:cs typeface="Tahoma" panose="020B0604030504040204" pitchFamily="34" charset="0"/>
            </a:endParaRPr>
          </a:p>
          <a:p>
            <a:r>
              <a:rPr lang="en-US" altLang="ko-KR" b="1" dirty="0" smtClean="0">
                <a:latin typeface="+mn-ea"/>
              </a:rPr>
              <a:t>2.Bactch size</a:t>
            </a:r>
            <a:endParaRPr lang="en-US" altLang="ko-KR" b="1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latin typeface="+mn-ea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한번에 많은 크기의 데이터를 다룰 경우 메모리</a:t>
            </a:r>
            <a:r>
              <a:rPr lang="en-US" altLang="ko-KR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 </a:t>
            </a:r>
            <a:r>
              <a:rPr lang="ko-KR" altLang="en-US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부족</a:t>
            </a:r>
            <a:r>
              <a:rPr lang="en-US" altLang="ko-KR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, </a:t>
            </a:r>
            <a:r>
              <a:rPr lang="ko-KR" altLang="en-US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계</a:t>
            </a:r>
            <a:r>
              <a:rPr lang="ko-KR" altLang="en-US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산 </a:t>
            </a:r>
            <a:r>
              <a:rPr lang="ko-KR" altLang="en-US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시간이 증가할 수 있음</a:t>
            </a:r>
            <a:r>
              <a:rPr lang="en-US" altLang="ko-KR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latin typeface="+mn-ea"/>
                <a:cs typeface="Tahoma" panose="020B0604030504040204" pitchFamily="34" charset="0"/>
              </a:rPr>
              <a:t>따라서 데이터를 분할해서 분석하는 방법</a:t>
            </a:r>
            <a:endParaRPr lang="en-US" altLang="ko-KR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latin typeface="+mn-ea"/>
              <a:cs typeface="Tahoma" panose="020B0604030504040204" pitchFamily="34" charset="0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3.Epoch</a:t>
            </a:r>
            <a:endParaRPr lang="en-US" altLang="ko-KR" b="1" dirty="0" smtClean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latin typeface="+mn-ea"/>
              <a:cs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+mn-ea"/>
              </a:rPr>
              <a:t>모든 데이터가 </a:t>
            </a:r>
            <a:r>
              <a:rPr lang="ko-KR" altLang="en-US" dirty="0" smtClean="0">
                <a:latin typeface="+mn-ea"/>
              </a:rPr>
              <a:t>한번 다 </a:t>
            </a:r>
            <a:r>
              <a:rPr lang="ko-KR" altLang="en-US" dirty="0" smtClean="0">
                <a:latin typeface="+mn-ea"/>
              </a:rPr>
              <a:t>돌아갈 </a:t>
            </a:r>
            <a:r>
              <a:rPr lang="ko-KR" altLang="en-US" dirty="0" smtClean="0">
                <a:latin typeface="+mn-ea"/>
              </a:rPr>
              <a:t>경우 </a:t>
            </a:r>
            <a:r>
              <a:rPr lang="en-US" altLang="ko-KR" dirty="0" smtClean="0">
                <a:latin typeface="+mn-ea"/>
              </a:rPr>
              <a:t>1Epoch</a:t>
            </a:r>
            <a:r>
              <a:rPr lang="ko-KR" altLang="en-US" dirty="0" smtClean="0">
                <a:latin typeface="+mn-ea"/>
              </a:rPr>
              <a:t>라고 한다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4.Learning late</a:t>
            </a:r>
            <a:endParaRPr lang="en-US" altLang="ko-KR" b="1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Gredient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Decent </a:t>
            </a:r>
            <a:r>
              <a:rPr lang="ko-KR" altLang="en-US" dirty="0" smtClean="0">
                <a:latin typeface="+mn-ea"/>
              </a:rPr>
              <a:t>알고리즘에 적용되는 </a:t>
            </a:r>
            <a:r>
              <a:rPr lang="ko-KR" altLang="en-US" dirty="0" err="1" smtClean="0">
                <a:latin typeface="+mn-ea"/>
              </a:rPr>
              <a:t>학습률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+mn-ea"/>
              </a:rPr>
              <a:t>작을수록 경사를 세밀하게 내려가면서 파악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+mn-ea"/>
              </a:rPr>
              <a:t>지나치게 크면 제대로 된 값을 구하지 못하고 지나치게 작을 경우 계산 시간이 오래 걸림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5.Adam optimizer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Learining</a:t>
            </a:r>
            <a:r>
              <a:rPr lang="en-US" altLang="ko-KR" dirty="0" smtClean="0">
                <a:latin typeface="+mn-ea"/>
              </a:rPr>
              <a:t> late</a:t>
            </a:r>
            <a:r>
              <a:rPr lang="ko-KR" altLang="en-US" dirty="0" smtClean="0">
                <a:latin typeface="+mn-ea"/>
              </a:rPr>
              <a:t>를 좀 더 효율적으로 계산할 수 있는 방법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+mn-ea"/>
              </a:rPr>
              <a:t>직선 길과 지름 길을 만들면서 짧은 </a:t>
            </a:r>
            <a:r>
              <a:rPr lang="ko-KR" altLang="en-US" dirty="0" err="1" smtClean="0">
                <a:latin typeface="+mn-ea"/>
              </a:rPr>
              <a:t>시간안에</a:t>
            </a:r>
            <a:r>
              <a:rPr lang="ko-KR" altLang="en-US" dirty="0" smtClean="0">
                <a:latin typeface="+mn-ea"/>
              </a:rPr>
              <a:t> 정확한 값을 찾을 수 있음</a:t>
            </a:r>
            <a:r>
              <a:rPr lang="en-US" altLang="ko-KR" dirty="0" smtClean="0">
                <a:latin typeface="+mn-ea"/>
              </a:rPr>
              <a:t>. 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374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0">
            <a:extLst>
              <a:ext uri="{FF2B5EF4-FFF2-40B4-BE49-F238E27FC236}">
                <a16:creationId xmlns:a16="http://schemas.microsoft.com/office/drawing/2014/main" id="{DABFC548-07AE-45D7-ACD2-EA90F6B33248}"/>
              </a:ext>
            </a:extLst>
          </p:cNvPr>
          <p:cNvSpPr txBox="1">
            <a:spLocks/>
          </p:cNvSpPr>
          <p:nvPr/>
        </p:nvSpPr>
        <p:spPr>
          <a:xfrm>
            <a:off x="270536" y="124846"/>
            <a:ext cx="3113353" cy="584647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defTabSz="990570" rtl="0" eaLnBrk="1" latinLnBrk="1" hangingPunct="1">
              <a:spcBef>
                <a:spcPct val="0"/>
              </a:spcBef>
              <a:buNone/>
              <a:defRPr sz="4767" kern="120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199" b="1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0070C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  <a:cs typeface="Tahoma" panose="020B0604030504040204" pitchFamily="34" charset="0"/>
              </a:rPr>
              <a:t>4.</a:t>
            </a:r>
            <a:r>
              <a:rPr lang="ko-KR" altLang="en-US" sz="3199" b="1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0070C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  <a:cs typeface="Tahoma" panose="020B0604030504040204" pitchFamily="34" charset="0"/>
              </a:rPr>
              <a:t>프로그램 구현  </a:t>
            </a:r>
            <a:endParaRPr lang="en-US" altLang="ko-KR" sz="3199" b="1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solidFill>
                <a:srgbClr val="0070C0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  <a:cs typeface="Tahoma" panose="020B060403050404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13" y="1831401"/>
            <a:ext cx="1381161" cy="18677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6715" y="4391889"/>
            <a:ext cx="45304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1.Pre-trained Model</a:t>
            </a:r>
          </a:p>
          <a:p>
            <a:r>
              <a:rPr lang="en-US" altLang="ko-KR" b="1" dirty="0" smtClean="0"/>
              <a:t>(Enrichment model)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: loading, processing, train, test</a:t>
            </a:r>
          </a:p>
          <a:p>
            <a:r>
              <a:rPr lang="en-US" altLang="ko-KR" dirty="0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</a:rPr>
              <a:t>- </a:t>
            </a:r>
            <a:r>
              <a:rPr lang="en-US" altLang="ko-KR" dirty="0" err="1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</a:rPr>
              <a:t>ChEMBL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단어의 </a:t>
            </a:r>
            <a:r>
              <a:rPr lang="ko-KR" altLang="en-US" dirty="0" smtClean="0"/>
              <a:t>개수 </a:t>
            </a:r>
            <a:r>
              <a:rPr lang="en-US" altLang="ko-KR" dirty="0" smtClean="0"/>
              <a:t>61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AutoShape 2" descr="ë¬¸ì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ë¬¸ì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75848" y="755513"/>
            <a:ext cx="326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파일의 종류</a:t>
            </a:r>
            <a:endParaRPr lang="ko-KR" altLang="en-US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90646" y="4405745"/>
            <a:ext cx="4239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2.Fine-tuning Model</a:t>
            </a:r>
          </a:p>
          <a:p>
            <a:r>
              <a:rPr lang="en-US" altLang="ko-KR" b="1" dirty="0" smtClean="0"/>
              <a:t>(Focused model)</a:t>
            </a:r>
          </a:p>
          <a:p>
            <a:r>
              <a:rPr lang="en-US" altLang="ko-KR" dirty="0" smtClean="0"/>
              <a:t>-1000nM </a:t>
            </a:r>
            <a:r>
              <a:rPr lang="ko-KR" altLang="en-US" dirty="0" smtClean="0"/>
              <a:t>이하의 해당하는 데이터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단어의 개수 </a:t>
            </a:r>
            <a:r>
              <a:rPr lang="en-US" altLang="ko-KR" dirty="0" smtClean="0"/>
              <a:t>39</a:t>
            </a:r>
            <a:r>
              <a:rPr lang="ko-KR" altLang="en-US" dirty="0" smtClean="0"/>
              <a:t>개 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358" y="1831389"/>
            <a:ext cx="1948295" cy="194829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8790" y="1598036"/>
            <a:ext cx="2719412" cy="271941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243640" y="4405745"/>
            <a:ext cx="4530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3.Draw Molecules</a:t>
            </a:r>
          </a:p>
          <a:p>
            <a:r>
              <a:rPr lang="en-US" altLang="ko-KR" dirty="0" smtClean="0"/>
              <a:t>-RNN</a:t>
            </a:r>
            <a:r>
              <a:rPr lang="ko-KR" altLang="en-US" dirty="0" smtClean="0"/>
              <a:t>으로 생성된 </a:t>
            </a:r>
            <a:r>
              <a:rPr lang="ko-KR" altLang="en-US" dirty="0" smtClean="0"/>
              <a:t>분자를 </a:t>
            </a:r>
            <a:endParaRPr lang="en-US" altLang="ko-KR" dirty="0" smtClean="0"/>
          </a:p>
          <a:p>
            <a:r>
              <a:rPr lang="ko-KR" altLang="en-US" dirty="0" smtClean="0"/>
              <a:t>구현하는 코드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69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8764" y="323165"/>
            <a:ext cx="1087581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*</a:t>
            </a:r>
            <a:r>
              <a:rPr lang="en-US" altLang="ko-KR" sz="2400" b="1" dirty="0" smtClean="0"/>
              <a:t>Introduction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분석 </a:t>
            </a:r>
            <a:r>
              <a:rPr lang="ko-KR" altLang="en-US" sz="2000" dirty="0" smtClean="0"/>
              <a:t>목표</a:t>
            </a:r>
            <a:endParaRPr lang="en-US" altLang="ko-KR" sz="2000" dirty="0" smtClean="0"/>
          </a:p>
          <a:p>
            <a:r>
              <a:rPr lang="en-US" altLang="ko-KR" sz="2000" dirty="0"/>
              <a:t>-</a:t>
            </a:r>
            <a:r>
              <a:rPr lang="ko-KR" altLang="en-US" sz="2000" dirty="0" err="1"/>
              <a:t>재현성</a:t>
            </a:r>
            <a:r>
              <a:rPr lang="ko-KR" altLang="en-US" sz="2000" dirty="0"/>
              <a:t> 및 다양성</a:t>
            </a:r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en-US" altLang="ko-KR" sz="2000" dirty="0" smtClean="0"/>
              <a:t>SMILES </a:t>
            </a:r>
            <a:r>
              <a:rPr lang="ko-KR" altLang="en-US" sz="2000" dirty="0" smtClean="0"/>
              <a:t>표기법</a:t>
            </a:r>
            <a:endParaRPr lang="en-US" altLang="ko-KR" sz="2000" dirty="0" smtClean="0"/>
          </a:p>
          <a:p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en-US" altLang="ko-KR" sz="2400" b="1" dirty="0" smtClean="0"/>
              <a:t>RNN</a:t>
            </a:r>
            <a:endParaRPr lang="en-US" altLang="ko-KR" sz="2400" dirty="0" smtClean="0"/>
          </a:p>
          <a:p>
            <a:r>
              <a:rPr lang="en-US" altLang="ko-KR" sz="2000" dirty="0" smtClean="0"/>
              <a:t>-Deep Learning</a:t>
            </a:r>
          </a:p>
          <a:p>
            <a:r>
              <a:rPr lang="en-US" altLang="ko-KR" sz="2000" dirty="0" smtClean="0"/>
              <a:t>-GRNN(Generative RNN)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b="1" dirty="0" smtClean="0"/>
              <a:t>2. LSTM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기울기 소실 문제 </a:t>
            </a:r>
            <a:r>
              <a:rPr lang="en-US" altLang="ko-KR" sz="2400" dirty="0" smtClean="0"/>
              <a:t> </a:t>
            </a:r>
          </a:p>
          <a:p>
            <a:endParaRPr lang="en-US" altLang="ko-KR" sz="2400" dirty="0" smtClean="0"/>
          </a:p>
          <a:p>
            <a:endParaRPr lang="en-US" altLang="ko-KR" sz="2400" b="1" dirty="0"/>
          </a:p>
          <a:p>
            <a:r>
              <a:rPr lang="en-US" altLang="ko-KR" sz="2400" b="1" dirty="0" smtClean="0"/>
              <a:t>3. Transfer learning &amp; fine-tuning</a:t>
            </a:r>
          </a:p>
          <a:p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98764" y="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목차</a:t>
            </a:r>
            <a:r>
              <a:rPr lang="ko-KR" altLang="en-US" dirty="0" smtClean="0">
                <a:solidFill>
                  <a:srgbClr val="FFC000"/>
                </a:solidFill>
              </a:rPr>
              <a:t> 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8949" y="2705595"/>
            <a:ext cx="495992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4. </a:t>
            </a:r>
            <a:r>
              <a:rPr lang="ko-KR" altLang="en-US" sz="2400" b="1" dirty="0" smtClean="0"/>
              <a:t>논문 및 </a:t>
            </a:r>
            <a:r>
              <a:rPr lang="ko-KR" altLang="en-US" sz="2400" b="1" dirty="0"/>
              <a:t>결과 </a:t>
            </a:r>
            <a:r>
              <a:rPr lang="ko-KR" altLang="en-US" sz="2400" b="1" dirty="0" smtClean="0"/>
              <a:t>해석</a:t>
            </a:r>
            <a:endParaRPr lang="en-US" altLang="ko-KR" sz="2400" b="1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주요 </a:t>
            </a:r>
            <a:r>
              <a:rPr lang="ko-KR" altLang="en-US" dirty="0" smtClean="0"/>
              <a:t>용어</a:t>
            </a:r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b="1" dirty="0"/>
              <a:t>5. </a:t>
            </a:r>
            <a:r>
              <a:rPr lang="ko-KR" altLang="en-US" sz="2400" b="1" dirty="0"/>
              <a:t>프로그램 구현</a:t>
            </a:r>
            <a:r>
              <a:rPr lang="en-US" altLang="ko-KR" sz="2400" b="1" dirty="0"/>
              <a:t>(Python)</a:t>
            </a:r>
            <a:r>
              <a:rPr lang="ko-KR" altLang="en-US" sz="2400" b="1" dirty="0"/>
              <a:t>  </a:t>
            </a:r>
            <a:endParaRPr lang="en-US" altLang="ko-KR" sz="2400" b="1" dirty="0"/>
          </a:p>
          <a:p>
            <a:r>
              <a:rPr lang="en-US" altLang="ko-KR" sz="2000" dirty="0" smtClean="0"/>
              <a:t>-</a:t>
            </a:r>
            <a:r>
              <a:rPr lang="en-US" altLang="ko-KR" sz="2000" dirty="0"/>
              <a:t>P</a:t>
            </a:r>
            <a:r>
              <a:rPr lang="en-US" altLang="ko-KR" sz="2000" dirty="0" smtClean="0"/>
              <a:t>re-train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모델</a:t>
            </a:r>
            <a:endParaRPr lang="en-US" altLang="ko-KR" sz="2000" dirty="0" smtClean="0"/>
          </a:p>
          <a:p>
            <a:r>
              <a:rPr lang="en-US" altLang="ko-KR" sz="2000" dirty="0" smtClean="0"/>
              <a:t>-</a:t>
            </a:r>
            <a:r>
              <a:rPr lang="en-US" altLang="ko-KR" sz="2000" dirty="0" smtClean="0"/>
              <a:t>Fine-tuning </a:t>
            </a:r>
            <a:r>
              <a:rPr lang="ko-KR" altLang="en-US" sz="2000" dirty="0" smtClean="0"/>
              <a:t>모델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(</a:t>
            </a:r>
            <a:r>
              <a:rPr lang="en-US" altLang="ko-KR" sz="2000" dirty="0"/>
              <a:t>transfer learning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r>
              <a:rPr lang="en-US" altLang="ko-KR" dirty="0"/>
              <a:t>-</a:t>
            </a:r>
            <a:r>
              <a:rPr lang="en-US" altLang="ko-KR" dirty="0" smtClean="0"/>
              <a:t>Draw </a:t>
            </a:r>
            <a:r>
              <a:rPr lang="en-US" altLang="ko-KR" dirty="0"/>
              <a:t>molecules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03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3423" y="1352472"/>
            <a:ext cx="11271486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90500" indent="-190500">
              <a:lnSpc>
                <a:spcPts val="2300"/>
              </a:lnSpc>
              <a:buClr>
                <a:srgbClr val="239497"/>
              </a:buClr>
              <a:buBlip>
                <a:blip r:embed="rId2"/>
              </a:buBlip>
              <a:defRPr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D윤고딕 330" panose="02020603020101020101" pitchFamily="18" charset="-127"/>
                <a:ea typeface="YD윤고딕 330" panose="02020603020101020101" pitchFamily="18" charset="-127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dirty="0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1. </a:t>
            </a:r>
            <a:r>
              <a:rPr lang="en-US" altLang="ko-KR" dirty="0" err="1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ChEMBL</a:t>
            </a:r>
            <a:r>
              <a:rPr lang="en-US" altLang="ko-KR" dirty="0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dirty="0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데이터 베이스에서 가져온 데이터</a:t>
            </a:r>
            <a:r>
              <a:rPr lang="en-US" altLang="ko-KR" dirty="0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lang="ko-KR" altLang="en-US" dirty="0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약 </a:t>
            </a:r>
            <a:r>
              <a:rPr lang="en-US" altLang="ko-KR" dirty="0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163</a:t>
            </a:r>
            <a:r>
              <a:rPr lang="ko-KR" altLang="en-US" dirty="0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만 개</a:t>
            </a:r>
            <a:r>
              <a:rPr lang="en-US" altLang="ko-KR" dirty="0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)</a:t>
            </a:r>
            <a:r>
              <a:rPr lang="ko-KR" altLang="en-US" dirty="0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로 </a:t>
            </a:r>
            <a:r>
              <a:rPr lang="en-US" altLang="ko-KR" dirty="0" err="1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Pretrain</a:t>
            </a:r>
            <a:r>
              <a:rPr lang="en-US" altLang="ko-KR" dirty="0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dirty="0" err="1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실시후</a:t>
            </a:r>
            <a:r>
              <a:rPr lang="en-US" altLang="ko-KR" dirty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 dirty="0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라이브러리 생성</a:t>
            </a:r>
            <a:endParaRPr lang="ko-KR" altLang="en-US" dirty="0">
              <a:ln>
                <a:solidFill>
                  <a:srgbClr val="AADB0F">
                    <a:alpha val="0"/>
                  </a:srgbClr>
                </a:solidFill>
              </a:ln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848" y="755513"/>
            <a:ext cx="326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분석 목표 </a:t>
            </a:r>
            <a:r>
              <a:rPr lang="en-US" altLang="ko-KR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(2</a:t>
            </a:r>
            <a:r>
              <a:rPr lang="ko-KR" altLang="en-US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가지 모델</a:t>
            </a:r>
            <a:r>
              <a:rPr lang="en-US" altLang="ko-KR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  <a:p>
            <a:endParaRPr lang="ko-KR" altLang="en-US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제목 10">
            <a:extLst>
              <a:ext uri="{FF2B5EF4-FFF2-40B4-BE49-F238E27FC236}">
                <a16:creationId xmlns:a16="http://schemas.microsoft.com/office/drawing/2014/main" id="{DABFC548-07AE-45D7-ACD2-EA90F6B33248}"/>
              </a:ext>
            </a:extLst>
          </p:cNvPr>
          <p:cNvSpPr txBox="1">
            <a:spLocks/>
          </p:cNvSpPr>
          <p:nvPr/>
        </p:nvSpPr>
        <p:spPr>
          <a:xfrm>
            <a:off x="270536" y="124846"/>
            <a:ext cx="2608471" cy="584647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defTabSz="990570" rtl="0" eaLnBrk="1" latinLnBrk="1" hangingPunct="1">
              <a:spcBef>
                <a:spcPct val="0"/>
              </a:spcBef>
              <a:buNone/>
              <a:defRPr sz="4767" kern="120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199" b="1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0070C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  <a:cs typeface="Tahoma" panose="020B0604030504040204" pitchFamily="34" charset="0"/>
              </a:rPr>
              <a:t>*Introduction</a:t>
            </a:r>
            <a:endParaRPr lang="en-US" altLang="ko-KR" sz="3199" b="1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solidFill>
                <a:srgbClr val="0070C0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  <a:cs typeface="Tahoma" panose="020B060403050404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23" y="1700901"/>
            <a:ext cx="9054759" cy="18954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3" y="4491237"/>
            <a:ext cx="8601075" cy="19335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3" y="4142808"/>
            <a:ext cx="11271486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90500" indent="-190500">
              <a:lnSpc>
                <a:spcPts val="2300"/>
              </a:lnSpc>
              <a:buClr>
                <a:srgbClr val="239497"/>
              </a:buClr>
              <a:buBlip>
                <a:blip r:embed="rId2"/>
              </a:buBlip>
              <a:defRPr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D윤고딕 330" panose="02020603020101020101" pitchFamily="18" charset="-127"/>
                <a:ea typeface="YD윤고딕 330" panose="02020603020101020101" pitchFamily="18" charset="-127"/>
              </a:defRPr>
            </a:lvl1pPr>
          </a:lstStyle>
          <a:p>
            <a:pPr marL="0" indent="0">
              <a:buNone/>
            </a:pPr>
            <a:r>
              <a:rPr lang="ko-KR" altLang="en-US" dirty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dirty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2</a:t>
            </a:r>
            <a:r>
              <a:rPr lang="en-US" altLang="ko-KR" dirty="0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. </a:t>
            </a:r>
            <a:r>
              <a:rPr lang="ko-KR" altLang="en-US" dirty="0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앞선 </a:t>
            </a:r>
            <a:r>
              <a:rPr lang="en-US" altLang="ko-KR" dirty="0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1</a:t>
            </a:r>
            <a:r>
              <a:rPr lang="ko-KR" altLang="en-US" dirty="0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번 모델을 </a:t>
            </a:r>
            <a:r>
              <a:rPr lang="en-US" altLang="ko-KR" dirty="0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1000nM </a:t>
            </a:r>
            <a:r>
              <a:rPr lang="ko-KR" altLang="en-US" dirty="0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이하의 데이터 셋에 다시 적용하여 좀 더 세밀한 라이브러리를 구축</a:t>
            </a:r>
            <a:r>
              <a:rPr lang="en-US" altLang="ko-KR" dirty="0" smtClean="0">
                <a:ln>
                  <a:solidFill>
                    <a:srgbClr val="AADB0F">
                      <a:alpha val="0"/>
                    </a:srgb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(Fine-tuning)</a:t>
            </a:r>
            <a:endParaRPr lang="ko-KR" altLang="en-US" dirty="0">
              <a:ln>
                <a:solidFill>
                  <a:srgbClr val="AADB0F">
                    <a:alpha val="0"/>
                  </a:srgbClr>
                </a:solidFill>
              </a:ln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848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5848" y="755513"/>
            <a:ext cx="326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재현성</a:t>
            </a:r>
            <a:r>
              <a:rPr lang="ko-KR" altLang="en-US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및 다양성  </a:t>
            </a:r>
            <a:endParaRPr lang="ko-KR" altLang="en-US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제목 10">
            <a:extLst>
              <a:ext uri="{FF2B5EF4-FFF2-40B4-BE49-F238E27FC236}">
                <a16:creationId xmlns:a16="http://schemas.microsoft.com/office/drawing/2014/main" id="{DABFC548-07AE-45D7-ACD2-EA90F6B33248}"/>
              </a:ext>
            </a:extLst>
          </p:cNvPr>
          <p:cNvSpPr txBox="1">
            <a:spLocks/>
          </p:cNvSpPr>
          <p:nvPr/>
        </p:nvSpPr>
        <p:spPr>
          <a:xfrm>
            <a:off x="270536" y="124846"/>
            <a:ext cx="2608471" cy="584647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defTabSz="990570" rtl="0" eaLnBrk="1" latinLnBrk="1" hangingPunct="1">
              <a:spcBef>
                <a:spcPct val="0"/>
              </a:spcBef>
              <a:buNone/>
              <a:defRPr sz="4767" kern="120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199" b="1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0070C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  <a:cs typeface="Tahoma" panose="020B0604030504040204" pitchFamily="34" charset="0"/>
              </a:rPr>
              <a:t>*Introduction</a:t>
            </a:r>
            <a:endParaRPr lang="en-US" altLang="ko-KR" sz="3199" b="1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solidFill>
                <a:srgbClr val="0070C0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684" y="1512432"/>
            <a:ext cx="1124989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Epoch</a:t>
            </a:r>
            <a:r>
              <a:rPr lang="ko-KR" altLang="en-US" sz="1600" dirty="0" smtClean="0"/>
              <a:t>가 </a:t>
            </a:r>
            <a:r>
              <a:rPr lang="ko-KR" altLang="en-US" sz="1600" dirty="0" smtClean="0"/>
              <a:t>증가할 때마다 </a:t>
            </a:r>
            <a:r>
              <a:rPr lang="en-US" altLang="ko-KR" sz="1600" dirty="0" smtClean="0"/>
              <a:t>Train </a:t>
            </a:r>
            <a:r>
              <a:rPr lang="ko-KR" altLang="en-US" sz="1600" dirty="0" smtClean="0"/>
              <a:t>데이터의 </a:t>
            </a:r>
            <a:r>
              <a:rPr lang="en-US" altLang="ko-KR" sz="1600" dirty="0" err="1" smtClean="0"/>
              <a:t>Molcules</a:t>
            </a:r>
            <a:r>
              <a:rPr lang="ko-KR" altLang="en-US" sz="1600" dirty="0" smtClean="0"/>
              <a:t>들과 비슷해지는 문제가 발생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</a:rPr>
              <a:t>목표</a:t>
            </a:r>
            <a:r>
              <a:rPr lang="en-US" altLang="ko-KR" sz="1600" dirty="0" smtClean="0">
                <a:solidFill>
                  <a:srgbClr val="FF0000"/>
                </a:solidFill>
              </a:rPr>
              <a:t>: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비슷하지만 다른 분자구조를 만드는 </a:t>
            </a:r>
            <a:r>
              <a:rPr lang="ko-KR" altLang="en-US" sz="1600" dirty="0" smtClean="0">
                <a:solidFill>
                  <a:srgbClr val="FF0000"/>
                </a:solidFill>
              </a:rPr>
              <a:t>것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endParaRPr lang="en-US" altLang="ko-KR" sz="1600" dirty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따라서 중간 마다 </a:t>
            </a:r>
            <a:r>
              <a:rPr lang="ko-KR" altLang="en-US" sz="1600" dirty="0" smtClean="0"/>
              <a:t>생성된 분자 중에 </a:t>
            </a:r>
            <a:r>
              <a:rPr lang="en-US" altLang="ko-KR" sz="1600" dirty="0" smtClean="0"/>
              <a:t>Train </a:t>
            </a:r>
            <a:r>
              <a:rPr lang="ko-KR" altLang="en-US" sz="1600" dirty="0" smtClean="0"/>
              <a:t>데이터에 있는 분자는 </a:t>
            </a:r>
            <a:r>
              <a:rPr lang="en-US" altLang="ko-KR" sz="1600" dirty="0" smtClean="0"/>
              <a:t>Sampling</a:t>
            </a:r>
            <a:r>
              <a:rPr lang="ko-KR" altLang="en-US" sz="1600" dirty="0" smtClean="0"/>
              <a:t>을 통해 제거하도록함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36" y="2866649"/>
            <a:ext cx="10785391" cy="372687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98073" y="2992582"/>
            <a:ext cx="2438400" cy="3283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121225" y="4890655"/>
            <a:ext cx="2438400" cy="152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5848" y="755513"/>
            <a:ext cx="326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SMLES </a:t>
            </a:r>
            <a:r>
              <a:rPr lang="ko-KR" altLang="en-US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표기법 </a:t>
            </a:r>
            <a:endParaRPr lang="ko-KR" altLang="en-US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제목 10">
            <a:extLst>
              <a:ext uri="{FF2B5EF4-FFF2-40B4-BE49-F238E27FC236}">
                <a16:creationId xmlns:a16="http://schemas.microsoft.com/office/drawing/2014/main" id="{DABFC548-07AE-45D7-ACD2-EA90F6B33248}"/>
              </a:ext>
            </a:extLst>
          </p:cNvPr>
          <p:cNvSpPr txBox="1">
            <a:spLocks/>
          </p:cNvSpPr>
          <p:nvPr/>
        </p:nvSpPr>
        <p:spPr>
          <a:xfrm>
            <a:off x="270536" y="124846"/>
            <a:ext cx="2608471" cy="584647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defTabSz="990570" rtl="0" eaLnBrk="1" latinLnBrk="1" hangingPunct="1">
              <a:spcBef>
                <a:spcPct val="0"/>
              </a:spcBef>
              <a:buNone/>
              <a:defRPr sz="4767" kern="120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199" b="1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0070C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  <a:cs typeface="Tahoma" panose="020B0604030504040204" pitchFamily="34" charset="0"/>
              </a:rPr>
              <a:t>*Introduction</a:t>
            </a:r>
            <a:endParaRPr lang="en-US" altLang="ko-KR" sz="3199" b="1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solidFill>
                <a:srgbClr val="0070C0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  <a:cs typeface="Tahoma" panose="020B060403050404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527" y="1925782"/>
            <a:ext cx="5860473" cy="36933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4691" y="1925782"/>
            <a:ext cx="58327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*SMILES (Simplified molecular-input line-entry system)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-Molecules</a:t>
            </a:r>
            <a:r>
              <a:rPr lang="ko-KR" altLang="en-US" dirty="0" smtClean="0"/>
              <a:t>의 표현식을 변경 </a:t>
            </a:r>
            <a:endParaRPr lang="en-US" altLang="ko-KR" dirty="0" smtClean="0"/>
          </a:p>
          <a:p>
            <a:r>
              <a:rPr lang="en-US" altLang="ko-KR" dirty="0" smtClean="0"/>
              <a:t>(3</a:t>
            </a:r>
            <a:r>
              <a:rPr lang="ko-KR" altLang="en-US" dirty="0" smtClean="0"/>
              <a:t>차원의 구조를 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차원으로 바꾸는 방식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-SMILES</a:t>
            </a:r>
            <a:r>
              <a:rPr lang="ko-KR" altLang="en-US" dirty="0" smtClean="0"/>
              <a:t>로 바꾼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구조를</a:t>
            </a:r>
            <a:r>
              <a:rPr lang="ko-KR" altLang="en-US" dirty="0" smtClean="0"/>
              <a:t> 컴퓨터로 분석하기 위해</a:t>
            </a:r>
            <a:r>
              <a:rPr lang="en-US" altLang="ko-KR" dirty="0" smtClean="0"/>
              <a:t>  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One-hot </a:t>
            </a:r>
            <a:r>
              <a:rPr lang="en-US" altLang="ko-KR" b="1" dirty="0" smtClean="0"/>
              <a:t>encoding </a:t>
            </a:r>
            <a:r>
              <a:rPr lang="ko-KR" altLang="en-US" dirty="0" smtClean="0"/>
              <a:t>방식 적용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smtClean="0"/>
              <a:t>코드에서는 단어 간의 빈도를 통해 관계를 반영하는 </a:t>
            </a:r>
            <a:r>
              <a:rPr lang="en-US" altLang="ko-KR" b="1" dirty="0" smtClean="0">
                <a:solidFill>
                  <a:srgbClr val="FF0000"/>
                </a:solidFill>
              </a:rPr>
              <a:t>Word Embedding </a:t>
            </a:r>
            <a:r>
              <a:rPr lang="ko-KR" altLang="en-US" sz="1600" dirty="0" smtClean="0"/>
              <a:t>기법을 </a:t>
            </a:r>
            <a:r>
              <a:rPr lang="ko-KR" altLang="en-US" sz="1600" dirty="0" smtClean="0"/>
              <a:t>사용</a:t>
            </a:r>
            <a:endParaRPr lang="en-US" altLang="ko-KR" sz="1600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4342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5848" y="755513"/>
            <a:ext cx="326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Deep Learning </a:t>
            </a: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&amp;</a:t>
            </a:r>
            <a:r>
              <a:rPr lang="ko-KR" altLang="en-US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RNN</a:t>
            </a:r>
            <a:r>
              <a:rPr lang="ko-KR" altLang="en-US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제목 10">
            <a:extLst>
              <a:ext uri="{FF2B5EF4-FFF2-40B4-BE49-F238E27FC236}">
                <a16:creationId xmlns:a16="http://schemas.microsoft.com/office/drawing/2014/main" id="{DABFC548-07AE-45D7-ACD2-EA90F6B33248}"/>
              </a:ext>
            </a:extLst>
          </p:cNvPr>
          <p:cNvSpPr txBox="1">
            <a:spLocks/>
          </p:cNvSpPr>
          <p:nvPr/>
        </p:nvSpPr>
        <p:spPr>
          <a:xfrm>
            <a:off x="270536" y="124846"/>
            <a:ext cx="1269899" cy="584647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defTabSz="990570" rtl="0" eaLnBrk="1" latinLnBrk="1" hangingPunct="1">
              <a:spcBef>
                <a:spcPct val="0"/>
              </a:spcBef>
              <a:buNone/>
              <a:defRPr sz="4767" kern="120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199" b="1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0070C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  <a:cs typeface="Tahoma" panose="020B0604030504040204" pitchFamily="34" charset="0"/>
              </a:rPr>
              <a:t>1.RNN</a:t>
            </a:r>
            <a:endParaRPr lang="en-US" altLang="ko-KR" sz="3199" b="1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solidFill>
                <a:srgbClr val="0070C0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982" y="7041020"/>
            <a:ext cx="58327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*SMILES (Simplified molecular-input line-entry system)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-Molecules</a:t>
            </a:r>
            <a:r>
              <a:rPr lang="ko-KR" altLang="en-US" dirty="0" smtClean="0"/>
              <a:t>의 표현식을 변경 </a:t>
            </a:r>
            <a:endParaRPr lang="en-US" altLang="ko-KR" dirty="0" smtClean="0"/>
          </a:p>
          <a:p>
            <a:r>
              <a:rPr lang="en-US" altLang="ko-KR" dirty="0" smtClean="0"/>
              <a:t>(3</a:t>
            </a:r>
            <a:r>
              <a:rPr lang="ko-KR" altLang="en-US" dirty="0" smtClean="0"/>
              <a:t>차원의 구조를 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차원으로 바꾸는 방식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-SMILES </a:t>
            </a:r>
            <a:r>
              <a:rPr lang="ko-KR" altLang="en-US" dirty="0" smtClean="0"/>
              <a:t>표기법을 바꾼 방식을 컴퓨터에 입력하기 위해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One-hot encoding </a:t>
            </a:r>
            <a:r>
              <a:rPr lang="ko-KR" altLang="en-US" dirty="0" smtClean="0"/>
              <a:t>방식 적용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코드에서는 단어 간의 빈도를 통해 관계를 반영하는 </a:t>
            </a:r>
            <a:r>
              <a:rPr lang="en-US" altLang="ko-KR" b="1" dirty="0" smtClean="0">
                <a:solidFill>
                  <a:srgbClr val="FF0000"/>
                </a:solidFill>
              </a:rPr>
              <a:t>Word Embedding </a:t>
            </a:r>
            <a:r>
              <a:rPr lang="ko-KR" altLang="en-US" sz="1600" dirty="0" smtClean="0"/>
              <a:t>기법을 사용</a:t>
            </a:r>
            <a:r>
              <a:rPr lang="en-US" altLang="ko-KR" sz="1600" dirty="0"/>
              <a:t>)</a:t>
            </a:r>
          </a:p>
          <a:p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20" y="1474404"/>
            <a:ext cx="5022273" cy="37706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3164" y="1291101"/>
            <a:ext cx="303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+mn-ea"/>
              </a:rPr>
              <a:t>딥러닝</a:t>
            </a:r>
            <a:r>
              <a:rPr lang="ko-KR" altLang="en-US" b="1" dirty="0" smtClean="0">
                <a:latin typeface="+mn-ea"/>
              </a:rPr>
              <a:t> 모형 </a:t>
            </a:r>
            <a:endParaRPr lang="ko-KR" altLang="en-US" b="1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61552" y="1277246"/>
            <a:ext cx="303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RNN(</a:t>
            </a:r>
            <a:r>
              <a:rPr lang="ko-KR" altLang="en-US" b="1" dirty="0" smtClean="0">
                <a:latin typeface="+mn-ea"/>
              </a:rPr>
              <a:t>순환 신경망</a:t>
            </a:r>
            <a:r>
              <a:rPr lang="en-US" altLang="ko-KR" b="1" dirty="0" smtClean="0">
                <a:latin typeface="+mn-ea"/>
              </a:rPr>
              <a:t>)</a:t>
            </a:r>
            <a:r>
              <a:rPr lang="ko-KR" altLang="en-US" b="1" dirty="0" smtClean="0">
                <a:latin typeface="+mn-ea"/>
              </a:rPr>
              <a:t> </a:t>
            </a:r>
            <a:endParaRPr lang="ko-KR" altLang="en-US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5982" y="5456057"/>
            <a:ext cx="1215043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딥러닝</a:t>
            </a:r>
            <a:r>
              <a:rPr lang="en-US" altLang="ko-KR" dirty="0" smtClean="0"/>
              <a:t>(Deep Neural Network): </a:t>
            </a:r>
            <a:r>
              <a:rPr lang="ko-KR" altLang="en-US" dirty="0" err="1" smtClean="0"/>
              <a:t>은닉층이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이상인 신경망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*RNN(Recurrent Neural Network): </a:t>
            </a:r>
            <a:r>
              <a:rPr lang="ko-KR" altLang="en-US" dirty="0" smtClean="0"/>
              <a:t>이전 시점에 나온 </a:t>
            </a:r>
            <a:r>
              <a:rPr lang="ko-KR" altLang="en-US" dirty="0" smtClean="0"/>
              <a:t>결과를 현시점에 반영하여 결과를 예측하는 신경망</a:t>
            </a:r>
            <a:endParaRPr lang="en-US" altLang="ko-KR" dirty="0" smtClean="0"/>
          </a:p>
          <a:p>
            <a:r>
              <a:rPr lang="en-US" altLang="ko-KR" dirty="0" smtClean="0"/>
              <a:t> (</a:t>
            </a:r>
            <a:r>
              <a:rPr lang="en-US" altLang="ko-KR" sz="2800" dirty="0" smtClean="0">
                <a:solidFill>
                  <a:srgbClr val="FF0000"/>
                </a:solidFill>
              </a:rPr>
              <a:t>GRNN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다음에 올 단어들을 예측하여 하나의 분자 구조로 생성하는 모델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534" y="1885443"/>
            <a:ext cx="5414490" cy="335960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695697" y="3810000"/>
            <a:ext cx="1399327" cy="14350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10529455" y="5246878"/>
            <a:ext cx="813948" cy="403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40425" y="5327000"/>
            <a:ext cx="2473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새로운 분자 생성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(Generative RNN)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31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5848" y="755513"/>
            <a:ext cx="326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역전파</a:t>
            </a:r>
            <a:r>
              <a:rPr lang="ko-KR" altLang="en-US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알고리즘</a:t>
            </a:r>
            <a:endParaRPr lang="ko-KR" altLang="en-US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제목 10">
            <a:extLst>
              <a:ext uri="{FF2B5EF4-FFF2-40B4-BE49-F238E27FC236}">
                <a16:creationId xmlns:a16="http://schemas.microsoft.com/office/drawing/2014/main" id="{DABFC548-07AE-45D7-ACD2-EA90F6B33248}"/>
              </a:ext>
            </a:extLst>
          </p:cNvPr>
          <p:cNvSpPr txBox="1">
            <a:spLocks/>
          </p:cNvSpPr>
          <p:nvPr/>
        </p:nvSpPr>
        <p:spPr>
          <a:xfrm>
            <a:off x="270536" y="124846"/>
            <a:ext cx="1269899" cy="584647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defTabSz="990570" rtl="0" eaLnBrk="1" latinLnBrk="1" hangingPunct="1">
              <a:spcBef>
                <a:spcPct val="0"/>
              </a:spcBef>
              <a:buNone/>
              <a:defRPr sz="4767" kern="120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199" b="1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0070C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  <a:cs typeface="Tahoma" panose="020B0604030504040204" pitchFamily="34" charset="0"/>
              </a:rPr>
              <a:t>1.RNN</a:t>
            </a:r>
            <a:endParaRPr lang="en-US" altLang="ko-KR" sz="3199" b="1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solidFill>
                <a:srgbClr val="0070C0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982" y="7041020"/>
            <a:ext cx="58327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*SMILES (Simplified molecular-input line-entry system)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-Molecules</a:t>
            </a:r>
            <a:r>
              <a:rPr lang="ko-KR" altLang="en-US" dirty="0" smtClean="0"/>
              <a:t>의 표현식을 변경 </a:t>
            </a:r>
            <a:endParaRPr lang="en-US" altLang="ko-KR" dirty="0" smtClean="0"/>
          </a:p>
          <a:p>
            <a:r>
              <a:rPr lang="en-US" altLang="ko-KR" dirty="0" smtClean="0"/>
              <a:t>(3</a:t>
            </a:r>
            <a:r>
              <a:rPr lang="ko-KR" altLang="en-US" dirty="0" smtClean="0"/>
              <a:t>차원의 구조를 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차원으로 바꾸는 방식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-SMILES </a:t>
            </a:r>
            <a:r>
              <a:rPr lang="ko-KR" altLang="en-US" dirty="0" smtClean="0"/>
              <a:t>표기법을 바꾼 방식을 컴퓨터에 입력하기 위해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One-hot encoding </a:t>
            </a:r>
            <a:r>
              <a:rPr lang="ko-KR" altLang="en-US" dirty="0" smtClean="0"/>
              <a:t>방식 적용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코드에서는 단어 간의 빈도를 통해 관계를 반영하는 </a:t>
            </a:r>
            <a:r>
              <a:rPr lang="en-US" altLang="ko-KR" b="1" dirty="0" smtClean="0">
                <a:solidFill>
                  <a:srgbClr val="FF0000"/>
                </a:solidFill>
              </a:rPr>
              <a:t>Word Embedding </a:t>
            </a:r>
            <a:r>
              <a:rPr lang="ko-KR" altLang="en-US" sz="1600" dirty="0" smtClean="0"/>
              <a:t>기법을 사용</a:t>
            </a:r>
            <a:r>
              <a:rPr lang="en-US" altLang="ko-KR" sz="1600" dirty="0"/>
              <a:t>)</a:t>
            </a:r>
          </a:p>
          <a:p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51652" y="1247241"/>
            <a:ext cx="455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+mn-ea"/>
              </a:rPr>
              <a:t>역전파</a:t>
            </a:r>
            <a:r>
              <a:rPr lang="ko-KR" altLang="en-US" b="1" dirty="0" smtClean="0">
                <a:latin typeface="+mn-ea"/>
              </a:rPr>
              <a:t> 알고리즘</a:t>
            </a:r>
            <a:r>
              <a:rPr lang="en-US" altLang="ko-KR" b="1" dirty="0" smtClean="0">
                <a:latin typeface="+mn-ea"/>
              </a:rPr>
              <a:t>(Back Propagation)</a:t>
            </a:r>
            <a:r>
              <a:rPr lang="ko-KR" altLang="en-US" b="1" dirty="0" smtClean="0">
                <a:latin typeface="+mn-ea"/>
              </a:rPr>
              <a:t> </a:t>
            </a:r>
            <a:endParaRPr lang="ko-KR" altLang="en-US" b="1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5179" y="1170717"/>
            <a:ext cx="401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</a:rPr>
              <a:t>기울기 경사도 법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err="1" smtClean="0">
                <a:latin typeface="+mn-ea"/>
              </a:rPr>
              <a:t>Gredient</a:t>
            </a:r>
            <a:r>
              <a:rPr lang="en-US" altLang="ko-KR" b="1" dirty="0" smtClean="0">
                <a:latin typeface="+mn-ea"/>
              </a:rPr>
              <a:t> decent)</a:t>
            </a:r>
            <a:r>
              <a:rPr lang="ko-KR" altLang="en-US" b="1" dirty="0" smtClean="0">
                <a:latin typeface="+mn-ea"/>
              </a:rPr>
              <a:t> </a:t>
            </a:r>
            <a:endParaRPr lang="ko-KR" altLang="en-US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5982" y="5108294"/>
            <a:ext cx="12150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err="1" smtClean="0"/>
              <a:t>역전파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결과 값에서 거꾸로 돌아가면서 </a:t>
            </a:r>
            <a:r>
              <a:rPr lang="ko-KR" altLang="en-US" dirty="0" smtClean="0"/>
              <a:t>각 층의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적절하게 </a:t>
            </a:r>
            <a:r>
              <a:rPr lang="ko-KR" altLang="en-US" dirty="0" smtClean="0"/>
              <a:t>갱신하는 방법 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실제 값과 예측 값의 오차를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줄이기 위해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b="1" dirty="0" smtClean="0"/>
              <a:t>기울기 경사도 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활성 함수를 미분 함으로써 오차가 가장 적은 지점을 찾기 위해 사용하는 방법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86" y="1847259"/>
            <a:ext cx="4511782" cy="308263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412" y="1519427"/>
            <a:ext cx="5021136" cy="382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5848" y="755513"/>
            <a:ext cx="326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기울기 소실 문제 </a:t>
            </a:r>
            <a:r>
              <a:rPr lang="en-US" altLang="ko-KR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제목 10">
            <a:extLst>
              <a:ext uri="{FF2B5EF4-FFF2-40B4-BE49-F238E27FC236}">
                <a16:creationId xmlns:a16="http://schemas.microsoft.com/office/drawing/2014/main" id="{DABFC548-07AE-45D7-ACD2-EA90F6B33248}"/>
              </a:ext>
            </a:extLst>
          </p:cNvPr>
          <p:cNvSpPr txBox="1">
            <a:spLocks/>
          </p:cNvSpPr>
          <p:nvPr/>
        </p:nvSpPr>
        <p:spPr>
          <a:xfrm>
            <a:off x="270536" y="124846"/>
            <a:ext cx="1450846" cy="584647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defTabSz="990570" rtl="0" eaLnBrk="1" latinLnBrk="1" hangingPunct="1">
              <a:spcBef>
                <a:spcPct val="0"/>
              </a:spcBef>
              <a:buNone/>
              <a:defRPr sz="4767" kern="120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199" b="1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0070C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  <a:cs typeface="Tahoma" panose="020B0604030504040204" pitchFamily="34" charset="0"/>
              </a:rPr>
              <a:t>2.LSTM</a:t>
            </a:r>
            <a:endParaRPr lang="en-US" altLang="ko-KR" sz="3199" b="1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solidFill>
                <a:srgbClr val="0070C0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982" y="7041020"/>
            <a:ext cx="58327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*SMILES (Simplified molecular-input line-entry system)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-Molecules</a:t>
            </a:r>
            <a:r>
              <a:rPr lang="ko-KR" altLang="en-US" dirty="0" smtClean="0"/>
              <a:t>의 표현식을 변경 </a:t>
            </a:r>
            <a:endParaRPr lang="en-US" altLang="ko-KR" dirty="0" smtClean="0"/>
          </a:p>
          <a:p>
            <a:r>
              <a:rPr lang="en-US" altLang="ko-KR" dirty="0" smtClean="0"/>
              <a:t>(3</a:t>
            </a:r>
            <a:r>
              <a:rPr lang="ko-KR" altLang="en-US" dirty="0" smtClean="0"/>
              <a:t>차원의 구조를 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차원으로 바꾸는 방식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-SMILES </a:t>
            </a:r>
            <a:r>
              <a:rPr lang="ko-KR" altLang="en-US" dirty="0" smtClean="0"/>
              <a:t>표기법을 바꾼 방식을 컴퓨터에 입력하기 위해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One-hot encoding </a:t>
            </a:r>
            <a:r>
              <a:rPr lang="ko-KR" altLang="en-US" dirty="0" smtClean="0"/>
              <a:t>방식 적용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코드에서는 단어 간의 빈도를 통해 관계를 반영하는 </a:t>
            </a:r>
            <a:r>
              <a:rPr lang="en-US" altLang="ko-KR" b="1" dirty="0" smtClean="0">
                <a:solidFill>
                  <a:srgbClr val="FF0000"/>
                </a:solidFill>
              </a:rPr>
              <a:t>Word Embedding </a:t>
            </a:r>
            <a:r>
              <a:rPr lang="ko-KR" altLang="en-US" sz="1600" dirty="0" smtClean="0"/>
              <a:t>기법을 사용</a:t>
            </a:r>
            <a:r>
              <a:rPr lang="en-US" altLang="ko-KR" sz="1600" dirty="0"/>
              <a:t>)</a:t>
            </a:r>
          </a:p>
          <a:p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29437" y="1326823"/>
            <a:ext cx="455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+mn-ea"/>
              </a:rPr>
              <a:t>하이퍼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볼릭</a:t>
            </a:r>
            <a:r>
              <a:rPr lang="ko-KR" altLang="en-US" b="1" dirty="0" smtClean="0">
                <a:latin typeface="+mn-ea"/>
              </a:rPr>
              <a:t> 탄젠트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en-US" altLang="ko-KR" b="1" dirty="0" err="1" smtClean="0">
                <a:latin typeface="+mn-ea"/>
              </a:rPr>
              <a:t>tanh</a:t>
            </a:r>
            <a:r>
              <a:rPr lang="en-US" altLang="ko-KR" b="1" dirty="0" smtClean="0">
                <a:latin typeface="+mn-ea"/>
              </a:rPr>
              <a:t>)</a:t>
            </a:r>
            <a:endParaRPr lang="ko-KR" altLang="en-US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37" y="1898133"/>
            <a:ext cx="4149090" cy="26853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192" y="1521719"/>
            <a:ext cx="4169353" cy="3333750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5625576" y="2959835"/>
            <a:ext cx="843867" cy="7305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683399" y="1326823"/>
            <a:ext cx="455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+mn-ea"/>
              </a:rPr>
              <a:t>기울기 소실 </a:t>
            </a:r>
            <a:endParaRPr lang="ko-KR" altLang="en-US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497" y="5114724"/>
            <a:ext cx="12150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*RNN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은닉층에서</a:t>
            </a:r>
            <a:r>
              <a:rPr lang="ko-KR" altLang="en-US" dirty="0" smtClean="0"/>
              <a:t> 사용되는 활성 함수인 </a:t>
            </a:r>
            <a:r>
              <a:rPr lang="en-US" altLang="ko-KR" dirty="0" err="1" smtClean="0"/>
              <a:t>tanh</a:t>
            </a:r>
            <a:r>
              <a:rPr lang="ko-KR" altLang="en-US" dirty="0" smtClean="0"/>
              <a:t>의 범위는 </a:t>
            </a:r>
            <a:r>
              <a:rPr lang="en-US" altLang="ko-KR" dirty="0" smtClean="0"/>
              <a:t>(-1,1)</a:t>
            </a:r>
            <a:r>
              <a:rPr lang="ko-KR" altLang="en-US" dirty="0" smtClean="0"/>
              <a:t>사이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따라서 </a:t>
            </a:r>
            <a:r>
              <a:rPr lang="en-US" altLang="ko-KR" dirty="0" err="1" smtClean="0"/>
              <a:t>Gredient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 적용하면 </a:t>
            </a:r>
            <a:r>
              <a:rPr lang="ko-KR" altLang="en-US" dirty="0" smtClean="0"/>
              <a:t>기울기가 </a:t>
            </a:r>
            <a:r>
              <a:rPr lang="ko-KR" altLang="en-US" dirty="0" smtClean="0"/>
              <a:t>소실되는 문제가 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기울기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수렴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*</a:t>
            </a:r>
            <a:r>
              <a:rPr lang="en-US" altLang="ko-KR" dirty="0" smtClean="0"/>
              <a:t>RNN</a:t>
            </a:r>
            <a:r>
              <a:rPr lang="ko-KR" altLang="en-US" dirty="0"/>
              <a:t>은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이전 </a:t>
            </a:r>
            <a:r>
              <a:rPr lang="ko-KR" altLang="en-US" dirty="0" smtClean="0"/>
              <a:t>시점들의 모든 데이터를 받아들이기 </a:t>
            </a:r>
            <a:r>
              <a:rPr lang="ko-KR" altLang="en-US" dirty="0" smtClean="0"/>
              <a:t>때문에 </a:t>
            </a:r>
            <a:r>
              <a:rPr lang="ko-KR" altLang="en-US" dirty="0" smtClean="0">
                <a:solidFill>
                  <a:srgbClr val="FF0000"/>
                </a:solidFill>
              </a:rPr>
              <a:t>오랜 시점의 데이터는 기억하지 못한다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31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5848" y="755513"/>
            <a:ext cx="326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LSTM</a:t>
            </a:r>
            <a:r>
              <a:rPr lang="ko-KR" altLang="en-US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ko-KR" altLang="en-US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제목 10">
            <a:extLst>
              <a:ext uri="{FF2B5EF4-FFF2-40B4-BE49-F238E27FC236}">
                <a16:creationId xmlns:a16="http://schemas.microsoft.com/office/drawing/2014/main" id="{DABFC548-07AE-45D7-ACD2-EA90F6B33248}"/>
              </a:ext>
            </a:extLst>
          </p:cNvPr>
          <p:cNvSpPr txBox="1">
            <a:spLocks/>
          </p:cNvSpPr>
          <p:nvPr/>
        </p:nvSpPr>
        <p:spPr>
          <a:xfrm>
            <a:off x="270536" y="124846"/>
            <a:ext cx="1450846" cy="584647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defTabSz="990570" rtl="0" eaLnBrk="1" latinLnBrk="1" hangingPunct="1">
              <a:spcBef>
                <a:spcPct val="0"/>
              </a:spcBef>
              <a:buNone/>
              <a:defRPr sz="4767" kern="120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199" b="1" dirty="0" smtClean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0070C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  <a:cs typeface="Tahoma" panose="020B0604030504040204" pitchFamily="34" charset="0"/>
              </a:rPr>
              <a:t>2.LSTM</a:t>
            </a:r>
            <a:endParaRPr lang="en-US" altLang="ko-KR" sz="3199" b="1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solidFill>
                <a:srgbClr val="0070C0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0191" y="5364105"/>
            <a:ext cx="12150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*LSTM: RNN</a:t>
            </a:r>
            <a:r>
              <a:rPr lang="ko-KR" altLang="en-US" dirty="0" smtClean="0"/>
              <a:t>의 단점을 보완할</a:t>
            </a:r>
            <a:r>
              <a:rPr lang="en-US" altLang="ko-KR" dirty="0"/>
              <a:t> </a:t>
            </a:r>
            <a:r>
              <a:rPr lang="ko-KR" altLang="en-US" dirty="0" smtClean="0"/>
              <a:t>수 있는 </a:t>
            </a:r>
            <a:r>
              <a:rPr lang="en-US" altLang="ko-KR" dirty="0" smtClean="0"/>
              <a:t>RNN</a:t>
            </a:r>
            <a:r>
              <a:rPr lang="ko-KR" altLang="en-US" dirty="0" smtClean="0"/>
              <a:t>에서 나아간 분석 방법 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just"/>
            <a:r>
              <a:rPr lang="en-US" altLang="ko-KR" dirty="0"/>
              <a:t>-</a:t>
            </a:r>
            <a:r>
              <a:rPr lang="ko-KR" altLang="en-US" dirty="0" smtClean="0"/>
              <a:t>이전시점에서 </a:t>
            </a:r>
            <a:r>
              <a:rPr lang="ko-KR" altLang="en-US" dirty="0" smtClean="0">
                <a:solidFill>
                  <a:srgbClr val="FF0000"/>
                </a:solidFill>
              </a:rPr>
              <a:t>필요한 정보만 </a:t>
            </a:r>
            <a:r>
              <a:rPr lang="ko-KR" altLang="en-US" dirty="0" smtClean="0">
                <a:solidFill>
                  <a:srgbClr val="FF0000"/>
                </a:solidFill>
              </a:rPr>
              <a:t>수용</a:t>
            </a:r>
            <a:r>
              <a:rPr lang="ko-KR" altLang="en-US" dirty="0"/>
              <a:t>하</a:t>
            </a:r>
            <a:r>
              <a:rPr lang="ko-KR" altLang="en-US" dirty="0" smtClean="0"/>
              <a:t>면서 </a:t>
            </a:r>
            <a:r>
              <a:rPr lang="en-US" altLang="ko-KR" dirty="0" smtClean="0"/>
              <a:t>RNN</a:t>
            </a:r>
            <a:r>
              <a:rPr lang="ko-KR" altLang="en-US" dirty="0" smtClean="0"/>
              <a:t>의 단점을 극복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48" y="1863920"/>
            <a:ext cx="5152116" cy="29146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2833" y="1494588"/>
            <a:ext cx="455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 LSTM </a:t>
            </a:r>
            <a:r>
              <a:rPr lang="ko-KR" altLang="en-US" b="1" dirty="0" smtClean="0">
                <a:latin typeface="+mn-ea"/>
              </a:rPr>
              <a:t>모형 구조</a:t>
            </a:r>
            <a:endParaRPr lang="ko-KR" altLang="en-US" b="1" dirty="0">
              <a:latin typeface="+mn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526388" y="2154464"/>
            <a:ext cx="2701636" cy="21751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409" y="2154464"/>
            <a:ext cx="4111605" cy="26217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02139" y="1581385"/>
            <a:ext cx="455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LSTM </a:t>
            </a:r>
            <a:r>
              <a:rPr lang="ko-KR" altLang="en-US" b="1" dirty="0" smtClean="0">
                <a:latin typeface="+mn-ea"/>
              </a:rPr>
              <a:t>적용방법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154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1467</Words>
  <Application>Microsoft Office PowerPoint</Application>
  <PresentationFormat>와이드스크린</PresentationFormat>
  <Paragraphs>306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12롯데마트드림Bold</vt:lpstr>
      <vt:lpstr>12롯데마트행복Bold</vt:lpstr>
      <vt:lpstr>HY견고딕</vt:lpstr>
      <vt:lpstr>맑은 고딕</vt:lpstr>
      <vt:lpstr>Arial</vt:lpstr>
      <vt:lpstr>Tahoma</vt:lpstr>
      <vt:lpstr>Office 테마</vt:lpstr>
      <vt:lpstr>Generating Focused Molecule Library for  Drug Discovery with RNN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원욱</dc:creator>
  <cp:lastModifiedBy>이 원욱</cp:lastModifiedBy>
  <cp:revision>53</cp:revision>
  <dcterms:created xsi:type="dcterms:W3CDTF">2018-06-27T05:30:18Z</dcterms:created>
  <dcterms:modified xsi:type="dcterms:W3CDTF">2018-06-28T08:40:40Z</dcterms:modified>
</cp:coreProperties>
</file>