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5" r:id="rId6"/>
    <p:sldId id="286" r:id="rId7"/>
    <p:sldId id="288" r:id="rId8"/>
    <p:sldId id="287" r:id="rId9"/>
    <p:sldId id="274" r:id="rId10"/>
    <p:sldId id="276" r:id="rId11"/>
    <p:sldId id="289" r:id="rId12"/>
    <p:sldId id="278" r:id="rId13"/>
    <p:sldId id="277" r:id="rId14"/>
    <p:sldId id="290" r:id="rId15"/>
    <p:sldId id="294" r:id="rId16"/>
    <p:sldId id="295" r:id="rId17"/>
    <p:sldId id="292" r:id="rId18"/>
    <p:sldId id="296" r:id="rId19"/>
    <p:sldId id="291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474AD"/>
    <a:srgbClr val="2F6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BDB01-8784-4A8C-A1BD-03E3817AEA22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7EB3-4AC0-4FDF-B316-58C649306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76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85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5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3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94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7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4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1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1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4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2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8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5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2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4F6E-0B75-48F7-924F-D82536D796C5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4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8.jpe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082" y="1859340"/>
            <a:ext cx="6305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Deep neural network for</a:t>
            </a:r>
          </a:p>
          <a:p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translation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90" y="4071257"/>
            <a:ext cx="233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2018.08.17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신동진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516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518944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18944"/>
            <a:ext cx="215516" cy="6339056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28484" y="518944"/>
            <a:ext cx="215516" cy="6339056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669358"/>
            <a:ext cx="9144000" cy="188642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564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02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Approaches(cont’d)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AEs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35995" y="2521478"/>
            <a:ext cx="4261907" cy="1815853"/>
          </a:xfrm>
          <a:prstGeom prst="roundRect">
            <a:avLst>
              <a:gd name="adj" fmla="val 91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0844" y="2521478"/>
            <a:ext cx="4265152" cy="1815854"/>
          </a:xfrm>
          <a:prstGeom prst="roundRect">
            <a:avLst>
              <a:gd name="adj" fmla="val 9935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모서리가 둥근 직사각형 17"/>
              <p:cNvSpPr/>
              <p:nvPr/>
            </p:nvSpPr>
            <p:spPr>
              <a:xfrm>
                <a:off x="2270752" y="3010661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모서리가 둥근 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52" y="3010661"/>
                <a:ext cx="1080509" cy="8374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모서리가 둥근 직사각형 18"/>
              <p:cNvSpPr/>
              <p:nvPr/>
            </p:nvSpPr>
            <p:spPr>
              <a:xfrm>
                <a:off x="3809603" y="3019755"/>
                <a:ext cx="1452785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+mj-ea"/>
                        </a:rPr>
                        <m:t>𝑍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모서리가 둥근 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03" y="3019755"/>
                <a:ext cx="1452785" cy="8374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오른쪽 화살표 21"/>
          <p:cNvSpPr/>
          <p:nvPr/>
        </p:nvSpPr>
        <p:spPr>
          <a:xfrm>
            <a:off x="1830653" y="3284125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/>
              <p:cNvSpPr/>
              <p:nvPr/>
            </p:nvSpPr>
            <p:spPr>
              <a:xfrm>
                <a:off x="333554" y="3019754"/>
                <a:ext cx="1414423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4" y="3019754"/>
                <a:ext cx="1414423" cy="8374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/>
          <p:cNvSpPr/>
          <p:nvPr/>
        </p:nvSpPr>
        <p:spPr>
          <a:xfrm>
            <a:off x="873808" y="2366503"/>
            <a:ext cx="1778542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+mj-ea"/>
                <a:ea typeface="+mj-ea"/>
              </a:rPr>
              <a:t>Encoder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4554" y="2385590"/>
            <a:ext cx="1881463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+mj-ea"/>
                <a:ea typeface="+mj-ea"/>
              </a:rPr>
              <a:t>Decoder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61642" y="4639444"/>
                <a:ext cx="25174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𝑖𝑛𝑝𝑢𝑡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𝑖𝑚𝑎𝑔𝑒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𝑙𝑎𝑡𝑒𝑛𝑡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𝑠𝑝𝑎𝑐𝑒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𝑡𝑟𝑎𝑛𝑠𝑓𝑓𝑒𝑟𝑒𝑑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𝑖𝑚𝑎𝑔𝑒</m:t>
                      </m:r>
                    </m:oMath>
                  </m:oMathPara>
                </a14:m>
                <a:endParaRPr lang="en-US" altLang="ko-KR" b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42" y="4639444"/>
                <a:ext cx="2517419" cy="923330"/>
              </a:xfrm>
              <a:prstGeom prst="rect">
                <a:avLst/>
              </a:prstGeom>
              <a:blipFill>
                <a:blip r:embed="rId6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3"/>
              <p:cNvSpPr/>
              <p:nvPr/>
            </p:nvSpPr>
            <p:spPr>
              <a:xfrm>
                <a:off x="7307540" y="3019754"/>
                <a:ext cx="1414423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0" y="3019754"/>
                <a:ext cx="1414423" cy="8374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오른쪽 화살표 34"/>
          <p:cNvSpPr/>
          <p:nvPr/>
        </p:nvSpPr>
        <p:spPr>
          <a:xfrm>
            <a:off x="6862550" y="3284124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모서리가 둥근 직사각형 38"/>
              <p:cNvSpPr/>
              <p:nvPr/>
            </p:nvSpPr>
            <p:spPr>
              <a:xfrm>
                <a:off x="5700426" y="3010659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9" name="모서리가 둥근 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26" y="3010659"/>
                <a:ext cx="1080509" cy="8374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오른쪽 화살표 39"/>
          <p:cNvSpPr/>
          <p:nvPr/>
        </p:nvSpPr>
        <p:spPr>
          <a:xfrm>
            <a:off x="3432855" y="3284123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318326" y="3284122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42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40695" y="279792"/>
              <a:ext cx="80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Approaches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4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564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02 </a:t>
            </a:r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Approaches(cont’d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GANs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76831" y="1550120"/>
            <a:ext cx="5421072" cy="2245045"/>
          </a:xfrm>
          <a:prstGeom prst="roundRect">
            <a:avLst>
              <a:gd name="adj" fmla="val 91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9800" y="2524047"/>
            <a:ext cx="4745100" cy="152753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모서리가 둥근 직사각형 10"/>
              <p:cNvSpPr/>
              <p:nvPr/>
            </p:nvSpPr>
            <p:spPr>
              <a:xfrm>
                <a:off x="3455409" y="1653315"/>
                <a:ext cx="1452785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</m:oMath>
                  </m:oMathPara>
                </a14:m>
                <a:endParaRPr lang="ko-KR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모서리가 둥근 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09" y="1653315"/>
                <a:ext cx="1452785" cy="8374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모서리가 둥근 직사각형 11"/>
              <p:cNvSpPr/>
              <p:nvPr/>
            </p:nvSpPr>
            <p:spPr>
              <a:xfrm>
                <a:off x="5494645" y="2250584"/>
                <a:ext cx="1452785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𝑑𝑖𝑠𝑐𝑟𝑖𝑚𝑖𝑛𝑎𝑡𝑜𝑟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모서리가 둥근 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45" y="2250584"/>
                <a:ext cx="1452785" cy="837486"/>
              </a:xfrm>
              <a:prstGeom prst="roundRect">
                <a:avLst/>
              </a:prstGeom>
              <a:blipFill>
                <a:blip r:embed="rId4"/>
                <a:stretch>
                  <a:fillRect l="-1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모서리가 둥근 직사각형 13"/>
              <p:cNvSpPr/>
              <p:nvPr/>
            </p:nvSpPr>
            <p:spPr>
              <a:xfrm>
                <a:off x="7426132" y="2250584"/>
                <a:ext cx="1310963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+mj-ea"/>
                        </a:rPr>
                        <m:t>𝑃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모서리가 둥근 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32" y="2250584"/>
                <a:ext cx="1310963" cy="83748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>
            <a:off x="6998276" y="2524047"/>
            <a:ext cx="377010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오른쪽 화살표 16"/>
          <p:cNvSpPr/>
          <p:nvPr/>
        </p:nvSpPr>
        <p:spPr>
          <a:xfrm rot="2560549">
            <a:off x="4910573" y="2208044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모서리가 둥근 직사각형 17"/>
              <p:cNvSpPr/>
              <p:nvPr/>
            </p:nvSpPr>
            <p:spPr>
              <a:xfrm>
                <a:off x="1896198" y="2752718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𝑔𝑒𝑛𝑒𝑟𝑎𝑡𝑜𝑟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모서리가 둥근 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98" y="2752718"/>
                <a:ext cx="1080509" cy="837486"/>
              </a:xfrm>
              <a:prstGeom prst="roundRect">
                <a:avLst/>
              </a:prstGeom>
              <a:blipFill>
                <a:blip r:embed="rId6"/>
                <a:stretch>
                  <a:fillRect l="-3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모서리가 둥근 직사각형 18"/>
              <p:cNvSpPr/>
              <p:nvPr/>
            </p:nvSpPr>
            <p:spPr>
              <a:xfrm>
                <a:off x="3455409" y="2752720"/>
                <a:ext cx="1452785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′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모서리가 둥근 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09" y="2752720"/>
                <a:ext cx="1452785" cy="83748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 19"/>
          <p:cNvSpPr/>
          <p:nvPr/>
        </p:nvSpPr>
        <p:spPr>
          <a:xfrm>
            <a:off x="3027815" y="3026183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오른쪽 화살표 20"/>
          <p:cNvSpPr/>
          <p:nvPr/>
        </p:nvSpPr>
        <p:spPr>
          <a:xfrm rot="18761360">
            <a:off x="4918358" y="2830712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1468342" y="3033407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/>
              <p:cNvSpPr/>
              <p:nvPr/>
            </p:nvSpPr>
            <p:spPr>
              <a:xfrm>
                <a:off x="333554" y="2752718"/>
                <a:ext cx="1080509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4" y="2752718"/>
                <a:ext cx="1080509" cy="8374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/>
          <p:cNvSpPr/>
          <p:nvPr/>
        </p:nvSpPr>
        <p:spPr>
          <a:xfrm>
            <a:off x="767445" y="3896603"/>
            <a:ext cx="1778542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GENERATOR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21975" y="1667410"/>
            <a:ext cx="1881463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DISCRIMINATOR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61642" y="4639444"/>
                <a:ext cx="25174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𝑖𝑛𝑝𝑢𝑡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𝑖𝑚𝑎𝑔𝑒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𝑙𝑎𝑡𝑒𝑛𝑡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𝑠𝑝𝑎𝑐𝑒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𝑡𝑟𝑎𝑛𝑠𝑓𝑓𝑒𝑟𝑒𝑑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𝑖𝑚𝑎𝑔𝑒</m:t>
                      </m:r>
                    </m:oMath>
                  </m:oMathPara>
                </a14:m>
                <a:endParaRPr lang="en-US" altLang="ko-KR" b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42" y="4639444"/>
                <a:ext cx="2517419" cy="923330"/>
              </a:xfrm>
              <a:prstGeom prst="rect">
                <a:avLst/>
              </a:prstGeom>
              <a:blipFill>
                <a:blip r:embed="rId9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33" name="양쪽 모서리가 둥근 사각형 32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40695" y="279792"/>
              <a:ext cx="80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Approaches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3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edge2shoe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2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122" name="Picture 2" descr="D:\edges2shoes\train\116_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6" y="179415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edges2shoes\train\117_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41" y="179415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edges2shoes\train\123_A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41" y="3758289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edges2shoes\train\136_A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6" y="3758289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AE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2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4535995" y="1817390"/>
            <a:ext cx="4261907" cy="2260834"/>
          </a:xfrm>
          <a:prstGeom prst="roundRect">
            <a:avLst>
              <a:gd name="adj" fmla="val 91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844" y="1817390"/>
            <a:ext cx="4265152" cy="2260834"/>
          </a:xfrm>
          <a:prstGeom prst="roundRect">
            <a:avLst>
              <a:gd name="adj" fmla="val 9935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모서리가 둥근 직사각형 43"/>
              <p:cNvSpPr/>
              <p:nvPr/>
            </p:nvSpPr>
            <p:spPr>
              <a:xfrm>
                <a:off x="2270752" y="2306573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4" name="모서리가 둥근 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52" y="2306573"/>
                <a:ext cx="1080509" cy="8374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모서리가 둥근 직사각형 44"/>
              <p:cNvSpPr/>
              <p:nvPr/>
            </p:nvSpPr>
            <p:spPr>
              <a:xfrm>
                <a:off x="3809603" y="2315667"/>
                <a:ext cx="1452785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+mj-ea"/>
                        </a:rPr>
                        <m:t>𝑍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(=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5" name="모서리가 둥근 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03" y="2315667"/>
                <a:ext cx="1452785" cy="8374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오른쪽 화살표 45"/>
          <p:cNvSpPr/>
          <p:nvPr/>
        </p:nvSpPr>
        <p:spPr>
          <a:xfrm>
            <a:off x="1830653" y="2580037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모서리가 둥근 직사각형 46"/>
              <p:cNvSpPr/>
              <p:nvPr/>
            </p:nvSpPr>
            <p:spPr>
              <a:xfrm>
                <a:off x="333554" y="2315666"/>
                <a:ext cx="1414423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7" name="모서리가 둥근 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4" y="2315666"/>
                <a:ext cx="1414423" cy="8374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모서리가 둥근 직사각형 47"/>
          <p:cNvSpPr/>
          <p:nvPr/>
        </p:nvSpPr>
        <p:spPr>
          <a:xfrm>
            <a:off x="873808" y="1662415"/>
            <a:ext cx="1778542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+mj-ea"/>
                <a:ea typeface="+mj-ea"/>
              </a:rPr>
              <a:t>Encoder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434554" y="1681502"/>
            <a:ext cx="1881463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+mj-ea"/>
                <a:ea typeface="+mj-ea"/>
              </a:rPr>
              <a:t>Decoder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214137" y="4421525"/>
                <a:ext cx="21371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input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image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𝑍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latent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space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generated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image</m:t>
                      </m:r>
                    </m:oMath>
                  </m:oMathPara>
                </a14:m>
                <a:endParaRPr lang="en-US" altLang="ko-KR" b="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37" y="4421525"/>
                <a:ext cx="2137124" cy="923330"/>
              </a:xfrm>
              <a:prstGeom prst="rect">
                <a:avLst/>
              </a:prstGeom>
              <a:blipFill>
                <a:blip r:embed="rId6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모서리가 둥근 직사각형 50"/>
              <p:cNvSpPr/>
              <p:nvPr/>
            </p:nvSpPr>
            <p:spPr>
              <a:xfrm>
                <a:off x="7239298" y="2315666"/>
                <a:ext cx="1482665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(=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1" name="모서리가 둥근 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98" y="2315666"/>
                <a:ext cx="1482665" cy="8374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오른쪽 화살표 51"/>
          <p:cNvSpPr/>
          <p:nvPr/>
        </p:nvSpPr>
        <p:spPr>
          <a:xfrm>
            <a:off x="6862550" y="2580036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모서리가 둥근 직사각형 52"/>
              <p:cNvSpPr/>
              <p:nvPr/>
            </p:nvSpPr>
            <p:spPr>
              <a:xfrm>
                <a:off x="5700426" y="2306571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3" name="모서리가 둥근 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26" y="2306571"/>
                <a:ext cx="1080509" cy="8374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오른쪽 화살표 53"/>
          <p:cNvSpPr/>
          <p:nvPr/>
        </p:nvSpPr>
        <p:spPr>
          <a:xfrm>
            <a:off x="3432855" y="2580035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5318326" y="2580034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56" name="Picture 2" descr="D:\edges2shoes\train\116_AB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r="49728" b="-5"/>
          <a:stretch/>
        </p:blipFill>
        <p:spPr bwMode="auto">
          <a:xfrm>
            <a:off x="676759" y="3251202"/>
            <a:ext cx="728011" cy="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:\edges2shoes\train\116_AB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-4557"/>
          <a:stretch/>
        </p:blipFill>
        <p:spPr bwMode="auto">
          <a:xfrm>
            <a:off x="7618597" y="3236934"/>
            <a:ext cx="724066" cy="75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782216" y="5376670"/>
                <a:ext cx="770448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𝑒𝑛𝑐𝑜𝑑𝑒𝑟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64−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128−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batchnorm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512−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512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𝑒𝑐𝑜𝑑𝑒𝑟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batchnorm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batchnorm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dirty="0" smtClean="0">
                  <a:latin typeface="+mj-ea"/>
                </a:endParaRPr>
              </a:p>
              <a:p>
                <a:pPr/>
                <a:r>
                  <a:rPr lang="en-US" altLang="ko-KR" dirty="0" smtClean="0">
                    <a:latin typeface="+mj-ea"/>
                  </a:rPr>
                  <a:t>Activation function : leaky </a:t>
                </a:r>
                <a:r>
                  <a:rPr lang="en-US" altLang="ko-KR" dirty="0" err="1" smtClean="0">
                    <a:latin typeface="+mj-ea"/>
                  </a:rPr>
                  <a:t>ReLU</a:t>
                </a:r>
                <a:r>
                  <a:rPr lang="en-US" altLang="ko-KR" dirty="0" smtClean="0">
                    <a:latin typeface="+mj-ea"/>
                  </a:rPr>
                  <a:t>(alpha = 0.2), sigmoid(output layer)</a:t>
                </a:r>
              </a:p>
              <a:p>
                <a:pPr/>
                <a:r>
                  <a:rPr lang="en-US" altLang="ko-KR" dirty="0" smtClean="0">
                    <a:latin typeface="+mj-ea"/>
                  </a:rPr>
                  <a:t>Adam solver, momentum(0.5, 0.99), mini batch size:4, cross-entropy loss</a:t>
                </a:r>
                <a:endParaRPr lang="en-US" altLang="ko-KR" dirty="0">
                  <a:latin typeface="+mj-ea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6" y="5376670"/>
                <a:ext cx="7704481" cy="1200329"/>
              </a:xfrm>
              <a:prstGeom prst="rect">
                <a:avLst/>
              </a:prstGeom>
              <a:blipFill>
                <a:blip r:embed="rId10"/>
                <a:stretch>
                  <a:fillRect l="-633" r="-31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3" b="75189"/>
          <a:stretch/>
        </p:blipFill>
        <p:spPr>
          <a:xfrm>
            <a:off x="635122" y="1835972"/>
            <a:ext cx="3348915" cy="430581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733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AE(cont’d)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2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01971" y="1468961"/>
            <a:ext cx="36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0" dirty="0" smtClean="0">
                <a:latin typeface="+mj-ea"/>
                <a:ea typeface="+mj-ea"/>
              </a:rPr>
              <a:t>Input    generated  ground truth</a:t>
            </a:r>
            <a:endParaRPr lang="en-US" altLang="ko-KR" b="0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1606" y="1466641"/>
            <a:ext cx="36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0" dirty="0" smtClean="0">
                <a:latin typeface="+mj-ea"/>
                <a:ea typeface="+mj-ea"/>
              </a:rPr>
              <a:t>Input    generated  ground truth</a:t>
            </a:r>
            <a:endParaRPr lang="en-US" altLang="ko-KR" b="0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2" r="-166" b="49971"/>
          <a:stretch/>
        </p:blipFill>
        <p:spPr>
          <a:xfrm>
            <a:off x="5062854" y="1835972"/>
            <a:ext cx="3331337" cy="43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5074" r="-1361"/>
          <a:stretch/>
        </p:blipFill>
        <p:spPr>
          <a:xfrm>
            <a:off x="5059976" y="1808538"/>
            <a:ext cx="3390009" cy="43319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9867" r="-2284" b="24882"/>
          <a:stretch/>
        </p:blipFill>
        <p:spPr>
          <a:xfrm>
            <a:off x="662221" y="1779566"/>
            <a:ext cx="3348915" cy="42959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733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AE(cont’d)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2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01971" y="1468961"/>
            <a:ext cx="36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0" dirty="0" smtClean="0">
                <a:latin typeface="+mj-ea"/>
                <a:ea typeface="+mj-ea"/>
              </a:rPr>
              <a:t>Input    generated  ground truth</a:t>
            </a:r>
            <a:endParaRPr lang="en-US" altLang="ko-KR" b="0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1606" y="1466641"/>
            <a:ext cx="36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0" dirty="0" smtClean="0">
                <a:latin typeface="+mj-ea"/>
                <a:ea typeface="+mj-ea"/>
              </a:rPr>
              <a:t>Input    generated  ground truth</a:t>
            </a:r>
            <a:endParaRPr lang="en-US" altLang="ko-KR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0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pix2pix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2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3167180" y="1234439"/>
            <a:ext cx="5630723" cy="5434919"/>
          </a:xfrm>
          <a:prstGeom prst="roundRect">
            <a:avLst>
              <a:gd name="adj" fmla="val 91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9800" y="3674141"/>
            <a:ext cx="4745100" cy="21257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모서리가 둥근 직사각형 13"/>
              <p:cNvSpPr/>
              <p:nvPr/>
            </p:nvSpPr>
            <p:spPr>
              <a:xfrm>
                <a:off x="4206994" y="2503241"/>
                <a:ext cx="705111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</m:oMath>
                  </m:oMathPara>
                </a14:m>
                <a:endParaRPr lang="ko-KR" altLang="en-US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4" name="모서리가 둥근 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94" y="2503241"/>
                <a:ext cx="705111" cy="8374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모서리가 둥근 직사각형 15"/>
              <p:cNvSpPr/>
              <p:nvPr/>
            </p:nvSpPr>
            <p:spPr>
              <a:xfrm>
                <a:off x="5494645" y="3110120"/>
                <a:ext cx="1452785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𝑑𝑖𝑠𝑐𝑟𝑖𝑚𝑖𝑛𝑎𝑡𝑜𝑟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6" name="모서리가 둥근 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45" y="3110120"/>
                <a:ext cx="1452785" cy="837486"/>
              </a:xfrm>
              <a:prstGeom prst="roundRect">
                <a:avLst/>
              </a:prstGeom>
              <a:blipFill>
                <a:blip r:embed="rId4"/>
                <a:stretch>
                  <a:fillRect l="-1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모서리가 둥근 직사각형 16"/>
              <p:cNvSpPr/>
              <p:nvPr/>
            </p:nvSpPr>
            <p:spPr>
              <a:xfrm>
                <a:off x="7426132" y="3110120"/>
                <a:ext cx="1310963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+mj-ea"/>
                        </a:rPr>
                        <m:t>𝑃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7" name="모서리가 둥근 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32" y="3110120"/>
                <a:ext cx="1310963" cy="83748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>
            <a:off x="6998276" y="3383583"/>
            <a:ext cx="377010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오른쪽 화살표 18"/>
          <p:cNvSpPr/>
          <p:nvPr/>
        </p:nvSpPr>
        <p:spPr>
          <a:xfrm rot="2560549">
            <a:off x="4910573" y="3067580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모서리가 둥근 직사각형 19"/>
              <p:cNvSpPr/>
              <p:nvPr/>
            </p:nvSpPr>
            <p:spPr>
              <a:xfrm>
                <a:off x="1896198" y="4663814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𝑔𝑒𝑛𝑒𝑟𝑎𝑡𝑜𝑟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0" name="모서리가 둥근 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98" y="4663814"/>
                <a:ext cx="1080509" cy="837486"/>
              </a:xfrm>
              <a:prstGeom prst="roundRect">
                <a:avLst/>
              </a:prstGeom>
              <a:blipFill>
                <a:blip r:embed="rId6"/>
                <a:stretch>
                  <a:fillRect l="-3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모서리가 둥근 직사각형 20"/>
              <p:cNvSpPr/>
              <p:nvPr/>
            </p:nvSpPr>
            <p:spPr>
              <a:xfrm>
                <a:off x="4204654" y="4663815"/>
                <a:ext cx="705111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𝐺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1" name="모서리가 둥근 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654" y="4663815"/>
                <a:ext cx="705111" cy="83748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오른쪽 화살표 21"/>
          <p:cNvSpPr/>
          <p:nvPr/>
        </p:nvSpPr>
        <p:spPr>
          <a:xfrm>
            <a:off x="3027815" y="4937279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오른쪽 화살표 22"/>
          <p:cNvSpPr/>
          <p:nvPr/>
        </p:nvSpPr>
        <p:spPr>
          <a:xfrm rot="17841421">
            <a:off x="4699594" y="4187969"/>
            <a:ext cx="1063285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1468342" y="4944503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모서리가 둥근 직사각형 24"/>
              <p:cNvSpPr/>
              <p:nvPr/>
            </p:nvSpPr>
            <p:spPr>
              <a:xfrm>
                <a:off x="333554" y="4663814"/>
                <a:ext cx="1080509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4" y="4663814"/>
                <a:ext cx="1080509" cy="8374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/>
          <p:cNvSpPr/>
          <p:nvPr/>
        </p:nvSpPr>
        <p:spPr>
          <a:xfrm>
            <a:off x="1337530" y="3747431"/>
            <a:ext cx="1778542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GENERATOR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38206" y="1819856"/>
            <a:ext cx="1881463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DISCRIMINATOR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모서리가 둥근 직사각형 28"/>
              <p:cNvSpPr/>
              <p:nvPr/>
            </p:nvSpPr>
            <p:spPr>
              <a:xfrm>
                <a:off x="3455409" y="2503241"/>
                <a:ext cx="733297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9" name="모서리가 둥근 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09" y="2503241"/>
                <a:ext cx="733297" cy="83748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모서리가 둥근 직사각형 30"/>
              <p:cNvSpPr/>
              <p:nvPr/>
            </p:nvSpPr>
            <p:spPr>
              <a:xfrm>
                <a:off x="3456163" y="4663814"/>
                <a:ext cx="733297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</m:oMath>
                  </m:oMathPara>
                </a14:m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1" name="모서리가 둥근 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63" y="4663814"/>
                <a:ext cx="733297" cy="83748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D:\edges2shoes\train\116_AB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53" y="1675252"/>
            <a:ext cx="1448133" cy="7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edges2shoes\train\116_AB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r="49728" b="-5"/>
          <a:stretch/>
        </p:blipFill>
        <p:spPr bwMode="auto">
          <a:xfrm>
            <a:off x="524717" y="3822192"/>
            <a:ext cx="728011" cy="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edges2shoes\train\116_AB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r="49728" b="-5"/>
          <a:stretch/>
        </p:blipFill>
        <p:spPr bwMode="auto">
          <a:xfrm>
            <a:off x="3436453" y="5844920"/>
            <a:ext cx="728011" cy="7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5603" y="5839451"/>
            <a:ext cx="720822" cy="7240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04563" y="1656964"/>
            <a:ext cx="1513786" cy="724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00282" y="5846363"/>
            <a:ext cx="1513786" cy="724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88179" y="3810863"/>
            <a:ext cx="791981" cy="724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70598" y="2032382"/>
                <a:ext cx="239559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</a:rPr>
                      <m:t>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+mj-ea"/>
                      </a:rPr>
                      <m:t>input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+mj-ea"/>
                      </a:rPr>
                      <m:t>image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  <a:ea typeface="+mj-ea"/>
                  </a:rPr>
                  <a:t>(edge)</a:t>
                </a:r>
              </a:p>
              <a:p>
                <a:pPr/>
                <a:r>
                  <a:rPr lang="en-US" altLang="ko-KR" i="1" dirty="0" smtClean="0">
                    <a:latin typeface="Cambria Math" panose="02040503050406030204" pitchFamily="18" charset="0"/>
                    <a:ea typeface="+mj-ea"/>
                  </a:rPr>
                  <a:t>G(X)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+mj-ea"/>
                  </a:rPr>
                  <a:t>: generated image</a:t>
                </a:r>
                <a:r>
                  <a:rPr lang="en-US" altLang="ko-KR" b="0" dirty="0" smtClean="0">
                    <a:latin typeface="Cambria Math" panose="02040503050406030204" pitchFamily="18" charset="0"/>
                    <a:ea typeface="+mj-ea"/>
                  </a:rPr>
                  <a:t/>
                </a:r>
                <a:br>
                  <a:rPr lang="en-US" altLang="ko-KR" b="0" dirty="0" smtClean="0">
                    <a:latin typeface="Cambria Math" panose="02040503050406030204" pitchFamily="18" charset="0"/>
                    <a:ea typeface="+mj-ea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𝑌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transffered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+mj-ea"/>
                        </a:rPr>
                        <m:t>image</m:t>
                      </m:r>
                    </m:oMath>
                  </m:oMathPara>
                </a14:m>
                <a:endParaRPr lang="en-US" altLang="ko-KR" b="0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8" y="2032382"/>
                <a:ext cx="2395592" cy="923330"/>
              </a:xfrm>
              <a:prstGeom prst="rect">
                <a:avLst/>
              </a:prstGeom>
              <a:blipFill>
                <a:blip r:embed="rId13"/>
                <a:stretch>
                  <a:fillRect l="-2290" t="-3947" r="-1781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pix2pix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2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81476" y="3204813"/>
                <a:ext cx="821500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𝑑𝑖𝑠𝑐𝑟𝑖𝑚𝑖𝑛𝑎𝑡𝑜𝑟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64−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128−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batchnorm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512−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1024−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256 −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𝑔𝑒𝑛𝑒𝑟𝑎𝑡𝑜𝑟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64 −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batchnorm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batchnorm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 −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256 −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DC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batchnorm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64 −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DC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dirty="0" smtClean="0">
                  <a:latin typeface="+mj-ea"/>
                </a:endParaRPr>
              </a:p>
              <a:p>
                <a:pPr/>
                <a:r>
                  <a:rPr lang="en-US" altLang="ko-KR" dirty="0" smtClean="0">
                    <a:latin typeface="+mj-ea"/>
                  </a:rPr>
                  <a:t>Activation function : leaky </a:t>
                </a:r>
                <a:r>
                  <a:rPr lang="en-US" altLang="ko-KR" dirty="0" err="1" smtClean="0">
                    <a:latin typeface="+mj-ea"/>
                  </a:rPr>
                  <a:t>ReLU</a:t>
                </a:r>
                <a:r>
                  <a:rPr lang="en-US" altLang="ko-KR" dirty="0" smtClean="0">
                    <a:latin typeface="+mj-ea"/>
                  </a:rPr>
                  <a:t>(alpha = 0.2), sigmoid(output layer)</a:t>
                </a:r>
              </a:p>
              <a:p>
                <a:pPr/>
                <a:r>
                  <a:rPr lang="en-US" altLang="ko-KR" dirty="0" smtClean="0">
                    <a:latin typeface="+mj-ea"/>
                  </a:rPr>
                  <a:t>Adam solver, momentum(0.5, 0.99), mini batch size:4</a:t>
                </a:r>
              </a:p>
              <a:p>
                <a:pPr/>
                <a:r>
                  <a:rPr lang="en-US" altLang="ko-KR" dirty="0" smtClean="0">
                    <a:latin typeface="+mj-ea"/>
                  </a:rPr>
                  <a:t>Vanilla GAN loss function</a:t>
                </a:r>
                <a:endParaRPr lang="en-US" altLang="ko-KR" dirty="0">
                  <a:latin typeface="+mj-ea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6" y="3204813"/>
                <a:ext cx="8215006" cy="1754326"/>
              </a:xfrm>
              <a:prstGeom prst="rect">
                <a:avLst/>
              </a:prstGeom>
              <a:blipFill>
                <a:blip r:embed="rId3"/>
                <a:stretch>
                  <a:fillRect l="-593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929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GAN(cont’d)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2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" b="75056"/>
          <a:stretch/>
        </p:blipFill>
        <p:spPr>
          <a:xfrm>
            <a:off x="635123" y="1852871"/>
            <a:ext cx="3348915" cy="433848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24996" r="-448" b="49938"/>
          <a:stretch/>
        </p:blipFill>
        <p:spPr>
          <a:xfrm>
            <a:off x="4948496" y="1854240"/>
            <a:ext cx="3345112" cy="433711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1971" y="1468961"/>
            <a:ext cx="36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0" dirty="0" smtClean="0">
                <a:latin typeface="+mj-ea"/>
                <a:ea typeface="+mj-ea"/>
              </a:rPr>
              <a:t>Input    generated  ground truth</a:t>
            </a:r>
            <a:endParaRPr lang="en-US" altLang="ko-KR" b="0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1606" y="1466641"/>
            <a:ext cx="36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0" dirty="0" smtClean="0">
                <a:latin typeface="+mj-ea"/>
                <a:ea typeface="+mj-ea"/>
              </a:rPr>
              <a:t>Input    generated  ground truth</a:t>
            </a:r>
            <a:endParaRPr lang="en-US" altLang="ko-KR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50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4717032" y="-939104"/>
            <a:ext cx="8712968" cy="8712968"/>
          </a:xfrm>
          <a:prstGeom prst="ellipse">
            <a:avLst/>
          </a:prstGeom>
          <a:solidFill>
            <a:srgbClr val="0151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70892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3227" y="1722195"/>
            <a:ext cx="2389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Translation works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3227" y="2708761"/>
            <a:ext cx="1874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02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Approaches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AEs(VAEs)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3227" y="3695327"/>
            <a:ext cx="2113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edge2shoes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Google maps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01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-92" b="24933"/>
          <a:stretch/>
        </p:blipFill>
        <p:spPr>
          <a:xfrm>
            <a:off x="625978" y="1843727"/>
            <a:ext cx="3348915" cy="43580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929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Examples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-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GAN(cont’d)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212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67" r="-856"/>
          <a:stretch/>
        </p:blipFill>
        <p:spPr>
          <a:xfrm>
            <a:off x="4954497" y="1816295"/>
            <a:ext cx="3392535" cy="43580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1971" y="1468961"/>
            <a:ext cx="36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0" dirty="0" smtClean="0">
                <a:latin typeface="+mj-ea"/>
                <a:ea typeface="+mj-ea"/>
              </a:rPr>
              <a:t>Input    generated  ground truth</a:t>
            </a:r>
            <a:endParaRPr lang="en-US" altLang="ko-KR" b="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1606" y="1466641"/>
            <a:ext cx="36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0" dirty="0" smtClean="0">
                <a:latin typeface="+mj-ea"/>
                <a:ea typeface="+mj-ea"/>
              </a:rPr>
              <a:t>Input    generated  ground truth</a:t>
            </a:r>
            <a:endParaRPr lang="en-US" altLang="ko-KR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62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01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31261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Translation </a:t>
            </a:r>
            <a:b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</a:br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works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4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389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Translation works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0" y="265028"/>
            <a:ext cx="1781977" cy="253916"/>
            <a:chOff x="3779912" y="254969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617" y="254969"/>
              <a:ext cx="1134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Translation 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6421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Image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It means to transfer the color or style of the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Some applications carry out image translation by</a:t>
            </a:r>
            <a:br>
              <a:rPr lang="en-US" altLang="ko-KR" smtClean="0">
                <a:latin typeface="+mj-ea"/>
                <a:ea typeface="+mj-ea"/>
              </a:rPr>
            </a:br>
            <a:r>
              <a:rPr lang="en-US" altLang="ko-KR" smtClean="0">
                <a:latin typeface="+mj-ea"/>
                <a:ea typeface="+mj-ea"/>
              </a:rPr>
              <a:t>machine learning approaches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99" y="2759383"/>
            <a:ext cx="5157993" cy="334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5877" y="6083898"/>
            <a:ext cx="13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+mj-ea"/>
                <a:ea typeface="+mj-ea"/>
              </a:rPr>
              <a:t>&lt; Portra &gt;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74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07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Translation works(cont’d)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0" y="265028"/>
            <a:ext cx="1781977" cy="253916"/>
            <a:chOff x="3779912" y="254969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617" y="254969"/>
              <a:ext cx="1134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Translation 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6675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Classical approach for image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Image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Some known image kernels(filters) used for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46" y="2543838"/>
            <a:ext cx="59817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22844" y="6083898"/>
            <a:ext cx="443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+mj-ea"/>
                <a:ea typeface="+mj-ea"/>
              </a:rPr>
              <a:t>&lt; Image filters provided by Instagram &gt;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75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07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Translation works(cont’d)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0" y="265028"/>
            <a:ext cx="1781977" cy="253916"/>
            <a:chOff x="3779912" y="254969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617" y="254969"/>
              <a:ext cx="1134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Translation 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7781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Convolution image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The features from 2D convolution are used for transferred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j-ea"/>
              <a:ea typeface="+mj-ea"/>
            </a:endParaRPr>
          </a:p>
          <a:p>
            <a:pPr lvl="1"/>
            <a:endParaRPr lang="en-US" altLang="ko-KR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But this approach has a limitation that it can only cause a very</a:t>
            </a:r>
            <a:br>
              <a:rPr lang="en-US" altLang="ko-KR" smtClean="0">
                <a:latin typeface="+mj-ea"/>
                <a:ea typeface="+mj-ea"/>
              </a:rPr>
            </a:br>
            <a:r>
              <a:rPr lang="en-US" altLang="ko-KR" smtClean="0">
                <a:latin typeface="+mj-ea"/>
                <a:ea typeface="+mj-ea"/>
              </a:rPr>
              <a:t>partial change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89" y="630964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+mj-ea"/>
                <a:ea typeface="+mj-ea"/>
              </a:rPr>
              <a:t>&lt; Google Maps data &gt;</a:t>
            </a:r>
            <a:endParaRPr lang="ko-KR" altLang="en-US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27774" y="2170538"/>
                <a:ext cx="494667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𝑡𝑟𝑎𝑛𝑠𝑓𝑒𝑟𝑒𝑑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∗  :2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j-ea"/>
                        </a:rPr>
                        <m:t>𝑐𝑜𝑛𝑣𝑜𝑙𝑢𝑡𝑖𝑜𝑛</m:t>
                      </m:r>
                    </m:oMath>
                  </m:oMathPara>
                </a14:m>
                <a:endParaRPr lang="ko-KR" altLang="en-US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4" y="2170538"/>
                <a:ext cx="4946674" cy="395558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D:\maps\train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15" y="341106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:\edges2shoes\train\28_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70" y="4167600"/>
            <a:ext cx="774260" cy="3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572000" y="4167600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099" name="Picture 3" descr="D:\edges2shoes\train\14_A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20" y="4046863"/>
            <a:ext cx="774260" cy="3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079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Translation works(cont’d)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0" y="265028"/>
            <a:ext cx="1781977" cy="253916"/>
            <a:chOff x="3779912" y="254969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617" y="254969"/>
              <a:ext cx="1134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Translation 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8744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Deep neural networks conduct image translation works successfully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Generative models could be used for image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AutoEncoder and GANs are generally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The </a:t>
            </a:r>
            <a:r>
              <a:rPr lang="en-US" altLang="ko-KR">
                <a:latin typeface="+mj-ea"/>
                <a:ea typeface="+mj-ea"/>
              </a:rPr>
              <a:t>translation of an image is a task of mapping data </a:t>
            </a:r>
            <a:r>
              <a:rPr lang="en-US" altLang="ko-KR" smtClean="0">
                <a:latin typeface="+mj-ea"/>
                <a:ea typeface="+mj-ea"/>
              </a:rPr>
              <a:t/>
            </a:r>
            <a:br>
              <a:rPr lang="en-US" altLang="ko-KR" smtClean="0">
                <a:latin typeface="+mj-ea"/>
                <a:ea typeface="+mj-ea"/>
              </a:rPr>
            </a:br>
            <a:r>
              <a:rPr lang="en-US" altLang="ko-KR" smtClean="0">
                <a:latin typeface="+mj-ea"/>
                <a:ea typeface="+mj-ea"/>
              </a:rPr>
              <a:t>to </a:t>
            </a:r>
            <a:r>
              <a:rPr lang="en-US" altLang="ko-KR">
                <a:latin typeface="+mj-ea"/>
                <a:ea typeface="+mj-ea"/>
              </a:rPr>
              <a:t>a lower dimension and mapping it back to a higher dimensional image</a:t>
            </a:r>
          </a:p>
        </p:txBody>
      </p:sp>
      <p:pic>
        <p:nvPicPr>
          <p:cNvPr id="4098" name="Picture 2" descr="D:\edges2shoes\train\1_A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68" y="3787717"/>
            <a:ext cx="774260" cy="3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81910" y="41431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j-ea"/>
                <a:ea typeface="+mj-ea"/>
              </a:rPr>
              <a:t>dataset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19398" y="3787717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101" name="Picture 5" descr="D:\edges2shoes\train\40_A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65" y="4767698"/>
            <a:ext cx="774260" cy="3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152695" y="4767698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04460" y="4600323"/>
            <a:ext cx="29108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05750" y="4046863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83145" y="4143123"/>
            <a:ext cx="14869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j-ea"/>
                <a:ea typeface="+mj-ea"/>
              </a:rPr>
              <a:t>Transferred images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4102" name="Picture 6" descr="D:\edges2shoes\train\44_A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40" y="4670260"/>
            <a:ext cx="774525" cy="38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388412" y="4670260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572000" y="3366287"/>
            <a:ext cx="0" cy="246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1838979" y="5939554"/>
            <a:ext cx="5466041" cy="44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j-ea"/>
                <a:ea typeface="+mj-ea"/>
              </a:rPr>
              <a:t>workflow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74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02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3185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Approaches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9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874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02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ea"/>
                <a:ea typeface="+mj-ea"/>
              </a:rPr>
              <a:t>Approaches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446" y="1489166"/>
            <a:ext cx="80220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AEs, GANs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They are neural networks based image translation 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AEs acts as a one-to-one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Even GANs acts as a one-to-one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It means we need dataset with ‘pairs’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AEs for image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An encoder of AE map the datapoint to latent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An decoder of AE map the latent point to transffered space</a:t>
            </a:r>
            <a:endParaRPr lang="en-US" altLang="ko-KR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GANs for image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A generator of GAN for image transfer acts as a decoder of AEs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j-ea"/>
                <a:ea typeface="+mj-ea"/>
              </a:rPr>
              <a:t>A discriminator of GAN for image transfer acts as a encoder of AEs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</p:txBody>
      </p:sp>
      <p:grpSp>
        <p:nvGrpSpPr>
          <p:cNvPr id="8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0695" y="279792"/>
              <a:ext cx="80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Approaches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9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2702</TotalTime>
  <Words>417</Words>
  <Application>Microsoft Office PowerPoint</Application>
  <PresentationFormat>화면 슬라이드 쇼(4:3)</PresentationFormat>
  <Paragraphs>160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Registered User</cp:lastModifiedBy>
  <cp:revision>55</cp:revision>
  <dcterms:created xsi:type="dcterms:W3CDTF">2018-07-26T06:45:34Z</dcterms:created>
  <dcterms:modified xsi:type="dcterms:W3CDTF">2018-08-23T09:54:48Z</dcterms:modified>
</cp:coreProperties>
</file>