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69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A9D18E"/>
    <a:srgbClr val="FFE1E1"/>
    <a:srgbClr val="0070C0"/>
    <a:srgbClr val="FF0000"/>
    <a:srgbClr val="AFAFFF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9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7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5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6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0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3256-0487-4E04-845D-DC57EF607FA6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DB0A-57D6-4F31-A361-839793EC6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  <a:r>
              <a:rPr lang="ko-KR" altLang="en-US" dirty="0"/>
              <a:t> </a:t>
            </a:r>
            <a:r>
              <a:rPr lang="ko-KR" altLang="en-US" dirty="0" smtClean="0"/>
              <a:t>기반의 악성코드 탐지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 Adversarial App. </a:t>
            </a:r>
            <a:r>
              <a:rPr lang="ko-KR" altLang="en-US" dirty="0" smtClean="0"/>
              <a:t>대응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1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61949" y="1093694"/>
            <a:ext cx="7933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공격자의 행위를 모방하기 위한 구체적 방안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은닉 층을 새로운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로 하여 결정 경계 부근의 </a:t>
            </a:r>
            <a:r>
              <a:rPr lang="en-US" altLang="ko-KR" dirty="0" smtClean="0"/>
              <a:t>data point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디코딩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결정 경계 주변의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분포가 생성될 것으로 기대됨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GAN</a:t>
            </a:r>
            <a:r>
              <a:rPr lang="ko-KR" altLang="en-US" dirty="0" smtClean="0"/>
              <a:t>등의 방법을 통해 원 데이터포인트를 생성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GAN</a:t>
            </a:r>
            <a:r>
              <a:rPr lang="ko-KR" altLang="en-US" dirty="0" smtClean="0"/>
              <a:t>등의 방법을 통해 은닉 층 데이터 포인트를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210235" y="3451411"/>
            <a:ext cx="3863788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586754" y="3674385"/>
            <a:ext cx="360000" cy="360000"/>
          </a:xfrm>
          <a:prstGeom prst="ellipse">
            <a:avLst/>
          </a:prstGeom>
          <a:solidFill>
            <a:srgbClr val="FFE1E1">
              <a:alpha val="50000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48709" y="3925833"/>
            <a:ext cx="360000" cy="360000"/>
          </a:xfrm>
          <a:prstGeom prst="ellipse">
            <a:avLst/>
          </a:prstGeom>
          <a:solidFill>
            <a:srgbClr val="FFE1E1">
              <a:alpha val="50000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21013" y="2961422"/>
            <a:ext cx="360000" cy="360000"/>
          </a:xfrm>
          <a:prstGeom prst="ellipse">
            <a:avLst/>
          </a:prstGeom>
          <a:solidFill>
            <a:srgbClr val="FFE1E1">
              <a:alpha val="50000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82403" y="2961422"/>
            <a:ext cx="360000" cy="360000"/>
          </a:xfrm>
          <a:prstGeom prst="ellipse">
            <a:avLst/>
          </a:prstGeom>
          <a:solidFill>
            <a:srgbClr val="FFE1E1">
              <a:alpha val="50000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31663" y="3516145"/>
            <a:ext cx="360000" cy="360000"/>
          </a:xfrm>
          <a:prstGeom prst="ellipse">
            <a:avLst/>
          </a:prstGeom>
          <a:solidFill>
            <a:srgbClr val="FFE1E1">
              <a:alpha val="50000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01725" y="5396548"/>
            <a:ext cx="360000" cy="3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62403" y="5193718"/>
            <a:ext cx="360000" cy="3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851548" y="4625619"/>
            <a:ext cx="360000" cy="3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39422" y="5850844"/>
            <a:ext cx="360000" cy="3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534033" y="4337745"/>
            <a:ext cx="360000" cy="36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3084358" y="4256399"/>
            <a:ext cx="468000" cy="468000"/>
          </a:xfrm>
          <a:prstGeom prst="mathMultiply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14403" y="4665495"/>
            <a:ext cx="468000" cy="468000"/>
          </a:xfrm>
          <a:prstGeom prst="mathMultiply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3948548" y="3779682"/>
            <a:ext cx="468000" cy="468000"/>
          </a:xfrm>
          <a:prstGeom prst="mathMultiply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3456888" y="3869745"/>
            <a:ext cx="468000" cy="468000"/>
          </a:xfrm>
          <a:prstGeom prst="mathMultiply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2688168" y="4213133"/>
            <a:ext cx="468000" cy="468000"/>
          </a:xfrm>
          <a:prstGeom prst="mathMultiply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875831" y="4655482"/>
            <a:ext cx="468000" cy="468000"/>
          </a:xfrm>
          <a:prstGeom prst="mathMultiply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0"/>
          <p:cNvSpPr/>
          <p:nvPr/>
        </p:nvSpPr>
        <p:spPr>
          <a:xfrm>
            <a:off x="6791768" y="3860964"/>
            <a:ext cx="468000" cy="468000"/>
          </a:xfrm>
          <a:prstGeom prst="mathMultiply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6022202" y="3860964"/>
            <a:ext cx="468000" cy="468000"/>
          </a:xfrm>
          <a:prstGeom prst="mathMultiply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75708" y="3933233"/>
            <a:ext cx="5641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    및      에 해당하는 은닉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잠재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 공간을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생성된 샘플들을 시연해보고 실제 </a:t>
            </a:r>
            <a:r>
              <a:rPr lang="en-US" altLang="ko-KR" dirty="0" smtClean="0"/>
              <a:t>app.</a:t>
            </a:r>
            <a:r>
              <a:rPr lang="ko-KR" altLang="en-US" dirty="0" smtClean="0"/>
              <a:t>과 같이</a:t>
            </a:r>
            <a:endParaRPr lang="en-US" altLang="ko-KR" dirty="0" smtClean="0"/>
          </a:p>
          <a:p>
            <a:r>
              <a:rPr lang="ko-KR" altLang="en-US" dirty="0" smtClean="0"/>
              <a:t>구동될 수 있는지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789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19902" y="609600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Network architecture(</a:t>
            </a:r>
            <a:r>
              <a:rPr lang="en-US" altLang="ko-KR" dirty="0" err="1" smtClean="0"/>
              <a:t>sug</a:t>
            </a:r>
            <a:r>
              <a:rPr lang="en-US" altLang="ko-KR" dirty="0" smtClean="0"/>
              <a:t>.)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491318" y="2519084"/>
                <a:ext cx="2294964" cy="110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18" y="2519084"/>
                <a:ext cx="2294964" cy="1102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4491318" y="3854825"/>
                <a:ext cx="2294964" cy="110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18" y="3854825"/>
                <a:ext cx="2294964" cy="1102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643718" y="582706"/>
                <a:ext cx="180876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𝑑𝑖𝑠𝑐𝑟𝑖𝑚𝑖𝑛𝑎𝑡𝑜𝑟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𝑔𝑒𝑛𝑒𝑟𝑎𝑡𝑜𝑟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𝑚𝑎𝑙𝑤𝑎𝑟𝑒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𝑏𝑒𝑛𝑖𝑔𝑛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18" y="582706"/>
                <a:ext cx="1808765" cy="1107996"/>
              </a:xfrm>
              <a:prstGeom prst="rect">
                <a:avLst/>
              </a:prstGeom>
              <a:blipFill>
                <a:blip r:embed="rId4"/>
                <a:stretch>
                  <a:fillRect l="-2027" r="-2365" b="-9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2303929" y="2613213"/>
            <a:ext cx="1299881" cy="914400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Malwares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03929" y="3948954"/>
            <a:ext cx="1299881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Benigns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/>
          <p:cNvCxnSpPr>
            <a:stCxn id="26" idx="3"/>
            <a:endCxn id="2" idx="1"/>
          </p:cNvCxnSpPr>
          <p:nvPr/>
        </p:nvCxnSpPr>
        <p:spPr>
          <a:xfrm>
            <a:off x="3603810" y="3070413"/>
            <a:ext cx="887508" cy="1"/>
          </a:xfrm>
          <a:prstGeom prst="straightConnector1">
            <a:avLst/>
          </a:prstGeom>
          <a:ln w="34925">
            <a:solidFill>
              <a:srgbClr val="FF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6" idx="3"/>
            <a:endCxn id="24" idx="1"/>
          </p:cNvCxnSpPr>
          <p:nvPr/>
        </p:nvCxnSpPr>
        <p:spPr>
          <a:xfrm>
            <a:off x="3603810" y="3070413"/>
            <a:ext cx="887508" cy="1335742"/>
          </a:xfrm>
          <a:prstGeom prst="straightConnector1">
            <a:avLst/>
          </a:prstGeom>
          <a:ln w="34925">
            <a:solidFill>
              <a:srgbClr val="FF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3"/>
            <a:endCxn id="2" idx="1"/>
          </p:cNvCxnSpPr>
          <p:nvPr/>
        </p:nvCxnSpPr>
        <p:spPr>
          <a:xfrm flipV="1">
            <a:off x="3603810" y="3070414"/>
            <a:ext cx="887508" cy="1335740"/>
          </a:xfrm>
          <a:prstGeom prst="straightConnector1">
            <a:avLst/>
          </a:prstGeom>
          <a:ln w="3492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3"/>
            <a:endCxn id="24" idx="1"/>
          </p:cNvCxnSpPr>
          <p:nvPr/>
        </p:nvCxnSpPr>
        <p:spPr>
          <a:xfrm>
            <a:off x="3603810" y="4406154"/>
            <a:ext cx="887508" cy="1"/>
          </a:xfrm>
          <a:prstGeom prst="straightConnector1">
            <a:avLst/>
          </a:prstGeom>
          <a:ln w="3492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" idx="3"/>
          </p:cNvCxnSpPr>
          <p:nvPr/>
        </p:nvCxnSpPr>
        <p:spPr>
          <a:xfrm flipV="1">
            <a:off x="6786282" y="2770094"/>
            <a:ext cx="753035" cy="300320"/>
          </a:xfrm>
          <a:prstGeom prst="straightConnector1">
            <a:avLst/>
          </a:prstGeom>
          <a:ln w="34925">
            <a:solidFill>
              <a:srgbClr val="FF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539317" y="2579597"/>
                <a:ext cx="308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17" y="2579597"/>
                <a:ext cx="30830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24" idx="3"/>
          </p:cNvCxnSpPr>
          <p:nvPr/>
        </p:nvCxnSpPr>
        <p:spPr>
          <a:xfrm>
            <a:off x="6786282" y="4406155"/>
            <a:ext cx="753035" cy="276360"/>
          </a:xfrm>
          <a:prstGeom prst="straightConnector1">
            <a:avLst/>
          </a:prstGeom>
          <a:ln w="3492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539316" y="4478798"/>
                <a:ext cx="3083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16" y="4478798"/>
                <a:ext cx="308302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825621" y="5557230"/>
            <a:ext cx="233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Discriminator</a:t>
            </a:r>
            <a:r>
              <a:rPr lang="ko-KR" altLang="en-US" dirty="0" smtClean="0"/>
              <a:t>의 훈련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591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19902" y="609600"/>
            <a:ext cx="302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Network architecture(cont.)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643718" y="582706"/>
                <a:ext cx="180876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𝑑𝑖𝑠𝑐𝑟𝑖𝑚𝑖𝑛𝑎𝑡𝑜𝑟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𝑔𝑒𝑛𝑒𝑟𝑎𝑡𝑜𝑟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𝑚𝑎𝑙𝑤𝑎𝑟𝑒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𝑏𝑒𝑛𝑖𝑔𝑛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18" y="582706"/>
                <a:ext cx="1808765" cy="1107996"/>
              </a:xfrm>
              <a:prstGeom prst="rect">
                <a:avLst/>
              </a:prstGeom>
              <a:blipFill>
                <a:blip r:embed="rId2"/>
                <a:stretch>
                  <a:fillRect l="-2027" r="-2365" b="-9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7476563" y="2680449"/>
                <a:ext cx="1434352" cy="110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63" y="2680449"/>
                <a:ext cx="1434352" cy="1102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/>
              <p:cNvSpPr/>
              <p:nvPr/>
            </p:nvSpPr>
            <p:spPr>
              <a:xfrm>
                <a:off x="7476563" y="4016190"/>
                <a:ext cx="1434352" cy="110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63" y="4016190"/>
                <a:ext cx="1434352" cy="1102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5467416" y="3482754"/>
            <a:ext cx="129988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Samples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/>
          <p:cNvCxnSpPr>
            <a:stCxn id="23" idx="3"/>
            <a:endCxn id="20" idx="1"/>
          </p:cNvCxnSpPr>
          <p:nvPr/>
        </p:nvCxnSpPr>
        <p:spPr>
          <a:xfrm flipV="1">
            <a:off x="6767297" y="3231779"/>
            <a:ext cx="709266" cy="708175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3" idx="3"/>
            <a:endCxn id="21" idx="1"/>
          </p:cNvCxnSpPr>
          <p:nvPr/>
        </p:nvCxnSpPr>
        <p:spPr>
          <a:xfrm>
            <a:off x="6767297" y="3939954"/>
            <a:ext cx="709266" cy="627566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3"/>
          </p:cNvCxnSpPr>
          <p:nvPr/>
        </p:nvCxnSpPr>
        <p:spPr>
          <a:xfrm>
            <a:off x="8910915" y="3231779"/>
            <a:ext cx="753035" cy="551329"/>
          </a:xfrm>
          <a:prstGeom prst="straightConnector1">
            <a:avLst/>
          </a:prstGeom>
          <a:ln w="34925">
            <a:solidFill>
              <a:srgbClr val="FF9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9620181" y="3615444"/>
                <a:ext cx="24096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181" y="3615444"/>
                <a:ext cx="2409699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21" idx="3"/>
          </p:cNvCxnSpPr>
          <p:nvPr/>
        </p:nvCxnSpPr>
        <p:spPr>
          <a:xfrm flipV="1">
            <a:off x="8910915" y="3872753"/>
            <a:ext cx="753035" cy="694767"/>
          </a:xfrm>
          <a:prstGeom prst="straightConnector1">
            <a:avLst/>
          </a:prstGeom>
          <a:ln w="3492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25621" y="5557230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Genera</a:t>
            </a:r>
            <a:r>
              <a:rPr lang="en-US" altLang="ko-KR" dirty="0" smtClean="0"/>
              <a:t>tor</a:t>
            </a:r>
            <a:r>
              <a:rPr lang="ko-KR" altLang="en-US" dirty="0" smtClean="0"/>
              <a:t>의 훈련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/>
              <p:cNvSpPr/>
              <p:nvPr/>
            </p:nvSpPr>
            <p:spPr>
              <a:xfrm>
                <a:off x="2449973" y="3388624"/>
                <a:ext cx="2294964" cy="11026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973" y="3388624"/>
                <a:ext cx="2294964" cy="11026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>
            <a:stCxn id="43" idx="3"/>
            <a:endCxn id="23" idx="1"/>
          </p:cNvCxnSpPr>
          <p:nvPr/>
        </p:nvCxnSpPr>
        <p:spPr>
          <a:xfrm>
            <a:off x="4744937" y="3939954"/>
            <a:ext cx="722479" cy="0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40826" y="3482754"/>
            <a:ext cx="1299881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Noise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화살표 연결선 54"/>
          <p:cNvCxnSpPr>
            <a:stCxn id="54" idx="3"/>
            <a:endCxn id="43" idx="1"/>
          </p:cNvCxnSpPr>
          <p:nvPr/>
        </p:nvCxnSpPr>
        <p:spPr>
          <a:xfrm>
            <a:off x="1740707" y="3939954"/>
            <a:ext cx="709266" cy="0"/>
          </a:xfrm>
          <a:prstGeom prst="straightConnector1">
            <a:avLst/>
          </a:prstGeom>
          <a:ln w="3492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7075" y="1149790"/>
            <a:ext cx="2544023" cy="2435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(BENIGN)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7074" y="3585172"/>
            <a:ext cx="2544023" cy="2435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(MALWARE)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2458016" y="-303289"/>
            <a:ext cx="362139" cy="254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>
            <a:off x="1004934" y="1149790"/>
            <a:ext cx="362139" cy="4870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98286" y="3857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133k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373" y="340050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61k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428212" y="3275623"/>
            <a:ext cx="2589291" cy="619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22862" y="2629292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 어떤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에서도 </a:t>
            </a:r>
            <a:endParaRPr lang="en-US" altLang="ko-KR" dirty="0" smtClean="0"/>
          </a:p>
          <a:p>
            <a:r>
              <a:rPr lang="ko-KR" altLang="en-US" dirty="0" smtClean="0"/>
              <a:t>사용되지 않은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09987" y="1149790"/>
            <a:ext cx="1938950" cy="2435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(BENIGN)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09986" y="3585172"/>
            <a:ext cx="1938950" cy="2435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(MALWARE)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 rot="5400000">
            <a:off x="8998391" y="-752"/>
            <a:ext cx="362139" cy="1938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7847845" y="1149790"/>
            <a:ext cx="362139" cy="4870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901980" y="3857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57k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4284" y="340050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61k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화살표 9"/>
          <p:cNvSpPr/>
          <p:nvPr/>
        </p:nvSpPr>
        <p:spPr>
          <a:xfrm>
            <a:off x="3948378" y="3266569"/>
            <a:ext cx="2589291" cy="619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42264" y="1821477"/>
            <a:ext cx="3201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에 대해서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~ 5</a:t>
            </a:r>
            <a:r>
              <a:rPr lang="ko-KR" altLang="en-US" dirty="0" smtClean="0"/>
              <a:t>회만 사용된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r>
              <a:rPr lang="en-US" altLang="ko-KR" dirty="0" smtClean="0"/>
              <a:t>+ TF-IDF</a:t>
            </a:r>
            <a:r>
              <a:rPr lang="ko-KR" altLang="en-US" dirty="0" smtClean="0"/>
              <a:t> 기준 정제를 통해</a:t>
            </a:r>
            <a:endParaRPr lang="en-US" altLang="ko-KR" dirty="0" smtClean="0"/>
          </a:p>
          <a:p>
            <a:r>
              <a:rPr lang="en-US" altLang="ko-KR" dirty="0" smtClean="0"/>
              <a:t>30%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만을 남김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10423" y="1140736"/>
            <a:ext cx="1938950" cy="2435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(BENIGN)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10422" y="3576118"/>
            <a:ext cx="1938950" cy="2435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(MALWARE)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 rot="5400000">
            <a:off x="2298827" y="-9806"/>
            <a:ext cx="362139" cy="1938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1148281" y="1140736"/>
            <a:ext cx="362139" cy="4870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02416" y="3766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57k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720" y="339145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61k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665270" y="1140736"/>
            <a:ext cx="1542104" cy="2435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(BENIGN)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65269" y="3576118"/>
            <a:ext cx="1542104" cy="2435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(MALWARE)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 rot="5400000">
            <a:off x="8255252" y="188618"/>
            <a:ext cx="362138" cy="1542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>
            <a:off x="7303128" y="1140736"/>
            <a:ext cx="362139" cy="4870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76194" y="3766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17k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49567" y="339145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61k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4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93090" y="718821"/>
            <a:ext cx="2600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forest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통해</a:t>
            </a:r>
            <a:endParaRPr lang="en-US" altLang="ko-KR" dirty="0" smtClean="0"/>
          </a:p>
          <a:p>
            <a:r>
              <a:rPr lang="ko-KR" altLang="en-US" dirty="0" smtClean="0"/>
              <a:t>중요한 </a:t>
            </a:r>
            <a:r>
              <a:rPr lang="ko-KR" altLang="en-US" dirty="0" err="1" smtClean="0"/>
              <a:t>특징정보</a:t>
            </a:r>
            <a:r>
              <a:rPr lang="en-US" altLang="ko-KR" dirty="0" smtClean="0"/>
              <a:t>(API)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선택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10423" y="1140736"/>
            <a:ext cx="1672494" cy="2435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(BENIGN)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10422" y="3576118"/>
            <a:ext cx="1672494" cy="2435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(MALWARE)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 rot="5400000">
            <a:off x="2165599" y="123423"/>
            <a:ext cx="362139" cy="1672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1148281" y="1140736"/>
            <a:ext cx="362139" cy="4870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69188" y="3766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720" y="339145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61k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48" y="1642151"/>
            <a:ext cx="3114675" cy="34575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05150" y="2514289"/>
            <a:ext cx="1889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5%(847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만으로도</a:t>
            </a:r>
            <a:endParaRPr lang="en-US" altLang="ko-KR" dirty="0" smtClean="0"/>
          </a:p>
          <a:p>
            <a:r>
              <a:rPr lang="ko-KR" altLang="en-US" dirty="0" err="1" smtClean="0"/>
              <a:t>악성파일과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정상파일을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95%</a:t>
            </a:r>
          </a:p>
          <a:p>
            <a:r>
              <a:rPr lang="ko-KR" altLang="en-US" dirty="0" smtClean="0"/>
              <a:t>이상 분류할 수 있음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823958" y="5176017"/>
            <a:ext cx="4475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Threshold = k% /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 = ~</a:t>
            </a:r>
          </a:p>
          <a:p>
            <a:r>
              <a:rPr lang="ko-KR" altLang="en-US" dirty="0" smtClean="0"/>
              <a:t>의 의미는 </a:t>
            </a:r>
            <a:r>
              <a:rPr lang="en-US" altLang="ko-KR" dirty="0" smtClean="0"/>
              <a:t>17k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r>
              <a:rPr lang="en-US" altLang="ko-KR" dirty="0" smtClean="0"/>
              <a:t>RF</a:t>
            </a:r>
            <a:r>
              <a:rPr lang="ko-KR" altLang="en-US" dirty="0" smtClean="0"/>
              <a:t>를 통해 중요하다고 선택된 </a:t>
            </a:r>
            <a:r>
              <a:rPr lang="en-US" altLang="ko-KR" dirty="0" smtClean="0"/>
              <a:t>k%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만을 통해 얻은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에 대한 정확도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6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00503" y="2975953"/>
            <a:ext cx="6713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전체의 </a:t>
            </a:r>
            <a:r>
              <a:rPr lang="en-US" altLang="ko-KR" dirty="0" smtClean="0"/>
              <a:t>3%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여개의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ko-KR" altLang="en-US" dirty="0" smtClean="0"/>
              <a:t>선택된 </a:t>
            </a:r>
            <a:r>
              <a:rPr lang="en-US" altLang="ko-KR" dirty="0" smtClean="0"/>
              <a:t>17k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모두 사용하지 않았음</a:t>
            </a:r>
            <a:endParaRPr lang="en-US" altLang="ko-KR" dirty="0" smtClean="0"/>
          </a:p>
          <a:p>
            <a:r>
              <a:rPr lang="en-US" altLang="ko-KR" dirty="0" smtClean="0"/>
              <a:t>-&gt; TF-IDF </a:t>
            </a:r>
            <a:r>
              <a:rPr lang="ko-KR" altLang="en-US" dirty="0" smtClean="0"/>
              <a:t>등을 계산할 때 이를 반영할지 판단이 필요함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위의 </a:t>
            </a:r>
            <a:r>
              <a:rPr lang="en-US" altLang="ko-KR" dirty="0" smtClean="0"/>
              <a:t>2000</a:t>
            </a:r>
            <a:r>
              <a:rPr lang="ko-KR" altLang="en-US" dirty="0" smtClean="0"/>
              <a:t>여개의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제외하면 </a:t>
            </a:r>
            <a:r>
              <a:rPr lang="en-US" altLang="ko-KR" dirty="0" smtClean="0"/>
              <a:t>99.9%</a:t>
            </a:r>
            <a:r>
              <a:rPr lang="ko-KR" altLang="en-US" dirty="0" smtClean="0"/>
              <a:t>의 정확도가 달성됨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10423" y="1140736"/>
            <a:ext cx="1672494" cy="2435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(BENIGN)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10422" y="3576118"/>
            <a:ext cx="1672494" cy="2435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API DATASET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(MALWARE)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 rot="5400000">
            <a:off x="2165599" y="123423"/>
            <a:ext cx="362139" cy="1672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1148281" y="1140736"/>
            <a:ext cx="362139" cy="4870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69188" y="3766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720" y="339145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61k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10420" y="2918350"/>
            <a:ext cx="1672494" cy="317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0,0,0,…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10420" y="3893918"/>
            <a:ext cx="1672494" cy="317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0,0,0,…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5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60079" y="528589"/>
            <a:ext cx="645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정상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악성 패턴의 산포</a:t>
            </a:r>
            <a:endParaRPr lang="en-US" altLang="ko-KR" dirty="0" smtClean="0"/>
          </a:p>
          <a:p>
            <a:r>
              <a:rPr lang="en-US" altLang="ko-KR" dirty="0" smtClean="0"/>
              <a:t>-&gt;AE</a:t>
            </a:r>
            <a:r>
              <a:rPr lang="ko-KR" altLang="en-US" dirty="0" smtClean="0"/>
              <a:t>의 은닉 층 시각화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푸른점은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Malware, </a:t>
            </a:r>
            <a:r>
              <a:rPr lang="ko-KR" altLang="en-US" dirty="0" err="1" smtClean="0"/>
              <a:t>붉은점은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Benign)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79" y="1640541"/>
            <a:ext cx="5115432" cy="467061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43801" y="6211669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23" y="1640541"/>
            <a:ext cx="4984671" cy="467061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59871" y="6211669"/>
            <a:ext cx="110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303403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7667" y="331694"/>
                <a:ext cx="5796651" cy="1207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공격자의 행위를 모방하기 위해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결정 경계를 파악</a:t>
                </a:r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(−14.7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−28.8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:r>
                  <a:rPr lang="en-US" altLang="ko-KR" dirty="0" smtClean="0"/>
                  <a:t>Decision Boundary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14.7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28.8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+1.9619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667" y="331694"/>
                <a:ext cx="5796651" cy="1207767"/>
              </a:xfrm>
              <a:prstGeom prst="rect">
                <a:avLst/>
              </a:prstGeom>
              <a:blipFill>
                <a:blip r:embed="rId2"/>
                <a:stretch>
                  <a:fillRect l="-946" t="-2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77" y="1541057"/>
            <a:ext cx="5115432" cy="46706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890682" y="2617694"/>
            <a:ext cx="4428565" cy="2384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6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/>
          <p:cNvSpPr/>
          <p:nvPr/>
        </p:nvSpPr>
        <p:spPr>
          <a:xfrm>
            <a:off x="1524000" y="3209364"/>
            <a:ext cx="3065930" cy="1532965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/>
          <p:cNvSpPr/>
          <p:nvPr/>
        </p:nvSpPr>
        <p:spPr>
          <a:xfrm rot="10800000">
            <a:off x="1524000" y="1972234"/>
            <a:ext cx="3065930" cy="1532965"/>
          </a:xfrm>
          <a:prstGeom prst="flowChartManualInput">
            <a:avLst/>
          </a:prstGeom>
          <a:solidFill>
            <a:srgbClr val="FFE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858870" y="31017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7064188" y="2232212"/>
            <a:ext cx="3863788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440707" y="2455186"/>
            <a:ext cx="360000" cy="360000"/>
          </a:xfrm>
          <a:prstGeom prst="ellipse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2662" y="2706634"/>
            <a:ext cx="360000" cy="360000"/>
          </a:xfrm>
          <a:prstGeom prst="ellipse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374966" y="1742223"/>
            <a:ext cx="360000" cy="360000"/>
          </a:xfrm>
          <a:prstGeom prst="ellipse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736356" y="1742223"/>
            <a:ext cx="360000" cy="360000"/>
          </a:xfrm>
          <a:prstGeom prst="ellipse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585616" y="2296946"/>
            <a:ext cx="360000" cy="360000"/>
          </a:xfrm>
          <a:prstGeom prst="ellipse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555678" y="4177349"/>
            <a:ext cx="360000" cy="360000"/>
          </a:xfrm>
          <a:prstGeom prst="ellipse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916356" y="3974519"/>
            <a:ext cx="360000" cy="360000"/>
          </a:xfrm>
          <a:prstGeom prst="ellipse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705501" y="3406420"/>
            <a:ext cx="360000" cy="360000"/>
          </a:xfrm>
          <a:prstGeom prst="ellipse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393375" y="4631645"/>
            <a:ext cx="360000" cy="360000"/>
          </a:xfrm>
          <a:prstGeom prst="ellipse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387986" y="3118546"/>
            <a:ext cx="360000" cy="360000"/>
          </a:xfrm>
          <a:prstGeom prst="ellipse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8938311" y="3037200"/>
            <a:ext cx="468000" cy="468000"/>
          </a:xfrm>
          <a:prstGeom prst="mathMultiply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8268356" y="3446296"/>
            <a:ext cx="468000" cy="468000"/>
          </a:xfrm>
          <a:prstGeom prst="mathMultiply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셈 기호 28"/>
          <p:cNvSpPr/>
          <p:nvPr/>
        </p:nvSpPr>
        <p:spPr>
          <a:xfrm>
            <a:off x="9738785" y="2585316"/>
            <a:ext cx="468000" cy="468000"/>
          </a:xfrm>
          <a:prstGeom prst="mathMultiply">
            <a:avLst/>
          </a:prstGeom>
          <a:solidFill>
            <a:srgbClr val="FFA7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곱셈 기호 29"/>
          <p:cNvSpPr/>
          <p:nvPr/>
        </p:nvSpPr>
        <p:spPr>
          <a:xfrm>
            <a:off x="9310841" y="2650546"/>
            <a:ext cx="468000" cy="468000"/>
          </a:xfrm>
          <a:prstGeom prst="mathMultiply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셈 기호 30"/>
          <p:cNvSpPr/>
          <p:nvPr/>
        </p:nvSpPr>
        <p:spPr>
          <a:xfrm>
            <a:off x="8542121" y="2993934"/>
            <a:ext cx="468000" cy="468000"/>
          </a:xfrm>
          <a:prstGeom prst="mathMultiply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셈 기호 31"/>
          <p:cNvSpPr/>
          <p:nvPr/>
        </p:nvSpPr>
        <p:spPr>
          <a:xfrm>
            <a:off x="7729784" y="3436283"/>
            <a:ext cx="468000" cy="468000"/>
          </a:xfrm>
          <a:prstGeom prst="mathMultiply">
            <a:avLst/>
          </a:prstGeom>
          <a:solidFill>
            <a:srgbClr val="AFA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0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72302" y="1685364"/>
            <a:ext cx="92795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Adversarial app.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기반의 시스템에 대해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정상앱으로</a:t>
            </a:r>
            <a:r>
              <a:rPr lang="ko-KR" altLang="en-US" dirty="0" smtClean="0"/>
              <a:t> 판단되도록 교묘히 조작된 </a:t>
            </a:r>
            <a:r>
              <a:rPr lang="ko-KR" altLang="en-US" dirty="0" err="1" smtClean="0"/>
              <a:t>악성앱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Vice versa.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이러한 </a:t>
            </a:r>
            <a:r>
              <a:rPr lang="en-US" altLang="ko-KR" dirty="0"/>
              <a:t>a</a:t>
            </a:r>
            <a:r>
              <a:rPr lang="en-US" altLang="ko-KR" dirty="0" smtClean="0"/>
              <a:t>pp.</a:t>
            </a:r>
            <a:r>
              <a:rPr lang="ko-KR" altLang="en-US" dirty="0" smtClean="0"/>
              <a:t>들은 현실적으로 수집하기 쉽지 않으며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공격자의 능력에 따라 얼마든지 새로 개발될 수 있음</a:t>
            </a:r>
            <a:r>
              <a:rPr lang="en-US" altLang="ko-KR" dirty="0" smtClean="0"/>
              <a:t>(zero-day malware)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따라서 최근 컴퓨터 보안의 </a:t>
            </a:r>
            <a:r>
              <a:rPr lang="ko-KR" altLang="en-US" dirty="0" err="1" smtClean="0"/>
              <a:t>핫이슈</a:t>
            </a:r>
            <a:r>
              <a:rPr lang="ko-KR" altLang="en-US" dirty="0" smtClean="0"/>
              <a:t> 중 하나는 </a:t>
            </a:r>
            <a:r>
              <a:rPr lang="en-US" altLang="ko-KR" dirty="0" smtClean="0"/>
              <a:t>adversarial app.</a:t>
            </a:r>
            <a:r>
              <a:rPr lang="ko-KR" altLang="en-US" dirty="0" smtClean="0"/>
              <a:t>을 탐지하는 것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이러한 문제를 해결하기 위한 한 가지 방안으로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공격자의 행위를 모방하는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NN</a:t>
            </a:r>
            <a:r>
              <a:rPr lang="ko-KR" altLang="en-US" dirty="0" smtClean="0"/>
              <a:t>을 제안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err="1" smtClean="0"/>
              <a:t>기타방안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permission, string, entropy </a:t>
            </a:r>
            <a:r>
              <a:rPr lang="ko-KR" altLang="en-US" dirty="0" smtClean="0"/>
              <a:t>등의 정보를 함께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 저하 및</a:t>
            </a:r>
            <a:r>
              <a:rPr lang="en-US" altLang="ko-KR" dirty="0" smtClean="0"/>
              <a:t> sparseness problem)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동적 탐지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 저하의 문제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986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347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API 기반의 악성코드 탐지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2018-06-15T01:09:48Z</dcterms:created>
  <dcterms:modified xsi:type="dcterms:W3CDTF">2018-07-23T02:42:48Z</dcterms:modified>
</cp:coreProperties>
</file>