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70" r:id="rId2"/>
    <p:sldId id="264" r:id="rId3"/>
    <p:sldId id="331" r:id="rId4"/>
    <p:sldId id="333" r:id="rId5"/>
    <p:sldId id="317" r:id="rId6"/>
    <p:sldId id="332" r:id="rId7"/>
    <p:sldId id="325" r:id="rId8"/>
    <p:sldId id="323" r:id="rId9"/>
    <p:sldId id="318" r:id="rId10"/>
    <p:sldId id="319" r:id="rId11"/>
    <p:sldId id="320" r:id="rId12"/>
    <p:sldId id="321" r:id="rId13"/>
    <p:sldId id="322" r:id="rId14"/>
    <p:sldId id="337" r:id="rId15"/>
    <p:sldId id="324" r:id="rId16"/>
    <p:sldId id="334" r:id="rId17"/>
    <p:sldId id="335" r:id="rId18"/>
    <p:sldId id="336" r:id="rId19"/>
    <p:sldId id="326" r:id="rId20"/>
    <p:sldId id="328" r:id="rId21"/>
    <p:sldId id="329" r:id="rId22"/>
    <p:sldId id="330" r:id="rId23"/>
    <p:sldId id="327" r:id="rId24"/>
    <p:sldId id="340" r:id="rId25"/>
    <p:sldId id="342" r:id="rId26"/>
    <p:sldId id="339" r:id="rId27"/>
    <p:sldId id="259" r:id="rId28"/>
  </p:sldIdLst>
  <p:sldSz cx="12192000" cy="6858000"/>
  <p:notesSz cx="6858000" cy="9144000"/>
  <p:embeddedFontLst>
    <p:embeddedFont>
      <p:font typeface="a뉴굴림1" panose="02020600000000000000" pitchFamily="18" charset="-127"/>
      <p:regular r:id="rId30"/>
    </p:embeddedFont>
    <p:embeddedFont>
      <p:font typeface="나눔바른고딕 Light" panose="020B0603020101020101" pitchFamily="50" charset="-127"/>
      <p:regular r:id="rId31"/>
    </p:embeddedFont>
    <p:embeddedFont>
      <p:font typeface="나눔바른고딕" panose="020B0603020101020101" pitchFamily="50" charset="-127"/>
      <p:regular r:id="rId32"/>
      <p:bold r:id="rId33"/>
    </p:embeddedFont>
    <p:embeddedFont>
      <p:font typeface="210 나무고딕 R" panose="02020603020101020101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5B0"/>
    <a:srgbClr val="B7B4B4"/>
    <a:srgbClr val="9DC3E6"/>
    <a:srgbClr val="B9B9B9"/>
    <a:srgbClr val="9A9A9A"/>
    <a:srgbClr val="8F8F8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9" autoAdjust="0"/>
    <p:restoredTop sz="80216" autoAdjust="0"/>
  </p:normalViewPr>
  <p:slideViewPr>
    <p:cSldViewPr showGuides="1">
      <p:cViewPr varScale="1">
        <p:scale>
          <a:sx n="90" d="100"/>
          <a:sy n="90" d="100"/>
        </p:scale>
        <p:origin x="3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23AA5-0CF8-4ADF-A7F3-2EB2FB06A5E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56E32-0DA4-4EE8-8DC4-E905813DE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1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36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94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95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01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76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1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98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549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43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개수가 다를 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7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밀도가 다를 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7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9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모양이 특이할 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53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12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75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42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38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92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8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92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9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9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70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56E32-0DA4-4EE8-8DC4-E905813DED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8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1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4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2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3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6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2B1E-F90F-4697-B151-E620F9E1E63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2B1E-F90F-4697-B151-E620F9E1E634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7630-3FAF-45CE-A5CC-472FD0C4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33000" y="2259000"/>
            <a:ext cx="126000" cy="2340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99422" y="2823519"/>
            <a:ext cx="416431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200" b="1" dirty="0" smtClean="0">
                <a:latin typeface="나눔바른고딕 Light" pitchFamily="50" charset="-127"/>
                <a:ea typeface="나눔바른고딕 Light" pitchFamily="50" charset="-127"/>
              </a:rPr>
              <a:t>김  상  균</a:t>
            </a:r>
            <a:endParaRPr lang="en-US" altLang="ko-KR" sz="7200" b="1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4" name="직사각형 13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04986" y="2823519"/>
            <a:ext cx="4414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latin typeface="나눔바른고딕 Light" pitchFamily="50" charset="-127"/>
                <a:ea typeface="나눔바른고딕 Light" pitchFamily="50" charset="-127"/>
              </a:rPr>
              <a:t>Clustering</a:t>
            </a:r>
            <a:endParaRPr lang="en-US" altLang="ko-KR" sz="4800" b="1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3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.imgur.com/iuZm5wl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t="618" r="986" b="908"/>
          <a:stretch/>
        </p:blipFill>
        <p:spPr bwMode="auto">
          <a:xfrm>
            <a:off x="439409" y="1710838"/>
            <a:ext cx="1080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계층적 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 알고리즘</a:t>
              </a:r>
              <a:endParaRPr lang="en-US" altLang="ko-KR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23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imgur.com/crTeoL0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" r="994" b="2447"/>
          <a:stretch/>
        </p:blipFill>
        <p:spPr bwMode="auto">
          <a:xfrm>
            <a:off x="411666" y="1671840"/>
            <a:ext cx="1080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계층적 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 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알고리즘</a:t>
              </a:r>
              <a:endParaRPr lang="en-US" altLang="ko-KR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계층적 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 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알고리즘</a:t>
              </a:r>
              <a:endParaRPr lang="en-US" altLang="ko-KR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4098" name="Picture 2" descr="https://i.imgur.com/1OI9j9S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444" r="357" b="3255"/>
          <a:stretch/>
        </p:blipFill>
        <p:spPr bwMode="auto">
          <a:xfrm>
            <a:off x="876000" y="1674222"/>
            <a:ext cx="1044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9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계층적 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 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알고리즘</a:t>
              </a:r>
              <a:endParaRPr lang="en-US" altLang="ko-KR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074" name="Picture 2" descr="https://i.imgur.com/S18WtII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" t="2158" r="339" b="2446"/>
          <a:stretch/>
        </p:blipFill>
        <p:spPr bwMode="auto">
          <a:xfrm>
            <a:off x="876000" y="1671840"/>
            <a:ext cx="1044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43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07608" y="793787"/>
            <a:ext cx="288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7608" y="363432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계층적 군집화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608" y="884769"/>
            <a:ext cx="287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계층적 군집화 문제점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972726"/>
            <a:ext cx="10515600" cy="3619612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한 번 만들어진 군집을 수정할 수 없음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데이터가 매우 큰 경우 계산 횟수가 많아져 시간이 오래 걸림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거리 계산 측도가 바뀌면 전혀 다른 군집이 형성될 가능성이 큼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안정성이 낮고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이상치에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민감함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30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9416" y="1700808"/>
            <a:ext cx="10874424" cy="4339692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ko-KR" altLang="en-US" dirty="0" err="1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군집수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K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사전에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정하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여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군집을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구하는 방법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각 데이터에 대해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중심점으로부터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Euclidean Distance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계산하여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가장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가까운 중심점이 속해있는 군집으로 할당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.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이후 반복하여 </a:t>
            </a:r>
            <a:r>
              <a:rPr lang="ko-KR" altLang="en-US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변화가 거의 없을 때까지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반복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측정값들이 가능한 한 동질적이 되도록 표본을 나눔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많은 데이터도 빠르고 쉽게 분류할 수 있음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67613"/>
            <a:chOff x="407608" y="363432"/>
            <a:chExt cx="2880000" cy="967613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비 계층적 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7999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dirty="0" smtClean="0">
                  <a:latin typeface="나눔바른고딕" pitchFamily="50" charset="-127"/>
                  <a:ea typeface="나눔바른고딕" pitchFamily="50" charset="-127"/>
                </a:rPr>
                <a:t>K-means Clustering</a:t>
              </a:r>
              <a:endParaRPr lang="en-US" altLang="ko-KR" sz="23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4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67613"/>
            <a:chOff x="407608" y="363432"/>
            <a:chExt cx="2880000" cy="967613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mtClean="0">
                  <a:latin typeface="나눔바른고딕" pitchFamily="50" charset="-127"/>
                  <a:ea typeface="나눔바른고딕" pitchFamily="50" charset="-127"/>
                </a:rPr>
                <a:t>비 계층적 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7999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dirty="0" smtClean="0">
                  <a:latin typeface="나눔바른고딕" pitchFamily="50" charset="-127"/>
                  <a:ea typeface="나눔바른고딕" pitchFamily="50" charset="-127"/>
                </a:rPr>
                <a:t>K-means Algorithm</a:t>
              </a:r>
              <a:endParaRPr lang="en-US" altLang="ko-KR" sz="23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" name="그림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00" y="1331045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4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67613"/>
            <a:chOff x="407608" y="363432"/>
            <a:chExt cx="2880000" cy="967613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비 계층적 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8000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dirty="0">
                  <a:latin typeface="나눔바른고딕" pitchFamily="50" charset="-127"/>
                  <a:ea typeface="나눔바른고딕" pitchFamily="50" charset="-127"/>
                </a:rPr>
                <a:t>K-means Algorithm</a:t>
              </a: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00" y="1331045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67613"/>
            <a:chOff x="407608" y="363432"/>
            <a:chExt cx="2880000" cy="967613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비 계층적 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7999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dirty="0">
                  <a:latin typeface="나눔바른고딕" pitchFamily="50" charset="-127"/>
                  <a:ea typeface="나눔바른고딕" pitchFamily="50" charset="-127"/>
                </a:rPr>
                <a:t>K-means Algorithm</a:t>
              </a:r>
            </a:p>
          </p:txBody>
        </p:sp>
      </p:grp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00" y="1331045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6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1" cy="967613"/>
            <a:chOff x="407608" y="363432"/>
            <a:chExt cx="2880001" cy="967613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비 계층적 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9" y="884769"/>
              <a:ext cx="2880000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dirty="0">
                  <a:latin typeface="나눔바른고딕" pitchFamily="50" charset="-127"/>
                  <a:ea typeface="나눔바른고딕" pitchFamily="50" charset="-127"/>
                </a:rPr>
                <a:t>K-means Algorithm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5" b="100000" l="0" r="99697">
                        <a14:foregroundMark x1="45354" y1="61679" x2="61212" y2="81204"/>
                        <a14:foregroundMark x1="77273" y1="67336" x2="90909" y2="83759"/>
                        <a14:foregroundMark x1="36364" y1="52920" x2="97576" y2="52372"/>
                        <a14:foregroundMark x1="67172" y1="59854" x2="67475" y2="79927"/>
                        <a14:foregroundMark x1="8081" y1="98358" x2="25859" y2="97993"/>
                        <a14:foregroundMark x1="37879" y1="97993" x2="65556" y2="97993"/>
                      </a14:backgroundRemoval>
                    </a14:imgEffect>
                  </a14:imgLayer>
                </a14:imgProps>
              </a:ext>
            </a:extLst>
          </a:blip>
          <a:srcRect t="961" b="2774"/>
          <a:stretch/>
        </p:blipFill>
        <p:spPr>
          <a:xfrm>
            <a:off x="1919536" y="1539745"/>
            <a:ext cx="8680663" cy="46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37" name="직사각형 36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07647" y="856510"/>
            <a:ext cx="252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07646" y="332656"/>
            <a:ext cx="25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나눔바른고딕" pitchFamily="50" charset="-127"/>
                <a:ea typeface="나눔바른고딕" pitchFamily="50" charset="-127"/>
              </a:rPr>
              <a:t>Contents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59496" y="1748360"/>
            <a:ext cx="7754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1. </a:t>
            </a:r>
            <a:r>
              <a:rPr lang="ko-KR" altLang="en-US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분류</a:t>
            </a:r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(Classification)</a:t>
            </a:r>
            <a:r>
              <a:rPr lang="ko-KR" altLang="en-US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VS </a:t>
            </a:r>
            <a:r>
              <a:rPr lang="ko-KR" altLang="en-US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군집화</a:t>
            </a:r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(Clustering)</a:t>
            </a:r>
            <a:endParaRPr lang="ko-KR" altLang="en-US" sz="28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9496" y="3459792"/>
            <a:ext cx="7043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2. </a:t>
            </a:r>
            <a:r>
              <a:rPr lang="ko-KR" altLang="en-US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계층적 군집화</a:t>
            </a:r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(</a:t>
            </a:r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Hierarchical Clustering)</a:t>
            </a:r>
            <a:endParaRPr lang="ko-KR" altLang="en-US" sz="28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9496" y="5166878"/>
            <a:ext cx="833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3. </a:t>
            </a:r>
            <a:r>
              <a:rPr lang="ko-KR" altLang="en-US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비 계층적 군집화</a:t>
            </a:r>
            <a:r>
              <a:rPr lang="en-US" altLang="ko-KR" sz="2800" b="1" dirty="0" smtClean="0">
                <a:latin typeface="a뉴굴림1" panose="02020600000000000000" pitchFamily="18" charset="-127"/>
                <a:ea typeface="a뉴굴림1" panose="02020600000000000000" pitchFamily="18" charset="-127"/>
              </a:rPr>
              <a:t>(Non-Hierarchical Clustering)</a:t>
            </a:r>
            <a:endParaRPr lang="ko-KR" altLang="en-US" sz="28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12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비 계층적 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7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K-means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의 문제점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0242" name="Picture 2" descr="https://i.imgur.com/IH8FAfq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2420888"/>
            <a:ext cx="972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38200" y="1609588"/>
            <a:ext cx="10874424" cy="4771740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1.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군집의 형태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군집의 크기가 다를 경우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35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비 계층적 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7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바른고딕" pitchFamily="50" charset="-127"/>
                  <a:ea typeface="나눔바른고딕" pitchFamily="50" charset="-127"/>
                </a:rPr>
                <a:t>K-means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의 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문제점</a:t>
              </a:r>
              <a:endParaRPr lang="en-US" altLang="ko-KR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9218" name="Picture 2" descr="https://i.imgur.com/pJmhpQ6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2420888"/>
            <a:ext cx="972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38200" y="1609588"/>
            <a:ext cx="10874424" cy="4771740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1.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군집의 형태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군집의 밀도가 다를 경우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6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비 계층적 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7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바른고딕" pitchFamily="50" charset="-127"/>
                  <a:ea typeface="나눔바른고딕" pitchFamily="50" charset="-127"/>
                </a:rPr>
                <a:t>K-means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의 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문제점</a:t>
              </a:r>
              <a:endParaRPr lang="en-US" altLang="ko-KR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8194" name="Picture 2" descr="https://i.imgur.com/v37p0Gi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2492896"/>
            <a:ext cx="972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838200" y="1609588"/>
            <a:ext cx="10874424" cy="4771740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1.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군집의 형태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데이터 분포가 특이한 경우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1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14489"/>
            <a:ext cx="10515600" cy="4622824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2.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군집의 수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K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를 정하는 문제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sz="1600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sz="2000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endParaRPr lang="en-US" altLang="ko-KR" sz="900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 typeface="Symbol" panose="05050102010706020507" pitchFamily="18" charset="2"/>
              <a:buChar char="Þ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비모수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베이지안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추정량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(Bayesian Nonparametric Estimation)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비 계층적 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7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K-means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의 문제점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1268" name="Picture 4" descr="https://upload.wikimedia.org/wikipedia/commons/f/f9/Kmeans_wrongK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7"/>
          <a:stretch/>
        </p:blipFill>
        <p:spPr bwMode="auto">
          <a:xfrm>
            <a:off x="2076668" y="2146198"/>
            <a:ext cx="342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upload.wikimedia.org/wikipedia/commons/2/2f/Kmeans_tooman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650" y="2146198"/>
            <a:ext cx="3420000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09588"/>
            <a:ext cx="10515600" cy="4771740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3.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각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군집별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중심점의 초기값을 잡는 문제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 typeface="Symbol" panose="05050102010706020507" pitchFamily="18" charset="2"/>
              <a:buChar char="Þ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지역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최적점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문제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(Local Optima Problem)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 발생할 수 있음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비 계층적 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7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K-means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의 문제점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23556" name="Picture 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440" y="2552153"/>
            <a:ext cx="4999121" cy="399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609588"/>
            <a:ext cx="10515600" cy="4771740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3.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각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군집별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중심점의 초기값을 잡는 문제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 typeface="Symbol" panose="05050102010706020507" pitchFamily="18" charset="2"/>
              <a:buChar char="Þ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지역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최적점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문제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(Local Optima Problem)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가 발생할 수 있음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비 계층적 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7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K-means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의 문제점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23554" name="Picture 2" descr="https://upload.wikimedia.org/wikipedia/commons/7/7f/Kmeans_wronginit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"/>
          <a:stretch/>
        </p:blipFill>
        <p:spPr bwMode="auto">
          <a:xfrm>
            <a:off x="1703512" y="2721564"/>
            <a:ext cx="3599999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upload.wikimedia.org/wikipedia/commons/a/a9/Kmeans_wronginit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"/>
          <a:stretch/>
        </p:blipFill>
        <p:spPr bwMode="auto">
          <a:xfrm>
            <a:off x="6555658" y="2721564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47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09588"/>
            <a:ext cx="10515600" cy="4771740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4. Hard Clustering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비 계층적 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7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바른고딕" pitchFamily="50" charset="-127"/>
                  <a:ea typeface="나눔바른고딕" pitchFamily="50" charset="-127"/>
                </a:rPr>
                <a:t>K-means</a:t>
              </a:r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의 문제점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1266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7" t="45781" r="60839" b="1419"/>
          <a:stretch/>
        </p:blipFill>
        <p:spPr bwMode="auto">
          <a:xfrm>
            <a:off x="1105561" y="2485102"/>
            <a:ext cx="434015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 t="45279" r="3423" b="2691"/>
          <a:stretch/>
        </p:blipFill>
        <p:spPr bwMode="auto">
          <a:xfrm>
            <a:off x="6290137" y="2485102"/>
            <a:ext cx="4990439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9" name="직사각형 18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1" name="내용 개체 틀 2"/>
          <p:cNvSpPr txBox="1">
            <a:spLocks/>
          </p:cNvSpPr>
          <p:nvPr/>
        </p:nvSpPr>
        <p:spPr>
          <a:xfrm>
            <a:off x="6290137" y="5797896"/>
            <a:ext cx="4990439" cy="51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 typeface="Arial" panose="020B0604020202020204" pitchFamily="34" charset="0"/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Soft Clustering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1105561" y="5754708"/>
            <a:ext cx="4338865" cy="51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Font typeface="Arial" panose="020B0604020202020204" pitchFamily="34" charset="0"/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Hard Clustering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2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7" name="직사각형 16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15156" y="2823519"/>
            <a:ext cx="4532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latin typeface="나눔바른고딕 Light" pitchFamily="50" charset="-127"/>
                <a:ea typeface="나눔바른고딕 Light" pitchFamily="50" charset="-127"/>
              </a:rPr>
              <a:t>Thank You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33000" y="2259000"/>
            <a:ext cx="126000" cy="234000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4986" y="2823519"/>
            <a:ext cx="4414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latin typeface="나눔바른고딕 Light" pitchFamily="50" charset="-127"/>
                <a:ea typeface="나눔바른고딕 Light" pitchFamily="50" charset="-127"/>
              </a:rPr>
              <a:t>Clustering</a:t>
            </a:r>
            <a:endParaRPr lang="en-US" altLang="ko-KR" sz="4800" b="1" dirty="0" smtClean="0"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85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537580"/>
            <a:ext cx="10515600" cy="4771740"/>
          </a:xfrm>
        </p:spPr>
        <p:txBody>
          <a:bodyPr>
            <a:normAutofit/>
          </a:bodyPr>
          <a:lstStyle/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※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분류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Classification</a:t>
            </a:r>
          </a:p>
          <a:p>
            <a:pPr latinLnBrk="0">
              <a:buFontTx/>
              <a:buChar char="-"/>
            </a:pP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지도학습</a:t>
            </a:r>
            <a:r>
              <a: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Supervised Learning)</a:t>
            </a: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주어진 데이터의 집합을 이미 정의된 몇 개의 클래스로 구분하는 문제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입력 데이터와 각 데이터의 클래스 라벨이 함께 제공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※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군집화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: 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Clustering</a:t>
            </a:r>
          </a:p>
          <a:p>
            <a:pPr latinLnBrk="0">
              <a:buFontTx/>
              <a:buChar char="-"/>
            </a:pP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비지도학습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(Unsupervised Learning)</a:t>
            </a: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입력 데이터의 분포 특성을 분석하여 임의의 그룹으로 나누는 문제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각 데이터의 클래스에 대한 정보 없이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입력값만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제공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524386"/>
            <a:chOff x="407608" y="363432"/>
            <a:chExt cx="2880000" cy="524386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분류 </a:t>
              </a:r>
              <a:r>
                <a:rPr lang="en-US" altLang="ko-KR" sz="2400" dirty="0">
                  <a:latin typeface="나눔바른고딕" pitchFamily="50" charset="-127"/>
                  <a:ea typeface="나눔바른고딕" pitchFamily="50" charset="-127"/>
                </a:rPr>
                <a:t>VS 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</a:t>
              </a:r>
              <a:endParaRPr lang="en-US" altLang="ko-KR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78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524386"/>
            <a:chOff x="407608" y="363432"/>
            <a:chExt cx="2880000" cy="524386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분류 </a:t>
              </a:r>
              <a:r>
                <a:rPr lang="en-US" altLang="ko-KR" sz="2400" dirty="0">
                  <a:latin typeface="나눔바른고딕" pitchFamily="50" charset="-127"/>
                  <a:ea typeface="나눔바른고딕" pitchFamily="50" charset="-127"/>
                </a:rPr>
                <a:t>VS </a:t>
              </a:r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군집화</a:t>
              </a:r>
              <a:endParaRPr lang="en-US" altLang="ko-KR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72817" y="1700808"/>
            <a:ext cx="9646366" cy="4255440"/>
            <a:chOff x="1272817" y="2003884"/>
            <a:chExt cx="9646366" cy="4255440"/>
          </a:xfrm>
        </p:grpSpPr>
        <p:pic>
          <p:nvPicPr>
            <p:cNvPr id="15362" name="Picture 2" descr="classification clustering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6" t="52696" r="64099"/>
            <a:stretch/>
          </p:blipFill>
          <p:spPr bwMode="auto">
            <a:xfrm>
              <a:off x="6734183" y="2003884"/>
              <a:ext cx="4185000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6734183" y="5747900"/>
              <a:ext cx="4185000" cy="5114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>
                <a:buFont typeface="Arial" panose="020B0604020202020204" pitchFamily="34" charset="0"/>
                <a:buNone/>
              </a:pPr>
              <a:r>
                <a:rPr lang="en-US" altLang="ko-KR" dirty="0" smtClean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Clustering</a:t>
              </a:r>
              <a:endPara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endParaRPr>
            </a:p>
          </p:txBody>
        </p:sp>
        <p:pic>
          <p:nvPicPr>
            <p:cNvPr id="17" name="Picture 2" descr="classification clustering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91" t="48618" r="12137" b="4330"/>
            <a:stretch/>
          </p:blipFill>
          <p:spPr bwMode="auto">
            <a:xfrm>
              <a:off x="1272817" y="2003884"/>
              <a:ext cx="4185000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내용 개체 틀 2"/>
            <p:cNvSpPr txBox="1">
              <a:spLocks/>
            </p:cNvSpPr>
            <p:nvPr/>
          </p:nvSpPr>
          <p:spPr>
            <a:xfrm>
              <a:off x="1272817" y="5747900"/>
              <a:ext cx="4185000" cy="5114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latinLnBrk="0">
                <a:buFont typeface="Arial" panose="020B0604020202020204" pitchFamily="34" charset="0"/>
                <a:buNone/>
              </a:pPr>
              <a:r>
                <a:rPr lang="en-US" altLang="ko-KR" dirty="0" smtClean="0">
                  <a:latin typeface="210 나무고딕 R" panose="02020603020101020101" pitchFamily="18" charset="-127"/>
                  <a:ea typeface="210 나무고딕 R" panose="02020603020101020101" pitchFamily="18" charset="-127"/>
                </a:rPr>
                <a:t>Classification</a:t>
              </a:r>
              <a:endParaRPr lang="en-US" altLang="ko-KR" dirty="0">
                <a:latin typeface="210 나무고딕 R" panose="02020603020101020101" pitchFamily="18" charset="-127"/>
                <a:ea typeface="210 나무고딕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8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07608" y="793787"/>
            <a:ext cx="2880000" cy="94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7608" y="363432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계층적 군집화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7607" y="884769"/>
            <a:ext cx="252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계층적 군집분석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38200" y="1897620"/>
            <a:ext cx="10515600" cy="4123668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계층적 트리 모형을 이용하여 개별 개체들을 순차적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, 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계층적으로 유사한 개체 내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지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그룹과 통합하여 </a:t>
            </a: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군집화를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수행하는 알고리즘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군집 수를 사전에 정하지 않고 학습을 수행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덴드로그램을</a:t>
            </a: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사용함으로서 군집이 형성되는 과정을 정확히 파악 가능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ko-KR" altLang="en-US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한 번 만들어진 군집을 수정할 수 없음</a:t>
            </a: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 smtClean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18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67613"/>
            <a:chOff x="407608" y="363432"/>
            <a:chExt cx="2880000" cy="967613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계층적 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7999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300" dirty="0" smtClean="0">
                  <a:latin typeface="나눔바른고딕" pitchFamily="50" charset="-127"/>
                  <a:ea typeface="나눔바른고딕" pitchFamily="50" charset="-127"/>
                </a:rPr>
                <a:t>Cluster </a:t>
              </a:r>
              <a:r>
                <a:rPr lang="en-US" altLang="ko-KR" sz="2300" dirty="0" err="1" smtClean="0">
                  <a:latin typeface="나눔바른고딕" pitchFamily="50" charset="-127"/>
                  <a:ea typeface="나눔바른고딕" pitchFamily="50" charset="-127"/>
                </a:rPr>
                <a:t>Dendrogram</a:t>
              </a:r>
              <a:endParaRPr lang="en-US" altLang="ko-KR" sz="23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6388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t="9244"/>
          <a:stretch/>
        </p:blipFill>
        <p:spPr bwMode="auto">
          <a:xfrm>
            <a:off x="3047739" y="1500158"/>
            <a:ext cx="6096523" cy="496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1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9416" y="2113644"/>
            <a:ext cx="10515600" cy="3835636"/>
          </a:xfrm>
        </p:spPr>
        <p:txBody>
          <a:bodyPr>
            <a:normAutofit/>
          </a:bodyPr>
          <a:lstStyle/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Euclidean Distance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Mahalanobis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Distance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latinLnBrk="0">
              <a:buFontTx/>
              <a:buChar char="-"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Manhattan Distance</a:t>
            </a:r>
          </a:p>
          <a:p>
            <a:pPr latinLnBrk="0">
              <a:buFontTx/>
              <a:buChar char="-"/>
            </a:pP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  <a:p>
            <a:pPr marL="0" indent="0" latinLnBrk="0">
              <a:buNone/>
            </a:pP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- </a:t>
            </a:r>
            <a:r>
              <a:rPr lang="en-US" altLang="ko-KR" dirty="0" err="1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Minkowski</a:t>
            </a:r>
            <a:r>
              <a:rPr lang="en-US" altLang="ko-KR" dirty="0" smtClean="0">
                <a:latin typeface="210 나무고딕 R" panose="02020603020101020101" pitchFamily="18" charset="-127"/>
                <a:ea typeface="210 나무고딕 R" panose="02020603020101020101" pitchFamily="18" charset="-127"/>
              </a:rPr>
              <a:t> Distance</a:t>
            </a:r>
            <a:endParaRPr lang="en-US" altLang="ko-KR" dirty="0">
              <a:latin typeface="210 나무고딕 R" panose="02020603020101020101" pitchFamily="18" charset="-127"/>
              <a:ea typeface="210 나무고딕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계층적 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7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군집 거리 계산 측도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13314" name="Picture 2" descr="https://postfiles.pstatic.net/20140401_287/gkenq_13962982596115Ndfk_PNG/cluster4.png?type=w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48" y="2000783"/>
            <a:ext cx="31623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postfiles.pstatic.net/20140401_227/gkenq_1396298291523yJUAe_PNG/cluster5.png?type=w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" r="-1" b="-76"/>
          <a:stretch/>
        </p:blipFill>
        <p:spPr bwMode="auto">
          <a:xfrm>
            <a:off x="6699448" y="3023505"/>
            <a:ext cx="3356992" cy="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https://postfiles.pstatic.net/20140401_198/gkenq_13962983194066D0wj_PNG/cluster6.png?type=w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b="2441"/>
          <a:stretch/>
        </p:blipFill>
        <p:spPr bwMode="auto">
          <a:xfrm>
            <a:off x="6699448" y="5145522"/>
            <a:ext cx="3280792" cy="55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23" name="_x157421952" descr="DRW00006de059e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640" y="3989451"/>
            <a:ext cx="21494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2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계층적 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7608" y="884769"/>
              <a:ext cx="287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군집 거리 측정 방법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7170" name="Picture 2" descr="https://i.imgur.com/TM1PuQ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66" y="1711081"/>
            <a:ext cx="9595667" cy="45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66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imgur.com/25IT5fI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r="339" b="1"/>
          <a:stretch/>
        </p:blipFill>
        <p:spPr bwMode="auto">
          <a:xfrm>
            <a:off x="840576" y="1735438"/>
            <a:ext cx="1044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1" y="-1"/>
            <a:ext cx="12191999" cy="6858001"/>
            <a:chOff x="1" y="-1"/>
            <a:chExt cx="12191999" cy="6858001"/>
          </a:xfrm>
        </p:grpSpPr>
        <p:sp>
          <p:nvSpPr>
            <p:cNvPr id="15" name="직사각형 14"/>
            <p:cNvSpPr/>
            <p:nvPr/>
          </p:nvSpPr>
          <p:spPr>
            <a:xfrm>
              <a:off x="1" y="-1"/>
              <a:ext cx="12191999" cy="6858001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1386" y="170121"/>
              <a:ext cx="11812771" cy="6507126"/>
            </a:xfrm>
            <a:prstGeom prst="rect">
              <a:avLst/>
            </a:prstGeom>
            <a:noFill/>
            <a:ln w="9525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07608" y="363432"/>
            <a:ext cx="2880000" cy="983002"/>
            <a:chOff x="407608" y="363432"/>
            <a:chExt cx="2880000" cy="983002"/>
          </a:xfrm>
        </p:grpSpPr>
        <p:sp>
          <p:nvSpPr>
            <p:cNvPr id="11" name="직사각형 10"/>
            <p:cNvSpPr/>
            <p:nvPr/>
          </p:nvSpPr>
          <p:spPr>
            <a:xfrm>
              <a:off x="407608" y="793787"/>
              <a:ext cx="2880000" cy="940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608" y="363432"/>
              <a:ext cx="28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itchFamily="50" charset="-127"/>
                  <a:ea typeface="나눔바른고딕" pitchFamily="50" charset="-127"/>
                </a:rPr>
                <a:t>계층적 군집화</a:t>
              </a:r>
              <a:endParaRPr lang="ko-KR" altLang="en-US" sz="2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7607" y="884769"/>
              <a:ext cx="252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나눔바른고딕" pitchFamily="50" charset="-127"/>
                  <a:ea typeface="나눔바른고딕" pitchFamily="50" charset="-127"/>
                </a:rPr>
                <a:t>군집화 알고리즘</a:t>
              </a:r>
              <a:endParaRPr lang="en-US" altLang="ko-KR" sz="2400" dirty="0" smtClean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66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462</Words>
  <Application>Microsoft Office PowerPoint</Application>
  <PresentationFormat>와이드스크린</PresentationFormat>
  <Paragraphs>141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a뉴굴림1</vt:lpstr>
      <vt:lpstr>Arial</vt:lpstr>
      <vt:lpstr>나눔바른고딕 Light</vt:lpstr>
      <vt:lpstr>나눔바른고딕</vt:lpstr>
      <vt:lpstr>Symbol</vt:lpstr>
      <vt:lpstr>210 나무고딕 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김상균</dc:creator>
  <cp:lastModifiedBy>Windows 사용자</cp:lastModifiedBy>
  <cp:revision>452</cp:revision>
  <dcterms:created xsi:type="dcterms:W3CDTF">2016-11-21T05:43:02Z</dcterms:created>
  <dcterms:modified xsi:type="dcterms:W3CDTF">2018-08-03T01:00:40Z</dcterms:modified>
</cp:coreProperties>
</file>