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70" r:id="rId2"/>
    <p:sldId id="264" r:id="rId3"/>
    <p:sldId id="275" r:id="rId4"/>
    <p:sldId id="297" r:id="rId5"/>
    <p:sldId id="299" r:id="rId6"/>
    <p:sldId id="298" r:id="rId7"/>
    <p:sldId id="276" r:id="rId8"/>
    <p:sldId id="280" r:id="rId9"/>
    <p:sldId id="284" r:id="rId10"/>
    <p:sldId id="277" r:id="rId11"/>
    <p:sldId id="285" r:id="rId12"/>
    <p:sldId id="278" r:id="rId13"/>
    <p:sldId id="281" r:id="rId14"/>
    <p:sldId id="282" r:id="rId15"/>
    <p:sldId id="286" r:id="rId16"/>
    <p:sldId id="288" r:id="rId17"/>
    <p:sldId id="287" r:id="rId18"/>
    <p:sldId id="289" r:id="rId19"/>
    <p:sldId id="290" r:id="rId20"/>
    <p:sldId id="291" r:id="rId21"/>
    <p:sldId id="293" r:id="rId22"/>
    <p:sldId id="294" r:id="rId23"/>
    <p:sldId id="295" r:id="rId24"/>
    <p:sldId id="296" r:id="rId25"/>
    <p:sldId id="259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a뉴굴림1" panose="02020600000000000000" pitchFamily="18" charset="-127"/>
      <p:regular r:id="rId30"/>
    </p:embeddedFont>
    <p:embeddedFont>
      <p:font typeface="210 나무고딕 R" panose="02020603020101020101" pitchFamily="18" charset="-127"/>
      <p:regular r:id="rId31"/>
    </p:embeddedFont>
    <p:embeddedFont>
      <p:font typeface="나눔바른고딕" panose="020B0603020101020101" pitchFamily="50" charset="-127"/>
      <p:regular r:id="rId32"/>
      <p:bold r:id="rId33"/>
    </p:embeddedFont>
    <p:embeddedFont>
      <p:font typeface="나눔바른고딕 Light" panose="020B0603020101020101" pitchFamily="50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5B0"/>
    <a:srgbClr val="B7B4B4"/>
    <a:srgbClr val="9DC3E6"/>
    <a:srgbClr val="B9B9B9"/>
    <a:srgbClr val="9A9A9A"/>
    <a:srgbClr val="8F8F8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9" autoAdjust="0"/>
    <p:restoredTop sz="80216" autoAdjust="0"/>
  </p:normalViewPr>
  <p:slideViewPr>
    <p:cSldViewPr showGuides="1">
      <p:cViewPr varScale="1">
        <p:scale>
          <a:sx n="90" d="100"/>
          <a:sy n="90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3AA5-0CF8-4ADF-A7F3-2EB2FB06A5E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6E32-0DA4-4EE8-8DC4-E905813DE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1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25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9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8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16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3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47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14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20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7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40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4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21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52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10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5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9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4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5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0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2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3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2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3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2B1E-F90F-4697-B151-E620F9E1E634}" type="datetimeFigureOut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33000" y="2259000"/>
            <a:ext cx="126000" cy="2340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99422" y="2761964"/>
            <a:ext cx="416431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 smtClean="0">
                <a:latin typeface="나눔바른고딕 Light" pitchFamily="50" charset="-127"/>
                <a:ea typeface="나눔바른고딕 Light" pitchFamily="50" charset="-127"/>
              </a:rPr>
              <a:t>김  상  균</a:t>
            </a:r>
            <a:endParaRPr lang="en-US" altLang="ko-KR" sz="80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78243" y="2294286"/>
            <a:ext cx="28679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latin typeface="나눔바른고딕 Light" pitchFamily="50" charset="-127"/>
                <a:ea typeface="나눔바른고딕 Light" pitchFamily="50" charset="-127"/>
              </a:rPr>
              <a:t>Statistical</a:t>
            </a:r>
          </a:p>
          <a:p>
            <a:pPr algn="ctr"/>
            <a:r>
              <a:rPr lang="en-US" altLang="ko-KR" sz="4800" b="1" dirty="0" smtClean="0">
                <a:latin typeface="나눔바른고딕 Light" pitchFamily="50" charset="-127"/>
                <a:ea typeface="나눔바른고딕 Light" pitchFamily="50" charset="-127"/>
              </a:rPr>
              <a:t>Quality</a:t>
            </a:r>
          </a:p>
          <a:p>
            <a:pPr algn="ctr"/>
            <a:r>
              <a:rPr lang="en-US" altLang="ko-KR" sz="4800" b="1" dirty="0" smtClean="0">
                <a:latin typeface="나눔바른고딕 Light" pitchFamily="50" charset="-127"/>
                <a:ea typeface="나눔바른고딕 Light" pitchFamily="50" charset="-127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9533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관리도란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관리도 </a:t>
              </a:r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- Phase 2</a:t>
              </a: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0" y="1851840"/>
            <a:ext cx="8640000" cy="4320000"/>
          </a:xfrm>
          <a:prstGeom prst="rect">
            <a:avLst/>
          </a:prstGeom>
        </p:spPr>
      </p:pic>
      <p:sp>
        <p:nvSpPr>
          <p:cNvPr id="17" name="제목 5"/>
          <p:cNvSpPr>
            <a:spLocks noGrp="1"/>
          </p:cNvSpPr>
          <p:nvPr>
            <p:ph type="title"/>
          </p:nvPr>
        </p:nvSpPr>
        <p:spPr>
          <a:xfrm>
            <a:off x="8937982" y="182679"/>
            <a:ext cx="3066175" cy="523221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80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6146" name="Picture 2" descr="https://image2.slideserve.com/4362730/slide24-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7" b="15074"/>
          <a:stretch/>
        </p:blipFill>
        <p:spPr bwMode="auto">
          <a:xfrm>
            <a:off x="2005006" y="1603430"/>
            <a:ext cx="8181988" cy="429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7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46820" y="5203232"/>
            <a:ext cx="9434264" cy="1163430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Xbar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Chart :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계량형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데이터의 평균에 대한 관리도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 Chart :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계량형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데이터의 산포에 대한 관리도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계량형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074" name="Picture 2" descr="X Bar R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1432538"/>
            <a:ext cx="5400000" cy="36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58158216" descr="DRW0000610822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5784947"/>
            <a:ext cx="1603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7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계량형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0242" name="Picture 2" descr="xbar - s char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1421120"/>
            <a:ext cx="54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946820" y="5203232"/>
            <a:ext cx="9434264" cy="11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Xbar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Chart :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계량형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데이터의 평균에 대한 관리도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 Chart :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계량형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데이터의 산포에 대한 관리도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124208520" descr="DRW0000610822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5784947"/>
            <a:ext cx="9112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43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계량형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9218" name="Picture 2" descr="x-mr char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1422479"/>
            <a:ext cx="54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946820" y="5203232"/>
            <a:ext cx="9434264" cy="11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I Chart(X Chart) :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계량형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데이터의 평균에 대한 관리도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</a:t>
            </a: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MR Chart : Moving Range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사용한 산포 관리도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1" name="_x254350376" descr="DRW0000610822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444" y="5230356"/>
            <a:ext cx="835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6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계수형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3314" name="Picture 2" descr="Np control chart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" b="11779"/>
          <a:stretch/>
        </p:blipFill>
        <p:spPr bwMode="auto">
          <a:xfrm>
            <a:off x="2946853" y="1420833"/>
            <a:ext cx="6298293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946820" y="5203232"/>
            <a:ext cx="9434264" cy="11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NP Chart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계수형 데이터 중 불량품 수에 대한 관리도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 시점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부분군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별 데이터의 개수가 동일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8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계수형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1266" name="Picture 2" descr="ê´ë ¨ ì´ë¯¸ì§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t="6483" r="4749" b="14206"/>
          <a:stretch/>
        </p:blipFill>
        <p:spPr bwMode="auto">
          <a:xfrm>
            <a:off x="2946000" y="1410171"/>
            <a:ext cx="6300000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946820" y="5203232"/>
            <a:ext cx="9434264" cy="11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 Chart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계수형 데이터 중 불량품 수에 대한 관리도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 시점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부분군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별 데이터의 개수가 다름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2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계수형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2296" name="Picture 8" descr="C control chart.sv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5" b="12393"/>
          <a:stretch/>
        </p:blipFill>
        <p:spPr bwMode="auto">
          <a:xfrm>
            <a:off x="2946000" y="1423382"/>
            <a:ext cx="6300000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946820" y="5203232"/>
            <a:ext cx="9434264" cy="11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C Chart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계수형 데이터 중 불량 수에 대한 관리도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 시점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부분군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별 데이터의 개수가 동일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계수형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4338" name="Picture 2" descr="ê´ë ¨ ì´ë¯¸ì§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 t="3152" r="6274" b="1692"/>
          <a:stretch/>
        </p:blipFill>
        <p:spPr bwMode="auto">
          <a:xfrm>
            <a:off x="2946000" y="1420833"/>
            <a:ext cx="6300000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946820" y="5203232"/>
            <a:ext cx="9434264" cy="11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U Chart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계수형 데이터 중 불량 수에 대한 관리도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 시점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부분군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별 데이터의 개수가 다름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5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기타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7410" name="Picture 2" descr="https://support.minitab.com/en-us/minitab/18/CUSUM_onesided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00" y="1432511"/>
            <a:ext cx="6300000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946820" y="5203232"/>
            <a:ext cx="9434264" cy="11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CUSUM Chart :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누적합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관리도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흐름이 증가 혹은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감소만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하는 추세인지 확인하는 관리도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5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37" name="직사각형 3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Contents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59496" y="1596663"/>
            <a:ext cx="282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1. </a:t>
            </a:r>
            <a:r>
              <a:rPr lang="ko-KR" altLang="en-US" sz="4000" b="1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endParaRPr lang="ko-KR" altLang="en-US" sz="40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9496" y="3285203"/>
            <a:ext cx="3999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2. </a:t>
            </a:r>
            <a:r>
              <a:rPr lang="ko-KR" altLang="en-US" sz="4000" b="1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40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 종류</a:t>
            </a:r>
            <a:endParaRPr lang="ko-KR" altLang="en-US" sz="40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9495" y="4973743"/>
            <a:ext cx="3999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3. </a:t>
            </a:r>
            <a:r>
              <a:rPr lang="ko-KR" altLang="en-US" sz="4000" b="1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40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40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2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기타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00" y="1346434"/>
            <a:ext cx="6300000" cy="3708000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946820" y="5203232"/>
            <a:ext cx="9829700" cy="11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EWMA Chart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지수가중이동평균 관리도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시간의 변화에 따라 데이터에 가중치를 부여하여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관리도를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작성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1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기타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946820" y="5203232"/>
            <a:ext cx="9829700" cy="11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다변량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관리도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변수간 교호작용을 고려하기 위해 사용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Mahalanobis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거리를 이용하여 분산까지 고려함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59" y="1432511"/>
            <a:ext cx="3923297" cy="3708000"/>
          </a:xfrm>
          <a:prstGeom prst="rect">
            <a:avLst/>
          </a:prstGeom>
        </p:spPr>
      </p:pic>
      <p:pic>
        <p:nvPicPr>
          <p:cNvPr id="18434" name="Picture 2" descr="ë¤ë³ë ê´ë¦¬ë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7" t="2406" r="9472" b="4630"/>
          <a:stretch/>
        </p:blipFill>
        <p:spPr bwMode="auto">
          <a:xfrm>
            <a:off x="6312024" y="1437073"/>
            <a:ext cx="4827398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7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종류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기타 관리도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946820" y="5203232"/>
            <a:ext cx="10261748" cy="11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Hotelling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T</a:t>
            </a:r>
            <a:r>
              <a:rPr lang="en-US" altLang="ko-KR" baseline="30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Chart :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다변량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데이터에 대한 관리도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일반화 분산 관리도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단변량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관리도에서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R/S Chart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와 같은 역할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pic>
        <p:nvPicPr>
          <p:cNvPr id="19458" name="Picture 2" descr="https://support.minitab.com/ko-kr/minitab/18/T2_chart_d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9" y="1451293"/>
            <a:ext cx="5561998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support.minitab.com/ko-kr/minitab/18/Genvariance_chart_de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694" y="1451293"/>
            <a:ext cx="5561998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활용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9" y="884769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T</a:t>
              </a:r>
              <a:r>
                <a:rPr lang="en-US" altLang="ko-KR" sz="2400" baseline="30000" dirty="0" smtClean="0">
                  <a:latin typeface="나눔바른고딕" pitchFamily="50" charset="-127"/>
                  <a:ea typeface="나눔바른고딕" pitchFamily="50" charset="-127"/>
                </a:rPr>
                <a:t>2 </a:t>
              </a:r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2400" smtClean="0">
                  <a:latin typeface="나눔바른고딕" pitchFamily="50" charset="-127"/>
                  <a:ea typeface="나눔바른고딕" pitchFamily="50" charset="-127"/>
                </a:rPr>
                <a:t>- 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대기 모니터링 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44" y="1574562"/>
            <a:ext cx="6408712" cy="4874232"/>
          </a:xfrm>
          <a:prstGeom prst="rect">
            <a:avLst/>
          </a:prstGeom>
        </p:spPr>
      </p:pic>
      <p:sp>
        <p:nvSpPr>
          <p:cNvPr id="17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b="1" dirty="0">
              <a:solidFill>
                <a:srgbClr val="0545B0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568" y="363432"/>
            <a:ext cx="2880080" cy="983002"/>
            <a:chOff x="407568" y="363432"/>
            <a:chExt cx="288008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활용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568" y="884769"/>
              <a:ext cx="288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K – 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블로거 정서 변화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31" y="2081191"/>
            <a:ext cx="10057337" cy="3861299"/>
          </a:xfrm>
          <a:prstGeom prst="rect">
            <a:avLst/>
          </a:prstGeom>
        </p:spPr>
      </p:pic>
      <p:sp>
        <p:nvSpPr>
          <p:cNvPr id="17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b="1" dirty="0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b="1" dirty="0">
              <a:solidFill>
                <a:srgbClr val="0545B0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2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7" name="직사각형 1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15156" y="2823519"/>
            <a:ext cx="4532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latin typeface="나눔바른고딕 Light" pitchFamily="50" charset="-127"/>
                <a:ea typeface="나눔바른고딕 Light" pitchFamily="50" charset="-127"/>
              </a:rPr>
              <a:t>Thank You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3000" y="2259000"/>
            <a:ext cx="126000" cy="2340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78243" y="2294286"/>
            <a:ext cx="28679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latin typeface="나눔바른고딕 Light" pitchFamily="50" charset="-127"/>
                <a:ea typeface="나눔바른고딕 Light" pitchFamily="50" charset="-127"/>
              </a:rPr>
              <a:t>Statistical</a:t>
            </a:r>
          </a:p>
          <a:p>
            <a:pPr algn="ctr"/>
            <a:r>
              <a:rPr lang="en-US" altLang="ko-KR" sz="4800" b="1" dirty="0" smtClean="0">
                <a:latin typeface="나눔바른고딕 Light" pitchFamily="50" charset="-127"/>
                <a:ea typeface="나눔바른고딕 Light" pitchFamily="50" charset="-127"/>
              </a:rPr>
              <a:t>Quality</a:t>
            </a:r>
          </a:p>
          <a:p>
            <a:pPr algn="ctr"/>
            <a:r>
              <a:rPr lang="en-US" altLang="ko-KR" sz="4800" b="1" dirty="0" smtClean="0">
                <a:latin typeface="나눔바른고딕 Light" pitchFamily="50" charset="-127"/>
                <a:ea typeface="나눔바른고딕 Light" pitchFamily="50" charset="-127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50585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152761"/>
            <a:ext cx="10515600" cy="3718159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통상적으로 회귀분석에서는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회귀계수의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추정량을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구하기 위해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잔차의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제곱합을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최소로 하는 최소제곱법을 사용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이렇게 구한 최소제곱추정량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(LSE)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은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최량선형불편추정량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(BLUE)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Gauss-Markov Theorem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선형회귀에서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LSE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는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BLUE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관리도란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정의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7" name="제목 5"/>
          <p:cNvSpPr>
            <a:spLocks noGrp="1"/>
          </p:cNvSpPr>
          <p:nvPr>
            <p:ph type="title"/>
          </p:nvPr>
        </p:nvSpPr>
        <p:spPr>
          <a:xfrm>
            <a:off x="8937982" y="182679"/>
            <a:ext cx="3066175" cy="523221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028" name="Picture 4" descr="http://postfiles5.naver.net/MjAxNzAyMTNfMTYy/MDAxNDg2OTkxNTk4NzMz._Hmqn4E8QIymqE6SIKOH7bE3gl2fIwNcWlyDt2NW5Wwg.xnQJBBv_DrctO3RAZ5SG7dhTLiLl2R1nUm0lk8O-fKYg.PNG.khinv/sosal.kr_1.png?type=w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"/>
          <a:stretch/>
        </p:blipFill>
        <p:spPr bwMode="auto">
          <a:xfrm>
            <a:off x="1631504" y="3054950"/>
            <a:ext cx="5184576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17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152761"/>
            <a:ext cx="10515600" cy="3718159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LSE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계산하는 방법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연립방정식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활용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다중회귀모형에서 회귀계수의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추정값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:</a:t>
            </a: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만약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		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 존재하지 않는다면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?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다중공선성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문제 발생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관측치의 개수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(n) &lt;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변수의 개수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(p)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연립방정식의 해가 여러 개 존재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Best Subset Selection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Shrinkage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관리도란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정의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7" name="제목 5"/>
          <p:cNvSpPr>
            <a:spLocks noGrp="1"/>
          </p:cNvSpPr>
          <p:nvPr>
            <p:ph type="title"/>
          </p:nvPr>
        </p:nvSpPr>
        <p:spPr>
          <a:xfrm>
            <a:off x="8937982" y="182679"/>
            <a:ext cx="3066175" cy="523221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0" t="35870" r="23323" b="51495"/>
          <a:stretch/>
        </p:blipFill>
        <p:spPr bwMode="auto">
          <a:xfrm>
            <a:off x="6816080" y="2636912"/>
            <a:ext cx="331236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9" t="37762" r="36357" b="51709"/>
          <a:stretch/>
        </p:blipFill>
        <p:spPr bwMode="auto">
          <a:xfrm>
            <a:off x="2063552" y="3193184"/>
            <a:ext cx="1368152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723900"/>
            <a:ext cx="6743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152761"/>
            <a:ext cx="10515600" cy="3718159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LSE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계산하는 방법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연립방정식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활용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다중회귀모형에서 회귀계수의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추정값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:</a:t>
            </a: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만약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		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 존재하지 않는다면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?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다중공선성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문제 발생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관측치의 개수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(n) &lt;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변수의 개수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(p)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연립방정식의 해가 여러 개 존재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Best Subset Selection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Shrinkage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관리도란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정의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7" name="제목 5"/>
          <p:cNvSpPr>
            <a:spLocks noGrp="1"/>
          </p:cNvSpPr>
          <p:nvPr>
            <p:ph type="title"/>
          </p:nvPr>
        </p:nvSpPr>
        <p:spPr>
          <a:xfrm>
            <a:off x="8937982" y="182679"/>
            <a:ext cx="3066175" cy="523221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0" t="35870" r="23323" b="51495"/>
          <a:stretch/>
        </p:blipFill>
        <p:spPr bwMode="auto">
          <a:xfrm>
            <a:off x="6816080" y="2636912"/>
            <a:ext cx="331236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9" t="37762" r="36357" b="51709"/>
          <a:stretch/>
        </p:blipFill>
        <p:spPr bwMode="auto">
          <a:xfrm>
            <a:off x="2063552" y="3193184"/>
            <a:ext cx="1368152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723900"/>
            <a:ext cx="6743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152761"/>
            <a:ext cx="10515600" cy="3718159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Best Subset Selection(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변수선택법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Shrinkage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Principl</a:t>
            </a:r>
            <a:r>
              <a:rPr lang="en-US" altLang="ko-KR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 Analysis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관리도란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관리도의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정의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7" name="제목 5"/>
          <p:cNvSpPr>
            <a:spLocks noGrp="1"/>
          </p:cNvSpPr>
          <p:nvPr>
            <p:ph type="title"/>
          </p:nvPr>
        </p:nvSpPr>
        <p:spPr>
          <a:xfrm>
            <a:off x="8937982" y="182679"/>
            <a:ext cx="3066175" cy="523221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9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568" y="363432"/>
            <a:ext cx="2880080" cy="983002"/>
            <a:chOff x="407568" y="363432"/>
            <a:chExt cx="288008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관리도란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568" y="884769"/>
              <a:ext cx="288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관리도 </a:t>
              </a:r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- Phase 1</a:t>
              </a: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0" y="1772816"/>
            <a:ext cx="8640000" cy="4320000"/>
          </a:xfrm>
          <a:prstGeom prst="rect">
            <a:avLst/>
          </a:prstGeom>
        </p:spPr>
      </p:pic>
      <p:sp>
        <p:nvSpPr>
          <p:cNvPr id="17" name="제목 5"/>
          <p:cNvSpPr>
            <a:spLocks noGrp="1"/>
          </p:cNvSpPr>
          <p:nvPr>
            <p:ph type="title"/>
          </p:nvPr>
        </p:nvSpPr>
        <p:spPr>
          <a:xfrm>
            <a:off x="8937982" y="182679"/>
            <a:ext cx="3066175" cy="523221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9416" y="2368785"/>
            <a:ext cx="5905872" cy="3286111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H</a:t>
            </a:r>
            <a:r>
              <a:rPr lang="en-US" altLang="ko-KR" baseline="-25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0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공정이 관리 상태다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 </a:t>
            </a: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H</a:t>
            </a:r>
            <a:r>
              <a:rPr lang="en-US" altLang="ko-KR" baseline="-25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공정이 이상 상태다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관측 데이터가 평균을 중심으로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		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안에 포함될 때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귀무가설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채택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즉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공정에는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이상원인이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작용하고 있지 않다고 결론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유의수준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0.0027)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관리도란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관리 상태 판정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71776480" descr="DRW0000802019c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/>
          <a:stretch/>
        </p:blipFill>
        <p:spPr bwMode="auto">
          <a:xfrm>
            <a:off x="1184523" y="4365104"/>
            <a:ext cx="735013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-1" r="882"/>
          <a:stretch/>
        </p:blipFill>
        <p:spPr>
          <a:xfrm>
            <a:off x="7099005" y="2054452"/>
            <a:ext cx="4248472" cy="3914775"/>
          </a:xfrm>
          <a:prstGeom prst="rect">
            <a:avLst/>
          </a:prstGeom>
        </p:spPr>
      </p:pic>
      <p:sp>
        <p:nvSpPr>
          <p:cNvPr id="17" name="제목 5"/>
          <p:cNvSpPr txBox="1">
            <a:spLocks/>
          </p:cNvSpPr>
          <p:nvPr/>
        </p:nvSpPr>
        <p:spPr>
          <a:xfrm>
            <a:off x="8937982" y="182679"/>
            <a:ext cx="3066175" cy="52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 종류 </a:t>
            </a:r>
            <a:r>
              <a:rPr lang="en-US" altLang="ko-KR" sz="120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4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943089"/>
            <a:ext cx="10515600" cy="4137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1)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3σ </a:t>
            </a:r>
            <a:r>
              <a:rPr lang="ko-KR" altLang="en-US" dirty="0" err="1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이탈점이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점 이상이 나타난다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ko-KR" altLang="en-US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 9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점이 중심선에 대하여 같은 쪽에 있다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ko-KR" altLang="en-US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 6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점이 연속으로 증가 또는 감소하고 있다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ko-KR" altLang="en-US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 14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점이 교대로 증감하고 있다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ko-KR" altLang="en-US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5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연속하는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점 중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점이 중심선 한쪽으로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2σ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넘는 영역에 있다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ko-KR" altLang="en-US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6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연속하는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5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점 중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점이 중심선 한쪽으로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1σ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넘는 영역에 있다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ko-KR" altLang="en-US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7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연속하는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15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점이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±1σ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영역 내에 있다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ko-KR" altLang="en-US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8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연속하는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8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점이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±1σ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한계를 넘는 영역에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있다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제목 5"/>
          <p:cNvSpPr>
            <a:spLocks noGrp="1"/>
          </p:cNvSpPr>
          <p:nvPr>
            <p:ph type="title"/>
          </p:nvPr>
        </p:nvSpPr>
        <p:spPr>
          <a:xfrm>
            <a:off x="8937982" y="182679"/>
            <a:ext cx="3066175" cy="523221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>
                <a:solidFill>
                  <a:srgbClr val="0545B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관리도란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종류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/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관리도의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활용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7608" y="363432"/>
            <a:ext cx="2880040" cy="983002"/>
            <a:chOff x="407608" y="363432"/>
            <a:chExt cx="288004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관리도란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바른고딕" pitchFamily="50" charset="-127"/>
                  <a:ea typeface="나눔바른고딕" pitchFamily="50" charset="-127"/>
                </a:rPr>
                <a:t>이상상태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 판정기준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9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654</Words>
  <Application>Microsoft Office PowerPoint</Application>
  <PresentationFormat>와이드스크린</PresentationFormat>
  <Paragraphs>159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a뉴굴림1</vt:lpstr>
      <vt:lpstr>Arial</vt:lpstr>
      <vt:lpstr>210 나무고딕 R</vt:lpstr>
      <vt:lpstr>나눔바른고딕</vt:lpstr>
      <vt:lpstr>나눔바른고딕 Light</vt:lpstr>
      <vt:lpstr>Office 테마</vt:lpstr>
      <vt:lpstr>PowerPoint 프레젠테이션</vt:lpstr>
      <vt:lpstr>PowerPoint 프레젠테이션</vt:lpstr>
      <vt:lpstr>관리도란 / 관리도의 종류 / 관리도의 활용</vt:lpstr>
      <vt:lpstr>관리도란 / 관리도의 종류 / 관리도의 활용</vt:lpstr>
      <vt:lpstr>관리도란 / 관리도의 종류 / 관리도의 활용</vt:lpstr>
      <vt:lpstr>관리도란 / 관리도의 종류 / 관리도의 활용</vt:lpstr>
      <vt:lpstr>관리도란 / 관리도의 종류 / 관리도의 활용</vt:lpstr>
      <vt:lpstr>PowerPoint 프레젠테이션</vt:lpstr>
      <vt:lpstr>관리도란 / 관리도의 종류 / 관리도의 활용</vt:lpstr>
      <vt:lpstr>관리도란 / 관리도의 종류 / 관리도의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김상균</dc:creator>
  <cp:lastModifiedBy>Windows 사용자</cp:lastModifiedBy>
  <cp:revision>357</cp:revision>
  <dcterms:created xsi:type="dcterms:W3CDTF">2016-11-21T05:43:02Z</dcterms:created>
  <dcterms:modified xsi:type="dcterms:W3CDTF">2018-07-22T04:14:41Z</dcterms:modified>
</cp:coreProperties>
</file>