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6" r:id="rId1"/>
  </p:sldMasterIdLst>
  <p:notesMasterIdLst>
    <p:notesMasterId r:id="rId26"/>
  </p:notesMasterIdLst>
  <p:handoutMasterIdLst>
    <p:handoutMasterId r:id="rId27"/>
  </p:handoutMasterIdLst>
  <p:sldIdLst>
    <p:sldId id="269" r:id="rId2"/>
    <p:sldId id="258" r:id="rId3"/>
    <p:sldId id="257" r:id="rId4"/>
    <p:sldId id="331" r:id="rId5"/>
    <p:sldId id="317" r:id="rId6"/>
    <p:sldId id="316" r:id="rId7"/>
    <p:sldId id="318" r:id="rId8"/>
    <p:sldId id="324" r:id="rId9"/>
    <p:sldId id="304" r:id="rId10"/>
    <p:sldId id="319" r:id="rId11"/>
    <p:sldId id="320" r:id="rId12"/>
    <p:sldId id="323" r:id="rId13"/>
    <p:sldId id="325" r:id="rId14"/>
    <p:sldId id="328" r:id="rId15"/>
    <p:sldId id="329" r:id="rId16"/>
    <p:sldId id="321" r:id="rId17"/>
    <p:sldId id="307" r:id="rId18"/>
    <p:sldId id="310" r:id="rId19"/>
    <p:sldId id="309" r:id="rId20"/>
    <p:sldId id="311" r:id="rId21"/>
    <p:sldId id="312" r:id="rId22"/>
    <p:sldId id="313" r:id="rId23"/>
    <p:sldId id="330" r:id="rId24"/>
    <p:sldId id="261" r:id="rId25"/>
  </p:sldIdLst>
  <p:sldSz cx="9144000" cy="6858000" type="screen4x3"/>
  <p:notesSz cx="9144000" cy="6858000"/>
  <p:embeddedFontLst>
    <p:embeddedFont>
      <p:font typeface="맑은 고딕" panose="020B0503020000020004" pitchFamily="50" charset="-127"/>
      <p:regular r:id="rId28"/>
      <p:bold r:id="rId29"/>
    </p:embeddedFont>
    <p:embeddedFont>
      <p:font typeface="Calibri" panose="020F0502020204030204" pitchFamily="34" charset="0"/>
      <p:regular r:id="rId30"/>
      <p:bold r:id="rId31"/>
      <p:italic r:id="rId32"/>
      <p:boldItalic r:id="rId33"/>
    </p:embeddedFont>
    <p:embeddedFont>
      <p:font typeface="Cambria Math" panose="02040503050406030204" pitchFamily="18" charset="0"/>
      <p:regular r:id="rId34"/>
    </p:embeddedFont>
    <p:embeddedFont>
      <p:font typeface="나눔바른고딕" panose="020B0600000101010101" charset="-127"/>
      <p:regular r:id="rId35"/>
      <p:bold r:id="rId36"/>
    </p:embeddedFont>
    <p:embeddedFont>
      <p:font typeface="Cooper Black" panose="0208090404030B020404" pitchFamily="18" charset="0"/>
      <p:regular r:id="rId3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98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pos="514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95D9"/>
    <a:srgbClr val="443DCF"/>
    <a:srgbClr val="6B6B6B"/>
    <a:srgbClr val="E7E6E6"/>
    <a:srgbClr val="D0CECE"/>
    <a:srgbClr val="BFBFBF"/>
    <a:srgbClr val="FFFFFF"/>
    <a:srgbClr val="0B55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662" y="114"/>
      </p:cViewPr>
      <p:guideLst>
        <p:guide orient="horz" pos="1298"/>
        <p:guide pos="2880"/>
        <p:guide pos="5148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119" d="100"/>
          <a:sy n="119" d="100"/>
        </p:scale>
        <p:origin x="220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35F091-2C9B-4E07-999F-DFC4120B252F}" type="datetimeFigureOut">
              <a:rPr lang="ko-KR" altLang="en-US" smtClean="0">
                <a:latin typeface="나눔바른고딕" panose="020B0600000101010101" charset="-127"/>
                <a:ea typeface="나눔바른고딕" panose="020B0600000101010101" charset="-127"/>
              </a:rPr>
              <a:t>2018-07-06</a:t>
            </a:fld>
            <a:endParaRPr lang="ko-KR" altLang="en-US" dirty="0"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579E2A-AFC5-4EA4-A027-5B748D131E0E}" type="slidenum">
              <a:rPr lang="ko-KR" altLang="en-US" smtClean="0">
                <a:latin typeface="나눔바른고딕" panose="020B0600000101010101" charset="-127"/>
                <a:ea typeface="나눔바른고딕" panose="020B0600000101010101" charset="-127"/>
              </a:rPr>
              <a:t>‹#›</a:t>
            </a:fld>
            <a:endParaRPr lang="ko-KR" altLang="en-US" dirty="0"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79457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나눔바른고딕" panose="020B0600000101010101" charset="-127"/>
                <a:ea typeface="나눔바른고딕" panose="020B0600000101010101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나눔바른고딕" panose="020B0600000101010101" charset="-127"/>
                <a:ea typeface="나눔바른고딕" panose="020B0600000101010101" charset="-127"/>
              </a:defRPr>
            </a:lvl1pPr>
          </a:lstStyle>
          <a:p>
            <a:fld id="{1A569083-0542-44AA-BF14-068ED58DA415}" type="datetimeFigureOut">
              <a:rPr lang="ko-KR" altLang="en-US" smtClean="0"/>
              <a:pPr/>
              <a:t>2018-07-06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나눔바른고딕" panose="020B0600000101010101" charset="-127"/>
                <a:ea typeface="나눔바른고딕" panose="020B0600000101010101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나눔바른고딕" panose="020B0600000101010101" charset="-127"/>
                <a:ea typeface="나눔바른고딕" panose="020B0600000101010101" charset="-127"/>
              </a:defRPr>
            </a:lvl1pPr>
          </a:lstStyle>
          <a:p>
            <a:r>
              <a:rPr lang="en-US" altLang="ko-KR" dirty="0" smtClean="0"/>
              <a:t>ML lab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1664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나눔바른고딕" panose="020B0600000101010101" charset="-127"/>
        <a:ea typeface="나눔바른고딕" panose="020B0600000101010101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나눔바른고딕" panose="020B0600000101010101" charset="-127"/>
        <a:ea typeface="나눔바른고딕" panose="020B0600000101010101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나눔바른고딕" panose="020B0600000101010101" charset="-127"/>
        <a:ea typeface="나눔바른고딕" panose="020B0600000101010101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나눔바른고딕" panose="020B0600000101010101" charset="-127"/>
        <a:ea typeface="나눔바른고딕" panose="020B0600000101010101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나눔바른고딕" panose="020B0600000101010101" charset="-127"/>
        <a:ea typeface="나눔바른고딕" panose="020B0600000101010101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028950" y="857250"/>
            <a:ext cx="3086100" cy="23145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577C7F-F375-4F96-946C-DD852CCDD26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43119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ML lab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96386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ML lab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89385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03</a:t>
            </a:r>
            <a:r>
              <a:rPr lang="en-US" altLang="ko-KR" baseline="0" dirty="0" smtClean="0"/>
              <a:t> RESULT</a:t>
            </a:r>
          </a:p>
          <a:p>
            <a:r>
              <a:rPr lang="ko-KR" altLang="en-US" baseline="0" dirty="0" smtClean="0"/>
              <a:t>파트의 첫 슬라이드로 하면 어떨까</a:t>
            </a:r>
            <a:r>
              <a:rPr lang="en-US" altLang="ko-KR" baseline="0" dirty="0" smtClean="0"/>
              <a:t>??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ML lab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93060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ML lab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40617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ML lab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57718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ML lab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63922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ML lab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2768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ML lab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66558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ML lab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9916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ML lab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17204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ML lab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3855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첫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32224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68059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나머지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3543300" y="636804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Cooper Black" panose="0208090404030B020404" pitchFamily="18" charset="0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8F63A3B-78C7-47BE-AE5E-E10140E04643}" type="slidenum">
              <a:rPr lang="en-US" sz="1400" smtClean="0">
                <a:solidFill>
                  <a:srgbClr val="6B6B6B"/>
                </a:solidFill>
                <a:latin typeface="나눔바른고딕" panose="020B0600000101010101" charset="-127"/>
                <a:ea typeface="나눔바른고딕" panose="020B0600000101010101" charset="-127"/>
              </a:rPr>
              <a:pPr/>
              <a:t>‹#›</a:t>
            </a:fld>
            <a:endParaRPr lang="en-US" sz="1400" dirty="0">
              <a:solidFill>
                <a:srgbClr val="6B6B6B"/>
              </a:solidFill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8880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7428418" y="6368049"/>
            <a:ext cx="1594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oper Black" panose="0208090404030B020404" pitchFamily="18" charset="0"/>
                <a:ea typeface="나눔바른고딕" panose="020B0600000101010101" charset="-127"/>
              </a:rPr>
              <a:t>DKU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oper Black" panose="0208090404030B020404" pitchFamily="18" charset="0"/>
                <a:ea typeface="나눔바른고딕" panose="020B0600000101010101" charset="-127"/>
              </a:rPr>
              <a:t>MLlab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oper Black" panose="0208090404030B020404" pitchFamily="18" charset="0"/>
                <a:ea typeface="나눔바른고딕" panose="020B0600000101010101" charset="-127"/>
              </a:rPr>
              <a:t>.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Cooper Black" panose="0208090404030B020404" pitchFamily="18" charset="0"/>
              <a:ea typeface="나눔바른고딕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4322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9" r:id="rId2"/>
    <p:sldLayoutId id="2147483668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17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9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5453742" y="4926480"/>
            <a:ext cx="1656000" cy="0"/>
          </a:xfrm>
          <a:prstGeom prst="line">
            <a:avLst/>
          </a:prstGeom>
          <a:ln w="76200">
            <a:solidFill>
              <a:srgbClr val="443DC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106541" y="4926480"/>
            <a:ext cx="3348000" cy="0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3108392" y="1830022"/>
            <a:ext cx="3996000" cy="0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2124544" y="1830022"/>
            <a:ext cx="1656000" cy="0"/>
          </a:xfrm>
          <a:prstGeom prst="line">
            <a:avLst/>
          </a:prstGeom>
          <a:ln w="76200">
            <a:solidFill>
              <a:srgbClr val="443DC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4770837" y="4926480"/>
            <a:ext cx="1656000" cy="0"/>
          </a:xfrm>
          <a:prstGeom prst="line">
            <a:avLst/>
          </a:prstGeom>
          <a:ln w="76200">
            <a:solidFill>
              <a:srgbClr val="9A95D9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56016" y="2134959"/>
            <a:ext cx="705007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0000101010101" charset="-127"/>
                <a:ea typeface="나눔바른고딕" panose="020B0600000101010101" charset="-127"/>
              </a:rPr>
              <a:t>JinnieNet</a:t>
            </a:r>
            <a:r>
              <a:rPr lang="en-US" altLang="ko-KR" sz="5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0000101010101" charset="-127"/>
                <a:ea typeface="나눔바른고딕" panose="020B0600000101010101" charset="-127"/>
              </a:rPr>
              <a:t>: </a:t>
            </a:r>
          </a:p>
          <a:p>
            <a:pPr algn="ctr"/>
            <a:r>
              <a:rPr lang="en-US" altLang="ko-KR" sz="36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0000101010101" charset="-127"/>
                <a:ea typeface="나눔바른고딕" panose="020B0600000101010101" charset="-127"/>
              </a:rPr>
              <a:t>A Weight Estimation Based </a:t>
            </a:r>
            <a:r>
              <a:rPr lang="en-US" altLang="ko-KR" sz="3600" b="1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0000101010101" charset="-127"/>
                <a:ea typeface="나눔바른고딕" panose="020B0600000101010101" charset="-127"/>
              </a:rPr>
              <a:t>Denoising</a:t>
            </a:r>
            <a:r>
              <a:rPr lang="en-US" altLang="ko-KR" sz="36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0000101010101" charset="-127"/>
                <a:ea typeface="나눔바른고딕" panose="020B0600000101010101" charset="-127"/>
              </a:rPr>
              <a:t> </a:t>
            </a:r>
            <a:r>
              <a:rPr lang="en-US" altLang="ko-KR" sz="3600" b="1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0000101010101" charset="-127"/>
                <a:ea typeface="나눔바른고딕" panose="020B0600000101010101" charset="-127"/>
              </a:rPr>
              <a:t>Autoencoder</a:t>
            </a:r>
            <a:r>
              <a:rPr lang="en-US" altLang="ko-KR" sz="36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0000101010101" charset="-127"/>
                <a:ea typeface="나눔바른고딕" panose="020B0600000101010101" charset="-127"/>
              </a:rPr>
              <a:t> for Effective Collaborative Filtering</a:t>
            </a:r>
            <a:endParaRPr lang="ko-KR" altLang="en-US" sz="36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69507" y="4981109"/>
            <a:ext cx="51348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바른고딕" panose="020B0600000101010101" charset="-127"/>
                <a:ea typeface="나눔바른고딕" panose="020B0600000101010101" charset="-127"/>
              </a:rPr>
              <a:t>단국대학교 김현진</a:t>
            </a:r>
            <a:r>
              <a:rPr lang="en-US" altLang="ko-KR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바른고딕" panose="020B0600000101010101" charset="-127"/>
                <a:ea typeface="나눔바른고딕" panose="020B0600000101010101" charset="-127"/>
              </a:rPr>
              <a:t>, </a:t>
            </a:r>
            <a:r>
              <a:rPr lang="ko-KR" altLang="en-US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바른고딕" panose="020B0600000101010101" charset="-127"/>
                <a:ea typeface="나눔바른고딕" panose="020B0600000101010101" charset="-127"/>
              </a:rPr>
              <a:t>신동진</a:t>
            </a:r>
            <a:r>
              <a:rPr lang="en-US" altLang="ko-KR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바른고딕" panose="020B0600000101010101" charset="-127"/>
                <a:ea typeface="나눔바른고딕" panose="020B0600000101010101" charset="-127"/>
              </a:rPr>
              <a:t>, </a:t>
            </a:r>
            <a:r>
              <a:rPr lang="ko-KR" altLang="en-US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바른고딕" panose="020B0600000101010101" charset="-127"/>
                <a:ea typeface="나눔바른고딕" panose="020B0600000101010101" charset="-127"/>
              </a:rPr>
              <a:t>신원용</a:t>
            </a:r>
            <a:r>
              <a:rPr lang="en-US" altLang="ko-KR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바른고딕" panose="020B0600000101010101" charset="-127"/>
                <a:ea typeface="나눔바른고딕" panose="020B0600000101010101" charset="-127"/>
              </a:rPr>
              <a:t>, </a:t>
            </a:r>
            <a:r>
              <a:rPr lang="ko-KR" altLang="en-US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바른고딕" panose="020B0600000101010101" charset="-127"/>
                <a:ea typeface="나눔바른고딕" panose="020B0600000101010101" charset="-127"/>
              </a:rPr>
              <a:t>황창하</a:t>
            </a:r>
            <a:endParaRPr lang="ko-KR" altLang="en-US" sz="2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6544" y="1080378"/>
            <a:ext cx="1674000" cy="640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446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520079" y="286756"/>
            <a:ext cx="1642700" cy="0"/>
            <a:chOff x="455014" y="1097280"/>
            <a:chExt cx="1642700" cy="0"/>
          </a:xfrm>
        </p:grpSpPr>
        <p:cxnSp>
          <p:nvCxnSpPr>
            <p:cNvPr id="10" name="직선 연결선 9"/>
            <p:cNvCxnSpPr/>
            <p:nvPr/>
          </p:nvCxnSpPr>
          <p:spPr>
            <a:xfrm>
              <a:off x="455014" y="109728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>
              <a:off x="878348" y="1097280"/>
              <a:ext cx="360000" cy="0"/>
            </a:xfrm>
            <a:prstGeom prst="line">
              <a:avLst/>
            </a:prstGeom>
            <a:ln w="44450" cap="rnd">
              <a:solidFill>
                <a:srgbClr val="9A95D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1310148" y="109728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1737714" y="109728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/>
          <p:cNvSpPr txBox="1"/>
          <p:nvPr/>
        </p:nvSpPr>
        <p:spPr>
          <a:xfrm>
            <a:off x="395978" y="441073"/>
            <a:ext cx="12057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pc="300" dirty="0" smtClean="0">
                <a:solidFill>
                  <a:srgbClr val="443DC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DAE</a:t>
            </a:r>
            <a:endParaRPr lang="ko-KR" altLang="en-US" sz="3600" b="1" spc="300" dirty="0">
              <a:solidFill>
                <a:srgbClr val="443DC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95978" y="1272518"/>
            <a:ext cx="773403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b="1" dirty="0" err="1" smtClean="0">
                <a:latin typeface="나눔바른고딕" panose="020B0600000101010101" charset="-127"/>
                <a:ea typeface="나눔바른고딕" panose="020B0600000101010101" charset="-127"/>
              </a:rPr>
              <a:t>Autoencoder</a:t>
            </a:r>
            <a:r>
              <a:rPr lang="en-US" altLang="ko-KR" b="1" dirty="0" smtClean="0">
                <a:latin typeface="나눔바른고딕" panose="020B0600000101010101" charset="-127"/>
                <a:ea typeface="나눔바른고딕" panose="020B0600000101010101" charset="-127"/>
              </a:rPr>
              <a:t>(AE)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나눔바른고딕" panose="020B0600000101010101" charset="-127"/>
                <a:ea typeface="나눔바른고딕" panose="020B0600000101010101" charset="-127"/>
              </a:rPr>
              <a:t>An unsupervised neural network model generating a latent space that represent input vector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나눔바른고딕" panose="020B0600000101010101" charset="-127"/>
                <a:ea typeface="나눔바른고딕" panose="020B0600000101010101" charset="-127"/>
              </a:rPr>
              <a:t>It is usually used for data </a:t>
            </a:r>
            <a:r>
              <a:rPr lang="en-US" altLang="ko-KR" dirty="0" err="1" smtClean="0">
                <a:latin typeface="나눔바른고딕" panose="020B0600000101010101" charset="-127"/>
                <a:ea typeface="나눔바른고딕" panose="020B0600000101010101" charset="-127"/>
              </a:rPr>
              <a:t>denoising</a:t>
            </a:r>
            <a:r>
              <a:rPr lang="en-US" altLang="ko-KR" dirty="0" smtClean="0">
                <a:latin typeface="나눔바른고딕" panose="020B0600000101010101" charset="-127"/>
                <a:ea typeface="나눔바른고딕" panose="020B0600000101010101" charset="-127"/>
              </a:rPr>
              <a:t> or data embedding</a:t>
            </a:r>
            <a:endParaRPr lang="en-US" altLang="ko-KR" b="1" dirty="0"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1630426" y="2718665"/>
            <a:ext cx="793649" cy="2798655"/>
          </a:xfrm>
          <a:prstGeom prst="round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타원 1"/>
              <p:cNvSpPr/>
              <p:nvPr/>
            </p:nvSpPr>
            <p:spPr>
              <a:xfrm>
                <a:off x="1756324" y="2872082"/>
                <a:ext cx="540000" cy="54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latin typeface="나눔바른고딕" panose="020B0600000101010101" charset="-127"/>
                  <a:ea typeface="나눔바른고딕" panose="020B0600000101010101" charset="-127"/>
                </a:endParaRPr>
              </a:p>
            </p:txBody>
          </p:sp>
        </mc:Choice>
        <mc:Fallback xmlns="">
          <p:sp>
            <p:nvSpPr>
              <p:cNvPr id="2" name="타원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6324" y="2872082"/>
                <a:ext cx="540000" cy="540000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타원 17"/>
              <p:cNvSpPr/>
              <p:nvPr/>
            </p:nvSpPr>
            <p:spPr>
              <a:xfrm>
                <a:off x="1756324" y="3524177"/>
                <a:ext cx="540000" cy="54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latin typeface="나눔바른고딕" panose="020B0600000101010101" charset="-127"/>
                  <a:ea typeface="나눔바른고딕" panose="020B0600000101010101" charset="-127"/>
                </a:endParaRPr>
              </a:p>
            </p:txBody>
          </p:sp>
        </mc:Choice>
        <mc:Fallback xmlns="">
          <p:sp>
            <p:nvSpPr>
              <p:cNvPr id="18" name="타원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6324" y="3524177"/>
                <a:ext cx="540000" cy="540000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타원 18"/>
              <p:cNvSpPr/>
              <p:nvPr/>
            </p:nvSpPr>
            <p:spPr>
              <a:xfrm>
                <a:off x="1756324" y="4176272"/>
                <a:ext cx="540000" cy="54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latin typeface="나눔바른고딕" panose="020B0600000101010101" charset="-127"/>
                  <a:ea typeface="나눔바른고딕" panose="020B0600000101010101" charset="-127"/>
                </a:endParaRPr>
              </a:p>
            </p:txBody>
          </p:sp>
        </mc:Choice>
        <mc:Fallback xmlns="">
          <p:sp>
            <p:nvSpPr>
              <p:cNvPr id="19" name="타원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6324" y="4176272"/>
                <a:ext cx="540000" cy="540000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타원 19"/>
              <p:cNvSpPr/>
              <p:nvPr/>
            </p:nvSpPr>
            <p:spPr>
              <a:xfrm>
                <a:off x="1756324" y="4828367"/>
                <a:ext cx="540000" cy="54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latin typeface="나눔바른고딕" panose="020B0600000101010101" charset="-127"/>
                  <a:ea typeface="나눔바른고딕" panose="020B0600000101010101" charset="-127"/>
                </a:endParaRPr>
              </a:p>
            </p:txBody>
          </p:sp>
        </mc:Choice>
        <mc:Fallback xmlns="">
          <p:sp>
            <p:nvSpPr>
              <p:cNvPr id="20" name="타원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6324" y="4828367"/>
                <a:ext cx="540000" cy="540000"/>
              </a:xfrm>
              <a:prstGeom prst="ellipse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모서리가 둥근 직사각형 20"/>
          <p:cNvSpPr/>
          <p:nvPr/>
        </p:nvSpPr>
        <p:spPr>
          <a:xfrm>
            <a:off x="6727688" y="2718665"/>
            <a:ext cx="793649" cy="2798655"/>
          </a:xfrm>
          <a:prstGeom prst="round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타원 21"/>
              <p:cNvSpPr/>
              <p:nvPr/>
            </p:nvSpPr>
            <p:spPr>
              <a:xfrm>
                <a:off x="6853586" y="2872082"/>
                <a:ext cx="540000" cy="54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latin typeface="나눔바른고딕" panose="020B0600000101010101" charset="-127"/>
                  <a:ea typeface="나눔바른고딕" panose="020B0600000101010101" charset="-127"/>
                </a:endParaRPr>
              </a:p>
            </p:txBody>
          </p:sp>
        </mc:Choice>
        <mc:Fallback xmlns="">
          <p:sp>
            <p:nvSpPr>
              <p:cNvPr id="22" name="타원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3586" y="2872082"/>
                <a:ext cx="540000" cy="540000"/>
              </a:xfrm>
              <a:prstGeom prst="ellipse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타원 22"/>
              <p:cNvSpPr/>
              <p:nvPr/>
            </p:nvSpPr>
            <p:spPr>
              <a:xfrm>
                <a:off x="6853586" y="3524177"/>
                <a:ext cx="540000" cy="54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latin typeface="나눔바른고딕" panose="020B0600000101010101" charset="-127"/>
                  <a:ea typeface="나눔바른고딕" panose="020B0600000101010101" charset="-127"/>
                </a:endParaRPr>
              </a:p>
            </p:txBody>
          </p:sp>
        </mc:Choice>
        <mc:Fallback xmlns="">
          <p:sp>
            <p:nvSpPr>
              <p:cNvPr id="23" name="타원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3586" y="3524177"/>
                <a:ext cx="540000" cy="540000"/>
              </a:xfrm>
              <a:prstGeom prst="ellipse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타원 23"/>
              <p:cNvSpPr/>
              <p:nvPr/>
            </p:nvSpPr>
            <p:spPr>
              <a:xfrm>
                <a:off x="6853586" y="4176272"/>
                <a:ext cx="540000" cy="54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latin typeface="나눔바른고딕" panose="020B0600000101010101" charset="-127"/>
                  <a:ea typeface="나눔바른고딕" panose="020B0600000101010101" charset="-127"/>
                </a:endParaRPr>
              </a:p>
            </p:txBody>
          </p:sp>
        </mc:Choice>
        <mc:Fallback xmlns="">
          <p:sp>
            <p:nvSpPr>
              <p:cNvPr id="24" name="타원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3586" y="4176272"/>
                <a:ext cx="540000" cy="540000"/>
              </a:xfrm>
              <a:prstGeom prst="ellipse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타원 24"/>
              <p:cNvSpPr/>
              <p:nvPr/>
            </p:nvSpPr>
            <p:spPr>
              <a:xfrm>
                <a:off x="6853586" y="4828367"/>
                <a:ext cx="540000" cy="54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latin typeface="나눔바른고딕" panose="020B0600000101010101" charset="-127"/>
                  <a:ea typeface="나눔바른고딕" panose="020B0600000101010101" charset="-127"/>
                </a:endParaRPr>
              </a:p>
            </p:txBody>
          </p:sp>
        </mc:Choice>
        <mc:Fallback xmlns="">
          <p:sp>
            <p:nvSpPr>
              <p:cNvPr id="25" name="타원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3586" y="4828367"/>
                <a:ext cx="540000" cy="540000"/>
              </a:xfrm>
              <a:prstGeom prst="ellipse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모서리가 둥근 직사각형 25"/>
          <p:cNvSpPr/>
          <p:nvPr/>
        </p:nvSpPr>
        <p:spPr>
          <a:xfrm>
            <a:off x="4179057" y="3412082"/>
            <a:ext cx="793649" cy="1416285"/>
          </a:xfrm>
          <a:prstGeom prst="round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타원 28"/>
              <p:cNvSpPr/>
              <p:nvPr/>
            </p:nvSpPr>
            <p:spPr>
              <a:xfrm>
                <a:off x="4304955" y="3524177"/>
                <a:ext cx="540000" cy="540000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latin typeface="나눔바른고딕" panose="020B0600000101010101" charset="-127"/>
                  <a:ea typeface="나눔바른고딕" panose="020B0600000101010101" charset="-127"/>
                </a:endParaRPr>
              </a:p>
            </p:txBody>
          </p:sp>
        </mc:Choice>
        <mc:Fallback xmlns="">
          <p:sp>
            <p:nvSpPr>
              <p:cNvPr id="29" name="타원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4955" y="3524177"/>
                <a:ext cx="540000" cy="540000"/>
              </a:xfrm>
              <a:prstGeom prst="ellipse">
                <a:avLst/>
              </a:prstGeom>
              <a:blipFill rotWithShape="0">
                <a:blip r:embed="rId11"/>
                <a:stretch>
                  <a:fillRect/>
                </a:stretch>
              </a:blipFill>
              <a:ln>
                <a:solidFill>
                  <a:schemeClr val="accent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타원 29"/>
              <p:cNvSpPr/>
              <p:nvPr/>
            </p:nvSpPr>
            <p:spPr>
              <a:xfrm>
                <a:off x="4304955" y="4176272"/>
                <a:ext cx="540000" cy="540000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latin typeface="나눔바른고딕" panose="020B0600000101010101" charset="-127"/>
                  <a:ea typeface="나눔바른고딕" panose="020B0600000101010101" charset="-127"/>
                </a:endParaRPr>
              </a:p>
            </p:txBody>
          </p:sp>
        </mc:Choice>
        <mc:Fallback xmlns="">
          <p:sp>
            <p:nvSpPr>
              <p:cNvPr id="30" name="타원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4955" y="4176272"/>
                <a:ext cx="540000" cy="540000"/>
              </a:xfrm>
              <a:prstGeom prst="ellipse">
                <a:avLst/>
              </a:prstGeom>
              <a:blipFill rotWithShape="0">
                <a:blip r:embed="rId12"/>
                <a:stretch>
                  <a:fillRect/>
                </a:stretch>
              </a:blipFill>
              <a:ln>
                <a:solidFill>
                  <a:schemeClr val="accent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직사각형 31"/>
              <p:cNvSpPr/>
              <p:nvPr/>
            </p:nvSpPr>
            <p:spPr>
              <a:xfrm>
                <a:off x="1658342" y="5517321"/>
                <a:ext cx="735963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fontAlgn="base"/>
                <a:r>
                  <a:rPr lang="en-US" altLang="ko-KR" b="1" dirty="0" smtClean="0">
                    <a:latin typeface="나눔바른고딕" panose="020B0600000101010101" charset="-127"/>
                    <a:ea typeface="나눔바른고딕" panose="020B0600000101010101" charset="-127"/>
                  </a:rPr>
                  <a:t>Input</a:t>
                </a:r>
              </a:p>
              <a:p>
                <a:pPr fontAlgn="base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b="1" dirty="0">
                  <a:latin typeface="나눔바른고딕" panose="020B0600000101010101" charset="-127"/>
                  <a:ea typeface="나눔바른고딕" panose="020B0600000101010101" charset="-127"/>
                </a:endParaRPr>
              </a:p>
            </p:txBody>
          </p:sp>
        </mc:Choice>
        <mc:Fallback xmlns="">
          <p:sp>
            <p:nvSpPr>
              <p:cNvPr id="32" name="직사각형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8342" y="5517321"/>
                <a:ext cx="735963" cy="646331"/>
              </a:xfrm>
              <a:prstGeom prst="rect">
                <a:avLst/>
              </a:prstGeom>
              <a:blipFill rotWithShape="0">
                <a:blip r:embed="rId13"/>
                <a:stretch>
                  <a:fillRect l="-6612" t="-4717" r="-7438" b="-66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직사각형 32"/>
              <p:cNvSpPr/>
              <p:nvPr/>
            </p:nvSpPr>
            <p:spPr>
              <a:xfrm>
                <a:off x="6685979" y="5517321"/>
                <a:ext cx="955145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fontAlgn="base"/>
                <a:r>
                  <a:rPr lang="en-US" altLang="ko-KR" b="1" dirty="0" smtClean="0">
                    <a:latin typeface="나눔바른고딕" panose="020B0600000101010101" charset="-127"/>
                    <a:ea typeface="나눔바른고딕" panose="020B0600000101010101" charset="-127"/>
                  </a:rPr>
                  <a:t>Output</a:t>
                </a:r>
              </a:p>
              <a:p>
                <a:pPr fontAlgn="base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b="1" dirty="0">
                  <a:latin typeface="나눔바른고딕" panose="020B0600000101010101" charset="-127"/>
                  <a:ea typeface="나눔바른고딕" panose="020B0600000101010101" charset="-127"/>
                </a:endParaRPr>
              </a:p>
            </p:txBody>
          </p:sp>
        </mc:Choice>
        <mc:Fallback xmlns="">
          <p:sp>
            <p:nvSpPr>
              <p:cNvPr id="33" name="직사각형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5979" y="5517321"/>
                <a:ext cx="955145" cy="646331"/>
              </a:xfrm>
              <a:prstGeom prst="rect">
                <a:avLst/>
              </a:prstGeom>
              <a:blipFill rotWithShape="0">
                <a:blip r:embed="rId14"/>
                <a:stretch>
                  <a:fillRect l="-5769" t="-4717" r="-3846" b="-66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직사각형 33"/>
              <p:cNvSpPr/>
              <p:nvPr/>
            </p:nvSpPr>
            <p:spPr>
              <a:xfrm>
                <a:off x="4177203" y="4828367"/>
                <a:ext cx="883683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fontAlgn="base"/>
                <a:r>
                  <a:rPr lang="en-US" altLang="ko-KR" b="1" dirty="0" smtClean="0">
                    <a:latin typeface="나눔바른고딕" panose="020B0600000101010101" charset="-127"/>
                    <a:ea typeface="나눔바른고딕" panose="020B0600000101010101" charset="-127"/>
                  </a:rPr>
                  <a:t>Latent</a:t>
                </a:r>
              </a:p>
              <a:p>
                <a:pPr fontAlgn="base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𝒁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b="1" dirty="0">
                  <a:latin typeface="나눔바른고딕" panose="020B0600000101010101" charset="-127"/>
                  <a:ea typeface="나눔바른고딕" panose="020B0600000101010101" charset="-127"/>
                </a:endParaRPr>
              </a:p>
            </p:txBody>
          </p:sp>
        </mc:Choice>
        <mc:Fallback xmlns="">
          <p:sp>
            <p:nvSpPr>
              <p:cNvPr id="34" name="직사각형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7203" y="4828367"/>
                <a:ext cx="883683" cy="646331"/>
              </a:xfrm>
              <a:prstGeom prst="rect">
                <a:avLst/>
              </a:prstGeom>
              <a:blipFill rotWithShape="0">
                <a:blip r:embed="rId15"/>
                <a:stretch>
                  <a:fillRect l="-5517" t="-4717" r="-3448" b="-66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직선 연결선 4"/>
          <p:cNvCxnSpPr>
            <a:endCxn id="29" idx="2"/>
          </p:cNvCxnSpPr>
          <p:nvPr/>
        </p:nvCxnSpPr>
        <p:spPr>
          <a:xfrm>
            <a:off x="2296324" y="3142082"/>
            <a:ext cx="2008631" cy="65209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2" idx="6"/>
            <a:endCxn id="30" idx="2"/>
          </p:cNvCxnSpPr>
          <p:nvPr/>
        </p:nvCxnSpPr>
        <p:spPr>
          <a:xfrm>
            <a:off x="2296324" y="3142082"/>
            <a:ext cx="2008631" cy="130419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stCxn id="18" idx="6"/>
            <a:endCxn id="29" idx="2"/>
          </p:cNvCxnSpPr>
          <p:nvPr/>
        </p:nvCxnSpPr>
        <p:spPr>
          <a:xfrm>
            <a:off x="2296324" y="3794177"/>
            <a:ext cx="200863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stCxn id="18" idx="6"/>
            <a:endCxn id="30" idx="2"/>
          </p:cNvCxnSpPr>
          <p:nvPr/>
        </p:nvCxnSpPr>
        <p:spPr>
          <a:xfrm>
            <a:off x="2296324" y="3794177"/>
            <a:ext cx="2008631" cy="65209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stCxn id="19" idx="6"/>
            <a:endCxn id="29" idx="2"/>
          </p:cNvCxnSpPr>
          <p:nvPr/>
        </p:nvCxnSpPr>
        <p:spPr>
          <a:xfrm flipV="1">
            <a:off x="2296324" y="3794177"/>
            <a:ext cx="2008631" cy="65209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>
            <a:stCxn id="19" idx="6"/>
            <a:endCxn id="30" idx="2"/>
          </p:cNvCxnSpPr>
          <p:nvPr/>
        </p:nvCxnSpPr>
        <p:spPr>
          <a:xfrm>
            <a:off x="2296324" y="4446272"/>
            <a:ext cx="200863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20" idx="6"/>
            <a:endCxn id="29" idx="2"/>
          </p:cNvCxnSpPr>
          <p:nvPr/>
        </p:nvCxnSpPr>
        <p:spPr>
          <a:xfrm flipV="1">
            <a:off x="2296324" y="3794177"/>
            <a:ext cx="2008631" cy="130419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stCxn id="20" idx="6"/>
            <a:endCxn id="30" idx="2"/>
          </p:cNvCxnSpPr>
          <p:nvPr/>
        </p:nvCxnSpPr>
        <p:spPr>
          <a:xfrm flipV="1">
            <a:off x="2296324" y="4446272"/>
            <a:ext cx="2008631" cy="65209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>
            <a:stCxn id="29" idx="6"/>
            <a:endCxn id="22" idx="2"/>
          </p:cNvCxnSpPr>
          <p:nvPr/>
        </p:nvCxnSpPr>
        <p:spPr>
          <a:xfrm flipV="1">
            <a:off x="4844955" y="3142082"/>
            <a:ext cx="2008631" cy="65209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>
            <a:stCxn id="29" idx="6"/>
            <a:endCxn id="23" idx="2"/>
          </p:cNvCxnSpPr>
          <p:nvPr/>
        </p:nvCxnSpPr>
        <p:spPr>
          <a:xfrm>
            <a:off x="4844955" y="3794177"/>
            <a:ext cx="200863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>
            <a:stCxn id="29" idx="6"/>
            <a:endCxn id="24" idx="2"/>
          </p:cNvCxnSpPr>
          <p:nvPr/>
        </p:nvCxnSpPr>
        <p:spPr>
          <a:xfrm>
            <a:off x="4844955" y="3794177"/>
            <a:ext cx="2008631" cy="65209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>
            <a:stCxn id="29" idx="6"/>
            <a:endCxn id="25" idx="2"/>
          </p:cNvCxnSpPr>
          <p:nvPr/>
        </p:nvCxnSpPr>
        <p:spPr>
          <a:xfrm>
            <a:off x="4844955" y="3794177"/>
            <a:ext cx="2008631" cy="130419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>
            <a:stCxn id="30" idx="6"/>
            <a:endCxn id="22" idx="2"/>
          </p:cNvCxnSpPr>
          <p:nvPr/>
        </p:nvCxnSpPr>
        <p:spPr>
          <a:xfrm flipV="1">
            <a:off x="4844955" y="3142082"/>
            <a:ext cx="2008631" cy="130419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>
            <a:stCxn id="30" idx="6"/>
            <a:endCxn id="23" idx="2"/>
          </p:cNvCxnSpPr>
          <p:nvPr/>
        </p:nvCxnSpPr>
        <p:spPr>
          <a:xfrm flipV="1">
            <a:off x="4844955" y="3794177"/>
            <a:ext cx="2008631" cy="65209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>
            <a:stCxn id="30" idx="6"/>
            <a:endCxn id="25" idx="2"/>
          </p:cNvCxnSpPr>
          <p:nvPr/>
        </p:nvCxnSpPr>
        <p:spPr>
          <a:xfrm>
            <a:off x="4844955" y="4446272"/>
            <a:ext cx="2008631" cy="65209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>
            <a:stCxn id="30" idx="6"/>
            <a:endCxn id="24" idx="2"/>
          </p:cNvCxnSpPr>
          <p:nvPr/>
        </p:nvCxnSpPr>
        <p:spPr>
          <a:xfrm>
            <a:off x="4844955" y="4446272"/>
            <a:ext cx="200863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11908" y="6619269"/>
            <a:ext cx="91440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>
                <a:latin typeface="나눔바른고딕" panose="020B0600000101010101" charset="-127"/>
                <a:ea typeface="나눔바른고딕" panose="020B0600000101010101" charset="-127"/>
              </a:rPr>
              <a:t>Source: M. A. Kramer, “</a:t>
            </a:r>
            <a:r>
              <a:rPr lang="en-US" altLang="ko-KR" sz="1000" dirty="0" err="1" smtClean="0">
                <a:latin typeface="나눔바른고딕" panose="020B0600000101010101" charset="-127"/>
                <a:ea typeface="나눔바른고딕" panose="020B0600000101010101" charset="-127"/>
              </a:rPr>
              <a:t>Autoassociative</a:t>
            </a:r>
            <a:r>
              <a:rPr lang="en-US" altLang="ko-KR" sz="1000" dirty="0" smtClean="0">
                <a:latin typeface="나눔바른고딕" panose="020B0600000101010101" charset="-127"/>
                <a:ea typeface="나눔바른고딕" panose="020B0600000101010101" charset="-127"/>
              </a:rPr>
              <a:t> neural networks”</a:t>
            </a:r>
            <a:endParaRPr lang="ko-KR" altLang="en-US" sz="1000" dirty="0"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6996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8" name="직사각형 47"/>
              <p:cNvSpPr/>
              <p:nvPr/>
            </p:nvSpPr>
            <p:spPr>
              <a:xfrm>
                <a:off x="6685980" y="5517321"/>
                <a:ext cx="964198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fontAlgn="base"/>
                <a:r>
                  <a:rPr lang="en-US" altLang="ko-KR" b="1" dirty="0" smtClean="0">
                    <a:latin typeface="나눔바른고딕" panose="020B0600000101010101" charset="-127"/>
                    <a:ea typeface="나눔바른고딕" panose="020B0600000101010101" charset="-127"/>
                  </a:rPr>
                  <a:t>Output</a:t>
                </a:r>
              </a:p>
              <a:p>
                <a:pPr fontAlgn="base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b="1" dirty="0">
                  <a:latin typeface="나눔바른고딕" panose="020B0600000101010101" charset="-127"/>
                  <a:ea typeface="나눔바른고딕" panose="020B0600000101010101" charset="-127"/>
                </a:endParaRPr>
              </a:p>
            </p:txBody>
          </p:sp>
        </mc:Choice>
        <mc:Fallback xmlns="">
          <p:sp>
            <p:nvSpPr>
              <p:cNvPr id="48" name="직사각형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5980" y="5517321"/>
                <a:ext cx="964198" cy="646331"/>
              </a:xfrm>
              <a:prstGeom prst="rect">
                <a:avLst/>
              </a:prstGeom>
              <a:blipFill rotWithShape="0">
                <a:blip r:embed="rId3"/>
                <a:stretch>
                  <a:fillRect l="-5696" t="-4717" r="-2532" b="-66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그룹 8"/>
          <p:cNvGrpSpPr/>
          <p:nvPr/>
        </p:nvGrpSpPr>
        <p:grpSpPr>
          <a:xfrm>
            <a:off x="520079" y="286756"/>
            <a:ext cx="1642700" cy="0"/>
            <a:chOff x="455014" y="1097280"/>
            <a:chExt cx="1642700" cy="0"/>
          </a:xfrm>
        </p:grpSpPr>
        <p:cxnSp>
          <p:nvCxnSpPr>
            <p:cNvPr id="10" name="직선 연결선 9"/>
            <p:cNvCxnSpPr/>
            <p:nvPr/>
          </p:nvCxnSpPr>
          <p:spPr>
            <a:xfrm>
              <a:off x="455014" y="109728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>
              <a:off x="878348" y="1097280"/>
              <a:ext cx="360000" cy="0"/>
            </a:xfrm>
            <a:prstGeom prst="line">
              <a:avLst/>
            </a:prstGeom>
            <a:ln w="44450" cap="rnd">
              <a:solidFill>
                <a:srgbClr val="9A95D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1310148" y="109728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1737714" y="109728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/>
          <p:cNvSpPr txBox="1"/>
          <p:nvPr/>
        </p:nvSpPr>
        <p:spPr>
          <a:xfrm>
            <a:off x="395978" y="441073"/>
            <a:ext cx="12057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pc="300" dirty="0" smtClean="0">
                <a:solidFill>
                  <a:srgbClr val="443DC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DAE</a:t>
            </a:r>
            <a:endParaRPr lang="ko-KR" altLang="en-US" sz="3600" b="1" spc="300" dirty="0">
              <a:solidFill>
                <a:srgbClr val="443DC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95978" y="1272518"/>
            <a:ext cx="790982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b="1" dirty="0" err="1" smtClean="0">
                <a:latin typeface="나눔바른고딕" panose="020B0600000101010101" charset="-127"/>
                <a:ea typeface="나눔바른고딕" panose="020B0600000101010101" charset="-127"/>
              </a:rPr>
              <a:t>Denoising</a:t>
            </a:r>
            <a:r>
              <a:rPr lang="en-US" altLang="ko-KR" b="1" dirty="0" smtClean="0">
                <a:latin typeface="나눔바른고딕" panose="020B0600000101010101" charset="-127"/>
                <a:ea typeface="나눔바른고딕" panose="020B0600000101010101" charset="-127"/>
              </a:rPr>
              <a:t> </a:t>
            </a:r>
            <a:r>
              <a:rPr lang="en-US" altLang="ko-KR" b="1" dirty="0" err="1" smtClean="0">
                <a:latin typeface="나눔바른고딕" panose="020B0600000101010101" charset="-127"/>
                <a:ea typeface="나눔바른고딕" panose="020B0600000101010101" charset="-127"/>
              </a:rPr>
              <a:t>AutoEncoder</a:t>
            </a:r>
            <a:r>
              <a:rPr lang="en-US" altLang="ko-KR" b="1" dirty="0" smtClean="0">
                <a:latin typeface="나눔바른고딕" panose="020B0600000101010101" charset="-127"/>
                <a:ea typeface="나눔바른고딕" panose="020B0600000101010101" charset="-127"/>
              </a:rPr>
              <a:t>(DAE)</a:t>
            </a:r>
            <a:r>
              <a:rPr lang="en-US" altLang="ko-KR" dirty="0" smtClean="0">
                <a:latin typeface="나눔바른고딕" panose="020B0600000101010101" charset="-127"/>
                <a:ea typeface="나눔바른고딕" panose="020B0600000101010101" charset="-127"/>
              </a:rPr>
              <a:t> 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바른고딕" panose="020B0600000101010101" charset="-127"/>
                <a:ea typeface="나눔바른고딕" panose="020B0600000101010101" charset="-127"/>
              </a:rPr>
              <a:t>A</a:t>
            </a:r>
            <a:r>
              <a:rPr lang="en-US" altLang="ko-KR" dirty="0" smtClean="0">
                <a:latin typeface="나눔바른고딕" panose="020B0600000101010101" charset="-127"/>
                <a:ea typeface="나눔바른고딕" panose="020B0600000101010101" charset="-127"/>
              </a:rPr>
              <a:t> type of AE</a:t>
            </a:r>
            <a:endParaRPr lang="en-US" altLang="ko-KR" dirty="0">
              <a:latin typeface="나눔바른고딕" panose="020B0600000101010101" charset="-127"/>
              <a:ea typeface="나눔바른고딕" panose="020B0600000101010101" charset="-127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나눔바른고딕" panose="020B0600000101010101" charset="-127"/>
                <a:ea typeface="나눔바른고딕" panose="020B0600000101010101" charset="-127"/>
              </a:rPr>
              <a:t>It is known as a efficient model for sparse input data and is trained with partially masked input vector</a:t>
            </a:r>
            <a:endParaRPr lang="en-US" altLang="ko-KR" b="1" dirty="0"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1630425" y="2718665"/>
            <a:ext cx="793649" cy="2798655"/>
          </a:xfrm>
          <a:prstGeom prst="round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타원 1"/>
              <p:cNvSpPr/>
              <p:nvPr/>
            </p:nvSpPr>
            <p:spPr>
              <a:xfrm>
                <a:off x="1756323" y="2872082"/>
                <a:ext cx="540000" cy="54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latin typeface="나눔바른고딕" panose="020B0600000101010101" charset="-127"/>
                  <a:ea typeface="나눔바른고딕" panose="020B0600000101010101" charset="-127"/>
                </a:endParaRPr>
              </a:p>
            </p:txBody>
          </p:sp>
        </mc:Choice>
        <mc:Fallback xmlns="">
          <p:sp>
            <p:nvSpPr>
              <p:cNvPr id="2" name="타원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6323" y="2872082"/>
                <a:ext cx="540000" cy="540000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타원 17"/>
              <p:cNvSpPr/>
              <p:nvPr/>
            </p:nvSpPr>
            <p:spPr>
              <a:xfrm>
                <a:off x="1756323" y="3524177"/>
                <a:ext cx="540000" cy="54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latin typeface="나눔바른고딕" panose="020B0600000101010101" charset="-127"/>
                  <a:ea typeface="나눔바른고딕" panose="020B0600000101010101" charset="-127"/>
                </a:endParaRPr>
              </a:p>
            </p:txBody>
          </p:sp>
        </mc:Choice>
        <mc:Fallback xmlns="">
          <p:sp>
            <p:nvSpPr>
              <p:cNvPr id="18" name="타원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6323" y="3524177"/>
                <a:ext cx="540000" cy="540000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타원 18"/>
              <p:cNvSpPr/>
              <p:nvPr/>
            </p:nvSpPr>
            <p:spPr>
              <a:xfrm>
                <a:off x="1756323" y="4176272"/>
                <a:ext cx="540000" cy="54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latin typeface="나눔바른고딕" panose="020B0600000101010101" charset="-127"/>
                  <a:ea typeface="나눔바른고딕" panose="020B0600000101010101" charset="-127"/>
                </a:endParaRPr>
              </a:p>
            </p:txBody>
          </p:sp>
        </mc:Choice>
        <mc:Fallback xmlns="">
          <p:sp>
            <p:nvSpPr>
              <p:cNvPr id="19" name="타원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6323" y="4176272"/>
                <a:ext cx="540000" cy="540000"/>
              </a:xfrm>
              <a:prstGeom prst="ellipse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타원 19"/>
              <p:cNvSpPr/>
              <p:nvPr/>
            </p:nvSpPr>
            <p:spPr>
              <a:xfrm>
                <a:off x="1756323" y="4828367"/>
                <a:ext cx="540000" cy="54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latin typeface="나눔바른고딕" panose="020B0600000101010101" charset="-127"/>
                  <a:ea typeface="나눔바른고딕" panose="020B0600000101010101" charset="-127"/>
                </a:endParaRPr>
              </a:p>
            </p:txBody>
          </p:sp>
        </mc:Choice>
        <mc:Fallback xmlns="">
          <p:sp>
            <p:nvSpPr>
              <p:cNvPr id="20" name="타원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6323" y="4828367"/>
                <a:ext cx="540000" cy="540000"/>
              </a:xfrm>
              <a:prstGeom prst="ellipse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모서리가 둥근 직사각형 20"/>
          <p:cNvSpPr/>
          <p:nvPr/>
        </p:nvSpPr>
        <p:spPr>
          <a:xfrm>
            <a:off x="6727687" y="2718665"/>
            <a:ext cx="793649" cy="2798655"/>
          </a:xfrm>
          <a:prstGeom prst="round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타원 21"/>
              <p:cNvSpPr/>
              <p:nvPr/>
            </p:nvSpPr>
            <p:spPr>
              <a:xfrm>
                <a:off x="6853585" y="2872082"/>
                <a:ext cx="540000" cy="54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latin typeface="나눔바른고딕" panose="020B0600000101010101" charset="-127"/>
                  <a:ea typeface="나눔바른고딕" panose="020B0600000101010101" charset="-127"/>
                </a:endParaRPr>
              </a:p>
            </p:txBody>
          </p:sp>
        </mc:Choice>
        <mc:Fallback xmlns="">
          <p:sp>
            <p:nvSpPr>
              <p:cNvPr id="22" name="타원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3585" y="2872082"/>
                <a:ext cx="540000" cy="540000"/>
              </a:xfrm>
              <a:prstGeom prst="ellipse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타원 22"/>
              <p:cNvSpPr/>
              <p:nvPr/>
            </p:nvSpPr>
            <p:spPr>
              <a:xfrm>
                <a:off x="6853585" y="3524177"/>
                <a:ext cx="540000" cy="54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latin typeface="나눔바른고딕" panose="020B0600000101010101" charset="-127"/>
                  <a:ea typeface="나눔바른고딕" panose="020B0600000101010101" charset="-127"/>
                </a:endParaRPr>
              </a:p>
            </p:txBody>
          </p:sp>
        </mc:Choice>
        <mc:Fallback xmlns="">
          <p:sp>
            <p:nvSpPr>
              <p:cNvPr id="23" name="타원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3585" y="3524177"/>
                <a:ext cx="540000" cy="540000"/>
              </a:xfrm>
              <a:prstGeom prst="ellipse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타원 23"/>
              <p:cNvSpPr/>
              <p:nvPr/>
            </p:nvSpPr>
            <p:spPr>
              <a:xfrm>
                <a:off x="6853585" y="4176272"/>
                <a:ext cx="540000" cy="54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latin typeface="나눔바른고딕" panose="020B0600000101010101" charset="-127"/>
                  <a:ea typeface="나눔바른고딕" panose="020B0600000101010101" charset="-127"/>
                </a:endParaRPr>
              </a:p>
            </p:txBody>
          </p:sp>
        </mc:Choice>
        <mc:Fallback xmlns="">
          <p:sp>
            <p:nvSpPr>
              <p:cNvPr id="24" name="타원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3585" y="4176272"/>
                <a:ext cx="540000" cy="540000"/>
              </a:xfrm>
              <a:prstGeom prst="ellipse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타원 24"/>
              <p:cNvSpPr/>
              <p:nvPr/>
            </p:nvSpPr>
            <p:spPr>
              <a:xfrm>
                <a:off x="6853585" y="4828367"/>
                <a:ext cx="540000" cy="54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latin typeface="나눔바른고딕" panose="020B0600000101010101" charset="-127"/>
                  <a:ea typeface="나눔바른고딕" panose="020B0600000101010101" charset="-127"/>
                </a:endParaRPr>
              </a:p>
            </p:txBody>
          </p:sp>
        </mc:Choice>
        <mc:Fallback xmlns="">
          <p:sp>
            <p:nvSpPr>
              <p:cNvPr id="25" name="타원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3585" y="4828367"/>
                <a:ext cx="540000" cy="540000"/>
              </a:xfrm>
              <a:prstGeom prst="ellipse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모서리가 둥근 직사각형 25"/>
          <p:cNvSpPr/>
          <p:nvPr/>
        </p:nvSpPr>
        <p:spPr>
          <a:xfrm>
            <a:off x="4179056" y="3412082"/>
            <a:ext cx="793649" cy="1416285"/>
          </a:xfrm>
          <a:prstGeom prst="round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타원 28"/>
              <p:cNvSpPr/>
              <p:nvPr/>
            </p:nvSpPr>
            <p:spPr>
              <a:xfrm>
                <a:off x="4304954" y="3524177"/>
                <a:ext cx="540000" cy="540000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latin typeface="나눔바른고딕" panose="020B0600000101010101" charset="-127"/>
                  <a:ea typeface="나눔바른고딕" panose="020B0600000101010101" charset="-127"/>
                </a:endParaRPr>
              </a:p>
            </p:txBody>
          </p:sp>
        </mc:Choice>
        <mc:Fallback xmlns="">
          <p:sp>
            <p:nvSpPr>
              <p:cNvPr id="29" name="타원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4954" y="3524177"/>
                <a:ext cx="540000" cy="540000"/>
              </a:xfrm>
              <a:prstGeom prst="ellipse">
                <a:avLst/>
              </a:prstGeom>
              <a:blipFill rotWithShape="0">
                <a:blip r:embed="rId12"/>
                <a:stretch>
                  <a:fillRect/>
                </a:stretch>
              </a:blipFill>
              <a:ln>
                <a:solidFill>
                  <a:schemeClr val="accent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타원 29"/>
              <p:cNvSpPr/>
              <p:nvPr/>
            </p:nvSpPr>
            <p:spPr>
              <a:xfrm>
                <a:off x="4304954" y="4176272"/>
                <a:ext cx="540000" cy="540000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latin typeface="나눔바른고딕" panose="020B0600000101010101" charset="-127"/>
                  <a:ea typeface="나눔바른고딕" panose="020B0600000101010101" charset="-127"/>
                </a:endParaRPr>
              </a:p>
            </p:txBody>
          </p:sp>
        </mc:Choice>
        <mc:Fallback xmlns="">
          <p:sp>
            <p:nvSpPr>
              <p:cNvPr id="30" name="타원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4954" y="4176272"/>
                <a:ext cx="540000" cy="540000"/>
              </a:xfrm>
              <a:prstGeom prst="ellipse">
                <a:avLst/>
              </a:prstGeom>
              <a:blipFill rotWithShape="0">
                <a:blip r:embed="rId13"/>
                <a:stretch>
                  <a:fillRect/>
                </a:stretch>
              </a:blipFill>
              <a:ln>
                <a:solidFill>
                  <a:schemeClr val="accent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직선 연결선 4"/>
          <p:cNvCxnSpPr>
            <a:endCxn id="29" idx="2"/>
          </p:cNvCxnSpPr>
          <p:nvPr/>
        </p:nvCxnSpPr>
        <p:spPr>
          <a:xfrm>
            <a:off x="2296323" y="3142082"/>
            <a:ext cx="2008631" cy="65209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2" idx="6"/>
            <a:endCxn id="30" idx="2"/>
          </p:cNvCxnSpPr>
          <p:nvPr/>
        </p:nvCxnSpPr>
        <p:spPr>
          <a:xfrm>
            <a:off x="2296323" y="3142082"/>
            <a:ext cx="2008631" cy="130419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stCxn id="18" idx="6"/>
            <a:endCxn id="29" idx="2"/>
          </p:cNvCxnSpPr>
          <p:nvPr/>
        </p:nvCxnSpPr>
        <p:spPr>
          <a:xfrm>
            <a:off x="2296323" y="3794177"/>
            <a:ext cx="200863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stCxn id="18" idx="6"/>
            <a:endCxn id="30" idx="2"/>
          </p:cNvCxnSpPr>
          <p:nvPr/>
        </p:nvCxnSpPr>
        <p:spPr>
          <a:xfrm>
            <a:off x="2296323" y="3794177"/>
            <a:ext cx="2008631" cy="65209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stCxn id="19" idx="6"/>
            <a:endCxn id="29" idx="2"/>
          </p:cNvCxnSpPr>
          <p:nvPr/>
        </p:nvCxnSpPr>
        <p:spPr>
          <a:xfrm flipV="1">
            <a:off x="2296323" y="3794177"/>
            <a:ext cx="2008631" cy="65209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>
            <a:stCxn id="19" idx="6"/>
            <a:endCxn id="30" idx="2"/>
          </p:cNvCxnSpPr>
          <p:nvPr/>
        </p:nvCxnSpPr>
        <p:spPr>
          <a:xfrm>
            <a:off x="2296323" y="4446272"/>
            <a:ext cx="200863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20" idx="6"/>
            <a:endCxn id="29" idx="2"/>
          </p:cNvCxnSpPr>
          <p:nvPr/>
        </p:nvCxnSpPr>
        <p:spPr>
          <a:xfrm flipV="1">
            <a:off x="2296323" y="3794177"/>
            <a:ext cx="2008631" cy="130419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stCxn id="20" idx="6"/>
            <a:endCxn id="30" idx="2"/>
          </p:cNvCxnSpPr>
          <p:nvPr/>
        </p:nvCxnSpPr>
        <p:spPr>
          <a:xfrm flipV="1">
            <a:off x="2296323" y="4446272"/>
            <a:ext cx="2008631" cy="65209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>
            <a:stCxn id="29" idx="6"/>
            <a:endCxn id="22" idx="2"/>
          </p:cNvCxnSpPr>
          <p:nvPr/>
        </p:nvCxnSpPr>
        <p:spPr>
          <a:xfrm flipV="1">
            <a:off x="4844954" y="3142082"/>
            <a:ext cx="2008631" cy="65209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>
            <a:stCxn id="29" idx="6"/>
            <a:endCxn id="23" idx="2"/>
          </p:cNvCxnSpPr>
          <p:nvPr/>
        </p:nvCxnSpPr>
        <p:spPr>
          <a:xfrm>
            <a:off x="4844954" y="3794177"/>
            <a:ext cx="200863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>
            <a:stCxn id="29" idx="6"/>
            <a:endCxn id="24" idx="2"/>
          </p:cNvCxnSpPr>
          <p:nvPr/>
        </p:nvCxnSpPr>
        <p:spPr>
          <a:xfrm>
            <a:off x="4844954" y="3794177"/>
            <a:ext cx="2008631" cy="65209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>
            <a:stCxn id="29" idx="6"/>
            <a:endCxn id="25" idx="2"/>
          </p:cNvCxnSpPr>
          <p:nvPr/>
        </p:nvCxnSpPr>
        <p:spPr>
          <a:xfrm>
            <a:off x="4844954" y="3794177"/>
            <a:ext cx="2008631" cy="130419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>
            <a:stCxn id="30" idx="6"/>
            <a:endCxn id="22" idx="2"/>
          </p:cNvCxnSpPr>
          <p:nvPr/>
        </p:nvCxnSpPr>
        <p:spPr>
          <a:xfrm flipV="1">
            <a:off x="4844954" y="3142082"/>
            <a:ext cx="2008631" cy="130419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>
            <a:stCxn id="30" idx="6"/>
            <a:endCxn id="23" idx="2"/>
          </p:cNvCxnSpPr>
          <p:nvPr/>
        </p:nvCxnSpPr>
        <p:spPr>
          <a:xfrm flipV="1">
            <a:off x="4844954" y="3794177"/>
            <a:ext cx="2008631" cy="65209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>
            <a:stCxn id="30" idx="6"/>
            <a:endCxn id="25" idx="2"/>
          </p:cNvCxnSpPr>
          <p:nvPr/>
        </p:nvCxnSpPr>
        <p:spPr>
          <a:xfrm>
            <a:off x="4844954" y="4446272"/>
            <a:ext cx="2008631" cy="65209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>
            <a:stCxn id="30" idx="6"/>
            <a:endCxn id="24" idx="2"/>
          </p:cNvCxnSpPr>
          <p:nvPr/>
        </p:nvCxnSpPr>
        <p:spPr>
          <a:xfrm>
            <a:off x="4844954" y="4446272"/>
            <a:ext cx="200863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곱셈 기호 3"/>
          <p:cNvSpPr/>
          <p:nvPr/>
        </p:nvSpPr>
        <p:spPr>
          <a:xfrm>
            <a:off x="1569123" y="2684881"/>
            <a:ext cx="914400" cy="914400"/>
          </a:xfrm>
          <a:prstGeom prst="mathMultiply">
            <a:avLst>
              <a:gd name="adj1" fmla="val 17695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sp>
        <p:nvSpPr>
          <p:cNvPr id="45" name="곱셈 기호 44"/>
          <p:cNvSpPr/>
          <p:nvPr/>
        </p:nvSpPr>
        <p:spPr>
          <a:xfrm>
            <a:off x="1576019" y="4641168"/>
            <a:ext cx="914400" cy="914400"/>
          </a:xfrm>
          <a:prstGeom prst="mathMultiply">
            <a:avLst>
              <a:gd name="adj1" fmla="val 17695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직사각형 45"/>
              <p:cNvSpPr/>
              <p:nvPr/>
            </p:nvSpPr>
            <p:spPr>
              <a:xfrm>
                <a:off x="943135" y="5539402"/>
                <a:ext cx="2166376" cy="8371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en-US" altLang="ko-KR" sz="1600" b="1" dirty="0" smtClean="0">
                    <a:latin typeface="나눔바른고딕" panose="020B0600000101010101" charset="-127"/>
                    <a:ea typeface="나눔바른고딕" panose="020B0600000101010101" charset="-127"/>
                  </a:rPr>
                  <a:t>Partially</a:t>
                </a:r>
              </a:p>
              <a:p>
                <a:pPr algn="ctr" fontAlgn="base"/>
                <a:r>
                  <a:rPr lang="en-US" altLang="ko-KR" sz="1600" b="1" dirty="0" smtClean="0">
                    <a:latin typeface="나눔바른고딕" panose="020B0600000101010101" charset="-127"/>
                    <a:ea typeface="나눔바른고딕" panose="020B0600000101010101" charset="-127"/>
                  </a:rPr>
                  <a:t>masked input</a:t>
                </a:r>
              </a:p>
              <a:p>
                <a:pPr algn="ctr" fontAlgn="base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1" i="0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̃"/>
                          <m:ctrlPr>
                            <a:rPr lang="en-US" altLang="ko-KR" sz="16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16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acc>
                      <m:r>
                        <a:rPr lang="en-US" altLang="ko-KR" sz="16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1600" b="1" dirty="0">
                  <a:latin typeface="나눔바른고딕" panose="020B0600000101010101" charset="-127"/>
                  <a:ea typeface="나눔바른고딕" panose="020B0600000101010101" charset="-127"/>
                </a:endParaRPr>
              </a:p>
            </p:txBody>
          </p:sp>
        </mc:Choice>
        <mc:Fallback xmlns="">
          <p:sp>
            <p:nvSpPr>
              <p:cNvPr id="46" name="직사각형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135" y="5539402"/>
                <a:ext cx="2166376" cy="837152"/>
              </a:xfrm>
              <a:prstGeom prst="rect">
                <a:avLst/>
              </a:prstGeom>
              <a:blipFill rotWithShape="0">
                <a:blip r:embed="rId14"/>
                <a:stretch>
                  <a:fillRect t="-1460" b="-292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직사각형 48"/>
              <p:cNvSpPr/>
              <p:nvPr/>
            </p:nvSpPr>
            <p:spPr>
              <a:xfrm>
                <a:off x="4177204" y="4828367"/>
                <a:ext cx="931984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fontAlgn="base"/>
                <a:r>
                  <a:rPr lang="en-US" altLang="ko-KR" b="1" dirty="0" smtClean="0">
                    <a:latin typeface="나눔바른고딕" panose="020B0600000101010101" charset="-127"/>
                    <a:ea typeface="나눔바른고딕" panose="020B0600000101010101" charset="-127"/>
                  </a:rPr>
                  <a:t>Latent</a:t>
                </a:r>
              </a:p>
              <a:p>
                <a:pPr fontAlgn="base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𝒁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b="1" dirty="0">
                  <a:latin typeface="나눔바른고딕" panose="020B0600000101010101" charset="-127"/>
                  <a:ea typeface="나눔바른고딕" panose="020B0600000101010101" charset="-127"/>
                </a:endParaRPr>
              </a:p>
            </p:txBody>
          </p:sp>
        </mc:Choice>
        <mc:Fallback xmlns="">
          <p:sp>
            <p:nvSpPr>
              <p:cNvPr id="49" name="직사각형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7204" y="4828367"/>
                <a:ext cx="931984" cy="646331"/>
              </a:xfrm>
              <a:prstGeom prst="rect">
                <a:avLst/>
              </a:prstGeom>
              <a:blipFill rotWithShape="0">
                <a:blip r:embed="rId15"/>
                <a:stretch>
                  <a:fillRect l="-5229" t="-4717" b="-66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직사각형 50"/>
          <p:cNvSpPr/>
          <p:nvPr/>
        </p:nvSpPr>
        <p:spPr>
          <a:xfrm>
            <a:off x="11908" y="6619269"/>
            <a:ext cx="91440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>
                <a:latin typeface="나눔바른고딕" panose="020B0600000101010101" charset="-127"/>
                <a:ea typeface="나눔바른고딕" panose="020B0600000101010101" charset="-127"/>
              </a:rPr>
              <a:t>Source: P. Vincent, H. </a:t>
            </a:r>
            <a:r>
              <a:rPr lang="en-US" altLang="ko-KR" sz="1000" dirty="0" err="1" smtClean="0">
                <a:latin typeface="나눔바른고딕" panose="020B0600000101010101" charset="-127"/>
                <a:ea typeface="나눔바른고딕" panose="020B0600000101010101" charset="-127"/>
              </a:rPr>
              <a:t>Larochelle</a:t>
            </a:r>
            <a:r>
              <a:rPr lang="en-US" altLang="ko-KR" sz="1000" dirty="0" smtClean="0">
                <a:latin typeface="나눔바른고딕" panose="020B0600000101010101" charset="-127"/>
                <a:ea typeface="나눔바른고딕" panose="020B0600000101010101" charset="-127"/>
              </a:rPr>
              <a:t>, Y. </a:t>
            </a:r>
            <a:r>
              <a:rPr lang="en-US" altLang="ko-KR" sz="1000" dirty="0" err="1" smtClean="0">
                <a:latin typeface="나눔바른고딕" panose="020B0600000101010101" charset="-127"/>
                <a:ea typeface="나눔바른고딕" panose="020B0600000101010101" charset="-127"/>
              </a:rPr>
              <a:t>Bengio</a:t>
            </a:r>
            <a:r>
              <a:rPr lang="en-US" altLang="ko-KR" sz="1000" dirty="0" smtClean="0">
                <a:latin typeface="나눔바른고딕" panose="020B0600000101010101" charset="-127"/>
                <a:ea typeface="나눔바른고딕" panose="020B0600000101010101" charset="-127"/>
              </a:rPr>
              <a:t> and P. A. </a:t>
            </a:r>
            <a:r>
              <a:rPr lang="en-US" altLang="ko-KR" sz="1000" dirty="0" err="1" smtClean="0">
                <a:latin typeface="나눔바른고딕" panose="020B0600000101010101" charset="-127"/>
                <a:ea typeface="나눔바른고딕" panose="020B0600000101010101" charset="-127"/>
              </a:rPr>
              <a:t>Manzagol</a:t>
            </a:r>
            <a:r>
              <a:rPr lang="en-US" altLang="ko-KR" sz="1000" dirty="0" smtClean="0">
                <a:latin typeface="나눔바른고딕" panose="020B0600000101010101" charset="-127"/>
                <a:ea typeface="나눔바른고딕" panose="020B0600000101010101" charset="-127"/>
              </a:rPr>
              <a:t>, “Extracting and composing robust features with </a:t>
            </a:r>
            <a:r>
              <a:rPr lang="en-US" altLang="ko-KR" sz="1000" dirty="0" err="1" smtClean="0">
                <a:latin typeface="나눔바른고딕" panose="020B0600000101010101" charset="-127"/>
                <a:ea typeface="나눔바른고딕" panose="020B0600000101010101" charset="-127"/>
              </a:rPr>
              <a:t>denoising</a:t>
            </a:r>
            <a:r>
              <a:rPr lang="en-US" altLang="ko-KR" sz="1000" dirty="0" smtClean="0">
                <a:latin typeface="나눔바른고딕" panose="020B0600000101010101" charset="-127"/>
                <a:ea typeface="나눔바른고딕" panose="020B0600000101010101" charset="-127"/>
              </a:rPr>
              <a:t> </a:t>
            </a:r>
            <a:r>
              <a:rPr lang="en-US" altLang="ko-KR" sz="1000" dirty="0" err="1" smtClean="0">
                <a:latin typeface="나눔바른고딕" panose="020B0600000101010101" charset="-127"/>
                <a:ea typeface="나눔바른고딕" panose="020B0600000101010101" charset="-127"/>
              </a:rPr>
              <a:t>autuencoders</a:t>
            </a:r>
            <a:r>
              <a:rPr lang="en-US" altLang="ko-KR" sz="1000" dirty="0" smtClean="0">
                <a:latin typeface="나눔바른고딕" panose="020B0600000101010101" charset="-127"/>
                <a:ea typeface="나눔바른고딕" panose="020B0600000101010101" charset="-127"/>
              </a:rPr>
              <a:t>”  </a:t>
            </a:r>
            <a:endParaRPr lang="ko-KR" altLang="en-US" sz="1000" dirty="0"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7414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 txBox="1">
            <a:spLocks/>
          </p:cNvSpPr>
          <p:nvPr/>
        </p:nvSpPr>
        <p:spPr>
          <a:xfrm>
            <a:off x="0" y="3145206"/>
            <a:ext cx="8066639" cy="504000"/>
          </a:xfrm>
          <a:prstGeom prst="rect">
            <a:avLst/>
          </a:prstGeom>
          <a:solidFill>
            <a:srgbClr val="9A95D9"/>
          </a:solidFill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3200" b="0" kern="1200">
                <a:solidFill>
                  <a:schemeClr val="bg1"/>
                </a:solidFill>
                <a:latin typeface="나눔바른고딕" panose="020B0600000101010101" charset="-127"/>
                <a:ea typeface="나눔바른고딕" panose="020B0600000101010101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480343" y="3151529"/>
            <a:ext cx="5586296" cy="465285"/>
          </a:xfrm>
          <a:prstGeom prst="rect">
            <a:avLst/>
          </a:prstGeom>
          <a:solidFill>
            <a:srgbClr val="9A9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sp>
        <p:nvSpPr>
          <p:cNvPr id="6" name="내용 개체 틀 3"/>
          <p:cNvSpPr txBox="1">
            <a:spLocks/>
          </p:cNvSpPr>
          <p:nvPr/>
        </p:nvSpPr>
        <p:spPr>
          <a:xfrm>
            <a:off x="1692999" y="3156481"/>
            <a:ext cx="6111396" cy="465285"/>
          </a:xfrm>
          <a:prstGeom prst="rect">
            <a:avLst/>
          </a:prstGeom>
          <a:solidFill>
            <a:srgbClr val="9A95D9"/>
          </a:solidFill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b="1" dirty="0" smtClean="0">
                <a:solidFill>
                  <a:schemeClr val="bg1"/>
                </a:solidFill>
                <a:latin typeface="나눔바른고딕" panose="020B0600000101010101" charset="-127"/>
                <a:ea typeface="나눔바른고딕" panose="020B0600000101010101" charset="-127"/>
              </a:rPr>
              <a:t> </a:t>
            </a:r>
            <a:r>
              <a:rPr lang="en-US" altLang="ko-KR" b="1" dirty="0" err="1" smtClean="0">
                <a:solidFill>
                  <a:schemeClr val="bg1"/>
                </a:solidFill>
                <a:latin typeface="나눔바른고딕" panose="020B0600000101010101" charset="-127"/>
                <a:ea typeface="나눔바른고딕" panose="020B0600000101010101" charset="-127"/>
              </a:rPr>
              <a:t>JinnieNet</a:t>
            </a:r>
            <a:endParaRPr lang="ko-KR" altLang="en-US" b="1" dirty="0">
              <a:solidFill>
                <a:schemeClr val="bg1"/>
              </a:solidFill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1692998" y="2469771"/>
            <a:ext cx="1442985" cy="9144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4400" b="1" dirty="0" smtClean="0">
                <a:latin typeface="나눔바른고딕" panose="020B0600000101010101" charset="-127"/>
                <a:ea typeface="나눔바른고딕" panose="020B0600000101010101" charset="-127"/>
              </a:rPr>
              <a:t>03</a:t>
            </a:r>
            <a:endParaRPr lang="ko-KR" altLang="en-US" sz="4400" b="1" dirty="0"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sp>
        <p:nvSpPr>
          <p:cNvPr id="8" name="내용 개체 틀 3"/>
          <p:cNvSpPr txBox="1">
            <a:spLocks/>
          </p:cNvSpPr>
          <p:nvPr/>
        </p:nvSpPr>
        <p:spPr>
          <a:xfrm>
            <a:off x="1" y="3147690"/>
            <a:ext cx="1692998" cy="504000"/>
          </a:xfrm>
          <a:prstGeom prst="rect">
            <a:avLst/>
          </a:prstGeom>
          <a:solidFill>
            <a:srgbClr val="443DCF"/>
          </a:solidFill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3200" b="0" kern="1200">
                <a:solidFill>
                  <a:schemeClr val="bg1"/>
                </a:solidFill>
                <a:latin typeface="나눔바른고딕" panose="020B0600000101010101" charset="-127"/>
                <a:ea typeface="나눔바른고딕" panose="020B0600000101010101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0398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/>
          <p:cNvGrpSpPr/>
          <p:nvPr/>
        </p:nvGrpSpPr>
        <p:grpSpPr>
          <a:xfrm>
            <a:off x="520079" y="289037"/>
            <a:ext cx="1642700" cy="6772"/>
            <a:chOff x="455014" y="1097280"/>
            <a:chExt cx="1642700" cy="6772"/>
          </a:xfrm>
        </p:grpSpPr>
        <p:cxnSp>
          <p:nvCxnSpPr>
            <p:cNvPr id="25" name="직선 연결선 24"/>
            <p:cNvCxnSpPr/>
            <p:nvPr/>
          </p:nvCxnSpPr>
          <p:spPr>
            <a:xfrm>
              <a:off x="455014" y="109728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1310148" y="1104052"/>
              <a:ext cx="360000" cy="0"/>
            </a:xfrm>
            <a:prstGeom prst="line">
              <a:avLst/>
            </a:prstGeom>
            <a:ln w="44450" cap="rnd">
              <a:solidFill>
                <a:srgbClr val="9A95D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878348" y="1104052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>
              <a:off x="1737714" y="109728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490974" y="1263375"/>
            <a:ext cx="84085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나눔바른고딕" panose="020B0600000101010101" charset="-127"/>
                <a:ea typeface="나눔바른고딕" panose="020B0600000101010101" charset="-127"/>
              </a:rPr>
              <a:t>Motivation</a:t>
            </a:r>
          </a:p>
          <a:p>
            <a:pPr fontAlgn="base"/>
            <a:r>
              <a:rPr lang="en-US" altLang="ko-KR" dirty="0" err="1" smtClean="0">
                <a:latin typeface="나눔바른고딕" panose="020B0600000101010101" charset="-127"/>
                <a:ea typeface="나눔바른고딕" panose="020B0600000101010101" charset="-127"/>
              </a:rPr>
              <a:t>Z.Qian’s</a:t>
            </a:r>
            <a:r>
              <a:rPr lang="en-US" altLang="ko-KR" dirty="0" smtClean="0">
                <a:latin typeface="나눔바른고딕" panose="020B0600000101010101" charset="-127"/>
                <a:ea typeface="나눔바른고딕" panose="020B0600000101010101" charset="-127"/>
              </a:rPr>
              <a:t> </a:t>
            </a:r>
            <a:r>
              <a:rPr lang="en-US" altLang="ko-KR" dirty="0">
                <a:latin typeface="나눔바른고딕" panose="020B0600000101010101" charset="-127"/>
                <a:ea typeface="나눔바른고딕" panose="020B0600000101010101" charset="-127"/>
              </a:rPr>
              <a:t>algorithm predicts a rating with weighted summation of neighbor’s average </a:t>
            </a:r>
            <a:r>
              <a:rPr lang="en-US" altLang="ko-KR" dirty="0" smtClean="0">
                <a:latin typeface="나눔바른고딕" panose="020B0600000101010101" charset="-127"/>
                <a:ea typeface="나눔바른고딕" panose="020B0600000101010101" charset="-127"/>
              </a:rPr>
              <a:t>ratings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95978" y="441073"/>
            <a:ext cx="816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300" dirty="0" err="1" smtClean="0">
                <a:solidFill>
                  <a:srgbClr val="443DC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JinnieNet</a:t>
            </a:r>
            <a:endParaRPr lang="ko-KR" altLang="en-US" sz="3600" b="1" spc="300" dirty="0">
              <a:solidFill>
                <a:srgbClr val="443DC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3187166"/>
              </p:ext>
            </p:extLst>
          </p:nvPr>
        </p:nvGraphicFramePr>
        <p:xfrm>
          <a:off x="590376" y="2638425"/>
          <a:ext cx="6073169" cy="33657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654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732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8732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8732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8732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88732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57589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b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       </a:t>
                      </a:r>
                      <a:r>
                        <a:rPr lang="en-US" altLang="ko-KR" sz="2000" b="0" baseline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        </a:t>
                      </a:r>
                      <a:r>
                        <a:rPr lang="en-US" altLang="ko-KR" sz="2000" b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Item</a:t>
                      </a:r>
                      <a:br>
                        <a:rPr lang="en-US" altLang="ko-KR" sz="2000" b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</a:br>
                      <a:r>
                        <a:rPr lang="en-US" altLang="ko-KR" sz="2000" b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user</a:t>
                      </a:r>
                      <a:endParaRPr lang="ko-KR" altLang="en-US" sz="2000" b="0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item</a:t>
                      </a:r>
                      <a:r>
                        <a:rPr lang="en-US" altLang="ko-KR" sz="1800" b="1" baseline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 </a:t>
                      </a:r>
                      <a:r>
                        <a:rPr lang="en-US" altLang="ko-KR" sz="1800" b="1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1</a:t>
                      </a:r>
                      <a:endParaRPr lang="ko-KR" altLang="en-US" sz="1800" b="1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item 2</a:t>
                      </a:r>
                      <a:endParaRPr lang="ko-KR" altLang="en-US" sz="1800" b="1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item 3</a:t>
                      </a:r>
                      <a:endParaRPr lang="ko-KR" altLang="en-US" sz="1800" b="1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item 4</a:t>
                      </a:r>
                      <a:endParaRPr lang="ko-KR" altLang="en-US" sz="1800" b="1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item 5</a:t>
                      </a:r>
                      <a:endParaRPr lang="ko-KR" altLang="en-US" sz="1800" b="1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3294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1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user</a:t>
                      </a:r>
                      <a:r>
                        <a:rPr lang="en-US" altLang="ko-KR" sz="1800" b="1" baseline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 </a:t>
                      </a:r>
                      <a:r>
                        <a:rPr lang="en-US" altLang="ko-KR" sz="1800" b="1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1</a:t>
                      </a:r>
                      <a:endParaRPr lang="ko-KR" altLang="en-US" sz="1800" b="1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5</a:t>
                      </a:r>
                      <a:endParaRPr lang="ko-KR" altLang="en-US" sz="2400" b="0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3</a:t>
                      </a:r>
                      <a:endParaRPr lang="ko-KR" altLang="en-US" sz="2400" b="0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4</a:t>
                      </a:r>
                      <a:endParaRPr lang="ko-KR" altLang="en-US" sz="2400" b="0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4</a:t>
                      </a:r>
                      <a:endParaRPr lang="ko-KR" altLang="en-US" sz="2400" b="0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?</a:t>
                      </a:r>
                      <a:endParaRPr lang="ko-KR" altLang="en-US" sz="2400" b="0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95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3294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1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user 2</a:t>
                      </a:r>
                      <a:endParaRPr lang="ko-KR" altLang="en-US" sz="1800" b="1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3</a:t>
                      </a:r>
                      <a:endParaRPr lang="ko-KR" altLang="en-US" sz="2400" b="0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1</a:t>
                      </a:r>
                      <a:endParaRPr lang="ko-KR" altLang="en-US" sz="2400" b="0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2</a:t>
                      </a:r>
                      <a:endParaRPr lang="ko-KR" altLang="en-US" sz="2400" b="0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2</a:t>
                      </a:r>
                      <a:endParaRPr lang="ko-KR" altLang="en-US" sz="2400" b="0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3</a:t>
                      </a:r>
                      <a:endParaRPr lang="ko-KR" altLang="en-US" sz="2400" b="0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3294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1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user 3</a:t>
                      </a:r>
                      <a:endParaRPr lang="ko-KR" altLang="en-US" sz="1800" b="1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4</a:t>
                      </a:r>
                      <a:endParaRPr lang="ko-KR" altLang="en-US" sz="2400" b="0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3</a:t>
                      </a:r>
                      <a:endParaRPr lang="ko-KR" altLang="en-US" sz="2400" b="0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4</a:t>
                      </a:r>
                      <a:endParaRPr lang="ko-KR" altLang="en-US" sz="2400" b="0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3</a:t>
                      </a:r>
                      <a:endParaRPr lang="ko-KR" altLang="en-US" sz="2400" b="0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5</a:t>
                      </a:r>
                      <a:endParaRPr lang="ko-KR" altLang="en-US" sz="2400" b="0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3294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1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user</a:t>
                      </a:r>
                      <a:r>
                        <a:rPr lang="en-US" altLang="ko-KR" sz="1800" b="1" baseline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 4 </a:t>
                      </a:r>
                      <a:endParaRPr lang="ko-KR" altLang="en-US" sz="1800" b="1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3</a:t>
                      </a:r>
                      <a:endParaRPr lang="ko-KR" altLang="en-US" sz="2400" b="0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3</a:t>
                      </a:r>
                      <a:endParaRPr lang="ko-KR" altLang="en-US" sz="2400" b="0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1</a:t>
                      </a:r>
                      <a:endParaRPr lang="ko-KR" altLang="en-US" sz="2400" b="0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5</a:t>
                      </a:r>
                      <a:endParaRPr lang="ko-KR" altLang="en-US" sz="2400" b="0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4</a:t>
                      </a:r>
                      <a:endParaRPr lang="ko-KR" altLang="en-US" sz="2400" b="0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3294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1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user 5</a:t>
                      </a:r>
                      <a:endParaRPr lang="ko-KR" altLang="en-US" sz="1800" b="1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1</a:t>
                      </a:r>
                      <a:endParaRPr lang="ko-KR" altLang="en-US" sz="2400" b="0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5</a:t>
                      </a:r>
                      <a:endParaRPr lang="ko-KR" altLang="en-US" sz="2400" b="0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5</a:t>
                      </a:r>
                      <a:endParaRPr lang="ko-KR" altLang="en-US" sz="2400" b="0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2</a:t>
                      </a:r>
                      <a:endParaRPr lang="ko-KR" altLang="en-US" sz="2400" b="0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1</a:t>
                      </a:r>
                      <a:endParaRPr lang="ko-KR" altLang="en-US" sz="2400" b="0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14" t="9819" r="81700" b="75563"/>
          <a:stretch/>
        </p:blipFill>
        <p:spPr>
          <a:xfrm>
            <a:off x="1589276" y="3360477"/>
            <a:ext cx="504825" cy="498232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724" t="30207" r="2990" b="54843"/>
          <a:stretch/>
        </p:blipFill>
        <p:spPr>
          <a:xfrm>
            <a:off x="1589275" y="4432443"/>
            <a:ext cx="514351" cy="491178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038" t="27276" r="18233" b="54723"/>
          <a:stretch/>
        </p:blipFill>
        <p:spPr>
          <a:xfrm>
            <a:off x="1589275" y="3899354"/>
            <a:ext cx="496880" cy="492344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51" t="29852" r="66643" b="54594"/>
          <a:stretch/>
        </p:blipFill>
        <p:spPr>
          <a:xfrm>
            <a:off x="1589275" y="4964366"/>
            <a:ext cx="505615" cy="504414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174" t="6100" r="2097" b="75725"/>
          <a:stretch/>
        </p:blipFill>
        <p:spPr>
          <a:xfrm>
            <a:off x="1589276" y="5501066"/>
            <a:ext cx="521566" cy="472926"/>
          </a:xfrm>
          <a:prstGeom prst="rect">
            <a:avLst/>
          </a:prstGeom>
        </p:spPr>
      </p:pic>
      <p:sp>
        <p:nvSpPr>
          <p:cNvPr id="38" name="직사각형 37"/>
          <p:cNvSpPr/>
          <p:nvPr/>
        </p:nvSpPr>
        <p:spPr>
          <a:xfrm>
            <a:off x="2224896" y="3351424"/>
            <a:ext cx="4429125" cy="517282"/>
          </a:xfrm>
          <a:prstGeom prst="rect">
            <a:avLst/>
          </a:prstGeom>
          <a:solidFill>
            <a:srgbClr val="9A95D9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776113" y="3340728"/>
            <a:ext cx="877903" cy="2651369"/>
          </a:xfrm>
          <a:prstGeom prst="rect">
            <a:avLst/>
          </a:prstGeom>
          <a:solidFill>
            <a:srgbClr val="9A95D9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/>
              <p:cNvSpPr/>
              <p:nvPr/>
            </p:nvSpPr>
            <p:spPr>
              <a:xfrm>
                <a:off x="6654016" y="3403529"/>
                <a:ext cx="1382430" cy="3929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𝑠𝑒𝑟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 1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ko-KR" altLang="en-US" dirty="0">
                  <a:latin typeface="나눔바른고딕" panose="020B0600000101010101" charset="-127"/>
                  <a:ea typeface="나눔바른고딕" panose="020B0600000101010101" charset="-127"/>
                </a:endParaRPr>
              </a:p>
            </p:txBody>
          </p:sp>
        </mc:Choice>
        <mc:Fallback xmlns="">
          <p:sp>
            <p:nvSpPr>
              <p:cNvPr id="4" name="직사각형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4016" y="3403529"/>
                <a:ext cx="1382430" cy="39299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직사각형 40"/>
              <p:cNvSpPr/>
              <p:nvPr/>
            </p:nvSpPr>
            <p:spPr>
              <a:xfrm>
                <a:off x="5776113" y="5973992"/>
                <a:ext cx="1985608" cy="3929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𝑖𝑡𝑒𝑚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 5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(1−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>
                  <a:latin typeface="나눔바른고딕" panose="020B0600000101010101" charset="-127"/>
                  <a:ea typeface="나눔바른고딕" panose="020B0600000101010101" charset="-127"/>
                </a:endParaRPr>
              </a:p>
            </p:txBody>
          </p:sp>
        </mc:Choice>
        <mc:Fallback xmlns="">
          <p:sp>
            <p:nvSpPr>
              <p:cNvPr id="41" name="직사각형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6113" y="5973992"/>
                <a:ext cx="1985608" cy="392993"/>
              </a:xfrm>
              <a:prstGeom prst="rect">
                <a:avLst/>
              </a:prstGeom>
              <a:blipFill rotWithShape="0">
                <a:blip r:embed="rId5"/>
                <a:stretch>
                  <a:fillRect b="-109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6768918" y="4365640"/>
                <a:ext cx="2194014" cy="923330"/>
              </a:xfrm>
              <a:prstGeom prst="rect">
                <a:avLst/>
              </a:prstGeom>
              <a:noFill/>
              <a:ln w="19050">
                <a:solidFill>
                  <a:srgbClr val="9A95D9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𝑢𝑠𝑒𝑟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 1</m:t>
                          </m:r>
                        </m:sub>
                      </m:sSub>
                      <m:r>
                        <a:rPr lang="en-US" altLang="ko-K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r>
                        <a:rPr lang="ko-KR" altLang="en-US" sz="2000" i="1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ko-KR" altLang="en-US" sz="2000" dirty="0">
                  <a:latin typeface="나눔바른고딕" panose="020B0600000101010101" charset="-127"/>
                  <a:ea typeface="나눔바른고딕" panose="020B0600000101010101" charset="-127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altLang="ko-KR" sz="20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𝑖𝑡𝑒𝑚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 5</m:t>
                          </m:r>
                        </m:sub>
                      </m:sSub>
                      <m:r>
                        <a:rPr lang="en-US" altLang="ko-K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(1−</m:t>
                      </m:r>
                      <m:r>
                        <a:rPr lang="ko-KR" altLang="en-US" sz="2000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000" dirty="0">
                  <a:latin typeface="나눔바른고딕" panose="020B0600000101010101" charset="-127"/>
                  <a:ea typeface="나눔바른고딕" panose="020B0600000101010101" charset="-127"/>
                </a:endParaRPr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8918" y="4365640"/>
                <a:ext cx="2194014" cy="923330"/>
              </a:xfrm>
              <a:prstGeom prst="rect">
                <a:avLst/>
              </a:prstGeom>
              <a:blipFill rotWithShape="0">
                <a:blip r:embed="rId6"/>
                <a:stretch>
                  <a:fillRect t="-7097" b="-8387"/>
                </a:stretch>
              </a:blipFill>
              <a:ln w="19050">
                <a:solidFill>
                  <a:srgbClr val="9A95D9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직사각형 43"/>
          <p:cNvSpPr/>
          <p:nvPr/>
        </p:nvSpPr>
        <p:spPr>
          <a:xfrm>
            <a:off x="11908" y="6619269"/>
            <a:ext cx="914400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>
                <a:latin typeface="나눔바른고딕" panose="020B0600000101010101" charset="-127"/>
                <a:ea typeface="나눔바른고딕" panose="020B0600000101010101" charset="-127"/>
              </a:rPr>
              <a:t>Source</a:t>
            </a:r>
            <a:r>
              <a:rPr lang="en-US" altLang="ko-KR" sz="1000" dirty="0">
                <a:latin typeface="나눔바른고딕" panose="020B0600000101010101" charset="-127"/>
                <a:ea typeface="나눔바른고딕" panose="020B0600000101010101" charset="-127"/>
              </a:rPr>
              <a:t>: Z. Qian, L. </a:t>
            </a:r>
            <a:r>
              <a:rPr lang="en-US" altLang="ko-KR" sz="1000" dirty="0" smtClean="0">
                <a:latin typeface="나눔바른고딕" panose="020B0600000101010101" charset="-127"/>
                <a:ea typeface="나눔바른고딕" panose="020B0600000101010101" charset="-127"/>
              </a:rPr>
              <a:t>Qing </a:t>
            </a:r>
            <a:r>
              <a:rPr lang="en-US" altLang="ko-KR" sz="1000" dirty="0">
                <a:latin typeface="나눔바른고딕" panose="020B0600000101010101" charset="-127"/>
                <a:ea typeface="나눔바른고딕" panose="020B0600000101010101" charset="-127"/>
              </a:rPr>
              <a:t>and Z. </a:t>
            </a:r>
            <a:r>
              <a:rPr lang="en-US" altLang="ko-KR" sz="1000" dirty="0" err="1" smtClean="0">
                <a:latin typeface="나눔바른고딕" panose="020B0600000101010101" charset="-127"/>
                <a:ea typeface="나눔바른고딕" panose="020B0600000101010101" charset="-127"/>
              </a:rPr>
              <a:t>Xue</a:t>
            </a:r>
            <a:r>
              <a:rPr lang="en-US" altLang="ko-KR" sz="1000" dirty="0" smtClean="0">
                <a:latin typeface="나눔바른고딕" panose="020B0600000101010101" charset="-127"/>
                <a:ea typeface="나눔바른고딕" panose="020B0600000101010101" charset="-127"/>
              </a:rPr>
              <a:t>, “</a:t>
            </a:r>
            <a:r>
              <a:rPr lang="en-US" altLang="ko-KR" sz="1000" dirty="0">
                <a:latin typeface="나눔바른고딕" panose="020B0600000101010101" charset="-127"/>
                <a:ea typeface="나눔바른고딕" panose="020B0600000101010101" charset="-127"/>
              </a:rPr>
              <a:t>A Collaborative Filtering Recommendation Algorithm based on Correlation and Improved Weighted Prediction </a:t>
            </a:r>
            <a:r>
              <a:rPr lang="en-US" altLang="ko-KR" sz="1000" dirty="0" smtClean="0">
                <a:latin typeface="나눔바른고딕" panose="020B0600000101010101" charset="-127"/>
                <a:ea typeface="나눔바른고딕" panose="020B0600000101010101" charset="-127"/>
              </a:rPr>
              <a:t>”  </a:t>
            </a:r>
            <a:endParaRPr lang="ko-KR" altLang="en-US" sz="1000" dirty="0"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5817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/>
          <p:cNvGrpSpPr/>
          <p:nvPr/>
        </p:nvGrpSpPr>
        <p:grpSpPr>
          <a:xfrm>
            <a:off x="520079" y="289037"/>
            <a:ext cx="1642700" cy="6772"/>
            <a:chOff x="455014" y="1097280"/>
            <a:chExt cx="1642700" cy="6772"/>
          </a:xfrm>
        </p:grpSpPr>
        <p:cxnSp>
          <p:nvCxnSpPr>
            <p:cNvPr id="25" name="직선 연결선 24"/>
            <p:cNvCxnSpPr/>
            <p:nvPr/>
          </p:nvCxnSpPr>
          <p:spPr>
            <a:xfrm>
              <a:off x="455014" y="109728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1310148" y="1104052"/>
              <a:ext cx="360000" cy="0"/>
            </a:xfrm>
            <a:prstGeom prst="line">
              <a:avLst/>
            </a:prstGeom>
            <a:ln w="44450" cap="rnd">
              <a:solidFill>
                <a:srgbClr val="9A95D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878348" y="1104052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>
              <a:off x="1737714" y="109728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490974" y="1263375"/>
            <a:ext cx="79260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>
                <a:latin typeface="나눔바른고딕" panose="020B0600000101010101" charset="-127"/>
                <a:ea typeface="나눔바른고딕" panose="020B0600000101010101" charset="-127"/>
              </a:rPr>
              <a:t>JinnieNet</a:t>
            </a:r>
            <a:r>
              <a:rPr lang="en-US" altLang="ko-KR" b="1" dirty="0" smtClean="0">
                <a:latin typeface="나눔바른고딕" panose="020B0600000101010101" charset="-127"/>
                <a:ea typeface="나눔바른고딕" panose="020B0600000101010101" charset="-127"/>
              </a:rPr>
              <a:t> Idea</a:t>
            </a:r>
          </a:p>
          <a:p>
            <a:pPr fontAlgn="base"/>
            <a:r>
              <a:rPr lang="en-US" altLang="ko-KR" dirty="0" smtClean="0">
                <a:latin typeface="나눔바른고딕" panose="020B0600000101010101" charset="-127"/>
                <a:ea typeface="나눔바른고딕" panose="020B0600000101010101" charset="-127"/>
              </a:rPr>
              <a:t>But in </a:t>
            </a:r>
            <a:r>
              <a:rPr lang="en-US" altLang="ko-KR" dirty="0" err="1" smtClean="0">
                <a:latin typeface="나눔바른고딕" panose="020B0600000101010101" charset="-127"/>
                <a:ea typeface="나눔바른고딕" panose="020B0600000101010101" charset="-127"/>
              </a:rPr>
              <a:t>JinnieNet</a:t>
            </a:r>
            <a:r>
              <a:rPr lang="en-US" altLang="ko-KR" dirty="0" smtClean="0">
                <a:latin typeface="나눔바른고딕" panose="020B0600000101010101" charset="-127"/>
                <a:ea typeface="나눔바른고딕" panose="020B0600000101010101" charset="-127"/>
              </a:rPr>
              <a:t>, these weights are trained as parameters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95978" y="441073"/>
            <a:ext cx="816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300" dirty="0" err="1" smtClean="0">
                <a:solidFill>
                  <a:srgbClr val="443DC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JinnieNet</a:t>
            </a:r>
            <a:endParaRPr lang="ko-KR" altLang="en-US" sz="3600" b="1" spc="300" dirty="0">
              <a:solidFill>
                <a:srgbClr val="443DC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2130482" y="2519419"/>
                <a:ext cx="4883035" cy="338554"/>
              </a:xfrm>
              <a:prstGeom prst="rect">
                <a:avLst/>
              </a:prstGeom>
              <a:noFill/>
              <a:ln w="19050">
                <a:solidFill>
                  <a:srgbClr val="9A95D9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sz="2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2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altLang="ko-KR" sz="2200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sub>
                      </m:sSub>
                      <m:r>
                        <a:rPr lang="en-US" altLang="ko-KR" sz="2200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ko-KR" altLang="en-US" sz="220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ko-KR" sz="2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ko-KR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ko-KR" sz="22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2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altLang="ko-KR" sz="2200" b="0" i="1" smtClean="0">
                              <a:latin typeface="Cambria Math" panose="02040503050406030204" pitchFamily="18" charset="0"/>
                            </a:rPr>
                            <m:t>𝑢𝑠𝑒𝑟</m:t>
                          </m:r>
                          <m:r>
                            <a:rPr lang="en-US" altLang="ko-KR" sz="2200" b="0" i="1" smtClean="0">
                              <a:latin typeface="Cambria Math" panose="02040503050406030204" pitchFamily="18" charset="0"/>
                            </a:rPr>
                            <m:t> 1</m:t>
                          </m:r>
                        </m:sub>
                      </m:sSub>
                      <m:r>
                        <a:rPr lang="en-US" altLang="ko-KR" sz="2200" b="0" i="1" smtClean="0">
                          <a:latin typeface="Cambria Math" panose="02040503050406030204" pitchFamily="18" charset="0"/>
                        </a:rPr>
                        <m:t>+(1−</m:t>
                      </m:r>
                      <m:r>
                        <a:rPr lang="ko-KR" altLang="en-US" sz="2200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ko-KR" sz="22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ko-KR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ko-KR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ko-KR" sz="2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2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altLang="ko-KR" sz="2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220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2200" b="0" i="1" smtClean="0">
                              <a:latin typeface="Cambria Math" panose="02040503050406030204" pitchFamily="18" charset="0"/>
                            </a:rPr>
                            <m:t>𝑡𝑒𝑚</m:t>
                          </m:r>
                          <m:r>
                            <a:rPr lang="en-US" altLang="ko-KR" sz="2200" b="0" i="1" smtClean="0">
                              <a:latin typeface="Cambria Math" panose="02040503050406030204" pitchFamily="18" charset="0"/>
                            </a:rPr>
                            <m:t> 5</m:t>
                          </m:r>
                        </m:sub>
                      </m:sSub>
                    </m:oMath>
                  </m:oMathPara>
                </a14:m>
                <a:endParaRPr lang="ko-KR" altLang="en-US" sz="2200" dirty="0">
                  <a:latin typeface="나눔바른고딕" panose="020B0600000101010101" charset="-127"/>
                  <a:ea typeface="나눔바른고딕" panose="020B0600000101010101" charset="-127"/>
                </a:endParaRPr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0482" y="2519419"/>
                <a:ext cx="4883035" cy="338554"/>
              </a:xfrm>
              <a:prstGeom prst="rect">
                <a:avLst/>
              </a:prstGeom>
              <a:blipFill rotWithShape="0">
                <a:blip r:embed="rId3"/>
                <a:stretch>
                  <a:fillRect t="-16949" b="-25424"/>
                </a:stretch>
              </a:blipFill>
              <a:ln w="19050">
                <a:solidFill>
                  <a:srgbClr val="9A95D9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모서리가 둥근 직사각형 22"/>
              <p:cNvSpPr/>
              <p:nvPr/>
            </p:nvSpPr>
            <p:spPr>
              <a:xfrm>
                <a:off x="4964994" y="3098127"/>
                <a:ext cx="414000" cy="414000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  <a:alpha val="50000"/>
                </a:schemeClr>
              </a:solidFill>
              <a:ln>
                <a:solidFill>
                  <a:srgbClr val="443DC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  <a:latin typeface="나눔바른고딕" panose="020B0600000101010101" charset="-127"/>
                  <a:ea typeface="나눔바른고딕" panose="020B0600000101010101" charset="-127"/>
                </a:endParaRPr>
              </a:p>
            </p:txBody>
          </p:sp>
        </mc:Choice>
        <mc:Fallback xmlns="">
          <p:sp>
            <p:nvSpPr>
              <p:cNvPr id="23" name="모서리가 둥근 직사각형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4994" y="3098127"/>
                <a:ext cx="414000" cy="414000"/>
              </a:xfrm>
              <a:prstGeom prst="round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solidFill>
                  <a:srgbClr val="443DCF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모서리가 둥근 직사각형 26"/>
              <p:cNvSpPr/>
              <p:nvPr/>
            </p:nvSpPr>
            <p:spPr>
              <a:xfrm>
                <a:off x="3071173" y="3110367"/>
                <a:ext cx="414000" cy="414000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  <a:alpha val="50000"/>
                </a:schemeClr>
              </a:solidFill>
              <a:ln>
                <a:solidFill>
                  <a:srgbClr val="443DC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  <a:latin typeface="나눔바른고딕" panose="020B0600000101010101" charset="-127"/>
                  <a:ea typeface="나눔바른고딕" panose="020B0600000101010101" charset="-127"/>
                </a:endParaRPr>
              </a:p>
            </p:txBody>
          </p:sp>
        </mc:Choice>
        <mc:Fallback xmlns="">
          <p:sp>
            <p:nvSpPr>
              <p:cNvPr id="27" name="모서리가 둥근 직사각형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1173" y="3110367"/>
                <a:ext cx="414000" cy="414000"/>
              </a:xfrm>
              <a:prstGeom prst="roundRect">
                <a:avLst/>
              </a:prstGeom>
              <a:blipFill rotWithShape="0">
                <a:blip r:embed="rId5"/>
                <a:stretch>
                  <a:fillRect b="-11429"/>
                </a:stretch>
              </a:blipFill>
              <a:ln>
                <a:solidFill>
                  <a:srgbClr val="443DCF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직선 화살표 연결선 5"/>
          <p:cNvCxnSpPr>
            <a:stCxn id="27" idx="0"/>
          </p:cNvCxnSpPr>
          <p:nvPr/>
        </p:nvCxnSpPr>
        <p:spPr>
          <a:xfrm flipV="1">
            <a:off x="3278173" y="2857973"/>
            <a:ext cx="0" cy="252394"/>
          </a:xfrm>
          <a:prstGeom prst="straightConnector1">
            <a:avLst/>
          </a:prstGeom>
          <a:ln w="12700">
            <a:solidFill>
              <a:srgbClr val="443DC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 flipV="1">
            <a:off x="5171994" y="2845733"/>
            <a:ext cx="0" cy="252394"/>
          </a:xfrm>
          <a:prstGeom prst="straightConnector1">
            <a:avLst/>
          </a:prstGeom>
          <a:ln w="12700">
            <a:solidFill>
              <a:srgbClr val="443DC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모서리가 둥근 직사각형 38"/>
          <p:cNvSpPr/>
          <p:nvPr/>
        </p:nvSpPr>
        <p:spPr>
          <a:xfrm>
            <a:off x="3071173" y="2528425"/>
            <a:ext cx="334979" cy="329548"/>
          </a:xfrm>
          <a:prstGeom prst="round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solidFill>
              <a:srgbClr val="443D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4707366" y="2528425"/>
            <a:ext cx="944045" cy="329548"/>
          </a:xfrm>
          <a:prstGeom prst="round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solidFill>
              <a:srgbClr val="443D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2599248" y="4024652"/>
                <a:ext cx="394550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𝑢𝑖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 sz="2400" b="0" i="1" smtClean="0">
                          <a:latin typeface="Cambria Math" panose="02040503050406030204" pitchFamily="18" charset="0"/>
                        </a:rPr>
                        <m:t>𝛾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𝑢𝑖</m:t>
                              </m:r>
                            </m:sub>
                          </m:sSub>
                        </m:e>
                      </m:d>
                      <m:r>
                        <a:rPr lang="en-US" altLang="ko-K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ko-KR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ko-KR" altLang="en-US" sz="2400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𝑢𝑖</m:t>
                              </m:r>
                            </m:sub>
                          </m:sSub>
                        </m:e>
                      </m:d>
                      <m:r>
                        <a:rPr lang="en-US" altLang="ko-K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sz="2400" dirty="0">
                  <a:latin typeface="나눔바른고딕" panose="020B0600000101010101" charset="-127"/>
                  <a:ea typeface="나눔바른고딕" panose="020B0600000101010101" charset="-127"/>
                </a:endParaRPr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9248" y="4024652"/>
                <a:ext cx="3945504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463" t="-19672" r="-8951" b="-1967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0674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/>
          <p:cNvGrpSpPr/>
          <p:nvPr/>
        </p:nvGrpSpPr>
        <p:grpSpPr>
          <a:xfrm>
            <a:off x="520079" y="289037"/>
            <a:ext cx="1642700" cy="6772"/>
            <a:chOff x="455014" y="1097280"/>
            <a:chExt cx="1642700" cy="6772"/>
          </a:xfrm>
        </p:grpSpPr>
        <p:cxnSp>
          <p:nvCxnSpPr>
            <p:cNvPr id="25" name="직선 연결선 24"/>
            <p:cNvCxnSpPr/>
            <p:nvPr/>
          </p:nvCxnSpPr>
          <p:spPr>
            <a:xfrm>
              <a:off x="455014" y="109728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1310148" y="1104052"/>
              <a:ext cx="360000" cy="0"/>
            </a:xfrm>
            <a:prstGeom prst="line">
              <a:avLst/>
            </a:prstGeom>
            <a:ln w="44450" cap="rnd">
              <a:solidFill>
                <a:srgbClr val="9A95D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878348" y="1104052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>
              <a:off x="1737714" y="109728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490974" y="1263375"/>
            <a:ext cx="82910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>
                <a:latin typeface="나눔바른고딕" panose="020B0600000101010101" charset="-127"/>
                <a:ea typeface="나눔바른고딕" panose="020B0600000101010101" charset="-127"/>
              </a:rPr>
              <a:t>JinnieNet</a:t>
            </a:r>
            <a:endParaRPr lang="en-US" altLang="ko-KR" b="1" dirty="0" smtClean="0">
              <a:latin typeface="나눔바른고딕" panose="020B0600000101010101" charset="-127"/>
              <a:ea typeface="나눔바른고딕" panose="020B0600000101010101" charset="-127"/>
            </a:endParaRPr>
          </a:p>
          <a:p>
            <a:pPr fontAlgn="base"/>
            <a:r>
              <a:rPr lang="en-US" altLang="ko-KR" dirty="0" smtClean="0">
                <a:latin typeface="나눔바른고딕" panose="020B0600000101010101" charset="-127"/>
                <a:ea typeface="나눔바른고딕" panose="020B0600000101010101" charset="-127"/>
              </a:rPr>
              <a:t>To predict a missing rating, </a:t>
            </a:r>
            <a:r>
              <a:rPr lang="en-US" altLang="ko-KR" dirty="0" err="1" smtClean="0">
                <a:latin typeface="나눔바른고딕" panose="020B0600000101010101" charset="-127"/>
                <a:ea typeface="나눔바른고딕" panose="020B0600000101010101" charset="-127"/>
              </a:rPr>
              <a:t>JinnieNet</a:t>
            </a:r>
            <a:r>
              <a:rPr lang="en-US" altLang="ko-KR" dirty="0" smtClean="0">
                <a:latin typeface="나눔바른고딕" panose="020B0600000101010101" charset="-127"/>
                <a:ea typeface="나눔바른고딕" panose="020B0600000101010101" charset="-127"/>
              </a:rPr>
              <a:t> trains the weights based on similar patterns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95978" y="441073"/>
            <a:ext cx="816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300" dirty="0" err="1" smtClean="0">
                <a:solidFill>
                  <a:srgbClr val="443DC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JinnieNet</a:t>
            </a:r>
            <a:endParaRPr lang="ko-KR" altLang="en-US" sz="3600" b="1" spc="300" dirty="0">
              <a:solidFill>
                <a:srgbClr val="443DC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7033701"/>
              </p:ext>
            </p:extLst>
          </p:nvPr>
        </p:nvGraphicFramePr>
        <p:xfrm>
          <a:off x="590376" y="2638425"/>
          <a:ext cx="6073169" cy="33657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654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732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8732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8732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8732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88732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57589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b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       </a:t>
                      </a:r>
                      <a:r>
                        <a:rPr lang="en-US" altLang="ko-KR" sz="2000" b="0" baseline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        </a:t>
                      </a:r>
                      <a:r>
                        <a:rPr lang="en-US" altLang="ko-KR" sz="2000" b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Item</a:t>
                      </a:r>
                      <a:br>
                        <a:rPr lang="en-US" altLang="ko-KR" sz="2000" b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</a:br>
                      <a:r>
                        <a:rPr lang="en-US" altLang="ko-KR" sz="2000" b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user</a:t>
                      </a:r>
                      <a:endParaRPr lang="ko-KR" altLang="en-US" sz="2000" b="0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item</a:t>
                      </a:r>
                      <a:r>
                        <a:rPr lang="en-US" altLang="ko-KR" sz="1800" b="1" baseline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 </a:t>
                      </a:r>
                      <a:r>
                        <a:rPr lang="en-US" altLang="ko-KR" sz="1800" b="1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1</a:t>
                      </a:r>
                      <a:endParaRPr lang="ko-KR" altLang="en-US" sz="1800" b="1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item 2</a:t>
                      </a:r>
                      <a:endParaRPr lang="ko-KR" altLang="en-US" sz="1800" b="1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item 3</a:t>
                      </a:r>
                      <a:endParaRPr lang="ko-KR" altLang="en-US" sz="1800" b="1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item 4</a:t>
                      </a:r>
                      <a:endParaRPr lang="ko-KR" altLang="en-US" sz="1800" b="1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item 5</a:t>
                      </a:r>
                      <a:endParaRPr lang="ko-KR" altLang="en-US" sz="1800" b="1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3294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1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user</a:t>
                      </a:r>
                      <a:r>
                        <a:rPr lang="en-US" altLang="ko-KR" sz="1800" b="1" baseline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 </a:t>
                      </a:r>
                      <a:r>
                        <a:rPr lang="en-US" altLang="ko-KR" sz="1800" b="1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1</a:t>
                      </a:r>
                      <a:endParaRPr lang="ko-KR" altLang="en-US" sz="1800" b="1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5</a:t>
                      </a:r>
                      <a:endParaRPr lang="ko-KR" altLang="en-US" sz="2400" b="0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3</a:t>
                      </a:r>
                      <a:endParaRPr lang="ko-KR" altLang="en-US" sz="2400" b="0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4</a:t>
                      </a:r>
                      <a:endParaRPr lang="ko-KR" altLang="en-US" sz="2400" b="0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4</a:t>
                      </a:r>
                      <a:endParaRPr lang="ko-KR" altLang="en-US" sz="2400" b="0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95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?</a:t>
                      </a:r>
                      <a:endParaRPr lang="ko-KR" altLang="en-US" sz="2400" b="0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3294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1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user 2</a:t>
                      </a:r>
                      <a:endParaRPr lang="ko-KR" altLang="en-US" sz="1800" b="1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3</a:t>
                      </a:r>
                      <a:endParaRPr lang="ko-KR" altLang="en-US" sz="2400" b="0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1</a:t>
                      </a:r>
                      <a:endParaRPr lang="ko-KR" altLang="en-US" sz="2400" b="0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2</a:t>
                      </a:r>
                      <a:endParaRPr lang="ko-KR" altLang="en-US" sz="2400" b="0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2</a:t>
                      </a:r>
                      <a:endParaRPr lang="ko-KR" altLang="en-US" sz="2400" b="0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3</a:t>
                      </a:r>
                      <a:endParaRPr lang="ko-KR" altLang="en-US" sz="2400" b="0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3294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1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user 3</a:t>
                      </a:r>
                      <a:endParaRPr lang="ko-KR" altLang="en-US" sz="1800" b="1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4</a:t>
                      </a:r>
                      <a:endParaRPr lang="ko-KR" altLang="en-US" sz="2400" b="0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3</a:t>
                      </a:r>
                      <a:endParaRPr lang="ko-KR" altLang="en-US" sz="2400" b="0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4</a:t>
                      </a:r>
                      <a:endParaRPr lang="ko-KR" altLang="en-US" sz="2400" b="0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3</a:t>
                      </a:r>
                      <a:endParaRPr lang="ko-KR" altLang="en-US" sz="2400" b="0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5</a:t>
                      </a:r>
                      <a:endParaRPr lang="ko-KR" altLang="en-US" sz="2400" b="0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3294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1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user</a:t>
                      </a:r>
                      <a:r>
                        <a:rPr lang="en-US" altLang="ko-KR" sz="1800" b="1" baseline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 4 </a:t>
                      </a:r>
                      <a:endParaRPr lang="ko-KR" altLang="en-US" sz="1800" b="1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3</a:t>
                      </a:r>
                      <a:endParaRPr lang="ko-KR" altLang="en-US" sz="2400" b="0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3</a:t>
                      </a:r>
                      <a:endParaRPr lang="ko-KR" altLang="en-US" sz="2400" b="0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1</a:t>
                      </a:r>
                      <a:endParaRPr lang="ko-KR" altLang="en-US" sz="2400" b="0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5</a:t>
                      </a:r>
                      <a:endParaRPr lang="ko-KR" altLang="en-US" sz="2400" b="0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4</a:t>
                      </a:r>
                      <a:endParaRPr lang="ko-KR" altLang="en-US" sz="2400" b="0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3294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1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user 5</a:t>
                      </a:r>
                      <a:endParaRPr lang="ko-KR" altLang="en-US" sz="1800" b="1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1</a:t>
                      </a:r>
                      <a:endParaRPr lang="ko-KR" altLang="en-US" sz="2400" b="0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5</a:t>
                      </a:r>
                      <a:endParaRPr lang="ko-KR" altLang="en-US" sz="2400" b="0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5</a:t>
                      </a:r>
                      <a:endParaRPr lang="ko-KR" altLang="en-US" sz="2400" b="0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2</a:t>
                      </a:r>
                      <a:endParaRPr lang="ko-KR" altLang="en-US" sz="2400" b="0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1</a:t>
                      </a:r>
                      <a:endParaRPr lang="ko-KR" altLang="en-US" sz="2400" b="0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14" t="9819" r="81700" b="75563"/>
          <a:stretch/>
        </p:blipFill>
        <p:spPr>
          <a:xfrm>
            <a:off x="1589276" y="3360477"/>
            <a:ext cx="504825" cy="498232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724" t="30207" r="2990" b="54843"/>
          <a:stretch/>
        </p:blipFill>
        <p:spPr>
          <a:xfrm>
            <a:off x="1589275" y="4432443"/>
            <a:ext cx="514351" cy="491178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038" t="27276" r="18233" b="54723"/>
          <a:stretch/>
        </p:blipFill>
        <p:spPr>
          <a:xfrm>
            <a:off x="1589275" y="3899354"/>
            <a:ext cx="496880" cy="492344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51" t="29852" r="66643" b="54594"/>
          <a:stretch/>
        </p:blipFill>
        <p:spPr>
          <a:xfrm>
            <a:off x="1589275" y="4964366"/>
            <a:ext cx="505615" cy="504414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174" t="6100" r="2097" b="75725"/>
          <a:stretch/>
        </p:blipFill>
        <p:spPr>
          <a:xfrm>
            <a:off x="1589276" y="5501066"/>
            <a:ext cx="521566" cy="472926"/>
          </a:xfrm>
          <a:prstGeom prst="rect">
            <a:avLst/>
          </a:prstGeom>
        </p:spPr>
      </p:pic>
      <p:sp>
        <p:nvSpPr>
          <p:cNvPr id="38" name="직사각형 37"/>
          <p:cNvSpPr/>
          <p:nvPr/>
        </p:nvSpPr>
        <p:spPr>
          <a:xfrm>
            <a:off x="2239425" y="3350480"/>
            <a:ext cx="4429119" cy="517282"/>
          </a:xfrm>
          <a:prstGeom prst="rect">
            <a:avLst/>
          </a:prstGeom>
          <a:solidFill>
            <a:srgbClr val="9A95D9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886052" y="3341427"/>
            <a:ext cx="877903" cy="2651369"/>
          </a:xfrm>
          <a:prstGeom prst="rect">
            <a:avLst/>
          </a:prstGeom>
          <a:solidFill>
            <a:srgbClr val="9A95D9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/>
              <p:cNvSpPr/>
              <p:nvPr/>
            </p:nvSpPr>
            <p:spPr>
              <a:xfrm>
                <a:off x="6654016" y="3403529"/>
                <a:ext cx="1314206" cy="3929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𝑠𝑒𝑟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 1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ko-KR" altLang="en-US" dirty="0">
                  <a:latin typeface="나눔바른고딕" panose="020B0600000101010101" charset="-127"/>
                  <a:ea typeface="나눔바른고딕" panose="020B0600000101010101" charset="-127"/>
                </a:endParaRPr>
              </a:p>
            </p:txBody>
          </p:sp>
        </mc:Choice>
        <mc:Fallback xmlns="">
          <p:sp>
            <p:nvSpPr>
              <p:cNvPr id="4" name="직사각형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4016" y="3403529"/>
                <a:ext cx="1314206" cy="392993"/>
              </a:xfrm>
              <a:prstGeom prst="rect">
                <a:avLst/>
              </a:prstGeom>
              <a:blipFill rotWithShape="0">
                <a:blip r:embed="rId4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직사각형 40"/>
              <p:cNvSpPr/>
              <p:nvPr/>
            </p:nvSpPr>
            <p:spPr>
              <a:xfrm>
                <a:off x="4954646" y="5961553"/>
                <a:ext cx="1325811" cy="3929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𝑖𝑡𝑒𝑚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 4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ko-KR" altLang="en-US" dirty="0">
                  <a:latin typeface="나눔바른고딕" panose="020B0600000101010101" charset="-127"/>
                  <a:ea typeface="나눔바른고딕" panose="020B0600000101010101" charset="-127"/>
                </a:endParaRPr>
              </a:p>
            </p:txBody>
          </p:sp>
        </mc:Choice>
        <mc:Fallback xmlns="">
          <p:sp>
            <p:nvSpPr>
              <p:cNvPr id="41" name="직사각형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4646" y="5961553"/>
                <a:ext cx="1325811" cy="392993"/>
              </a:xfrm>
              <a:prstGeom prst="rect">
                <a:avLst/>
              </a:prstGeom>
              <a:blipFill rotWithShape="0">
                <a:blip r:embed="rId5"/>
                <a:stretch>
                  <a:fillRect b="-15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곱셈 기호 26"/>
          <p:cNvSpPr/>
          <p:nvPr/>
        </p:nvSpPr>
        <p:spPr>
          <a:xfrm>
            <a:off x="2344093" y="3233104"/>
            <a:ext cx="667700" cy="753921"/>
          </a:xfrm>
          <a:prstGeom prst="mathMultiply">
            <a:avLst>
              <a:gd name="adj1" fmla="val 17695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sp>
        <p:nvSpPr>
          <p:cNvPr id="39" name="곱셈 기호 38"/>
          <p:cNvSpPr/>
          <p:nvPr/>
        </p:nvSpPr>
        <p:spPr>
          <a:xfrm>
            <a:off x="5904152" y="4842530"/>
            <a:ext cx="667700" cy="753921"/>
          </a:xfrm>
          <a:prstGeom prst="mathMultiply">
            <a:avLst>
              <a:gd name="adj1" fmla="val 17695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sp>
        <p:nvSpPr>
          <p:cNvPr id="44" name="곱셈 기호 43"/>
          <p:cNvSpPr/>
          <p:nvPr/>
        </p:nvSpPr>
        <p:spPr>
          <a:xfrm>
            <a:off x="4136303" y="5373014"/>
            <a:ext cx="667700" cy="753921"/>
          </a:xfrm>
          <a:prstGeom prst="mathMultiply">
            <a:avLst>
              <a:gd name="adj1" fmla="val 17695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sp>
        <p:nvSpPr>
          <p:cNvPr id="45" name="곱셈 기호 44"/>
          <p:cNvSpPr/>
          <p:nvPr/>
        </p:nvSpPr>
        <p:spPr>
          <a:xfrm>
            <a:off x="3234602" y="4301071"/>
            <a:ext cx="667700" cy="753921"/>
          </a:xfrm>
          <a:prstGeom prst="mathMultiply">
            <a:avLst>
              <a:gd name="adj1" fmla="val 17695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sp>
        <p:nvSpPr>
          <p:cNvPr id="46" name="곱셈 기호 45"/>
          <p:cNvSpPr/>
          <p:nvPr/>
        </p:nvSpPr>
        <p:spPr>
          <a:xfrm>
            <a:off x="5003312" y="3765150"/>
            <a:ext cx="667700" cy="753921"/>
          </a:xfrm>
          <a:prstGeom prst="mathMultiply">
            <a:avLst>
              <a:gd name="adj1" fmla="val 17695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6768918" y="4365640"/>
                <a:ext cx="2194014" cy="954107"/>
              </a:xfrm>
              <a:prstGeom prst="rect">
                <a:avLst/>
              </a:prstGeom>
              <a:noFill/>
              <a:ln w="19050">
                <a:solidFill>
                  <a:srgbClr val="9A95D9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 sz="2000" i="1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𝑢𝑠𝑒𝑟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 1</m:t>
                          </m:r>
                        </m:sub>
                      </m:sSub>
                    </m:oMath>
                  </m:oMathPara>
                </a14:m>
                <a:endParaRPr lang="en-US" altLang="ko-KR" sz="200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altLang="ko-KR" sz="20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000" i="1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𝑖𝑡𝑒𝑚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 5</m:t>
                          </m:r>
                        </m:sub>
                      </m:sSub>
                    </m:oMath>
                  </m:oMathPara>
                </a14:m>
                <a:endParaRPr lang="ko-KR" altLang="en-US" sz="2000" dirty="0">
                  <a:latin typeface="나눔바른고딕" panose="020B0600000101010101" charset="-127"/>
                  <a:ea typeface="나눔바른고딕" panose="020B0600000101010101" charset="-127"/>
                </a:endParaRP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8918" y="4365640"/>
                <a:ext cx="2194014" cy="954107"/>
              </a:xfrm>
              <a:prstGeom prst="rect">
                <a:avLst/>
              </a:prstGeom>
              <a:blipFill rotWithShape="0">
                <a:blip r:embed="rId6"/>
                <a:stretch>
                  <a:fillRect t="-5000"/>
                </a:stretch>
              </a:blipFill>
              <a:ln w="19050">
                <a:solidFill>
                  <a:srgbClr val="9A95D9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5667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" name="직선 화살표 연결선 131"/>
          <p:cNvCxnSpPr>
            <a:stCxn id="17" idx="3"/>
            <a:endCxn id="26" idx="1"/>
          </p:cNvCxnSpPr>
          <p:nvPr/>
        </p:nvCxnSpPr>
        <p:spPr>
          <a:xfrm>
            <a:off x="1816854" y="3176451"/>
            <a:ext cx="784105" cy="1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화살표 연결선 139"/>
          <p:cNvCxnSpPr>
            <a:stCxn id="175" idx="3"/>
            <a:endCxn id="182" idx="1"/>
          </p:cNvCxnSpPr>
          <p:nvPr/>
        </p:nvCxnSpPr>
        <p:spPr>
          <a:xfrm>
            <a:off x="4972362" y="4163272"/>
            <a:ext cx="784105" cy="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화살표 연결선 143"/>
          <p:cNvCxnSpPr>
            <a:stCxn id="176" idx="3"/>
            <a:endCxn id="183" idx="1"/>
          </p:cNvCxnSpPr>
          <p:nvPr/>
        </p:nvCxnSpPr>
        <p:spPr>
          <a:xfrm>
            <a:off x="4972362" y="2189630"/>
            <a:ext cx="784105" cy="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연결선 150"/>
          <p:cNvCxnSpPr>
            <a:stCxn id="183" idx="2"/>
            <a:endCxn id="182" idx="0"/>
          </p:cNvCxnSpPr>
          <p:nvPr/>
        </p:nvCxnSpPr>
        <p:spPr>
          <a:xfrm>
            <a:off x="6153292" y="2591270"/>
            <a:ext cx="0" cy="1170362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화살표 연결선 151"/>
          <p:cNvCxnSpPr>
            <a:stCxn id="155" idx="6"/>
            <a:endCxn id="191" idx="1"/>
          </p:cNvCxnSpPr>
          <p:nvPr/>
        </p:nvCxnSpPr>
        <p:spPr>
          <a:xfrm>
            <a:off x="6333291" y="3176451"/>
            <a:ext cx="1000928" cy="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모서리가 둥근 직사각형 16"/>
              <p:cNvSpPr/>
              <p:nvPr/>
            </p:nvSpPr>
            <p:spPr>
              <a:xfrm>
                <a:off x="1023205" y="2774811"/>
                <a:ext cx="793649" cy="803280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  <a:alpha val="5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altLang="ko-KR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  <a:latin typeface="나눔바른고딕" panose="020B0600000101010101" charset="-127"/>
                  <a:ea typeface="나눔바른고딕" panose="020B0600000101010101" charset="-127"/>
                </a:endParaRPr>
              </a:p>
            </p:txBody>
          </p:sp>
        </mc:Choice>
        <mc:Fallback xmlns="">
          <p:sp>
            <p:nvSpPr>
              <p:cNvPr id="17" name="모서리가 둥근 직사각형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205" y="2774811"/>
                <a:ext cx="793649" cy="803280"/>
              </a:xfrm>
              <a:prstGeom prst="round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모서리가 둥근 직사각형 25"/>
              <p:cNvSpPr/>
              <p:nvPr/>
            </p:nvSpPr>
            <p:spPr>
              <a:xfrm>
                <a:off x="2600959" y="2774812"/>
                <a:ext cx="793649" cy="803280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  <a:alpha val="5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  <a:latin typeface="나눔바른고딕" panose="020B0600000101010101" charset="-127"/>
                  <a:ea typeface="나눔바른고딕" panose="020B0600000101010101" charset="-127"/>
                </a:endParaRPr>
              </a:p>
            </p:txBody>
          </p:sp>
        </mc:Choice>
        <mc:Fallback xmlns="">
          <p:sp>
            <p:nvSpPr>
              <p:cNvPr id="26" name="모서리가 둥근 직사각형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0959" y="2774812"/>
                <a:ext cx="793649" cy="803280"/>
              </a:xfrm>
              <a:prstGeom prst="round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solidFill>
                  <a:schemeClr val="accent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타원 154"/>
              <p:cNvSpPr/>
              <p:nvPr/>
            </p:nvSpPr>
            <p:spPr>
              <a:xfrm>
                <a:off x="5973291" y="2996451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ko-KR" altLang="en-US" sz="3200" dirty="0">
                  <a:solidFill>
                    <a:schemeClr val="tx1"/>
                  </a:solidFill>
                  <a:latin typeface="나눔바른고딕" panose="020B0600000101010101" charset="-127"/>
                  <a:ea typeface="나눔바른고딕" panose="020B0600000101010101" charset="-127"/>
                </a:endParaRPr>
              </a:p>
            </p:txBody>
          </p:sp>
        </mc:Choice>
        <mc:Fallback xmlns="">
          <p:sp>
            <p:nvSpPr>
              <p:cNvPr id="155" name="타원 1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3291" y="2996451"/>
                <a:ext cx="360000" cy="360000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타원 155"/>
              <p:cNvSpPr/>
              <p:nvPr/>
            </p:nvSpPr>
            <p:spPr>
              <a:xfrm>
                <a:off x="5155662" y="3983272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ko-KR" altLang="en-US" sz="3200" dirty="0">
                  <a:solidFill>
                    <a:schemeClr val="tx1"/>
                  </a:solidFill>
                  <a:latin typeface="나눔바른고딕" panose="020B0600000101010101" charset="-127"/>
                  <a:ea typeface="나눔바른고딕" panose="020B0600000101010101" charset="-127"/>
                </a:endParaRPr>
              </a:p>
            </p:txBody>
          </p:sp>
        </mc:Choice>
        <mc:Fallback xmlns="">
          <p:sp>
            <p:nvSpPr>
              <p:cNvPr id="156" name="타원 1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5662" y="3983272"/>
                <a:ext cx="360000" cy="360000"/>
              </a:xfrm>
              <a:prstGeom prst="ellipse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타원 156"/>
              <p:cNvSpPr/>
              <p:nvPr/>
            </p:nvSpPr>
            <p:spPr>
              <a:xfrm>
                <a:off x="5155662" y="2009630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ko-KR" altLang="en-US" sz="3200" dirty="0">
                  <a:solidFill>
                    <a:schemeClr val="tx1"/>
                  </a:solidFill>
                  <a:latin typeface="나눔바른고딕" panose="020B0600000101010101" charset="-127"/>
                  <a:ea typeface="나눔바른고딕" panose="020B0600000101010101" charset="-127"/>
                </a:endParaRPr>
              </a:p>
            </p:txBody>
          </p:sp>
        </mc:Choice>
        <mc:Fallback xmlns="">
          <p:sp>
            <p:nvSpPr>
              <p:cNvPr id="157" name="타원 1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5662" y="2009630"/>
                <a:ext cx="360000" cy="360000"/>
              </a:xfrm>
              <a:prstGeom prst="ellipse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모서리가 둥근 직사각형 174"/>
              <p:cNvSpPr/>
              <p:nvPr/>
            </p:nvSpPr>
            <p:spPr>
              <a:xfrm>
                <a:off x="4178713" y="3761632"/>
                <a:ext cx="793649" cy="803280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  <a:alpha val="5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  <a:latin typeface="나눔바른고딕" panose="020B0600000101010101" charset="-127"/>
                  <a:ea typeface="나눔바른고딕" panose="020B0600000101010101" charset="-127"/>
                </a:endParaRPr>
              </a:p>
            </p:txBody>
          </p:sp>
        </mc:Choice>
        <mc:Fallback xmlns="">
          <p:sp>
            <p:nvSpPr>
              <p:cNvPr id="175" name="모서리가 둥근 직사각형 1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8713" y="3761632"/>
                <a:ext cx="793649" cy="803280"/>
              </a:xfrm>
              <a:prstGeom prst="round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solidFill>
                  <a:schemeClr val="accent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모서리가 둥근 직사각형 175"/>
              <p:cNvSpPr/>
              <p:nvPr/>
            </p:nvSpPr>
            <p:spPr>
              <a:xfrm>
                <a:off x="4178713" y="1787990"/>
                <a:ext cx="793649" cy="803280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  <a:alpha val="5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  <a:latin typeface="나눔바른고딕" panose="020B0600000101010101" charset="-127"/>
                  <a:ea typeface="나눔바른고딕" panose="020B0600000101010101" charset="-127"/>
                </a:endParaRPr>
              </a:p>
            </p:txBody>
          </p:sp>
        </mc:Choice>
        <mc:Fallback xmlns="">
          <p:sp>
            <p:nvSpPr>
              <p:cNvPr id="176" name="모서리가 둥근 직사각형 1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8713" y="1787990"/>
                <a:ext cx="793649" cy="803280"/>
              </a:xfrm>
              <a:prstGeom prst="roundRect">
                <a:avLst/>
              </a:prstGeom>
              <a:blipFill rotWithShape="0">
                <a:blip r:embed="rId9"/>
                <a:stretch>
                  <a:fillRect/>
                </a:stretch>
              </a:blipFill>
              <a:ln>
                <a:solidFill>
                  <a:schemeClr val="accent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8" name="꺾인 연결선 177"/>
          <p:cNvCxnSpPr>
            <a:stCxn id="26" idx="3"/>
            <a:endCxn id="176" idx="2"/>
          </p:cNvCxnSpPr>
          <p:nvPr/>
        </p:nvCxnSpPr>
        <p:spPr>
          <a:xfrm flipV="1">
            <a:off x="3394608" y="2591270"/>
            <a:ext cx="1180930" cy="585182"/>
          </a:xfrm>
          <a:prstGeom prst="bentConnector2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꺾인 연결선 178"/>
          <p:cNvCxnSpPr>
            <a:stCxn id="26" idx="3"/>
            <a:endCxn id="175" idx="0"/>
          </p:cNvCxnSpPr>
          <p:nvPr/>
        </p:nvCxnSpPr>
        <p:spPr>
          <a:xfrm>
            <a:off x="3394608" y="3176452"/>
            <a:ext cx="1180930" cy="585180"/>
          </a:xfrm>
          <a:prstGeom prst="bentConnector2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모서리가 둥근 직사각형 181"/>
              <p:cNvSpPr/>
              <p:nvPr/>
            </p:nvSpPr>
            <p:spPr>
              <a:xfrm>
                <a:off x="5756467" y="3761632"/>
                <a:ext cx="793649" cy="803280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  <a:alpha val="5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  <a:latin typeface="나눔바른고딕" panose="020B0600000101010101" charset="-127"/>
                  <a:ea typeface="나눔바른고딕" panose="020B0600000101010101" charset="-127"/>
                </a:endParaRPr>
              </a:p>
            </p:txBody>
          </p:sp>
        </mc:Choice>
        <mc:Fallback xmlns="">
          <p:sp>
            <p:nvSpPr>
              <p:cNvPr id="182" name="모서리가 둥근 직사각형 18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6467" y="3761632"/>
                <a:ext cx="793649" cy="803280"/>
              </a:xfrm>
              <a:prstGeom prst="roundRect">
                <a:avLst/>
              </a:prstGeom>
              <a:blipFill rotWithShape="0">
                <a:blip r:embed="rId10"/>
                <a:stretch>
                  <a:fillRect r="-13636"/>
                </a:stretch>
              </a:blipFill>
              <a:ln>
                <a:solidFill>
                  <a:schemeClr val="accent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모서리가 둥근 직사각형 182"/>
              <p:cNvSpPr/>
              <p:nvPr/>
            </p:nvSpPr>
            <p:spPr>
              <a:xfrm>
                <a:off x="5756467" y="1787990"/>
                <a:ext cx="793649" cy="803280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  <a:alpha val="5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  <a:latin typeface="나눔바른고딕" panose="020B0600000101010101" charset="-127"/>
                  <a:ea typeface="나눔바른고딕" panose="020B0600000101010101" charset="-127"/>
                </a:endParaRPr>
              </a:p>
            </p:txBody>
          </p:sp>
        </mc:Choice>
        <mc:Fallback xmlns="">
          <p:sp>
            <p:nvSpPr>
              <p:cNvPr id="183" name="모서리가 둥근 직사각형 18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6467" y="1787990"/>
                <a:ext cx="793649" cy="803280"/>
              </a:xfrm>
              <a:prstGeom prst="roundRect">
                <a:avLst/>
              </a:prstGeom>
              <a:blipFill rotWithShape="0">
                <a:blip r:embed="rId11"/>
                <a:stretch>
                  <a:fillRect r="-10606"/>
                </a:stretch>
              </a:blipFill>
              <a:ln>
                <a:solidFill>
                  <a:schemeClr val="accent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모서리가 둥근 직사각형 190"/>
              <p:cNvSpPr/>
              <p:nvPr/>
            </p:nvSpPr>
            <p:spPr>
              <a:xfrm>
                <a:off x="7334219" y="2774811"/>
                <a:ext cx="793649" cy="80328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  <a:alpha val="5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  <a:latin typeface="나눔바른고딕" panose="020B0600000101010101" charset="-127"/>
                  <a:ea typeface="나눔바른고딕" panose="020B0600000101010101" charset="-127"/>
                </a:endParaRPr>
              </a:p>
            </p:txBody>
          </p:sp>
        </mc:Choice>
        <mc:Fallback xmlns="">
          <p:sp>
            <p:nvSpPr>
              <p:cNvPr id="191" name="모서리가 둥근 직사각형 19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4219" y="2774811"/>
                <a:ext cx="793649" cy="803280"/>
              </a:xfrm>
              <a:prstGeom prst="roundRect">
                <a:avLst/>
              </a:prstGeom>
              <a:blipFill rotWithShape="0">
                <a:blip r:embed="rId12"/>
                <a:stretch>
                  <a:fillRect r="-1515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4" name="TextBox 193"/>
              <p:cNvSpPr txBox="1"/>
              <p:nvPr/>
            </p:nvSpPr>
            <p:spPr>
              <a:xfrm>
                <a:off x="2599248" y="5435335"/>
                <a:ext cx="394550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𝑢𝑖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 sz="2400" b="0" i="1" smtClean="0">
                          <a:latin typeface="Cambria Math" panose="02040503050406030204" pitchFamily="18" charset="0"/>
                        </a:rPr>
                        <m:t>𝛾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𝑢𝑖</m:t>
                              </m:r>
                            </m:sub>
                          </m:sSub>
                        </m:e>
                      </m:d>
                      <m:r>
                        <a:rPr lang="en-US" altLang="ko-K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ko-KR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ko-KR" altLang="en-US" sz="2400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𝑢𝑖</m:t>
                              </m:r>
                            </m:sub>
                          </m:sSub>
                        </m:e>
                      </m:d>
                      <m:r>
                        <a:rPr lang="en-US" altLang="ko-K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sz="2400" dirty="0">
                  <a:latin typeface="나눔바른고딕" panose="020B0600000101010101" charset="-127"/>
                  <a:ea typeface="나눔바른고딕" panose="020B0600000101010101" charset="-127"/>
                </a:endParaRPr>
              </a:p>
            </p:txBody>
          </p:sp>
        </mc:Choice>
        <mc:Fallback xmlns="">
          <p:sp>
            <p:nvSpPr>
              <p:cNvPr id="194" name="TextBox 1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9248" y="5435335"/>
                <a:ext cx="3945504" cy="369332"/>
              </a:xfrm>
              <a:prstGeom prst="rect">
                <a:avLst/>
              </a:prstGeom>
              <a:blipFill rotWithShape="0">
                <a:blip r:embed="rId13"/>
                <a:stretch>
                  <a:fillRect l="-463" t="-21667" r="-8951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그룹 27"/>
          <p:cNvGrpSpPr/>
          <p:nvPr/>
        </p:nvGrpSpPr>
        <p:grpSpPr>
          <a:xfrm>
            <a:off x="520079" y="289037"/>
            <a:ext cx="1642700" cy="6772"/>
            <a:chOff x="455014" y="1097280"/>
            <a:chExt cx="1642700" cy="6772"/>
          </a:xfrm>
        </p:grpSpPr>
        <p:cxnSp>
          <p:nvCxnSpPr>
            <p:cNvPr id="29" name="직선 연결선 28"/>
            <p:cNvCxnSpPr/>
            <p:nvPr/>
          </p:nvCxnSpPr>
          <p:spPr>
            <a:xfrm>
              <a:off x="455014" y="109728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1310148" y="1104052"/>
              <a:ext cx="360000" cy="0"/>
            </a:xfrm>
            <a:prstGeom prst="line">
              <a:avLst/>
            </a:prstGeom>
            <a:ln w="44450" cap="rnd">
              <a:solidFill>
                <a:srgbClr val="9A95D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>
              <a:off x="878348" y="1104052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1737714" y="109728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395978" y="441073"/>
            <a:ext cx="816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300" dirty="0" err="1" smtClean="0">
                <a:solidFill>
                  <a:srgbClr val="443DC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JinnieNet</a:t>
            </a:r>
            <a:endParaRPr lang="ko-KR" altLang="en-US" sz="3600" b="1" spc="300" dirty="0">
              <a:solidFill>
                <a:srgbClr val="443DC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90974" y="1263375"/>
            <a:ext cx="7926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>
                <a:latin typeface="나눔바른고딕" panose="020B0600000101010101" charset="-127"/>
                <a:ea typeface="나눔바른고딕" panose="020B0600000101010101" charset="-127"/>
              </a:rPr>
              <a:t>JinnieNet’s</a:t>
            </a:r>
            <a:r>
              <a:rPr lang="en-US" altLang="ko-KR" b="1" dirty="0" smtClean="0">
                <a:latin typeface="나눔바른고딕" panose="020B0600000101010101" charset="-127"/>
                <a:ea typeface="나눔바른고딕" panose="020B0600000101010101" charset="-127"/>
              </a:rPr>
              <a:t> structure</a:t>
            </a:r>
          </a:p>
        </p:txBody>
      </p:sp>
    </p:spTree>
    <p:extLst>
      <p:ext uri="{BB962C8B-B14F-4D97-AF65-F5344CB8AC3E}">
        <p14:creationId xmlns:p14="http://schemas.microsoft.com/office/powerpoint/2010/main" val="507603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그림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413" y="1785040"/>
            <a:ext cx="3105749" cy="4319491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5506" y="1785040"/>
            <a:ext cx="3105749" cy="4319491"/>
          </a:xfrm>
          <a:prstGeom prst="rect">
            <a:avLst/>
          </a:prstGeom>
        </p:spPr>
      </p:pic>
      <p:grpSp>
        <p:nvGrpSpPr>
          <p:cNvPr id="11" name="그룹 10"/>
          <p:cNvGrpSpPr/>
          <p:nvPr/>
        </p:nvGrpSpPr>
        <p:grpSpPr>
          <a:xfrm>
            <a:off x="520079" y="289037"/>
            <a:ext cx="1642700" cy="6772"/>
            <a:chOff x="455014" y="1097280"/>
            <a:chExt cx="1642700" cy="6772"/>
          </a:xfrm>
        </p:grpSpPr>
        <p:cxnSp>
          <p:nvCxnSpPr>
            <p:cNvPr id="12" name="직선 연결선 11"/>
            <p:cNvCxnSpPr/>
            <p:nvPr/>
          </p:nvCxnSpPr>
          <p:spPr>
            <a:xfrm>
              <a:off x="455014" y="109728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1310148" y="1104052"/>
              <a:ext cx="360000" cy="0"/>
            </a:xfrm>
            <a:prstGeom prst="line">
              <a:avLst/>
            </a:prstGeom>
            <a:ln w="44450" cap="rnd">
              <a:solidFill>
                <a:srgbClr val="9A95D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878348" y="1104052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1737714" y="109728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395978" y="441073"/>
            <a:ext cx="816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300" dirty="0" err="1" smtClean="0">
                <a:solidFill>
                  <a:srgbClr val="443DC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JinnieNet</a:t>
            </a:r>
            <a:endParaRPr lang="ko-KR" altLang="en-US" sz="3600" b="1" spc="300" dirty="0">
              <a:solidFill>
                <a:srgbClr val="443DC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90974" y="1263375"/>
            <a:ext cx="7926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나눔바른고딕" panose="020B0600000101010101" charset="-127"/>
                <a:ea typeface="나눔바른고딕" panose="020B0600000101010101" charset="-127"/>
              </a:rPr>
              <a:t>DAE vs </a:t>
            </a:r>
            <a:r>
              <a:rPr lang="en-US" altLang="ko-KR" b="1" dirty="0" err="1" smtClean="0">
                <a:latin typeface="나눔바른고딕" panose="020B0600000101010101" charset="-127"/>
                <a:ea typeface="나눔바른고딕" panose="020B0600000101010101" charset="-127"/>
              </a:rPr>
              <a:t>JinnieNet</a:t>
            </a:r>
            <a:endParaRPr lang="en-US" altLang="ko-KR" b="1" dirty="0" smtClean="0"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98746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 txBox="1">
            <a:spLocks/>
          </p:cNvSpPr>
          <p:nvPr/>
        </p:nvSpPr>
        <p:spPr>
          <a:xfrm>
            <a:off x="0" y="3145206"/>
            <a:ext cx="8066639" cy="504000"/>
          </a:xfrm>
          <a:prstGeom prst="rect">
            <a:avLst/>
          </a:prstGeom>
          <a:solidFill>
            <a:srgbClr val="9A95D9"/>
          </a:solidFill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3200" b="0" kern="1200">
                <a:solidFill>
                  <a:schemeClr val="bg1"/>
                </a:solidFill>
                <a:latin typeface="나눔바른고딕" panose="020B0600000101010101" charset="-127"/>
                <a:ea typeface="나눔바른고딕" panose="020B0600000101010101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480343" y="3151529"/>
            <a:ext cx="5586296" cy="465285"/>
          </a:xfrm>
          <a:prstGeom prst="rect">
            <a:avLst/>
          </a:prstGeom>
          <a:solidFill>
            <a:srgbClr val="9A9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sp>
        <p:nvSpPr>
          <p:cNvPr id="6" name="내용 개체 틀 3"/>
          <p:cNvSpPr txBox="1">
            <a:spLocks/>
          </p:cNvSpPr>
          <p:nvPr/>
        </p:nvSpPr>
        <p:spPr>
          <a:xfrm>
            <a:off x="1692999" y="3156481"/>
            <a:ext cx="6111396" cy="465285"/>
          </a:xfrm>
          <a:prstGeom prst="rect">
            <a:avLst/>
          </a:prstGeom>
          <a:solidFill>
            <a:srgbClr val="9A95D9"/>
          </a:solidFill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b="1" dirty="0" smtClean="0">
                <a:solidFill>
                  <a:schemeClr val="bg1"/>
                </a:solidFill>
                <a:latin typeface="나눔바른고딕" panose="020B0600000101010101" charset="-127"/>
                <a:ea typeface="나눔바른고딕" panose="020B0600000101010101" charset="-127"/>
              </a:rPr>
              <a:t> Result &amp; Discussion</a:t>
            </a:r>
            <a:endParaRPr lang="ko-KR" altLang="en-US" b="1" dirty="0">
              <a:solidFill>
                <a:schemeClr val="bg1"/>
              </a:solidFill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1692998" y="2469771"/>
            <a:ext cx="1442985" cy="9144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4400" b="1" dirty="0" smtClean="0">
                <a:latin typeface="나눔바른고딕" panose="020B0600000101010101" charset="-127"/>
                <a:ea typeface="나눔바른고딕" panose="020B0600000101010101" charset="-127"/>
              </a:rPr>
              <a:t>04</a:t>
            </a:r>
            <a:endParaRPr lang="ko-KR" altLang="en-US" sz="4400" b="1" dirty="0"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sp>
        <p:nvSpPr>
          <p:cNvPr id="8" name="내용 개체 틀 3"/>
          <p:cNvSpPr txBox="1">
            <a:spLocks/>
          </p:cNvSpPr>
          <p:nvPr/>
        </p:nvSpPr>
        <p:spPr>
          <a:xfrm>
            <a:off x="1" y="3147690"/>
            <a:ext cx="1692998" cy="504000"/>
          </a:xfrm>
          <a:prstGeom prst="rect">
            <a:avLst/>
          </a:prstGeom>
          <a:solidFill>
            <a:srgbClr val="443DCF"/>
          </a:solidFill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3200" b="0" kern="1200">
                <a:solidFill>
                  <a:schemeClr val="bg1"/>
                </a:solidFill>
                <a:latin typeface="나눔바른고딕" panose="020B0600000101010101" charset="-127"/>
                <a:ea typeface="나눔바른고딕" panose="020B0600000101010101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2562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/>
        </p:nvGrpSpPr>
        <p:grpSpPr>
          <a:xfrm>
            <a:off x="482063" y="286606"/>
            <a:ext cx="1642700" cy="10633"/>
            <a:chOff x="455014" y="1097280"/>
            <a:chExt cx="1642700" cy="10633"/>
          </a:xfrm>
        </p:grpSpPr>
        <p:cxnSp>
          <p:nvCxnSpPr>
            <p:cNvPr id="18" name="직선 연결선 17"/>
            <p:cNvCxnSpPr/>
            <p:nvPr/>
          </p:nvCxnSpPr>
          <p:spPr>
            <a:xfrm>
              <a:off x="1737714" y="1104052"/>
              <a:ext cx="360000" cy="0"/>
            </a:xfrm>
            <a:prstGeom prst="line">
              <a:avLst/>
            </a:prstGeom>
            <a:ln w="44450" cap="rnd">
              <a:solidFill>
                <a:srgbClr val="9A95D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1313916" y="1107913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455014" y="109728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>
              <a:off x="878348" y="1104052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395978" y="441073"/>
            <a:ext cx="17163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pc="300" dirty="0" smtClean="0">
                <a:solidFill>
                  <a:srgbClr val="443DC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Result</a:t>
            </a:r>
            <a:endParaRPr lang="ko-KR" altLang="en-US" sz="3600" b="1" spc="300" dirty="0">
              <a:solidFill>
                <a:srgbClr val="443DC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2" name="표 2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70632030"/>
                  </p:ext>
                </p:extLst>
              </p:nvPr>
            </p:nvGraphicFramePr>
            <p:xfrm>
              <a:off x="909379" y="1635250"/>
              <a:ext cx="7342910" cy="443967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19405">
                      <a:extLst>
                        <a:ext uri="{9D8B030D-6E8A-4147-A177-3AD203B41FA5}">
                          <a16:colId xmlns:a16="http://schemas.microsoft.com/office/drawing/2014/main" xmlns="" val="3683147482"/>
                        </a:ext>
                      </a:extLst>
                    </a:gridCol>
                    <a:gridCol w="2889907">
                      <a:extLst>
                        <a:ext uri="{9D8B030D-6E8A-4147-A177-3AD203B41FA5}">
                          <a16:colId xmlns:a16="http://schemas.microsoft.com/office/drawing/2014/main" xmlns="" val="1158100240"/>
                        </a:ext>
                      </a:extLst>
                    </a:gridCol>
                    <a:gridCol w="2733598">
                      <a:extLst>
                        <a:ext uri="{9D8B030D-6E8A-4147-A177-3AD203B41FA5}">
                          <a16:colId xmlns:a16="http://schemas.microsoft.com/office/drawing/2014/main" xmlns="" val="3920747270"/>
                        </a:ext>
                      </a:extLst>
                    </a:gridCol>
                  </a:tblGrid>
                  <a:tr h="24685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b="0" dirty="0" smtClean="0">
                              <a:solidFill>
                                <a:schemeClr val="tx1"/>
                              </a:solidFill>
                              <a:latin typeface="나눔바른고딕" panose="020B0600000101010101" charset="-127"/>
                              <a:ea typeface="나눔바른고딕" panose="020B0600000101010101" charset="-127"/>
                            </a:rPr>
                            <a:t>Dataset</a:t>
                          </a:r>
                          <a:endParaRPr lang="ko-KR" altLang="en-US" sz="1800" b="0" dirty="0">
                            <a:solidFill>
                              <a:schemeClr val="tx1"/>
                            </a:solidFill>
                            <a:latin typeface="나눔바른고딕" panose="020B0600000101010101" charset="-127"/>
                            <a:ea typeface="나눔바른고딕" panose="020B0600000101010101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B4B4F0">
                            <a:alpha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000" b="0" dirty="0" smtClean="0">
                              <a:solidFill>
                                <a:schemeClr val="tx1"/>
                              </a:solidFill>
                              <a:latin typeface="나눔바른고딕" panose="020B0600000101010101" charset="-127"/>
                              <a:ea typeface="나눔바른고딕" panose="020B0600000101010101" charset="-127"/>
                            </a:rPr>
                            <a:t>MovieLens100k</a:t>
                          </a:r>
                          <a:endParaRPr lang="ko-KR" altLang="en-US" sz="2000" b="0" dirty="0">
                            <a:solidFill>
                              <a:schemeClr val="tx1"/>
                            </a:solidFill>
                            <a:latin typeface="나눔바른고딕" panose="020B0600000101010101" charset="-127"/>
                            <a:ea typeface="나눔바른고딕" panose="020B0600000101010101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000" b="0" dirty="0" smtClean="0">
                              <a:solidFill>
                                <a:schemeClr val="tx1"/>
                              </a:solidFill>
                              <a:latin typeface="나눔바른고딕" panose="020B0600000101010101" charset="-127"/>
                              <a:ea typeface="나눔바른고딕" panose="020B0600000101010101" charset="-127"/>
                            </a:rPr>
                            <a:t>Jester</a:t>
                          </a:r>
                          <a:endParaRPr lang="ko-KR" altLang="en-US" sz="2000" b="0" dirty="0">
                            <a:solidFill>
                              <a:schemeClr val="tx1"/>
                            </a:solidFill>
                            <a:latin typeface="나눔바른고딕" panose="020B0600000101010101" charset="-127"/>
                            <a:ea typeface="나눔바른고딕" panose="020B0600000101010101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820076530"/>
                      </a:ext>
                    </a:extLst>
                  </a:tr>
                  <a:tr h="129191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b="0" dirty="0" smtClean="0">
                              <a:solidFill>
                                <a:schemeClr val="tx1"/>
                              </a:solidFill>
                              <a:latin typeface="나눔바른고딕" panose="020B0600000101010101" charset="-127"/>
                              <a:ea typeface="나눔바른고딕" panose="020B0600000101010101" charset="-127"/>
                            </a:rPr>
                            <a:t>Description</a:t>
                          </a:r>
                          <a:endParaRPr lang="ko-KR" altLang="en-US" sz="1800" b="0" dirty="0">
                            <a:solidFill>
                              <a:schemeClr val="tx1"/>
                            </a:solidFill>
                            <a:latin typeface="나눔바른고딕" panose="020B0600000101010101" charset="-127"/>
                            <a:ea typeface="나눔바른고딕" panose="020B0600000101010101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B4B4F0">
                            <a:alpha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b="0" baseline="0" dirty="0" smtClean="0">
                              <a:solidFill>
                                <a:schemeClr val="tx1"/>
                              </a:solidFill>
                              <a:latin typeface="나눔바른고딕" panose="020B0600000101010101" charset="-127"/>
                              <a:ea typeface="나눔바른고딕" panose="020B0600000101010101" charset="-127"/>
                            </a:rPr>
                            <a:t>100k ratings </a:t>
                          </a:r>
                        </a:p>
                        <a:p>
                          <a:pPr algn="ctr" latinLnBrk="1"/>
                          <a:r>
                            <a:rPr lang="en-US" altLang="ko-KR" sz="1800" b="0" baseline="0" dirty="0" smtClean="0">
                              <a:solidFill>
                                <a:schemeClr val="tx1"/>
                              </a:solidFill>
                              <a:latin typeface="나눔바른고딕" panose="020B0600000101010101" charset="-127"/>
                              <a:ea typeface="나눔바른고딕" panose="020B0600000101010101" charset="-127"/>
                            </a:rPr>
                            <a:t>by 943 users </a:t>
                          </a:r>
                        </a:p>
                        <a:p>
                          <a:pPr algn="ctr" latinLnBrk="1"/>
                          <a:r>
                            <a:rPr lang="en-US" altLang="ko-KR" sz="1800" b="0" baseline="0" dirty="0" smtClean="0">
                              <a:solidFill>
                                <a:schemeClr val="tx1"/>
                              </a:solidFill>
                              <a:latin typeface="나눔바른고딕" panose="020B0600000101010101" charset="-127"/>
                              <a:ea typeface="나눔바른고딕" panose="020B0600000101010101" charset="-127"/>
                            </a:rPr>
                            <a:t>for 1,682 movies</a:t>
                          </a:r>
                          <a:endParaRPr lang="ko-KR" altLang="en-US" sz="1800" b="0" dirty="0">
                            <a:solidFill>
                              <a:schemeClr val="tx1"/>
                            </a:solidFill>
                            <a:latin typeface="나눔바른고딕" panose="020B0600000101010101" charset="-127"/>
                            <a:ea typeface="나눔바른고딕" panose="020B0600000101010101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b="0" dirty="0" smtClean="0">
                              <a:solidFill>
                                <a:schemeClr val="tx1"/>
                              </a:solidFill>
                              <a:latin typeface="나눔바른고딕" panose="020B0600000101010101" charset="-127"/>
                              <a:ea typeface="나눔바른고딕" panose="020B0600000101010101" charset="-127"/>
                            </a:rPr>
                            <a:t>4.1m ratings </a:t>
                          </a:r>
                        </a:p>
                        <a:p>
                          <a:pPr algn="ctr" latinLnBrk="1"/>
                          <a:r>
                            <a:rPr lang="en-US" altLang="ko-KR" sz="1800" b="0" dirty="0" smtClean="0">
                              <a:solidFill>
                                <a:schemeClr val="tx1"/>
                              </a:solidFill>
                              <a:latin typeface="나눔바른고딕" panose="020B0600000101010101" charset="-127"/>
                              <a:ea typeface="나눔바른고딕" panose="020B0600000101010101" charset="-127"/>
                            </a:rPr>
                            <a:t>by 73,421 users </a:t>
                          </a:r>
                        </a:p>
                        <a:p>
                          <a:pPr algn="ctr" latinLnBrk="1"/>
                          <a:r>
                            <a:rPr lang="en-US" altLang="ko-KR" sz="1800" b="0" dirty="0" smtClean="0">
                              <a:solidFill>
                                <a:schemeClr val="tx1"/>
                              </a:solidFill>
                              <a:latin typeface="나눔바른고딕" panose="020B0600000101010101" charset="-127"/>
                              <a:ea typeface="나눔바른고딕" panose="020B0600000101010101" charset="-127"/>
                            </a:rPr>
                            <a:t>for 100 jokes</a:t>
                          </a:r>
                          <a:endParaRPr lang="ko-KR" altLang="en-US" sz="1800" b="0" dirty="0">
                            <a:solidFill>
                              <a:schemeClr val="tx1"/>
                            </a:solidFill>
                            <a:latin typeface="나눔바른고딕" panose="020B0600000101010101" charset="-127"/>
                            <a:ea typeface="나눔바른고딕" panose="020B0600000101010101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2571793706"/>
                      </a:ext>
                    </a:extLst>
                  </a:tr>
                  <a:tr h="72967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b="0" dirty="0" smtClean="0">
                              <a:solidFill>
                                <a:schemeClr val="tx1"/>
                              </a:solidFill>
                              <a:latin typeface="나눔바른고딕" panose="020B0600000101010101" charset="-127"/>
                              <a:ea typeface="나눔바른고딕" panose="020B0600000101010101" charset="-127"/>
                            </a:rPr>
                            <a:t>Type/Range</a:t>
                          </a:r>
                          <a:endParaRPr lang="ko-KR" altLang="en-US" sz="1800" b="0" dirty="0">
                            <a:solidFill>
                              <a:schemeClr val="tx1"/>
                            </a:solidFill>
                            <a:latin typeface="나눔바른고딕" panose="020B0600000101010101" charset="-127"/>
                            <a:ea typeface="나눔바른고딕" panose="020B0600000101010101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B4B4F0">
                            <a:alpha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b="0" dirty="0" smtClean="0">
                              <a:solidFill>
                                <a:schemeClr val="tx1"/>
                              </a:solidFill>
                              <a:latin typeface="나눔바른고딕" panose="020B0600000101010101" charset="-127"/>
                              <a:ea typeface="나눔바른고딕" panose="020B0600000101010101" charset="-127"/>
                            </a:rPr>
                            <a:t>Integer</a:t>
                          </a:r>
                        </a:p>
                        <a:p>
                          <a:pPr algn="ctr" latinLnBrk="1"/>
                          <a:r>
                            <a:rPr lang="en-US" altLang="ko-KR" sz="1800" b="0" dirty="0" smtClean="0">
                              <a:solidFill>
                                <a:schemeClr val="tx1"/>
                              </a:solidFill>
                              <a:latin typeface="나눔바른고딕" panose="020B0600000101010101" charset="-127"/>
                              <a:ea typeface="나눔바른고딕" panose="020B0600000101010101" charset="-127"/>
                            </a:rPr>
                            <a:t>[1, 2, 3, 4, 5]</a:t>
                          </a:r>
                          <a:endParaRPr lang="ko-KR" altLang="en-US" sz="1800" b="0" dirty="0">
                            <a:solidFill>
                              <a:schemeClr val="tx1"/>
                            </a:solidFill>
                            <a:latin typeface="나눔바른고딕" panose="020B0600000101010101" charset="-127"/>
                            <a:ea typeface="나눔바른고딕" panose="020B0600000101010101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b="0" dirty="0" smtClean="0">
                              <a:solidFill>
                                <a:schemeClr val="tx1"/>
                              </a:solidFill>
                              <a:latin typeface="나눔바른고딕" panose="020B0600000101010101" charset="-127"/>
                              <a:ea typeface="나눔바른고딕" panose="020B0600000101010101" charset="-127"/>
                            </a:rPr>
                            <a:t>Continuous</a:t>
                          </a:r>
                        </a:p>
                        <a:p>
                          <a:pPr algn="ctr" latinLnBrk="1"/>
                          <a:r>
                            <a:rPr lang="en-US" altLang="ko-KR" sz="1800" b="0" dirty="0" smtClean="0">
                              <a:solidFill>
                                <a:schemeClr val="tx1"/>
                              </a:solidFill>
                              <a:latin typeface="나눔바른고딕" panose="020B0600000101010101" charset="-127"/>
                              <a:ea typeface="나눔바른고딕" panose="020B0600000101010101" charset="-127"/>
                            </a:rPr>
                            <a:t>[-10 to 10]</a:t>
                          </a:r>
                          <a:endParaRPr lang="ko-KR" altLang="en-US" sz="1800" b="0" dirty="0">
                            <a:solidFill>
                              <a:schemeClr val="tx1"/>
                            </a:solidFill>
                            <a:latin typeface="나눔바른고딕" panose="020B0600000101010101" charset="-127"/>
                            <a:ea typeface="나눔바른고딕" panose="020B0600000101010101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2099019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b="0" dirty="0" smtClean="0">
                              <a:solidFill>
                                <a:schemeClr val="tx1"/>
                              </a:solidFill>
                              <a:latin typeface="나눔바른고딕" panose="020B0600000101010101" charset="-127"/>
                              <a:ea typeface="나눔바른고딕" panose="020B0600000101010101" charset="-127"/>
                            </a:rPr>
                            <a:t>Network structure</a:t>
                          </a:r>
                          <a:endParaRPr lang="ko-KR" altLang="en-US" sz="1800" b="0" dirty="0">
                            <a:solidFill>
                              <a:schemeClr val="tx1"/>
                            </a:solidFill>
                            <a:latin typeface="나눔바른고딕" panose="020B0600000101010101" charset="-127"/>
                            <a:ea typeface="나눔바른고딕" panose="020B0600000101010101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B4B4F0">
                            <a:alpha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b="0" dirty="0" smtClean="0">
                              <a:solidFill>
                                <a:schemeClr val="tx1"/>
                              </a:solidFill>
                              <a:latin typeface="나눔바른고딕" panose="020B0600000101010101" charset="-127"/>
                              <a:ea typeface="나눔바른고딕" panose="020B0600000101010101" charset="-127"/>
                            </a:rPr>
                            <a:t>Input(1682)-</a:t>
                          </a:r>
                          <a14:m>
                            <m:oMath xmlns:m="http://schemas.openxmlformats.org/officeDocument/2006/math">
                              <m:r>
                                <a:rPr lang="ko-KR" alt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나눔바른고딕" panose="020B0600000101010101" charset="-127"/>
                                </a:rPr>
                                <m:t>𝜎</m:t>
                              </m:r>
                              <m:r>
                                <a:rPr lang="en-US" altLang="ko-K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나눔바른고딕" panose="020B0600000101010101" charset="-127"/>
                                </a:rPr>
                                <m:t>(831)</m:t>
                              </m:r>
                            </m:oMath>
                          </a14:m>
                          <a:r>
                            <a:rPr lang="en-US" altLang="ko-KR" sz="1600" b="0" dirty="0" smtClean="0">
                              <a:solidFill>
                                <a:schemeClr val="tx1"/>
                              </a:solidFill>
                              <a:latin typeface="나눔바른고딕" panose="020B0600000101010101" charset="-127"/>
                              <a:ea typeface="나눔바른고딕" panose="020B0600000101010101" charset="-127"/>
                            </a:rPr>
                            <a:t>-</a:t>
                          </a:r>
                          <a14:m>
                            <m:oMath xmlns:m="http://schemas.openxmlformats.org/officeDocument/2006/math">
                              <m:r>
                                <a:rPr lang="ko-KR" alt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나눔바른고딕" panose="020B0600000101010101" charset="-127"/>
                                </a:rPr>
                                <m:t>𝜎</m:t>
                              </m:r>
                              <m:r>
                                <a:rPr lang="en-US" altLang="ko-K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나눔바른고딕" panose="020B0600000101010101" charset="-127"/>
                                </a:rPr>
                                <m:t>(831)</m:t>
                              </m:r>
                            </m:oMath>
                          </a14:m>
                          <a:r>
                            <a:rPr lang="en-US" altLang="ko-KR" sz="1600" b="0" dirty="0" smtClean="0">
                              <a:solidFill>
                                <a:schemeClr val="tx1"/>
                              </a:solidFill>
                              <a:latin typeface="나눔바른고딕" panose="020B0600000101010101" charset="-127"/>
                              <a:ea typeface="나눔바른고딕" panose="020B0600000101010101" charset="-127"/>
                            </a:rPr>
                            <a:t>-</a:t>
                          </a:r>
                          <a14:m>
                            <m:oMath xmlns:m="http://schemas.openxmlformats.org/officeDocument/2006/math">
                              <m:r>
                                <a:rPr lang="ko-KR" alt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나눔바른고딕" panose="020B0600000101010101" charset="-127"/>
                                </a:rPr>
                                <m:t>𝜎</m:t>
                              </m:r>
                              <m:r>
                                <a:rPr lang="en-US" altLang="ko-K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나눔바른고딕" panose="020B0600000101010101" charset="-127"/>
                                </a:rPr>
                                <m:t>(831)</m:t>
                              </m:r>
                            </m:oMath>
                          </a14:m>
                          <a:r>
                            <a:rPr lang="en-US" altLang="ko-KR" sz="1600" b="0" dirty="0" smtClean="0">
                              <a:solidFill>
                                <a:schemeClr val="tx1"/>
                              </a:solidFill>
                              <a:latin typeface="나눔바른고딕" panose="020B0600000101010101" charset="-127"/>
                              <a:ea typeface="나눔바른고딕" panose="020B0600000101010101" charset="-127"/>
                            </a:rPr>
                            <a:t>-linear(1682)</a:t>
                          </a:r>
                          <a:endParaRPr lang="ko-KR" altLang="en-US" sz="1600" b="0" dirty="0">
                            <a:solidFill>
                              <a:schemeClr val="tx1"/>
                            </a:solidFill>
                            <a:latin typeface="나눔바른고딕" panose="020B0600000101010101" charset="-127"/>
                            <a:ea typeface="나눔바른고딕" panose="020B0600000101010101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b="0" dirty="0" smtClean="0">
                              <a:solidFill>
                                <a:schemeClr val="tx1"/>
                              </a:solidFill>
                              <a:latin typeface="나눔바른고딕" panose="020B0600000101010101" charset="-127"/>
                              <a:ea typeface="나눔바른고딕" panose="020B0600000101010101" charset="-127"/>
                            </a:rPr>
                            <a:t>Input(100)-</a:t>
                          </a:r>
                          <a14:m>
                            <m:oMath xmlns:m="http://schemas.openxmlformats.org/officeDocument/2006/math">
                              <m:r>
                                <a:rPr lang="ko-KR" alt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나눔바른고딕" panose="020B0600000101010101" charset="-127"/>
                                </a:rPr>
                                <m:t>𝜎</m:t>
                              </m:r>
                              <m:r>
                                <a:rPr lang="en-US" altLang="ko-KR" sz="16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나눔바른고딕" panose="020B0600000101010101" charset="-127"/>
                                </a:rPr>
                                <m:t>(50)</m:t>
                              </m:r>
                            </m:oMath>
                          </a14:m>
                          <a:r>
                            <a:rPr lang="en-US" altLang="ko-KR" sz="1600" b="0" dirty="0" smtClean="0">
                              <a:solidFill>
                                <a:schemeClr val="tx1"/>
                              </a:solidFill>
                              <a:latin typeface="나눔바른고딕" panose="020B0600000101010101" charset="-127"/>
                              <a:ea typeface="나눔바른고딕" panose="020B0600000101010101" charset="-127"/>
                            </a:rPr>
                            <a:t>-</a:t>
                          </a:r>
                          <a14:m>
                            <m:oMath xmlns:m="http://schemas.openxmlformats.org/officeDocument/2006/math">
                              <m:r>
                                <a:rPr lang="ko-KR" alt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나눔바른고딕" panose="020B0600000101010101" charset="-127"/>
                                </a:rPr>
                                <m:t>𝜎</m:t>
                              </m:r>
                              <m:r>
                                <a:rPr lang="en-US" altLang="ko-K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나눔바른고딕" panose="020B0600000101010101" charset="-127"/>
                                </a:rPr>
                                <m:t>(50)</m:t>
                              </m:r>
                            </m:oMath>
                          </a14:m>
                          <a:r>
                            <a:rPr lang="en-US" altLang="ko-KR" sz="1600" b="0" dirty="0" smtClean="0">
                              <a:solidFill>
                                <a:schemeClr val="tx1"/>
                              </a:solidFill>
                              <a:latin typeface="나눔바른고딕" panose="020B0600000101010101" charset="-127"/>
                              <a:ea typeface="나눔바른고딕" panose="020B0600000101010101" charset="-127"/>
                            </a:rPr>
                            <a:t>-</a:t>
                          </a:r>
                          <a14:m>
                            <m:oMath xmlns:m="http://schemas.openxmlformats.org/officeDocument/2006/math">
                              <m:r>
                                <a:rPr lang="ko-KR" alt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나눔바른고딕" panose="020B0600000101010101" charset="-127"/>
                                </a:rPr>
                                <m:t>𝜎</m:t>
                              </m:r>
                              <m:r>
                                <a:rPr lang="en-US" altLang="ko-K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나눔바른고딕" panose="020B0600000101010101" charset="-127"/>
                                </a:rPr>
                                <m:t>(50)</m:t>
                              </m:r>
                            </m:oMath>
                          </a14:m>
                          <a:r>
                            <a:rPr lang="en-US" altLang="ko-KR" sz="1600" b="0" dirty="0" smtClean="0">
                              <a:solidFill>
                                <a:schemeClr val="tx1"/>
                              </a:solidFill>
                              <a:latin typeface="나눔바른고딕" panose="020B0600000101010101" charset="-127"/>
                              <a:ea typeface="나눔바른고딕" panose="020B0600000101010101" charset="-127"/>
                            </a:rPr>
                            <a:t>-linear(100)</a:t>
                          </a:r>
                          <a:endParaRPr lang="ko-KR" altLang="en-US" sz="1600" b="0" dirty="0">
                            <a:solidFill>
                              <a:schemeClr val="tx1"/>
                            </a:solidFill>
                            <a:latin typeface="나눔바른고딕" panose="020B0600000101010101" charset="-127"/>
                            <a:ea typeface="나눔바른고딕" panose="020B0600000101010101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9421599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b="0" dirty="0" smtClean="0">
                              <a:solidFill>
                                <a:schemeClr val="tx1"/>
                              </a:solidFill>
                              <a:latin typeface="나눔바른고딕" panose="020B0600000101010101" charset="-127"/>
                              <a:ea typeface="나눔바른고딕" panose="020B0600000101010101" charset="-127"/>
                            </a:rPr>
                            <a:t>Learning rate</a:t>
                          </a:r>
                          <a:endParaRPr lang="ko-KR" altLang="en-US" sz="1800" b="0" dirty="0">
                            <a:solidFill>
                              <a:schemeClr val="tx1"/>
                            </a:solidFill>
                            <a:latin typeface="나눔바른고딕" panose="020B0600000101010101" charset="-127"/>
                            <a:ea typeface="나눔바른고딕" panose="020B0600000101010101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B4B4F0">
                            <a:alpha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b="0" dirty="0" smtClean="0">
                              <a:solidFill>
                                <a:schemeClr val="tx1"/>
                              </a:solidFill>
                              <a:latin typeface="나눔바른고딕" panose="020B0600000101010101" charset="-127"/>
                              <a:ea typeface="나눔바른고딕" panose="020B0600000101010101" charset="-127"/>
                            </a:rPr>
                            <a:t>1e-7</a:t>
                          </a:r>
                          <a:endParaRPr lang="ko-KR" altLang="en-US" sz="1800" b="0" dirty="0">
                            <a:solidFill>
                              <a:schemeClr val="tx1"/>
                            </a:solidFill>
                            <a:latin typeface="나눔바른고딕" panose="020B0600000101010101" charset="-127"/>
                            <a:ea typeface="나눔바른고딕" panose="020B0600000101010101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b="0" dirty="0" smtClean="0">
                              <a:solidFill>
                                <a:schemeClr val="tx1"/>
                              </a:solidFill>
                              <a:latin typeface="나눔바른고딕" panose="020B0600000101010101" charset="-127"/>
                              <a:ea typeface="나눔바른고딕" panose="020B0600000101010101" charset="-127"/>
                            </a:rPr>
                            <a:t>1e-6</a:t>
                          </a:r>
                          <a:endParaRPr lang="ko-KR" altLang="en-US" sz="1800" b="0" dirty="0">
                            <a:solidFill>
                              <a:schemeClr val="tx1"/>
                            </a:solidFill>
                            <a:latin typeface="나눔바른고딕" panose="020B0600000101010101" charset="-127"/>
                            <a:ea typeface="나눔바른고딕" panose="020B0600000101010101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42389169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b="0" dirty="0" smtClean="0">
                              <a:solidFill>
                                <a:schemeClr val="tx1"/>
                              </a:solidFill>
                              <a:latin typeface="나눔바른고딕" panose="020B0600000101010101" charset="-127"/>
                              <a:ea typeface="나눔바른고딕" panose="020B0600000101010101" charset="-127"/>
                            </a:rPr>
                            <a:t>Mini batch</a:t>
                          </a:r>
                          <a:endParaRPr lang="ko-KR" altLang="en-US" sz="1800" b="0" dirty="0">
                            <a:solidFill>
                              <a:schemeClr val="tx1"/>
                            </a:solidFill>
                            <a:latin typeface="나눔바른고딕" panose="020B0600000101010101" charset="-127"/>
                            <a:ea typeface="나눔바른고딕" panose="020B0600000101010101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B4B4F0">
                            <a:alpha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b="0" dirty="0" smtClean="0">
                              <a:solidFill>
                                <a:schemeClr val="tx1"/>
                              </a:solidFill>
                              <a:latin typeface="나눔바른고딕" panose="020B0600000101010101" charset="-127"/>
                              <a:ea typeface="나눔바른고딕" panose="020B0600000101010101" charset="-127"/>
                            </a:rPr>
                            <a:t>20</a:t>
                          </a:r>
                          <a:endParaRPr lang="ko-KR" altLang="en-US" sz="1800" b="0" dirty="0">
                            <a:solidFill>
                              <a:schemeClr val="tx1"/>
                            </a:solidFill>
                            <a:latin typeface="나눔바른고딕" panose="020B0600000101010101" charset="-127"/>
                            <a:ea typeface="나눔바른고딕" panose="020B0600000101010101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b="0" dirty="0" smtClean="0">
                              <a:solidFill>
                                <a:schemeClr val="tx1"/>
                              </a:solidFill>
                              <a:latin typeface="나눔바른고딕" panose="020B0600000101010101" charset="-127"/>
                              <a:ea typeface="나눔바른고딕" panose="020B0600000101010101" charset="-127"/>
                            </a:rPr>
                            <a:t>30</a:t>
                          </a:r>
                          <a:endParaRPr lang="ko-KR" altLang="en-US" sz="1800" b="0" dirty="0">
                            <a:solidFill>
                              <a:schemeClr val="tx1"/>
                            </a:solidFill>
                            <a:latin typeface="나눔바른고딕" panose="020B0600000101010101" charset="-127"/>
                            <a:ea typeface="나눔바른고딕" panose="020B0600000101010101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7811053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b="0" dirty="0" smtClean="0">
                              <a:solidFill>
                                <a:schemeClr val="tx1"/>
                              </a:solidFill>
                              <a:latin typeface="나눔바른고딕" panose="020B0600000101010101" charset="-127"/>
                              <a:ea typeface="나눔바른고딕" panose="020B0600000101010101" charset="-127"/>
                            </a:rPr>
                            <a:t>Masking</a:t>
                          </a:r>
                          <a:r>
                            <a:rPr lang="en-US" altLang="ko-KR" sz="1800" b="0" baseline="0" dirty="0" smtClean="0">
                              <a:solidFill>
                                <a:schemeClr val="tx1"/>
                              </a:solidFill>
                              <a:latin typeface="나눔바른고딕" panose="020B0600000101010101" charset="-127"/>
                              <a:ea typeface="나눔바른고딕" panose="020B0600000101010101" charset="-127"/>
                            </a:rPr>
                            <a:t> probability</a:t>
                          </a:r>
                          <a:endParaRPr lang="ko-KR" altLang="en-US" sz="1800" b="0" dirty="0">
                            <a:solidFill>
                              <a:schemeClr val="tx1"/>
                            </a:solidFill>
                            <a:latin typeface="나눔바른고딕" panose="020B0600000101010101" charset="-127"/>
                            <a:ea typeface="나눔바른고딕" panose="020B0600000101010101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B4B4F0">
                            <a:alpha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b="0" dirty="0" smtClean="0">
                              <a:solidFill>
                                <a:schemeClr val="tx1"/>
                              </a:solidFill>
                              <a:latin typeface="나눔바른고딕" panose="020B0600000101010101" charset="-127"/>
                              <a:ea typeface="나눔바른고딕" panose="020B0600000101010101" charset="-127"/>
                            </a:rPr>
                            <a:t>0.2</a:t>
                          </a:r>
                          <a:endParaRPr lang="ko-KR" altLang="en-US" sz="1800" b="0" dirty="0">
                            <a:solidFill>
                              <a:schemeClr val="tx1"/>
                            </a:solidFill>
                            <a:latin typeface="나눔바른고딕" panose="020B0600000101010101" charset="-127"/>
                            <a:ea typeface="나눔바른고딕" panose="020B0600000101010101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b="0" dirty="0" smtClean="0">
                              <a:solidFill>
                                <a:schemeClr val="tx1"/>
                              </a:solidFill>
                              <a:latin typeface="나눔바른고딕" panose="020B0600000101010101" charset="-127"/>
                              <a:ea typeface="나눔바른고딕" panose="020B0600000101010101" charset="-127"/>
                            </a:rPr>
                            <a:t>0.2</a:t>
                          </a:r>
                          <a:endParaRPr lang="ko-KR" altLang="en-US" sz="1800" b="0" dirty="0">
                            <a:solidFill>
                              <a:schemeClr val="tx1"/>
                            </a:solidFill>
                            <a:latin typeface="나눔바른고딕" panose="020B0600000101010101" charset="-127"/>
                            <a:ea typeface="나눔바른고딕" panose="020B0600000101010101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8934642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2" name="표 2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70632030"/>
                  </p:ext>
                </p:extLst>
              </p:nvPr>
            </p:nvGraphicFramePr>
            <p:xfrm>
              <a:off x="909379" y="1635250"/>
              <a:ext cx="7342910" cy="443967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19405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3683147482"/>
                        </a:ext>
                      </a:extLst>
                    </a:gridCol>
                    <a:gridCol w="2889907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1158100240"/>
                        </a:ext>
                      </a:extLst>
                    </a:gridCol>
                    <a:gridCol w="2733598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3920747270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b="0" dirty="0" smtClean="0">
                              <a:solidFill>
                                <a:schemeClr val="tx1"/>
                              </a:solidFill>
                              <a:latin typeface="나눔바른고딕" panose="020B0600000101010101" charset="-127"/>
                              <a:ea typeface="나눔바른고딕" panose="020B0600000101010101" charset="-127"/>
                            </a:rPr>
                            <a:t>Dataset</a:t>
                          </a:r>
                          <a:endParaRPr lang="ko-KR" altLang="en-US" sz="1800" b="0" dirty="0">
                            <a:solidFill>
                              <a:schemeClr val="tx1"/>
                            </a:solidFill>
                            <a:latin typeface="나눔바른고딕" panose="020B0600000101010101" charset="-127"/>
                            <a:ea typeface="나눔바른고딕" panose="020B0600000101010101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B4B4F0">
                            <a:alpha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000" b="0" dirty="0" smtClean="0">
                              <a:solidFill>
                                <a:schemeClr val="tx1"/>
                              </a:solidFill>
                              <a:latin typeface="나눔바른고딕" panose="020B0600000101010101" charset="-127"/>
                              <a:ea typeface="나눔바른고딕" panose="020B0600000101010101" charset="-127"/>
                            </a:rPr>
                            <a:t>MovieLens100k</a:t>
                          </a:r>
                          <a:endParaRPr lang="ko-KR" altLang="en-US" sz="2000" b="0" dirty="0">
                            <a:solidFill>
                              <a:schemeClr val="tx1"/>
                            </a:solidFill>
                            <a:latin typeface="나눔바른고딕" panose="020B0600000101010101" charset="-127"/>
                            <a:ea typeface="나눔바른고딕" panose="020B0600000101010101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000" b="0" dirty="0" smtClean="0">
                              <a:solidFill>
                                <a:schemeClr val="tx1"/>
                              </a:solidFill>
                              <a:latin typeface="나눔바른고딕" panose="020B0600000101010101" charset="-127"/>
                              <a:ea typeface="나눔바른고딕" panose="020B0600000101010101" charset="-127"/>
                            </a:rPr>
                            <a:t>Jester</a:t>
                          </a:r>
                          <a:endParaRPr lang="ko-KR" altLang="en-US" sz="2000" b="0" dirty="0">
                            <a:solidFill>
                              <a:schemeClr val="tx1"/>
                            </a:solidFill>
                            <a:latin typeface="나눔바른고딕" panose="020B0600000101010101" charset="-127"/>
                            <a:ea typeface="나눔바른고딕" panose="020B0600000101010101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3820076530"/>
                      </a:ext>
                    </a:extLst>
                  </a:tr>
                  <a:tr h="129191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b="0" dirty="0" smtClean="0">
                              <a:solidFill>
                                <a:schemeClr val="tx1"/>
                              </a:solidFill>
                              <a:latin typeface="나눔바른고딕" panose="020B0600000101010101" charset="-127"/>
                              <a:ea typeface="나눔바른고딕" panose="020B0600000101010101" charset="-127"/>
                            </a:rPr>
                            <a:t>Description</a:t>
                          </a:r>
                          <a:endParaRPr lang="ko-KR" altLang="en-US" sz="1800" b="0" dirty="0">
                            <a:solidFill>
                              <a:schemeClr val="tx1"/>
                            </a:solidFill>
                            <a:latin typeface="나눔바른고딕" panose="020B0600000101010101" charset="-127"/>
                            <a:ea typeface="나눔바른고딕" panose="020B0600000101010101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B4B4F0">
                            <a:alpha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b="0" baseline="0" dirty="0" smtClean="0">
                              <a:solidFill>
                                <a:schemeClr val="tx1"/>
                              </a:solidFill>
                              <a:latin typeface="나눔바른고딕" panose="020B0600000101010101" charset="-127"/>
                              <a:ea typeface="나눔바른고딕" panose="020B0600000101010101" charset="-127"/>
                            </a:rPr>
                            <a:t>100k ratings </a:t>
                          </a:r>
                        </a:p>
                        <a:p>
                          <a:pPr algn="ctr" latinLnBrk="1"/>
                          <a:r>
                            <a:rPr lang="en-US" altLang="ko-KR" sz="1800" b="0" baseline="0" dirty="0" smtClean="0">
                              <a:solidFill>
                                <a:schemeClr val="tx1"/>
                              </a:solidFill>
                              <a:latin typeface="나눔바른고딕" panose="020B0600000101010101" charset="-127"/>
                              <a:ea typeface="나눔바른고딕" panose="020B0600000101010101" charset="-127"/>
                            </a:rPr>
                            <a:t>by 943 users </a:t>
                          </a:r>
                        </a:p>
                        <a:p>
                          <a:pPr algn="ctr" latinLnBrk="1"/>
                          <a:r>
                            <a:rPr lang="en-US" altLang="ko-KR" sz="1800" b="0" baseline="0" dirty="0" smtClean="0">
                              <a:solidFill>
                                <a:schemeClr val="tx1"/>
                              </a:solidFill>
                              <a:latin typeface="나눔바른고딕" panose="020B0600000101010101" charset="-127"/>
                              <a:ea typeface="나눔바른고딕" panose="020B0600000101010101" charset="-127"/>
                            </a:rPr>
                            <a:t>for 1,682 movies</a:t>
                          </a:r>
                          <a:endParaRPr lang="ko-KR" altLang="en-US" sz="1800" b="0" dirty="0">
                            <a:solidFill>
                              <a:schemeClr val="tx1"/>
                            </a:solidFill>
                            <a:latin typeface="나눔바른고딕" panose="020B0600000101010101" charset="-127"/>
                            <a:ea typeface="나눔바른고딕" panose="020B0600000101010101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b="0" dirty="0" smtClean="0">
                              <a:solidFill>
                                <a:schemeClr val="tx1"/>
                              </a:solidFill>
                              <a:latin typeface="나눔바른고딕" panose="020B0600000101010101" charset="-127"/>
                              <a:ea typeface="나눔바른고딕" panose="020B0600000101010101" charset="-127"/>
                            </a:rPr>
                            <a:t>4.1m ratings </a:t>
                          </a:r>
                        </a:p>
                        <a:p>
                          <a:pPr algn="ctr" latinLnBrk="1"/>
                          <a:r>
                            <a:rPr lang="en-US" altLang="ko-KR" sz="1800" b="0" dirty="0" smtClean="0">
                              <a:solidFill>
                                <a:schemeClr val="tx1"/>
                              </a:solidFill>
                              <a:latin typeface="나눔바른고딕" panose="020B0600000101010101" charset="-127"/>
                              <a:ea typeface="나눔바른고딕" panose="020B0600000101010101" charset="-127"/>
                            </a:rPr>
                            <a:t>by 73,421 users </a:t>
                          </a:r>
                        </a:p>
                        <a:p>
                          <a:pPr algn="ctr" latinLnBrk="1"/>
                          <a:r>
                            <a:rPr lang="en-US" altLang="ko-KR" sz="1800" b="0" dirty="0" smtClean="0">
                              <a:solidFill>
                                <a:schemeClr val="tx1"/>
                              </a:solidFill>
                              <a:latin typeface="나눔바른고딕" panose="020B0600000101010101" charset="-127"/>
                              <a:ea typeface="나눔바른고딕" panose="020B0600000101010101" charset="-127"/>
                            </a:rPr>
                            <a:t>for 100 jokes</a:t>
                          </a:r>
                          <a:endParaRPr lang="ko-KR" altLang="en-US" sz="1800" b="0" dirty="0">
                            <a:solidFill>
                              <a:schemeClr val="tx1"/>
                            </a:solidFill>
                            <a:latin typeface="나눔바른고딕" panose="020B0600000101010101" charset="-127"/>
                            <a:ea typeface="나눔바른고딕" panose="020B0600000101010101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2571793706"/>
                      </a:ext>
                    </a:extLst>
                  </a:tr>
                  <a:tr h="72967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b="0" dirty="0" smtClean="0">
                              <a:solidFill>
                                <a:schemeClr val="tx1"/>
                              </a:solidFill>
                              <a:latin typeface="나눔바른고딕" panose="020B0600000101010101" charset="-127"/>
                              <a:ea typeface="나눔바른고딕" panose="020B0600000101010101" charset="-127"/>
                            </a:rPr>
                            <a:t>Type/Range</a:t>
                          </a:r>
                          <a:endParaRPr lang="ko-KR" altLang="en-US" sz="1800" b="0" dirty="0">
                            <a:solidFill>
                              <a:schemeClr val="tx1"/>
                            </a:solidFill>
                            <a:latin typeface="나눔바른고딕" panose="020B0600000101010101" charset="-127"/>
                            <a:ea typeface="나눔바른고딕" panose="020B0600000101010101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B4B4F0">
                            <a:alpha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b="0" dirty="0" smtClean="0">
                              <a:solidFill>
                                <a:schemeClr val="tx1"/>
                              </a:solidFill>
                              <a:latin typeface="나눔바른고딕" panose="020B0600000101010101" charset="-127"/>
                              <a:ea typeface="나눔바른고딕" panose="020B0600000101010101" charset="-127"/>
                            </a:rPr>
                            <a:t>Integer</a:t>
                          </a:r>
                        </a:p>
                        <a:p>
                          <a:pPr algn="ctr" latinLnBrk="1"/>
                          <a:r>
                            <a:rPr lang="en-US" altLang="ko-KR" sz="1800" b="0" dirty="0" smtClean="0">
                              <a:solidFill>
                                <a:schemeClr val="tx1"/>
                              </a:solidFill>
                              <a:latin typeface="나눔바른고딕" panose="020B0600000101010101" charset="-127"/>
                              <a:ea typeface="나눔바른고딕" panose="020B0600000101010101" charset="-127"/>
                            </a:rPr>
                            <a:t>[1, 2, 3, 4, 5]</a:t>
                          </a:r>
                          <a:endParaRPr lang="ko-KR" altLang="en-US" sz="1800" b="0" dirty="0">
                            <a:solidFill>
                              <a:schemeClr val="tx1"/>
                            </a:solidFill>
                            <a:latin typeface="나눔바른고딕" panose="020B0600000101010101" charset="-127"/>
                            <a:ea typeface="나눔바른고딕" panose="020B0600000101010101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b="0" dirty="0" smtClean="0">
                              <a:solidFill>
                                <a:schemeClr val="tx1"/>
                              </a:solidFill>
                              <a:latin typeface="나눔바른고딕" panose="020B0600000101010101" charset="-127"/>
                              <a:ea typeface="나눔바른고딕" panose="020B0600000101010101" charset="-127"/>
                            </a:rPr>
                            <a:t>Continuous</a:t>
                          </a:r>
                        </a:p>
                        <a:p>
                          <a:pPr algn="ctr" latinLnBrk="1"/>
                          <a:r>
                            <a:rPr lang="en-US" altLang="ko-KR" sz="1800" b="0" dirty="0" smtClean="0">
                              <a:solidFill>
                                <a:schemeClr val="tx1"/>
                              </a:solidFill>
                              <a:latin typeface="나눔바른고딕" panose="020B0600000101010101" charset="-127"/>
                              <a:ea typeface="나눔바른고딕" panose="020B0600000101010101" charset="-127"/>
                            </a:rPr>
                            <a:t>[-10 to 10]</a:t>
                          </a:r>
                          <a:endParaRPr lang="ko-KR" altLang="en-US" sz="1800" b="0" dirty="0">
                            <a:solidFill>
                              <a:schemeClr val="tx1"/>
                            </a:solidFill>
                            <a:latin typeface="나눔바른고딕" panose="020B0600000101010101" charset="-127"/>
                            <a:ea typeface="나눔바른고딕" panose="020B0600000101010101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3209901913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b="0" dirty="0" smtClean="0">
                              <a:solidFill>
                                <a:schemeClr val="tx1"/>
                              </a:solidFill>
                              <a:latin typeface="나눔바른고딕" panose="020B0600000101010101" charset="-127"/>
                              <a:ea typeface="나눔바른고딕" panose="020B0600000101010101" charset="-127"/>
                            </a:rPr>
                            <a:t>Network structure</a:t>
                          </a:r>
                          <a:endParaRPr lang="ko-KR" altLang="en-US" sz="1800" b="0" dirty="0">
                            <a:solidFill>
                              <a:schemeClr val="tx1"/>
                            </a:solidFill>
                            <a:latin typeface="나눔바른고딕" panose="020B0600000101010101" charset="-127"/>
                            <a:ea typeface="나눔바른고딕" panose="020B0600000101010101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B4B4F0">
                            <a:alpha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59705" t="-382857" r="-95148" b="-23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68597" t="-382857" r="-445" b="-2314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9421599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b="0" dirty="0" smtClean="0">
                              <a:solidFill>
                                <a:schemeClr val="tx1"/>
                              </a:solidFill>
                              <a:latin typeface="나눔바른고딕" panose="020B0600000101010101" charset="-127"/>
                              <a:ea typeface="나눔바른고딕" panose="020B0600000101010101" charset="-127"/>
                            </a:rPr>
                            <a:t>Learning rate</a:t>
                          </a:r>
                          <a:endParaRPr lang="ko-KR" altLang="en-US" sz="1800" b="0" dirty="0">
                            <a:solidFill>
                              <a:schemeClr val="tx1"/>
                            </a:solidFill>
                            <a:latin typeface="나눔바른고딕" panose="020B0600000101010101" charset="-127"/>
                            <a:ea typeface="나눔바른고딕" panose="020B0600000101010101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B4B4F0">
                            <a:alpha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b="0" dirty="0" smtClean="0">
                              <a:solidFill>
                                <a:schemeClr val="tx1"/>
                              </a:solidFill>
                              <a:latin typeface="나눔바른고딕" panose="020B0600000101010101" charset="-127"/>
                              <a:ea typeface="나눔바른고딕" panose="020B0600000101010101" charset="-127"/>
                            </a:rPr>
                            <a:t>1e-7</a:t>
                          </a:r>
                          <a:endParaRPr lang="ko-KR" altLang="en-US" sz="1800" b="0" dirty="0">
                            <a:solidFill>
                              <a:schemeClr val="tx1"/>
                            </a:solidFill>
                            <a:latin typeface="나눔바른고딕" panose="020B0600000101010101" charset="-127"/>
                            <a:ea typeface="나눔바른고딕" panose="020B0600000101010101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b="0" dirty="0" smtClean="0">
                              <a:solidFill>
                                <a:schemeClr val="tx1"/>
                              </a:solidFill>
                              <a:latin typeface="나눔바른고딕" panose="020B0600000101010101" charset="-127"/>
                              <a:ea typeface="나눔바른고딕" panose="020B0600000101010101" charset="-127"/>
                            </a:rPr>
                            <a:t>1e-6</a:t>
                          </a:r>
                          <a:endParaRPr lang="ko-KR" altLang="en-US" sz="1800" b="0" dirty="0">
                            <a:solidFill>
                              <a:schemeClr val="tx1"/>
                            </a:solidFill>
                            <a:latin typeface="나눔바른고딕" panose="020B0600000101010101" charset="-127"/>
                            <a:ea typeface="나눔바른고딕" panose="020B0600000101010101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42389169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b="0" dirty="0" smtClean="0">
                              <a:solidFill>
                                <a:schemeClr val="tx1"/>
                              </a:solidFill>
                              <a:latin typeface="나눔바른고딕" panose="020B0600000101010101" charset="-127"/>
                              <a:ea typeface="나눔바른고딕" panose="020B0600000101010101" charset="-127"/>
                            </a:rPr>
                            <a:t>Mini batch</a:t>
                          </a:r>
                          <a:endParaRPr lang="ko-KR" altLang="en-US" sz="1800" b="0" dirty="0">
                            <a:solidFill>
                              <a:schemeClr val="tx1"/>
                            </a:solidFill>
                            <a:latin typeface="나눔바른고딕" panose="020B0600000101010101" charset="-127"/>
                            <a:ea typeface="나눔바른고딕" panose="020B0600000101010101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B4B4F0">
                            <a:alpha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b="0" dirty="0" smtClean="0">
                              <a:solidFill>
                                <a:schemeClr val="tx1"/>
                              </a:solidFill>
                              <a:latin typeface="나눔바른고딕" panose="020B0600000101010101" charset="-127"/>
                              <a:ea typeface="나눔바른고딕" panose="020B0600000101010101" charset="-127"/>
                            </a:rPr>
                            <a:t>20</a:t>
                          </a:r>
                          <a:endParaRPr lang="ko-KR" altLang="en-US" sz="1800" b="0" dirty="0">
                            <a:solidFill>
                              <a:schemeClr val="tx1"/>
                            </a:solidFill>
                            <a:latin typeface="나눔바른고딕" panose="020B0600000101010101" charset="-127"/>
                            <a:ea typeface="나눔바른고딕" panose="020B0600000101010101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b="0" dirty="0" smtClean="0">
                              <a:solidFill>
                                <a:schemeClr val="tx1"/>
                              </a:solidFill>
                              <a:latin typeface="나눔바른고딕" panose="020B0600000101010101" charset="-127"/>
                              <a:ea typeface="나눔바른고딕" panose="020B0600000101010101" charset="-127"/>
                            </a:rPr>
                            <a:t>30</a:t>
                          </a:r>
                          <a:endParaRPr lang="ko-KR" altLang="en-US" sz="1800" b="0" dirty="0">
                            <a:solidFill>
                              <a:schemeClr val="tx1"/>
                            </a:solidFill>
                            <a:latin typeface="나눔바른고딕" panose="020B0600000101010101" charset="-127"/>
                            <a:ea typeface="나눔바른고딕" panose="020B0600000101010101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3781105396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b="0" dirty="0" smtClean="0">
                              <a:solidFill>
                                <a:schemeClr val="tx1"/>
                              </a:solidFill>
                              <a:latin typeface="나눔바른고딕" panose="020B0600000101010101" charset="-127"/>
                              <a:ea typeface="나눔바른고딕" panose="020B0600000101010101" charset="-127"/>
                            </a:rPr>
                            <a:t>Masking</a:t>
                          </a:r>
                          <a:r>
                            <a:rPr lang="en-US" altLang="ko-KR" sz="1800" b="0" baseline="0" dirty="0" smtClean="0">
                              <a:solidFill>
                                <a:schemeClr val="tx1"/>
                              </a:solidFill>
                              <a:latin typeface="나눔바른고딕" panose="020B0600000101010101" charset="-127"/>
                              <a:ea typeface="나눔바른고딕" panose="020B0600000101010101" charset="-127"/>
                            </a:rPr>
                            <a:t> probability</a:t>
                          </a:r>
                          <a:endParaRPr lang="ko-KR" altLang="en-US" sz="1800" b="0" dirty="0">
                            <a:solidFill>
                              <a:schemeClr val="tx1"/>
                            </a:solidFill>
                            <a:latin typeface="나눔바른고딕" panose="020B0600000101010101" charset="-127"/>
                            <a:ea typeface="나눔바른고딕" panose="020B0600000101010101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B4B4F0">
                            <a:alpha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b="0" dirty="0" smtClean="0">
                              <a:solidFill>
                                <a:schemeClr val="tx1"/>
                              </a:solidFill>
                              <a:latin typeface="나눔바른고딕" panose="020B0600000101010101" charset="-127"/>
                              <a:ea typeface="나눔바른고딕" panose="020B0600000101010101" charset="-127"/>
                            </a:rPr>
                            <a:t>0.2</a:t>
                          </a:r>
                          <a:endParaRPr lang="ko-KR" altLang="en-US" sz="1800" b="0" dirty="0">
                            <a:solidFill>
                              <a:schemeClr val="tx1"/>
                            </a:solidFill>
                            <a:latin typeface="나눔바른고딕" panose="020B0600000101010101" charset="-127"/>
                            <a:ea typeface="나눔바른고딕" panose="020B0600000101010101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b="0" dirty="0" smtClean="0">
                              <a:solidFill>
                                <a:schemeClr val="tx1"/>
                              </a:solidFill>
                              <a:latin typeface="나눔바른고딕" panose="020B0600000101010101" charset="-127"/>
                              <a:ea typeface="나눔바른고딕" panose="020B0600000101010101" charset="-127"/>
                            </a:rPr>
                            <a:t>0.2</a:t>
                          </a:r>
                          <a:endParaRPr lang="ko-KR" altLang="en-US" sz="1800" b="0" dirty="0">
                            <a:solidFill>
                              <a:schemeClr val="tx1"/>
                            </a:solidFill>
                            <a:latin typeface="나눔바른고딕" panose="020B0600000101010101" charset="-127"/>
                            <a:ea typeface="나눔바른고딕" panose="020B0600000101010101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389346420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TextBox 8"/>
          <p:cNvSpPr txBox="1"/>
          <p:nvPr/>
        </p:nvSpPr>
        <p:spPr>
          <a:xfrm>
            <a:off x="395978" y="1286987"/>
            <a:ext cx="8406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나눔바른고딕" panose="020B0600000101010101" charset="-127"/>
                <a:ea typeface="나눔바른고딕" panose="020B0600000101010101" charset="-127"/>
              </a:rPr>
              <a:t>Environment of experiments</a:t>
            </a:r>
          </a:p>
        </p:txBody>
      </p:sp>
    </p:spTree>
    <p:extLst>
      <p:ext uri="{BB962C8B-B14F-4D97-AF65-F5344CB8AC3E}">
        <p14:creationId xmlns:p14="http://schemas.microsoft.com/office/powerpoint/2010/main" val="126388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991165" y="2037692"/>
            <a:ext cx="1143003" cy="646332"/>
            <a:chOff x="1654292" y="2320440"/>
            <a:chExt cx="1143002" cy="646330"/>
          </a:xfrm>
        </p:grpSpPr>
        <p:sp>
          <p:nvSpPr>
            <p:cNvPr id="15" name="직사각형 14"/>
            <p:cNvSpPr/>
            <p:nvPr/>
          </p:nvSpPr>
          <p:spPr>
            <a:xfrm>
              <a:off x="1654292" y="2384550"/>
              <a:ext cx="1143002" cy="503940"/>
            </a:xfrm>
            <a:prstGeom prst="rect">
              <a:avLst/>
            </a:prstGeom>
            <a:solidFill>
              <a:srgbClr val="443DCF"/>
            </a:solidFill>
            <a:ln>
              <a:solidFill>
                <a:srgbClr val="0B55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spc="300" dirty="0">
                  <a:latin typeface="나눔바른고딕" panose="020B0600000101010101" charset="-127"/>
                  <a:ea typeface="나눔바른고딕" panose="020B0600000101010101" charset="-127"/>
                </a:rPr>
                <a:t> </a:t>
              </a:r>
              <a:endParaRPr lang="ko-KR" altLang="en-US" sz="2800" b="1" spc="300" dirty="0">
                <a:latin typeface="나눔바른고딕" panose="020B0600000101010101" charset="-127"/>
                <a:ea typeface="나눔바른고딕" panose="020B0600000101010101" charset="-127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014049" y="2320440"/>
              <a:ext cx="453970" cy="646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600" dirty="0">
                  <a:solidFill>
                    <a:schemeClr val="bg1"/>
                  </a:solidFill>
                  <a:latin typeface="나눔바른고딕" panose="020B0600000101010101" charset="-127"/>
                  <a:ea typeface="나눔바른고딕" panose="020B0600000101010101" charset="-127"/>
                </a:rPr>
                <a:t>1</a:t>
              </a:r>
              <a:endParaRPr lang="ko-KR" altLang="en-US" sz="3600" dirty="0">
                <a:solidFill>
                  <a:schemeClr val="bg1"/>
                </a:solidFill>
                <a:latin typeface="나눔바른고딕" panose="020B0600000101010101" charset="-127"/>
                <a:ea typeface="나눔바른고딕" panose="020B0600000101010101" charset="-127"/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991164" y="2961639"/>
            <a:ext cx="1143003" cy="646332"/>
            <a:chOff x="1654292" y="3353128"/>
            <a:chExt cx="1143002" cy="646330"/>
          </a:xfrm>
        </p:grpSpPr>
        <p:sp>
          <p:nvSpPr>
            <p:cNvPr id="18" name="직사각형 17"/>
            <p:cNvSpPr/>
            <p:nvPr/>
          </p:nvSpPr>
          <p:spPr>
            <a:xfrm>
              <a:off x="1654292" y="3405630"/>
              <a:ext cx="1143002" cy="503940"/>
            </a:xfrm>
            <a:prstGeom prst="rect">
              <a:avLst/>
            </a:prstGeom>
            <a:solidFill>
              <a:srgbClr val="443DCF"/>
            </a:solidFill>
            <a:ln>
              <a:solidFill>
                <a:srgbClr val="0B55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spc="300" dirty="0">
                  <a:latin typeface="나눔바른고딕" panose="020B0600000101010101" charset="-127"/>
                  <a:ea typeface="나눔바른고딕" panose="020B0600000101010101" charset="-127"/>
                </a:rPr>
                <a:t> </a:t>
              </a:r>
              <a:endParaRPr lang="ko-KR" altLang="en-US" sz="2800" b="1" spc="300" dirty="0">
                <a:latin typeface="나눔바른고딕" panose="020B0600000101010101" charset="-127"/>
                <a:ea typeface="나눔바른고딕" panose="020B0600000101010101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014049" y="3353128"/>
              <a:ext cx="453970" cy="646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600" dirty="0">
                  <a:solidFill>
                    <a:schemeClr val="bg1"/>
                  </a:solidFill>
                  <a:latin typeface="나눔바른고딕" panose="020B0600000101010101" charset="-127"/>
                  <a:ea typeface="나눔바른고딕" panose="020B0600000101010101" charset="-127"/>
                </a:rPr>
                <a:t>2</a:t>
              </a:r>
              <a:endParaRPr lang="ko-KR" altLang="en-US" sz="3600" dirty="0">
                <a:solidFill>
                  <a:schemeClr val="bg1"/>
                </a:solidFill>
                <a:latin typeface="나눔바른고딕" panose="020B0600000101010101" charset="-127"/>
                <a:ea typeface="나눔바른고딕" panose="020B0600000101010101" charset="-127"/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991165" y="3891816"/>
            <a:ext cx="1143003" cy="646332"/>
            <a:chOff x="1654292" y="4462016"/>
            <a:chExt cx="1143002" cy="646330"/>
          </a:xfrm>
        </p:grpSpPr>
        <p:sp>
          <p:nvSpPr>
            <p:cNvPr id="19" name="직사각형 18"/>
            <p:cNvSpPr/>
            <p:nvPr/>
          </p:nvSpPr>
          <p:spPr>
            <a:xfrm>
              <a:off x="1654292" y="4518150"/>
              <a:ext cx="1143002" cy="503940"/>
            </a:xfrm>
            <a:prstGeom prst="rect">
              <a:avLst/>
            </a:prstGeom>
            <a:solidFill>
              <a:srgbClr val="443DCF"/>
            </a:solidFill>
            <a:ln>
              <a:solidFill>
                <a:srgbClr val="0B55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spc="300" dirty="0">
                  <a:latin typeface="나눔바른고딕" panose="020B0600000101010101" charset="-127"/>
                  <a:ea typeface="나눔바른고딕" panose="020B0600000101010101" charset="-127"/>
                </a:rPr>
                <a:t> </a:t>
              </a:r>
              <a:endParaRPr lang="ko-KR" altLang="en-US" sz="2800" b="1" spc="300" dirty="0">
                <a:latin typeface="나눔바른고딕" panose="020B0600000101010101" charset="-127"/>
                <a:ea typeface="나눔바른고딕" panose="020B0600000101010101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014049" y="4462016"/>
              <a:ext cx="453970" cy="646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600" dirty="0">
                  <a:solidFill>
                    <a:schemeClr val="bg1"/>
                  </a:solidFill>
                  <a:latin typeface="나눔바른고딕" panose="020B0600000101010101" charset="-127"/>
                  <a:ea typeface="나눔바른고딕" panose="020B0600000101010101" charset="-127"/>
                </a:rPr>
                <a:t>3</a:t>
              </a:r>
              <a:endParaRPr lang="ko-KR" altLang="en-US" sz="3600" dirty="0">
                <a:solidFill>
                  <a:schemeClr val="bg1"/>
                </a:solidFill>
                <a:latin typeface="나눔바른고딕" panose="020B0600000101010101" charset="-127"/>
                <a:ea typeface="나눔바른고딕" panose="020B0600000101010101" charset="-127"/>
              </a:endParaRP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991163" y="4815793"/>
            <a:ext cx="1143003" cy="646331"/>
            <a:chOff x="1654292" y="5599479"/>
            <a:chExt cx="1143002" cy="646331"/>
          </a:xfrm>
        </p:grpSpPr>
        <p:sp>
          <p:nvSpPr>
            <p:cNvPr id="20" name="직사각형 19"/>
            <p:cNvSpPr/>
            <p:nvPr/>
          </p:nvSpPr>
          <p:spPr>
            <a:xfrm>
              <a:off x="1654292" y="5661150"/>
              <a:ext cx="1143002" cy="503940"/>
            </a:xfrm>
            <a:prstGeom prst="rect">
              <a:avLst/>
            </a:prstGeom>
            <a:solidFill>
              <a:srgbClr val="443DCF"/>
            </a:solidFill>
            <a:ln>
              <a:solidFill>
                <a:srgbClr val="0B55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spc="300" dirty="0">
                  <a:latin typeface="나눔바른고딕" panose="020B0600000101010101" charset="-127"/>
                  <a:ea typeface="나눔바른고딕" panose="020B0600000101010101" charset="-127"/>
                </a:rPr>
                <a:t> </a:t>
              </a:r>
              <a:endParaRPr lang="ko-KR" altLang="en-US" sz="2800" b="1" spc="300" dirty="0">
                <a:latin typeface="나눔바른고딕" panose="020B0600000101010101" charset="-127"/>
                <a:ea typeface="나눔바른고딕" panose="020B0600000101010101" charset="-127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014049" y="5599479"/>
              <a:ext cx="45397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600" dirty="0">
                  <a:solidFill>
                    <a:schemeClr val="bg1"/>
                  </a:solidFill>
                  <a:latin typeface="나눔바른고딕" panose="020B0600000101010101" charset="-127"/>
                  <a:ea typeface="나눔바른고딕" panose="020B0600000101010101" charset="-127"/>
                </a:rPr>
                <a:t>4</a:t>
              </a:r>
              <a:endParaRPr lang="ko-KR" altLang="en-US" sz="3600" dirty="0">
                <a:solidFill>
                  <a:schemeClr val="bg1"/>
                </a:solidFill>
                <a:latin typeface="나눔바른고딕" panose="020B0600000101010101" charset="-127"/>
                <a:ea typeface="나눔바른고딕" panose="020B0600000101010101" charset="-127"/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2195128" y="1986222"/>
            <a:ext cx="55573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300" dirty="0" smtClean="0">
                <a:latin typeface="나눔바른고딕" panose="020B0600000101010101" charset="-127"/>
                <a:ea typeface="나눔바른고딕" panose="020B0600000101010101" charset="-127"/>
              </a:rPr>
              <a:t>Recommendation System </a:t>
            </a:r>
          </a:p>
          <a:p>
            <a:r>
              <a:rPr lang="en-US" altLang="ko-KR" sz="2400" spc="300" dirty="0">
                <a:latin typeface="나눔바른고딕" panose="020B0600000101010101" charset="-127"/>
                <a:ea typeface="나눔바른고딕" panose="020B0600000101010101" charset="-127"/>
              </a:rPr>
              <a:t>f</a:t>
            </a:r>
            <a:r>
              <a:rPr lang="en-US" altLang="ko-KR" sz="2400" spc="300" dirty="0" smtClean="0">
                <a:latin typeface="나눔바른고딕" panose="020B0600000101010101" charset="-127"/>
                <a:ea typeface="나눔바른고딕" panose="020B0600000101010101" charset="-127"/>
              </a:rPr>
              <a:t>or Collaborative Filtering(CF)</a:t>
            </a:r>
            <a:endParaRPr lang="ko-KR" altLang="en-US" sz="2400" spc="300" dirty="0"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195128" y="3035274"/>
            <a:ext cx="54831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300" dirty="0" err="1" smtClean="0">
                <a:latin typeface="나눔바른고딕" panose="020B0600000101010101" charset="-127"/>
                <a:ea typeface="나눔바른고딕" panose="020B0600000101010101" charset="-127"/>
              </a:rPr>
              <a:t>Denoising</a:t>
            </a:r>
            <a:r>
              <a:rPr lang="en-US" altLang="ko-KR" sz="2400" spc="300" dirty="0" smtClean="0">
                <a:latin typeface="나눔바른고딕" panose="020B0600000101010101" charset="-127"/>
                <a:ea typeface="나눔바른고딕" panose="020B0600000101010101" charset="-127"/>
              </a:rPr>
              <a:t> </a:t>
            </a:r>
            <a:r>
              <a:rPr lang="en-US" altLang="ko-KR" sz="2400" spc="300" dirty="0" err="1" smtClean="0">
                <a:latin typeface="나눔바른고딕" panose="020B0600000101010101" charset="-127"/>
                <a:ea typeface="나눔바른고딕" panose="020B0600000101010101" charset="-127"/>
              </a:rPr>
              <a:t>AutoEncoder</a:t>
            </a:r>
            <a:r>
              <a:rPr lang="en-US" altLang="ko-KR" sz="2400" spc="300" dirty="0" smtClean="0">
                <a:latin typeface="나눔바른고딕" panose="020B0600000101010101" charset="-127"/>
                <a:ea typeface="나눔바른고딕" panose="020B0600000101010101" charset="-127"/>
              </a:rPr>
              <a:t> (DAE)</a:t>
            </a:r>
            <a:endParaRPr lang="ko-KR" altLang="en-US" sz="2400" spc="300" dirty="0"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195128" y="3969081"/>
            <a:ext cx="18453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300" dirty="0" err="1" smtClean="0">
                <a:latin typeface="나눔바른고딕" panose="020B0600000101010101" charset="-127"/>
                <a:ea typeface="나눔바른고딕" panose="020B0600000101010101" charset="-127"/>
              </a:rPr>
              <a:t>JinnieNet</a:t>
            </a:r>
            <a:endParaRPr lang="ko-KR" altLang="en-US" sz="2400" spc="300" dirty="0"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195128" y="4898600"/>
            <a:ext cx="37380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300" dirty="0" smtClean="0">
                <a:latin typeface="나눔바른고딕" panose="020B0600000101010101" charset="-127"/>
                <a:ea typeface="나눔바른고딕" panose="020B0600000101010101" charset="-127"/>
              </a:rPr>
              <a:t>Result &amp; Conclusion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88314" y="643115"/>
            <a:ext cx="24195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spc="-151" dirty="0" smtClean="0">
                <a:latin typeface="나눔바른고딕" panose="020B0600000101010101" charset="-127"/>
                <a:ea typeface="나눔바른고딕" panose="020B0600000101010101" charset="-127"/>
              </a:rPr>
              <a:t>CONTENT</a:t>
            </a:r>
            <a:endParaRPr lang="ko-KR" altLang="en-US" sz="4000" spc="-151" dirty="0"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6671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482063" y="286606"/>
            <a:ext cx="1642700" cy="10633"/>
            <a:chOff x="455014" y="1097280"/>
            <a:chExt cx="1642700" cy="10633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1737714" y="1104052"/>
              <a:ext cx="360000" cy="0"/>
            </a:xfrm>
            <a:prstGeom prst="line">
              <a:avLst/>
            </a:prstGeom>
            <a:ln w="44450" cap="rnd">
              <a:solidFill>
                <a:srgbClr val="9A95D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1313916" y="1107913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455014" y="109728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878348" y="1104052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395978" y="441073"/>
            <a:ext cx="17163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pc="300" dirty="0" smtClean="0">
                <a:solidFill>
                  <a:srgbClr val="443DC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Result</a:t>
            </a:r>
            <a:endParaRPr lang="ko-KR" altLang="en-US" sz="3600" b="1" spc="300" dirty="0">
              <a:solidFill>
                <a:srgbClr val="443DC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95978" y="1286987"/>
            <a:ext cx="840627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나눔바른고딕" panose="020B0600000101010101" charset="-127"/>
                <a:ea typeface="나눔바른고딕" panose="020B0600000101010101" charset="-127"/>
              </a:rPr>
              <a:t>Precision</a:t>
            </a:r>
          </a:p>
          <a:p>
            <a:r>
              <a:rPr lang="en-US" altLang="ko-KR" dirty="0" smtClean="0">
                <a:latin typeface="나눔바른고딕" panose="020B0600000101010101" charset="-127"/>
                <a:ea typeface="나눔바른고딕" panose="020B0600000101010101" charset="-127"/>
              </a:rPr>
              <a:t>: </a:t>
            </a:r>
            <a:r>
              <a:rPr lang="en-US" altLang="ko-KR" dirty="0">
                <a:latin typeface="나눔바른고딕" panose="020B0600000101010101" charset="-127"/>
                <a:ea typeface="나눔바른고딕" panose="020B0600000101010101" charset="-127"/>
              </a:rPr>
              <a:t>T</a:t>
            </a:r>
            <a:r>
              <a:rPr lang="en-US" altLang="ko-KR" dirty="0" smtClean="0">
                <a:latin typeface="나눔바른고딕" panose="020B0600000101010101" charset="-127"/>
                <a:ea typeface="나눔바른고딕" panose="020B0600000101010101" charset="-127"/>
              </a:rPr>
              <a:t>he </a:t>
            </a:r>
            <a:r>
              <a:rPr lang="en-US" altLang="ko-KR" dirty="0">
                <a:latin typeface="나눔바른고딕" panose="020B0600000101010101" charset="-127"/>
                <a:ea typeface="나눔바른고딕" panose="020B0600000101010101" charset="-127"/>
              </a:rPr>
              <a:t>ratio of the products satisfied by the user </a:t>
            </a:r>
            <a:r>
              <a:rPr lang="en-US" altLang="ko-KR" dirty="0" smtClean="0">
                <a:latin typeface="나눔바른고딕" panose="020B0600000101010101" charset="-127"/>
                <a:ea typeface="나눔바른고딕" panose="020B0600000101010101" charset="-127"/>
              </a:rPr>
              <a:t>from </a:t>
            </a:r>
            <a:r>
              <a:rPr lang="en-US" altLang="ko-KR" dirty="0">
                <a:latin typeface="나눔바른고딕" panose="020B0600000101010101" charset="-127"/>
                <a:ea typeface="나눔바른고딕" panose="020B0600000101010101" charset="-127"/>
              </a:rPr>
              <a:t>the </a:t>
            </a:r>
            <a:r>
              <a:rPr lang="en-US" altLang="ko-KR" dirty="0" smtClean="0">
                <a:latin typeface="나눔바른고딕" panose="020B0600000101010101" charset="-127"/>
                <a:ea typeface="나눔바른고딕" panose="020B0600000101010101" charset="-127"/>
              </a:rPr>
              <a:t>items </a:t>
            </a:r>
            <a:r>
              <a:rPr lang="en-US" altLang="ko-KR" dirty="0">
                <a:latin typeface="나눔바른고딕" panose="020B0600000101010101" charset="-127"/>
                <a:ea typeface="나눔바른고딕" panose="020B0600000101010101" charset="-127"/>
              </a:rPr>
              <a:t>recommended through the recommendation </a:t>
            </a:r>
            <a:r>
              <a:rPr lang="en-US" altLang="ko-KR" dirty="0" smtClean="0">
                <a:latin typeface="나눔바른고딕" panose="020B0600000101010101" charset="-127"/>
                <a:ea typeface="나눔바른고딕" panose="020B0600000101010101" charset="-127"/>
              </a:rPr>
              <a:t>system.</a:t>
            </a:r>
          </a:p>
          <a:p>
            <a:endParaRPr lang="en-US" altLang="ko-KR" dirty="0" smtClean="0">
              <a:latin typeface="나눔바른고딕" panose="020B0600000101010101" charset="-127"/>
              <a:ea typeface="나눔바른고딕" panose="020B0600000101010101" charset="-127"/>
            </a:endParaRPr>
          </a:p>
          <a:p>
            <a:endParaRPr lang="en-US" altLang="ko-KR" dirty="0" smtClean="0">
              <a:latin typeface="나눔바른고딕" panose="020B0600000101010101" charset="-127"/>
              <a:ea typeface="나눔바른고딕" panose="020B0600000101010101" charset="-127"/>
            </a:endParaRPr>
          </a:p>
          <a:p>
            <a:r>
              <a:rPr lang="en-US" altLang="ko-KR" b="1" dirty="0" err="1" smtClean="0">
                <a:latin typeface="나눔바른고딕" panose="020B0600000101010101" charset="-127"/>
                <a:ea typeface="나눔바른고딕" panose="020B0600000101010101" charset="-127"/>
              </a:rPr>
              <a:t>nDCG</a:t>
            </a:r>
            <a:r>
              <a:rPr lang="en-US" altLang="ko-KR" b="1" dirty="0" smtClean="0">
                <a:latin typeface="나눔바른고딕" panose="020B0600000101010101" charset="-127"/>
                <a:ea typeface="나눔바른고딕" panose="020B0600000101010101" charset="-127"/>
              </a:rPr>
              <a:t>(Normalized Discounted Cumulative Gain)</a:t>
            </a:r>
          </a:p>
          <a:p>
            <a:r>
              <a:rPr lang="en-US" altLang="ko-KR" dirty="0" smtClean="0">
                <a:latin typeface="나눔바른고딕" panose="020B0600000101010101" charset="-127"/>
                <a:ea typeface="나눔바른고딕" panose="020B0600000101010101" charset="-127"/>
              </a:rPr>
              <a:t>: One of the popular evaluating measures ranked </a:t>
            </a:r>
            <a:r>
              <a:rPr lang="en-US" altLang="ko-KR" dirty="0">
                <a:latin typeface="나눔바른고딕" panose="020B0600000101010101" charset="-127"/>
                <a:ea typeface="나눔바른고딕" panose="020B0600000101010101" charset="-127"/>
              </a:rPr>
              <a:t>results in information </a:t>
            </a:r>
            <a:r>
              <a:rPr lang="en-US" altLang="ko-KR" dirty="0" smtClean="0">
                <a:latin typeface="나눔바른고딕" panose="020B0600000101010101" charset="-127"/>
                <a:ea typeface="나눔바른고딕" panose="020B0600000101010101" charset="-127"/>
              </a:rPr>
              <a:t>retrieval.</a:t>
            </a:r>
          </a:p>
          <a:p>
            <a:r>
              <a:rPr lang="en-US" altLang="ko-KR" dirty="0">
                <a:latin typeface="나눔바른고딕" panose="020B0600000101010101" charset="-127"/>
                <a:ea typeface="나눔바른고딕" panose="020B0600000101010101" charset="-127"/>
              </a:rPr>
              <a:t> </a:t>
            </a:r>
            <a:r>
              <a:rPr lang="en-US" altLang="ko-KR" dirty="0" smtClean="0">
                <a:latin typeface="나눔바른고딕" panose="020B0600000101010101" charset="-127"/>
                <a:ea typeface="나눔바른고딕" panose="020B0600000101010101" charset="-127"/>
              </a:rPr>
              <a:t> For CF </a:t>
            </a:r>
            <a:r>
              <a:rPr lang="en-US" altLang="ko-KR" dirty="0">
                <a:latin typeface="나눔바른고딕" panose="020B0600000101010101" charset="-127"/>
                <a:ea typeface="나눔바른고딕" panose="020B0600000101010101" charset="-127"/>
              </a:rPr>
              <a:t>applications, the ratings on items assigned by the users can </a:t>
            </a:r>
            <a:r>
              <a:rPr lang="en-US" altLang="ko-KR" dirty="0" smtClean="0">
                <a:latin typeface="나눔바른고딕" panose="020B0600000101010101" charset="-127"/>
                <a:ea typeface="나눔바른고딕" panose="020B0600000101010101" charset="-127"/>
              </a:rPr>
              <a:t>serve </a:t>
            </a:r>
            <a:r>
              <a:rPr lang="en-US" altLang="ko-KR" dirty="0">
                <a:latin typeface="나눔바른고딕" panose="020B0600000101010101" charset="-127"/>
                <a:ea typeface="나눔바른고딕" panose="020B0600000101010101" charset="-127"/>
              </a:rPr>
              <a:t>as the graded relevance </a:t>
            </a:r>
            <a:r>
              <a:rPr lang="en-US" altLang="ko-KR" dirty="0" smtClean="0">
                <a:latin typeface="나눔바른고딕" panose="020B0600000101010101" charset="-127"/>
                <a:ea typeface="나눔바른고딕" panose="020B0600000101010101" charset="-127"/>
              </a:rPr>
              <a:t>judgements.</a:t>
            </a:r>
            <a:endParaRPr lang="en-US" altLang="ko-KR" dirty="0"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1908" y="6619269"/>
            <a:ext cx="91440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>
                <a:latin typeface="나눔바른고딕" panose="020B0600000101010101" charset="-127"/>
                <a:ea typeface="나눔바른고딕" panose="020B0600000101010101" charset="-127"/>
              </a:rPr>
              <a:t>Source: N. N. Liu and Q. Yang, “</a:t>
            </a:r>
            <a:r>
              <a:rPr lang="en-US" altLang="ko-KR" sz="1000" dirty="0" err="1" smtClean="0">
                <a:latin typeface="나눔바른고딕" panose="020B0600000101010101" charset="-127"/>
                <a:ea typeface="나눔바른고딕" panose="020B0600000101010101" charset="-127"/>
              </a:rPr>
              <a:t>EigenRank</a:t>
            </a:r>
            <a:r>
              <a:rPr lang="en-US" altLang="ko-KR" sz="1000" dirty="0" smtClean="0">
                <a:latin typeface="나눔바른고딕" panose="020B0600000101010101" charset="-127"/>
                <a:ea typeface="나눔바른고딕" panose="020B0600000101010101" charset="-127"/>
              </a:rPr>
              <a:t>: A Ranking-Oriented Approach to Collaborative Filtering”</a:t>
            </a:r>
            <a:endParaRPr lang="ko-KR" altLang="en-US" sz="1000" dirty="0"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52484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969" y="2416640"/>
            <a:ext cx="7736062" cy="3925194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482063" y="286606"/>
            <a:ext cx="1642700" cy="10633"/>
            <a:chOff x="455014" y="1097280"/>
            <a:chExt cx="1642700" cy="10633"/>
          </a:xfrm>
        </p:grpSpPr>
        <p:cxnSp>
          <p:nvCxnSpPr>
            <p:cNvPr id="11" name="직선 연결선 10"/>
            <p:cNvCxnSpPr/>
            <p:nvPr/>
          </p:nvCxnSpPr>
          <p:spPr>
            <a:xfrm>
              <a:off x="1737714" y="1104052"/>
              <a:ext cx="360000" cy="0"/>
            </a:xfrm>
            <a:prstGeom prst="line">
              <a:avLst/>
            </a:prstGeom>
            <a:ln w="44450" cap="rnd">
              <a:solidFill>
                <a:srgbClr val="9A95D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1313916" y="1107913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455014" y="109728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878348" y="1104052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395978" y="441073"/>
            <a:ext cx="17163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pc="300" dirty="0" smtClean="0">
                <a:solidFill>
                  <a:srgbClr val="443DC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Result</a:t>
            </a:r>
            <a:endParaRPr lang="ko-KR" altLang="en-US" sz="3600" b="1" spc="300" dirty="0">
              <a:solidFill>
                <a:srgbClr val="443DC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5978" y="1341305"/>
            <a:ext cx="84062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나눔바른고딕" panose="020B0600000101010101" charset="-127"/>
                <a:ea typeface="나눔바른고딕" panose="020B0600000101010101" charset="-127"/>
              </a:rPr>
              <a:t>Performance on MovieLens100k</a:t>
            </a:r>
          </a:p>
          <a:p>
            <a:r>
              <a:rPr lang="en-US" altLang="ko-KR" dirty="0" smtClean="0">
                <a:latin typeface="나눔바른고딕" panose="020B0600000101010101" charset="-127"/>
                <a:ea typeface="나눔바른고딕" panose="020B0600000101010101" charset="-127"/>
              </a:rPr>
              <a:t>In </a:t>
            </a:r>
            <a:r>
              <a:rPr lang="en-US" altLang="ko-KR" dirty="0">
                <a:latin typeface="나눔바른고딕" panose="020B0600000101010101" charset="-127"/>
                <a:ea typeface="나눔바른고딕" panose="020B0600000101010101" charset="-127"/>
              </a:rPr>
              <a:t>terms of precision@5 and </a:t>
            </a:r>
            <a:r>
              <a:rPr lang="en-US" altLang="ko-KR" dirty="0" smtClean="0">
                <a:latin typeface="나눔바른고딕" panose="020B0600000101010101" charset="-127"/>
                <a:ea typeface="나눔바른고딕" panose="020B0600000101010101" charset="-127"/>
              </a:rPr>
              <a:t>nDCG@5, </a:t>
            </a:r>
            <a:r>
              <a:rPr lang="en-US" altLang="ko-KR" dirty="0" err="1">
                <a:latin typeface="나눔바른고딕" panose="020B0600000101010101" charset="-127"/>
                <a:ea typeface="나눔바른고딕" panose="020B0600000101010101" charset="-127"/>
              </a:rPr>
              <a:t>JinnieNet</a:t>
            </a:r>
            <a:r>
              <a:rPr lang="en-US" altLang="ko-KR" dirty="0">
                <a:latin typeface="나눔바른고딕" panose="020B0600000101010101" charset="-127"/>
                <a:ea typeface="나눔바른고딕" panose="020B0600000101010101" charset="-127"/>
              </a:rPr>
              <a:t> </a:t>
            </a:r>
            <a:r>
              <a:rPr lang="en-US" altLang="ko-KR" dirty="0" smtClean="0">
                <a:latin typeface="나눔바른고딕" panose="020B0600000101010101" charset="-127"/>
                <a:ea typeface="나눔바른고딕" panose="020B0600000101010101" charset="-127"/>
              </a:rPr>
              <a:t>each showed an increase of 36% and 32% compared with DAE(state-of-art)</a:t>
            </a:r>
          </a:p>
        </p:txBody>
      </p:sp>
      <p:sp>
        <p:nvSpPr>
          <p:cNvPr id="18" name="오른쪽으로 구부러진 화살표 17"/>
          <p:cNvSpPr/>
          <p:nvPr/>
        </p:nvSpPr>
        <p:spPr>
          <a:xfrm rot="3853753" flipV="1">
            <a:off x="3426992" y="4580454"/>
            <a:ext cx="419125" cy="763077"/>
          </a:xfrm>
          <a:prstGeom prst="curved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오른쪽으로 구부러진 화살표 18"/>
          <p:cNvSpPr/>
          <p:nvPr/>
        </p:nvSpPr>
        <p:spPr>
          <a:xfrm rot="2682667" flipV="1">
            <a:off x="7160341" y="3212029"/>
            <a:ext cx="495452" cy="986216"/>
          </a:xfrm>
          <a:prstGeom prst="curvedRightArrow">
            <a:avLst>
              <a:gd name="adj1" fmla="val 16615"/>
              <a:gd name="adj2" fmla="val 50000"/>
              <a:gd name="adj3" fmla="val 25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929774" y="4522060"/>
            <a:ext cx="6591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나눔바른고딕" panose="020B0600000101010101" charset="-127"/>
                <a:ea typeface="나눔바른고딕" panose="020B0600000101010101" charset="-127"/>
              </a:rPr>
              <a:t>36%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612671" y="3361670"/>
            <a:ext cx="6591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나눔바른고딕" panose="020B0600000101010101" charset="-127"/>
                <a:ea typeface="나눔바른고딕" panose="020B0600000101010101" charset="-127"/>
              </a:rPr>
              <a:t>32%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9115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74" y="2586547"/>
            <a:ext cx="7685251" cy="2667608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482063" y="286606"/>
            <a:ext cx="1642700" cy="10633"/>
            <a:chOff x="455014" y="1097280"/>
            <a:chExt cx="1642700" cy="10633"/>
          </a:xfrm>
        </p:grpSpPr>
        <p:cxnSp>
          <p:nvCxnSpPr>
            <p:cNvPr id="11" name="직선 연결선 10"/>
            <p:cNvCxnSpPr/>
            <p:nvPr/>
          </p:nvCxnSpPr>
          <p:spPr>
            <a:xfrm>
              <a:off x="1737714" y="1104052"/>
              <a:ext cx="360000" cy="0"/>
            </a:xfrm>
            <a:prstGeom prst="line">
              <a:avLst/>
            </a:prstGeom>
            <a:ln w="44450" cap="rnd">
              <a:solidFill>
                <a:srgbClr val="9A95D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1313916" y="1107913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455014" y="109728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878348" y="1104052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395978" y="441073"/>
            <a:ext cx="17163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pc="300" dirty="0" smtClean="0">
                <a:solidFill>
                  <a:srgbClr val="443DC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Result</a:t>
            </a:r>
            <a:endParaRPr lang="ko-KR" altLang="en-US" sz="3600" b="1" spc="300" dirty="0">
              <a:solidFill>
                <a:srgbClr val="443DC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5978" y="1341305"/>
            <a:ext cx="8406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나눔바른고딕" panose="020B0600000101010101" charset="-127"/>
                <a:ea typeface="나눔바른고딕" panose="020B0600000101010101" charset="-127"/>
              </a:rPr>
              <a:t>Performance on MovieLens100k &amp; Jester by N</a:t>
            </a:r>
          </a:p>
          <a:p>
            <a:r>
              <a:rPr lang="en-US" altLang="ko-KR" dirty="0" smtClean="0">
                <a:latin typeface="나눔바른고딕" panose="020B0600000101010101" charset="-127"/>
                <a:ea typeface="나눔바른고딕" panose="020B0600000101010101" charset="-127"/>
              </a:rPr>
              <a:t>Despite the increase in N, </a:t>
            </a:r>
            <a:r>
              <a:rPr lang="en-US" altLang="ko-KR" dirty="0" err="1" smtClean="0">
                <a:latin typeface="나눔바른고딕" panose="020B0600000101010101" charset="-127"/>
                <a:ea typeface="나눔바른고딕" panose="020B0600000101010101" charset="-127"/>
              </a:rPr>
              <a:t>JinnieNet</a:t>
            </a:r>
            <a:r>
              <a:rPr lang="en-US" altLang="ko-KR" dirty="0" smtClean="0">
                <a:latin typeface="나눔바른고딕" panose="020B0600000101010101" charset="-127"/>
                <a:ea typeface="나눔바른고딕" panose="020B0600000101010101" charset="-127"/>
              </a:rPr>
              <a:t> showed a high level of performance</a:t>
            </a:r>
          </a:p>
        </p:txBody>
      </p:sp>
    </p:spTree>
    <p:extLst>
      <p:ext uri="{BB962C8B-B14F-4D97-AF65-F5344CB8AC3E}">
        <p14:creationId xmlns:p14="http://schemas.microsoft.com/office/powerpoint/2010/main" val="2154041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978" y="1278082"/>
            <a:ext cx="830440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나눔바른고딕" panose="020B0600000101010101" charset="-127"/>
                <a:ea typeface="나눔바른고딕" panose="020B0600000101010101" charset="-127"/>
              </a:rPr>
              <a:t>Conclusion</a:t>
            </a:r>
            <a:r>
              <a:rPr lang="en-US" altLang="ko-KR" dirty="0" smtClean="0">
                <a:latin typeface="나눔바른고딕" panose="020B0600000101010101" charset="-127"/>
                <a:ea typeface="나눔바른고딕" panose="020B0600000101010101" charset="-127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latin typeface="나눔바른고딕" panose="020B0600000101010101" charset="-127"/>
                <a:ea typeface="나눔바른고딕" panose="020B0600000101010101" charset="-127"/>
              </a:rPr>
              <a:t>JinnieNet</a:t>
            </a:r>
            <a:r>
              <a:rPr lang="en-US" altLang="ko-KR" dirty="0" smtClean="0">
                <a:latin typeface="나눔바른고딕" panose="020B0600000101010101" charset="-127"/>
                <a:ea typeface="나눔바른고딕" panose="020B0600000101010101" charset="-127"/>
              </a:rPr>
              <a:t> showed novel performance on </a:t>
            </a:r>
            <a:r>
              <a:rPr lang="en-US" altLang="ko-KR" dirty="0" err="1" smtClean="0">
                <a:latin typeface="나눔바른고딕" panose="020B0600000101010101" charset="-127"/>
                <a:ea typeface="나눔바른고딕" panose="020B0600000101010101" charset="-127"/>
              </a:rPr>
              <a:t>MovieLens</a:t>
            </a:r>
            <a:r>
              <a:rPr lang="en-US" altLang="ko-KR" dirty="0" smtClean="0">
                <a:latin typeface="나눔바른고딕" panose="020B0600000101010101" charset="-127"/>
                <a:ea typeface="나눔바른고딕" panose="020B0600000101010101" charset="-127"/>
              </a:rPr>
              <a:t> 100k and Jester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latin typeface="나눔바른고딕" panose="020B0600000101010101" charset="-127"/>
                <a:ea typeface="나눔바른고딕" panose="020B0600000101010101" charset="-127"/>
              </a:rPr>
              <a:t>JinnieNet</a:t>
            </a:r>
            <a:r>
              <a:rPr lang="en-US" altLang="ko-KR" dirty="0" smtClean="0">
                <a:latin typeface="나눔바른고딕" panose="020B0600000101010101" charset="-127"/>
                <a:ea typeface="나눔바른고딕" panose="020B0600000101010101" charset="-127"/>
              </a:rPr>
              <a:t> could be applied to various recommendation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>
              <a:latin typeface="나눔바른고딕" panose="020B0600000101010101" charset="-127"/>
              <a:ea typeface="나눔바른고딕" panose="020B0600000101010101" charset="-127"/>
            </a:endParaRPr>
          </a:p>
          <a:p>
            <a:r>
              <a:rPr lang="en-US" altLang="ko-KR" dirty="0" smtClean="0">
                <a:latin typeface="나눔바른고딕" panose="020B0600000101010101" charset="-127"/>
                <a:ea typeface="나눔바른고딕" panose="020B0600000101010101" charset="-127"/>
              </a:rPr>
              <a:t> </a:t>
            </a:r>
          </a:p>
          <a:p>
            <a:r>
              <a:rPr lang="en-US" altLang="ko-KR" dirty="0" smtClean="0">
                <a:latin typeface="나눔바른고딕" panose="020B0600000101010101" charset="-127"/>
                <a:ea typeface="나눔바른고딕" panose="020B0600000101010101" charset="-127"/>
              </a:rPr>
              <a:t> </a:t>
            </a:r>
            <a:r>
              <a:rPr lang="en-US" altLang="ko-KR" b="1" dirty="0">
                <a:latin typeface="나눔바른고딕" panose="020B0600000101010101" charset="-127"/>
                <a:ea typeface="나눔바른고딕" panose="020B0600000101010101" charset="-127"/>
              </a:rPr>
              <a:t>Future 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나눔바른고딕" panose="020B0600000101010101" charset="-127"/>
                <a:ea typeface="나눔바른고딕" panose="020B0600000101010101" charset="-127"/>
              </a:rPr>
              <a:t>Because most of dataset used in recommendation system is huge, </a:t>
            </a:r>
            <a:r>
              <a:rPr lang="en-US" altLang="ko-KR" dirty="0" err="1" smtClean="0">
                <a:latin typeface="나눔바른고딕" panose="020B0600000101010101" charset="-127"/>
                <a:ea typeface="나눔바른고딕" panose="020B0600000101010101" charset="-127"/>
              </a:rPr>
              <a:t>JinnieNet</a:t>
            </a:r>
            <a:r>
              <a:rPr lang="en-US" altLang="ko-KR" dirty="0" smtClean="0">
                <a:latin typeface="나눔바른고딕" panose="020B0600000101010101" charset="-127"/>
                <a:ea typeface="나눔바른고딕" panose="020B0600000101010101" charset="-127"/>
              </a:rPr>
              <a:t> needs to be tested with large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나눔바른고딕" panose="020B0600000101010101" charset="-127"/>
                <a:ea typeface="나눔바른고딕" panose="020B0600000101010101" charset="-127"/>
              </a:rPr>
              <a:t>Also, reduction of computational complexity is required </a:t>
            </a:r>
            <a:endParaRPr lang="ko-KR" altLang="en-US" dirty="0"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482063" y="286606"/>
            <a:ext cx="1642700" cy="10633"/>
            <a:chOff x="455014" y="1097280"/>
            <a:chExt cx="1642700" cy="10633"/>
          </a:xfrm>
        </p:grpSpPr>
        <p:cxnSp>
          <p:nvCxnSpPr>
            <p:cNvPr id="5" name="직선 연결선 4"/>
            <p:cNvCxnSpPr/>
            <p:nvPr/>
          </p:nvCxnSpPr>
          <p:spPr>
            <a:xfrm>
              <a:off x="1737714" y="1104052"/>
              <a:ext cx="360000" cy="0"/>
            </a:xfrm>
            <a:prstGeom prst="line">
              <a:avLst/>
            </a:prstGeom>
            <a:ln w="44450" cap="rnd">
              <a:solidFill>
                <a:srgbClr val="9A95D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>
              <a:off x="1313916" y="1107913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455014" y="109728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878348" y="1104052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395978" y="441073"/>
            <a:ext cx="28209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pc="300" dirty="0" smtClean="0">
                <a:solidFill>
                  <a:srgbClr val="443DC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Discussion</a:t>
            </a:r>
            <a:endParaRPr lang="ko-KR" altLang="en-US" sz="3600" b="1" spc="300" dirty="0">
              <a:solidFill>
                <a:srgbClr val="443DC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6680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030959" y="3059906"/>
            <a:ext cx="5082087" cy="693025"/>
          </a:xfrm>
          <a:prstGeom prst="rect">
            <a:avLst/>
          </a:prstGeom>
          <a:solidFill>
            <a:srgbClr val="9A9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>
                <a:latin typeface="나눔바른고딕" panose="020B0600000101010101" charset="-127"/>
                <a:ea typeface="나눔바른고딕" panose="020B0600000101010101" charset="-127"/>
              </a:rPr>
              <a:t>Thank you</a:t>
            </a:r>
            <a:endParaRPr lang="ko-KR" altLang="en-US" sz="4800" dirty="0"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7118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3"/>
          <p:cNvSpPr txBox="1">
            <a:spLocks/>
          </p:cNvSpPr>
          <p:nvPr/>
        </p:nvSpPr>
        <p:spPr>
          <a:xfrm>
            <a:off x="0" y="3145206"/>
            <a:ext cx="8066639" cy="504000"/>
          </a:xfrm>
          <a:prstGeom prst="rect">
            <a:avLst/>
          </a:prstGeom>
          <a:solidFill>
            <a:srgbClr val="9A95D9"/>
          </a:solidFill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3200" b="0" kern="1200">
                <a:solidFill>
                  <a:schemeClr val="bg1"/>
                </a:solidFill>
                <a:latin typeface="나눔바른고딕" panose="020B0600000101010101" charset="-127"/>
                <a:ea typeface="나눔바른고딕" panose="020B0600000101010101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480343" y="3151529"/>
            <a:ext cx="5586296" cy="465285"/>
          </a:xfrm>
          <a:prstGeom prst="rect">
            <a:avLst/>
          </a:prstGeom>
          <a:solidFill>
            <a:srgbClr val="9A9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sz="quarter" idx="4294967295"/>
          </p:nvPr>
        </p:nvSpPr>
        <p:spPr>
          <a:xfrm>
            <a:off x="1692999" y="3156481"/>
            <a:ext cx="6111396" cy="465285"/>
          </a:xfrm>
          <a:prstGeom prst="rect">
            <a:avLst/>
          </a:prstGeom>
          <a:solidFill>
            <a:srgbClr val="9A95D9"/>
          </a:solidFill>
        </p:spPr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solidFill>
                  <a:schemeClr val="bg1"/>
                </a:solidFill>
                <a:latin typeface="나눔바른고딕" panose="020B0600000101010101" charset="-127"/>
                <a:ea typeface="나눔바른고딕" panose="020B0600000101010101" charset="-127"/>
              </a:rPr>
              <a:t>Recommendation System for CF</a:t>
            </a:r>
            <a:endParaRPr lang="ko-KR" altLang="en-US" b="1" dirty="0">
              <a:solidFill>
                <a:schemeClr val="bg1"/>
              </a:solidFill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4294967295"/>
          </p:nvPr>
        </p:nvSpPr>
        <p:spPr>
          <a:xfrm>
            <a:off x="1692998" y="2469771"/>
            <a:ext cx="1442985" cy="91440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altLang="ko-KR" sz="4400" b="1" dirty="0" smtClean="0">
                <a:latin typeface="나눔바른고딕" panose="020B0600000101010101" charset="-127"/>
                <a:ea typeface="나눔바른고딕" panose="020B0600000101010101" charset="-127"/>
              </a:rPr>
              <a:t>01</a:t>
            </a:r>
            <a:endParaRPr lang="ko-KR" altLang="en-US" sz="4400" b="1" dirty="0"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sp>
        <p:nvSpPr>
          <p:cNvPr id="10" name="내용 개체 틀 3"/>
          <p:cNvSpPr txBox="1">
            <a:spLocks/>
          </p:cNvSpPr>
          <p:nvPr/>
        </p:nvSpPr>
        <p:spPr>
          <a:xfrm>
            <a:off x="1" y="3147690"/>
            <a:ext cx="1692998" cy="504000"/>
          </a:xfrm>
          <a:prstGeom prst="rect">
            <a:avLst/>
          </a:prstGeom>
          <a:solidFill>
            <a:srgbClr val="443DCF"/>
          </a:solidFill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3200" b="0" kern="1200">
                <a:solidFill>
                  <a:schemeClr val="bg1"/>
                </a:solidFill>
                <a:latin typeface="나눔바른고딕" panose="020B0600000101010101" charset="-127"/>
                <a:ea typeface="나눔바른고딕" panose="020B0600000101010101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9367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975" y="384961"/>
            <a:ext cx="6496050" cy="4838700"/>
          </a:xfrm>
          <a:prstGeom prst="rect">
            <a:avLst/>
          </a:prstGeom>
        </p:spPr>
      </p:pic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44216" y="5630377"/>
            <a:ext cx="7455567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Lato"/>
              </a:rPr>
              <a:t>Netflix Prize는 </a:t>
            </a:r>
            <a:r>
              <a:rPr kumimoji="0" lang="ko-KR" altLang="ko-KR" sz="13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Lato"/>
              </a:rPr>
              <a:t>넷플릭스</a:t>
            </a:r>
            <a:r>
              <a:rPr kumimoji="0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Lato"/>
              </a:rPr>
              <a:t> 사용자들의 영화 </a:t>
            </a:r>
            <a:r>
              <a:rPr kumimoji="0" lang="ko-KR" altLang="ko-KR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Lato"/>
              </a:rPr>
              <a:t>별점</a:t>
            </a:r>
            <a:r>
              <a:rPr kumimoji="0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Lato"/>
              </a:rPr>
              <a:t> 데이터를 가지고 </a:t>
            </a:r>
            <a:endParaRPr kumimoji="0" lang="en-US" altLang="ko-KR" sz="13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La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Lato"/>
              </a:rPr>
              <a:t>2006년 10월부터 2009년 7월까지 약 3년에 걸쳐 이어진 기계학습을 통한 영화 평가 데이터 예측 대회</a:t>
            </a:r>
            <a:r>
              <a:rPr kumimoji="0" lang="ko-KR" altLang="ko-KR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9302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72868" y="1277689"/>
            <a:ext cx="79260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나눔바른고딕" panose="020B0600000101010101" charset="-127"/>
                <a:ea typeface="나눔바른고딕" panose="020B0600000101010101" charset="-127"/>
              </a:rPr>
              <a:t>Collaborative Filtering (CF)</a:t>
            </a:r>
          </a:p>
          <a:p>
            <a:r>
              <a:rPr lang="en-US" altLang="ko-KR" dirty="0" smtClean="0">
                <a:latin typeface="나눔바른고딕" panose="020B0600000101010101" charset="-127"/>
                <a:ea typeface="나눔바른고딕" panose="020B0600000101010101" charset="-127"/>
              </a:rPr>
              <a:t>CF is a technique that </a:t>
            </a:r>
            <a:r>
              <a:rPr lang="en-US" altLang="ko-KR" dirty="0">
                <a:latin typeface="나눔바른고딕" panose="020B0600000101010101" charset="-127"/>
                <a:ea typeface="나눔바른고딕" panose="020B0600000101010101" charset="-127"/>
              </a:rPr>
              <a:t>automatically predicts user’s </a:t>
            </a:r>
            <a:r>
              <a:rPr lang="en-US" altLang="ko-KR" dirty="0" smtClean="0">
                <a:latin typeface="나눔바른고딕" panose="020B0600000101010101" charset="-127"/>
                <a:ea typeface="나눔바른고딕" panose="020B0600000101010101" charset="-127"/>
              </a:rPr>
              <a:t>preference with taste information of users</a:t>
            </a:r>
            <a:endParaRPr lang="en-US" altLang="ko-KR" dirty="0"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95978" y="441073"/>
            <a:ext cx="816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300" dirty="0" smtClean="0">
                <a:solidFill>
                  <a:srgbClr val="443DC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Recommendation System for CF</a:t>
            </a:r>
            <a:endParaRPr lang="ko-KR" altLang="en-US" sz="3600" b="1" spc="300" dirty="0">
              <a:solidFill>
                <a:srgbClr val="443DC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520079" y="286756"/>
            <a:ext cx="1642700" cy="0"/>
            <a:chOff x="455014" y="1097280"/>
            <a:chExt cx="1642700" cy="0"/>
          </a:xfrm>
        </p:grpSpPr>
        <p:cxnSp>
          <p:nvCxnSpPr>
            <p:cNvPr id="15" name="직선 연결선 14"/>
            <p:cNvCxnSpPr/>
            <p:nvPr/>
          </p:nvCxnSpPr>
          <p:spPr>
            <a:xfrm>
              <a:off x="455014" y="1097280"/>
              <a:ext cx="360000" cy="0"/>
            </a:xfrm>
            <a:prstGeom prst="line">
              <a:avLst/>
            </a:prstGeom>
            <a:ln w="44450" cap="rnd">
              <a:solidFill>
                <a:srgbClr val="9A95D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>
              <a:off x="882581" y="109728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1310148" y="109728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1737714" y="109728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직사각형 1"/>
          <p:cNvSpPr/>
          <p:nvPr/>
        </p:nvSpPr>
        <p:spPr>
          <a:xfrm>
            <a:off x="11908" y="6619269"/>
            <a:ext cx="91440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>
                <a:latin typeface="나눔바른고딕" panose="020B0600000101010101" charset="-127"/>
                <a:ea typeface="나눔바른고딕" panose="020B0600000101010101" charset="-127"/>
              </a:rPr>
              <a:t>Source: </a:t>
            </a:r>
            <a:r>
              <a:rPr lang="en-US" altLang="ko-KR" sz="1000" dirty="0" err="1" smtClean="0">
                <a:latin typeface="나눔바른고딕" panose="020B0600000101010101" charset="-127"/>
                <a:ea typeface="나눔바른고딕" panose="020B0600000101010101" charset="-127"/>
              </a:rPr>
              <a:t>wikipedia</a:t>
            </a:r>
            <a:endParaRPr lang="ko-KR" altLang="en-US" sz="1000" dirty="0"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6361133"/>
              </p:ext>
            </p:extLst>
          </p:nvPr>
        </p:nvGraphicFramePr>
        <p:xfrm>
          <a:off x="590376" y="2412098"/>
          <a:ext cx="6073169" cy="33657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654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732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8732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8732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8732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88732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57589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b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       </a:t>
                      </a:r>
                      <a:r>
                        <a:rPr lang="en-US" altLang="ko-KR" sz="2000" b="0" baseline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        </a:t>
                      </a:r>
                      <a:r>
                        <a:rPr lang="en-US" altLang="ko-KR" sz="2000" b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Item</a:t>
                      </a:r>
                      <a:br>
                        <a:rPr lang="en-US" altLang="ko-KR" sz="2000" b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</a:br>
                      <a:r>
                        <a:rPr lang="en-US" altLang="ko-KR" sz="2000" b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user</a:t>
                      </a:r>
                      <a:endParaRPr lang="ko-KR" altLang="en-US" sz="2000" b="0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item</a:t>
                      </a:r>
                      <a:r>
                        <a:rPr lang="en-US" altLang="ko-KR" sz="1800" b="1" baseline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 </a:t>
                      </a:r>
                      <a:r>
                        <a:rPr lang="en-US" altLang="ko-KR" sz="1800" b="1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1</a:t>
                      </a:r>
                      <a:endParaRPr lang="ko-KR" altLang="en-US" sz="1800" b="1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item 2</a:t>
                      </a:r>
                      <a:endParaRPr lang="ko-KR" altLang="en-US" sz="1800" b="1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item 3</a:t>
                      </a:r>
                      <a:endParaRPr lang="ko-KR" altLang="en-US" sz="1800" b="1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item 4</a:t>
                      </a:r>
                      <a:endParaRPr lang="ko-KR" altLang="en-US" sz="1800" b="1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item 5</a:t>
                      </a:r>
                      <a:endParaRPr lang="ko-KR" altLang="en-US" sz="1800" b="1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3294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1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user</a:t>
                      </a:r>
                      <a:r>
                        <a:rPr lang="en-US" altLang="ko-KR" sz="1800" b="1" baseline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 </a:t>
                      </a:r>
                      <a:r>
                        <a:rPr lang="en-US" altLang="ko-KR" sz="1800" b="1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1</a:t>
                      </a:r>
                      <a:endParaRPr lang="ko-KR" altLang="en-US" sz="1800" b="1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5</a:t>
                      </a:r>
                      <a:endParaRPr lang="ko-KR" altLang="en-US" sz="2400" b="0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3</a:t>
                      </a:r>
                      <a:endParaRPr lang="ko-KR" altLang="en-US" sz="2400" b="0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4</a:t>
                      </a:r>
                      <a:endParaRPr lang="ko-KR" altLang="en-US" sz="2400" b="0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4</a:t>
                      </a:r>
                      <a:endParaRPr lang="ko-KR" altLang="en-US" sz="2400" b="0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?</a:t>
                      </a:r>
                      <a:endParaRPr lang="ko-KR" altLang="en-US" sz="2400" b="0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95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3294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1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user 2</a:t>
                      </a:r>
                      <a:endParaRPr lang="ko-KR" altLang="en-US" sz="1800" b="1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3</a:t>
                      </a:r>
                      <a:endParaRPr lang="ko-KR" altLang="en-US" sz="2400" b="0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1</a:t>
                      </a:r>
                      <a:endParaRPr lang="ko-KR" altLang="en-US" sz="2400" b="0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2</a:t>
                      </a:r>
                      <a:endParaRPr lang="ko-KR" altLang="en-US" sz="2400" b="0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2</a:t>
                      </a:r>
                      <a:endParaRPr lang="ko-KR" altLang="en-US" sz="2400" b="0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3</a:t>
                      </a:r>
                      <a:endParaRPr lang="ko-KR" altLang="en-US" sz="2400" b="0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3294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1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user 3</a:t>
                      </a:r>
                      <a:endParaRPr lang="ko-KR" altLang="en-US" sz="1800" b="1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4</a:t>
                      </a:r>
                      <a:endParaRPr lang="ko-KR" altLang="en-US" sz="2400" b="0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3</a:t>
                      </a:r>
                      <a:endParaRPr lang="ko-KR" altLang="en-US" sz="2400" b="0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4</a:t>
                      </a:r>
                      <a:endParaRPr lang="ko-KR" altLang="en-US" sz="2400" b="0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3</a:t>
                      </a:r>
                      <a:endParaRPr lang="ko-KR" altLang="en-US" sz="2400" b="0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5</a:t>
                      </a:r>
                      <a:endParaRPr lang="ko-KR" altLang="en-US" sz="2400" b="0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3294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1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user</a:t>
                      </a:r>
                      <a:r>
                        <a:rPr lang="en-US" altLang="ko-KR" sz="1800" b="1" baseline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 4 </a:t>
                      </a:r>
                      <a:endParaRPr lang="ko-KR" altLang="en-US" sz="1800" b="1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3</a:t>
                      </a:r>
                      <a:endParaRPr lang="ko-KR" altLang="en-US" sz="2400" b="0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3</a:t>
                      </a:r>
                      <a:endParaRPr lang="ko-KR" altLang="en-US" sz="2400" b="0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1</a:t>
                      </a:r>
                      <a:endParaRPr lang="ko-KR" altLang="en-US" sz="2400" b="0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5</a:t>
                      </a:r>
                      <a:endParaRPr lang="ko-KR" altLang="en-US" sz="2400" b="0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4</a:t>
                      </a:r>
                      <a:endParaRPr lang="ko-KR" altLang="en-US" sz="2400" b="0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3294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1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user 5</a:t>
                      </a:r>
                      <a:endParaRPr lang="ko-KR" altLang="en-US" sz="1800" b="1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1</a:t>
                      </a:r>
                      <a:endParaRPr lang="ko-KR" altLang="en-US" sz="2400" b="0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5</a:t>
                      </a:r>
                      <a:endParaRPr lang="ko-KR" altLang="en-US" sz="2400" b="0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5</a:t>
                      </a:r>
                      <a:endParaRPr lang="ko-KR" altLang="en-US" sz="2400" b="0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2</a:t>
                      </a:r>
                      <a:endParaRPr lang="ko-KR" altLang="en-US" sz="2400" b="0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1</a:t>
                      </a:r>
                      <a:endParaRPr lang="ko-KR" altLang="en-US" sz="2400" b="0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14" t="9819" r="81700" b="75563"/>
          <a:stretch/>
        </p:blipFill>
        <p:spPr>
          <a:xfrm>
            <a:off x="1589276" y="3134150"/>
            <a:ext cx="504825" cy="498232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724" t="30207" r="2990" b="54843"/>
          <a:stretch/>
        </p:blipFill>
        <p:spPr>
          <a:xfrm>
            <a:off x="1589275" y="4206116"/>
            <a:ext cx="514351" cy="491178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038" t="27276" r="18233" b="54723"/>
          <a:stretch/>
        </p:blipFill>
        <p:spPr>
          <a:xfrm>
            <a:off x="1589275" y="3673027"/>
            <a:ext cx="496880" cy="492344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51" t="29852" r="66643" b="54594"/>
          <a:stretch/>
        </p:blipFill>
        <p:spPr>
          <a:xfrm>
            <a:off x="1589275" y="4738039"/>
            <a:ext cx="505615" cy="504414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174" t="6100" r="2097" b="75725"/>
          <a:stretch/>
        </p:blipFill>
        <p:spPr>
          <a:xfrm>
            <a:off x="1589276" y="5274739"/>
            <a:ext cx="521566" cy="472926"/>
          </a:xfrm>
          <a:prstGeom prst="rect">
            <a:avLst/>
          </a:prstGeom>
        </p:spPr>
      </p:pic>
      <p:sp>
        <p:nvSpPr>
          <p:cNvPr id="45" name="직사각형 44"/>
          <p:cNvSpPr/>
          <p:nvPr/>
        </p:nvSpPr>
        <p:spPr>
          <a:xfrm>
            <a:off x="595272" y="3125029"/>
            <a:ext cx="1640249" cy="517282"/>
          </a:xfrm>
          <a:prstGeom prst="rect">
            <a:avLst/>
          </a:prstGeom>
          <a:solidFill>
            <a:srgbClr val="9A95D9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592220" y="3658753"/>
            <a:ext cx="1640249" cy="517282"/>
          </a:xfrm>
          <a:prstGeom prst="rect">
            <a:avLst/>
          </a:prstGeom>
          <a:solidFill>
            <a:srgbClr val="9A95D9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232469" y="2428317"/>
            <a:ext cx="890977" cy="680270"/>
          </a:xfrm>
          <a:prstGeom prst="rect">
            <a:avLst/>
          </a:prstGeom>
          <a:solidFill>
            <a:srgbClr val="9A95D9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5788971" y="2428317"/>
            <a:ext cx="890977" cy="680270"/>
          </a:xfrm>
          <a:prstGeom prst="rect">
            <a:avLst/>
          </a:prstGeom>
          <a:solidFill>
            <a:srgbClr val="9A95D9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sp>
        <p:nvSpPr>
          <p:cNvPr id="49" name="왼쪽으로 구부러진 화살표 48"/>
          <p:cNvSpPr/>
          <p:nvPr/>
        </p:nvSpPr>
        <p:spPr>
          <a:xfrm flipV="1">
            <a:off x="6670895" y="3275097"/>
            <a:ext cx="339923" cy="741058"/>
          </a:xfrm>
          <a:prstGeom prst="curvedLeftArrow">
            <a:avLst/>
          </a:prstGeom>
          <a:solidFill>
            <a:srgbClr val="9A9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980230" y="3108587"/>
            <a:ext cx="2286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나눔바른고딕" panose="020B0600000101010101" charset="-127"/>
                <a:ea typeface="나눔바른고딕" panose="020B0600000101010101" charset="-127"/>
              </a:rPr>
              <a:t>User-based </a:t>
            </a:r>
            <a:endParaRPr lang="en-US" altLang="ko-KR" b="1" dirty="0" smtClean="0">
              <a:latin typeface="나눔바른고딕" panose="020B0600000101010101" charset="-127"/>
              <a:ea typeface="나눔바른고딕" panose="020B0600000101010101" charset="-127"/>
            </a:endParaRPr>
          </a:p>
          <a:p>
            <a:r>
              <a:rPr lang="en-US" altLang="ko-KR" b="1" dirty="0" smtClean="0">
                <a:latin typeface="나눔바른고딕" panose="020B0600000101010101" charset="-127"/>
                <a:ea typeface="나눔바른고딕" panose="020B0600000101010101" charset="-127"/>
              </a:rPr>
              <a:t>nearest-neighbor </a:t>
            </a:r>
          </a:p>
          <a:p>
            <a:r>
              <a:rPr lang="en-US" altLang="ko-KR" b="1" dirty="0" smtClean="0">
                <a:latin typeface="나눔바른고딕" panose="020B0600000101010101" charset="-127"/>
                <a:ea typeface="나눔바른고딕" panose="020B0600000101010101" charset="-127"/>
              </a:rPr>
              <a:t>collaborative filtering</a:t>
            </a:r>
            <a:endParaRPr lang="en-US" altLang="ko-KR" b="1" dirty="0"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6840856" y="4882928"/>
            <a:ext cx="2286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latin typeface="나눔바른고딕" panose="020B0600000101010101" charset="-127"/>
                <a:ea typeface="나눔바른고딕" panose="020B0600000101010101" charset="-127"/>
              </a:rPr>
              <a:t>Item-based </a:t>
            </a:r>
          </a:p>
          <a:p>
            <a:r>
              <a:rPr lang="en-US" altLang="ko-KR" b="1" dirty="0" smtClean="0">
                <a:latin typeface="나눔바른고딕" panose="020B0600000101010101" charset="-127"/>
                <a:ea typeface="나눔바른고딕" panose="020B0600000101010101" charset="-127"/>
              </a:rPr>
              <a:t>nearest-neighbor </a:t>
            </a:r>
          </a:p>
          <a:p>
            <a:r>
              <a:rPr lang="en-US" altLang="ko-KR" b="1" dirty="0" smtClean="0">
                <a:latin typeface="나눔바른고딕" panose="020B0600000101010101" charset="-127"/>
                <a:ea typeface="나눔바른고딕" panose="020B0600000101010101" charset="-127"/>
              </a:rPr>
              <a:t>collaborative filtering</a:t>
            </a:r>
            <a:endParaRPr lang="en-US" altLang="ko-KR" b="1" dirty="0"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sp>
        <p:nvSpPr>
          <p:cNvPr id="23" name="왼쪽으로 구부러진 화살표 22"/>
          <p:cNvSpPr/>
          <p:nvPr/>
        </p:nvSpPr>
        <p:spPr>
          <a:xfrm rot="5400000" flipV="1">
            <a:off x="4361561" y="4018640"/>
            <a:ext cx="292347" cy="3836888"/>
          </a:xfrm>
          <a:prstGeom prst="curvedLeftArrow">
            <a:avLst>
              <a:gd name="adj1" fmla="val 55467"/>
              <a:gd name="adj2" fmla="val 55467"/>
              <a:gd name="adj3" fmla="val 22337"/>
            </a:avLst>
          </a:prstGeom>
          <a:solidFill>
            <a:srgbClr val="9A9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sp>
        <p:nvSpPr>
          <p:cNvPr id="4" name="이등변 삼각형 3"/>
          <p:cNvSpPr/>
          <p:nvPr/>
        </p:nvSpPr>
        <p:spPr>
          <a:xfrm>
            <a:off x="6100252" y="5763377"/>
            <a:ext cx="362139" cy="108642"/>
          </a:xfrm>
          <a:prstGeom prst="triangle">
            <a:avLst/>
          </a:prstGeom>
          <a:solidFill>
            <a:srgbClr val="9A9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9485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72867" y="1277683"/>
                <a:ext cx="860445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>
                    <a:latin typeface="나눔바른고딕" panose="020B0600000101010101" charset="-127"/>
                    <a:ea typeface="나눔바른고딕" panose="020B0600000101010101" charset="-127"/>
                  </a:rPr>
                  <a:t>User-based nearest-neighbor collaborative filtering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 smtClean="0">
                    <a:latin typeface="나눔바른고딕" panose="020B0600000101010101" charset="-127"/>
                    <a:ea typeface="나눔바른고딕" panose="020B0600000101010101" charset="-127"/>
                  </a:rPr>
                  <a:t>Given an “active user” (user 1) and an item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ko-KR" b="0" dirty="0" smtClean="0">
                    <a:latin typeface="나눔바른고딕" panose="020B0600000101010101" charset="-127"/>
                    <a:ea typeface="나눔바른고딕" panose="020B0600000101010101" charset="-127"/>
                  </a:rPr>
                  <a:t> (item 5) not yet seen by user 1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 smtClean="0">
                    <a:latin typeface="나눔바른고딕" panose="020B0600000101010101" charset="-127"/>
                    <a:ea typeface="나눔바른고딕" panose="020B0600000101010101" charset="-127"/>
                  </a:rPr>
                  <a:t>If users had similar tastes in the past they will have similar tastes in the future </a:t>
                </a:r>
                <a:endParaRPr lang="en-US" altLang="ko-KR" dirty="0">
                  <a:latin typeface="나눔바른고딕" panose="020B0600000101010101" charset="-127"/>
                  <a:ea typeface="나눔바른고딕" panose="020B0600000101010101" charset="-127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867" y="1277683"/>
                <a:ext cx="8604458" cy="923330"/>
              </a:xfrm>
              <a:prstGeom prst="rect">
                <a:avLst/>
              </a:prstGeom>
              <a:blipFill rotWithShape="0">
                <a:blip r:embed="rId3"/>
                <a:stretch>
                  <a:fillRect l="-638" t="-3974" b="-993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5657804"/>
              </p:ext>
            </p:extLst>
          </p:nvPr>
        </p:nvGraphicFramePr>
        <p:xfrm>
          <a:off x="590376" y="2412092"/>
          <a:ext cx="6073169" cy="33657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654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732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8732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8732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8732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88732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57589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b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       </a:t>
                      </a:r>
                      <a:r>
                        <a:rPr lang="en-US" altLang="ko-KR" sz="2000" b="0" baseline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        </a:t>
                      </a:r>
                      <a:r>
                        <a:rPr lang="en-US" altLang="ko-KR" sz="2000" b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Item</a:t>
                      </a:r>
                      <a:br>
                        <a:rPr lang="en-US" altLang="ko-KR" sz="2000" b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</a:br>
                      <a:r>
                        <a:rPr lang="en-US" altLang="ko-KR" sz="2000" b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user</a:t>
                      </a:r>
                      <a:endParaRPr lang="ko-KR" altLang="en-US" sz="2000" b="0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item</a:t>
                      </a:r>
                      <a:r>
                        <a:rPr lang="en-US" altLang="ko-KR" sz="1800" b="1" baseline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 </a:t>
                      </a:r>
                      <a:r>
                        <a:rPr lang="en-US" altLang="ko-KR" sz="1800" b="1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1</a:t>
                      </a:r>
                      <a:endParaRPr lang="ko-KR" altLang="en-US" sz="1800" b="1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item 2</a:t>
                      </a:r>
                      <a:endParaRPr lang="ko-KR" altLang="en-US" sz="1800" b="1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item 3</a:t>
                      </a:r>
                      <a:endParaRPr lang="ko-KR" altLang="en-US" sz="1800" b="1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item 4</a:t>
                      </a:r>
                      <a:endParaRPr lang="ko-KR" altLang="en-US" sz="1800" b="1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item 5</a:t>
                      </a:r>
                      <a:endParaRPr lang="ko-KR" altLang="en-US" sz="1800" b="1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3294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1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user</a:t>
                      </a:r>
                      <a:r>
                        <a:rPr lang="en-US" altLang="ko-KR" sz="1800" b="1" baseline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 </a:t>
                      </a:r>
                      <a:r>
                        <a:rPr lang="en-US" altLang="ko-KR" sz="1800" b="1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1</a:t>
                      </a:r>
                      <a:endParaRPr lang="ko-KR" altLang="en-US" sz="1800" b="1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5</a:t>
                      </a:r>
                      <a:endParaRPr lang="ko-KR" altLang="en-US" sz="2400" b="0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3</a:t>
                      </a:r>
                      <a:endParaRPr lang="ko-KR" altLang="en-US" sz="2400" b="0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4</a:t>
                      </a:r>
                      <a:endParaRPr lang="ko-KR" altLang="en-US" sz="2400" b="0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4</a:t>
                      </a:r>
                      <a:endParaRPr lang="ko-KR" altLang="en-US" sz="2400" b="0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?</a:t>
                      </a:r>
                      <a:endParaRPr lang="ko-KR" altLang="en-US" sz="2400" b="0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95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3294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1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user 2</a:t>
                      </a:r>
                      <a:endParaRPr lang="ko-KR" altLang="en-US" sz="1800" b="1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3</a:t>
                      </a:r>
                      <a:endParaRPr lang="ko-KR" altLang="en-US" sz="2400" b="0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1</a:t>
                      </a:r>
                      <a:endParaRPr lang="ko-KR" altLang="en-US" sz="2400" b="0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2</a:t>
                      </a:r>
                      <a:endParaRPr lang="ko-KR" altLang="en-US" sz="2400" b="0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2</a:t>
                      </a:r>
                      <a:endParaRPr lang="ko-KR" altLang="en-US" sz="2400" b="0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3</a:t>
                      </a:r>
                      <a:endParaRPr lang="ko-KR" altLang="en-US" sz="2400" b="0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3294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1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user 3</a:t>
                      </a:r>
                      <a:endParaRPr lang="ko-KR" altLang="en-US" sz="1800" b="1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4</a:t>
                      </a:r>
                      <a:endParaRPr lang="ko-KR" altLang="en-US" sz="2400" b="0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3</a:t>
                      </a:r>
                      <a:endParaRPr lang="ko-KR" altLang="en-US" sz="2400" b="0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4</a:t>
                      </a:r>
                      <a:endParaRPr lang="ko-KR" altLang="en-US" sz="2400" b="0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3</a:t>
                      </a:r>
                      <a:endParaRPr lang="ko-KR" altLang="en-US" sz="2400" b="0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5</a:t>
                      </a:r>
                      <a:endParaRPr lang="ko-KR" altLang="en-US" sz="2400" b="0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3294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1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user</a:t>
                      </a:r>
                      <a:r>
                        <a:rPr lang="en-US" altLang="ko-KR" sz="1800" b="1" baseline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 4 </a:t>
                      </a:r>
                      <a:endParaRPr lang="ko-KR" altLang="en-US" sz="1800" b="1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3</a:t>
                      </a:r>
                      <a:endParaRPr lang="ko-KR" altLang="en-US" sz="2400" b="0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3</a:t>
                      </a:r>
                      <a:endParaRPr lang="ko-KR" altLang="en-US" sz="2400" b="0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1</a:t>
                      </a:r>
                      <a:endParaRPr lang="ko-KR" altLang="en-US" sz="2400" b="0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5</a:t>
                      </a:r>
                      <a:endParaRPr lang="ko-KR" altLang="en-US" sz="2400" b="0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4</a:t>
                      </a:r>
                      <a:endParaRPr lang="ko-KR" altLang="en-US" sz="2400" b="0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3294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1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user 5</a:t>
                      </a:r>
                      <a:endParaRPr lang="ko-KR" altLang="en-US" sz="1800" b="1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1</a:t>
                      </a:r>
                      <a:endParaRPr lang="ko-KR" altLang="en-US" sz="2400" b="0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5</a:t>
                      </a:r>
                      <a:endParaRPr lang="ko-KR" altLang="en-US" sz="2400" b="0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5</a:t>
                      </a:r>
                      <a:endParaRPr lang="ko-KR" altLang="en-US" sz="2400" b="0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2</a:t>
                      </a:r>
                      <a:endParaRPr lang="ko-KR" altLang="en-US" sz="2400" b="0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1</a:t>
                      </a:r>
                      <a:endParaRPr lang="ko-KR" altLang="en-US" sz="2400" b="0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395978" y="441073"/>
            <a:ext cx="816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300" dirty="0" smtClean="0">
                <a:solidFill>
                  <a:srgbClr val="443DC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Recommendation System for CF</a:t>
            </a:r>
            <a:endParaRPr lang="ko-KR" altLang="en-US" sz="3600" b="1" spc="300" dirty="0">
              <a:solidFill>
                <a:srgbClr val="443DC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520079" y="286756"/>
            <a:ext cx="1642700" cy="0"/>
            <a:chOff x="455014" y="1097280"/>
            <a:chExt cx="1642700" cy="0"/>
          </a:xfrm>
        </p:grpSpPr>
        <p:cxnSp>
          <p:nvCxnSpPr>
            <p:cNvPr id="15" name="직선 연결선 14"/>
            <p:cNvCxnSpPr/>
            <p:nvPr/>
          </p:nvCxnSpPr>
          <p:spPr>
            <a:xfrm>
              <a:off x="455014" y="1097280"/>
              <a:ext cx="360000" cy="0"/>
            </a:xfrm>
            <a:prstGeom prst="line">
              <a:avLst/>
            </a:prstGeom>
            <a:ln w="44450" cap="rnd">
              <a:solidFill>
                <a:srgbClr val="9A95D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>
              <a:off x="882581" y="109728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1310148" y="109728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1737714" y="109728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14" t="9819" r="81700" b="75563"/>
          <a:stretch/>
        </p:blipFill>
        <p:spPr>
          <a:xfrm>
            <a:off x="1589276" y="3134144"/>
            <a:ext cx="504825" cy="498232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724" t="30207" r="2990" b="54843"/>
          <a:stretch/>
        </p:blipFill>
        <p:spPr>
          <a:xfrm>
            <a:off x="1589275" y="4206110"/>
            <a:ext cx="514351" cy="491178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038" t="27276" r="18233" b="54723"/>
          <a:stretch/>
        </p:blipFill>
        <p:spPr>
          <a:xfrm>
            <a:off x="1589275" y="3673021"/>
            <a:ext cx="496880" cy="492344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51" t="29852" r="66643" b="54594"/>
          <a:stretch/>
        </p:blipFill>
        <p:spPr>
          <a:xfrm>
            <a:off x="1589275" y="4738033"/>
            <a:ext cx="505615" cy="504414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174" t="6100" r="2097" b="75725"/>
          <a:stretch/>
        </p:blipFill>
        <p:spPr>
          <a:xfrm>
            <a:off x="1589276" y="5274733"/>
            <a:ext cx="521566" cy="472926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224896" y="3125091"/>
            <a:ext cx="4429125" cy="517282"/>
          </a:xfrm>
          <a:prstGeom prst="rect">
            <a:avLst/>
          </a:prstGeom>
          <a:solidFill>
            <a:srgbClr val="9A95D9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216950" y="3648083"/>
            <a:ext cx="4429125" cy="517282"/>
          </a:xfrm>
          <a:prstGeom prst="rect">
            <a:avLst/>
          </a:prstGeom>
          <a:solidFill>
            <a:srgbClr val="9A95D9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1908" y="6619269"/>
            <a:ext cx="91440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>
                <a:latin typeface="나눔바른고딕" panose="020B0600000101010101" charset="-127"/>
                <a:ea typeface="나눔바른고딕" panose="020B0600000101010101" charset="-127"/>
              </a:rPr>
              <a:t>Source: http://www.recommenderbook.net/</a:t>
            </a:r>
            <a:endParaRPr lang="ko-KR" altLang="en-US" sz="1000" dirty="0"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sp>
        <p:nvSpPr>
          <p:cNvPr id="25" name="왼쪽으로 구부러진 화살표 24"/>
          <p:cNvSpPr/>
          <p:nvPr/>
        </p:nvSpPr>
        <p:spPr>
          <a:xfrm flipV="1">
            <a:off x="6670895" y="3275091"/>
            <a:ext cx="339923" cy="741058"/>
          </a:xfrm>
          <a:prstGeom prst="curvedLeftArrow">
            <a:avLst/>
          </a:prstGeom>
          <a:solidFill>
            <a:srgbClr val="9A9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980230" y="3108581"/>
            <a:ext cx="2286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나눔바른고딕" panose="020B0600000101010101" charset="-127"/>
                <a:ea typeface="나눔바른고딕" panose="020B0600000101010101" charset="-127"/>
              </a:rPr>
              <a:t>User-based </a:t>
            </a:r>
            <a:endParaRPr lang="en-US" altLang="ko-KR" b="1" dirty="0" smtClean="0">
              <a:latin typeface="나눔바른고딕" panose="020B0600000101010101" charset="-127"/>
              <a:ea typeface="나눔바른고딕" panose="020B0600000101010101" charset="-127"/>
            </a:endParaRPr>
          </a:p>
          <a:p>
            <a:r>
              <a:rPr lang="en-US" altLang="ko-KR" b="1" dirty="0" smtClean="0">
                <a:latin typeface="나눔바른고딕" panose="020B0600000101010101" charset="-127"/>
                <a:ea typeface="나눔바른고딕" panose="020B0600000101010101" charset="-127"/>
              </a:rPr>
              <a:t>nearest-neighbor </a:t>
            </a:r>
          </a:p>
          <a:p>
            <a:r>
              <a:rPr lang="en-US" altLang="ko-KR" b="1" dirty="0" smtClean="0">
                <a:latin typeface="나눔바른고딕" panose="020B0600000101010101" charset="-127"/>
                <a:ea typeface="나눔바른고딕" panose="020B0600000101010101" charset="-127"/>
              </a:rPr>
              <a:t>collaborative filtering</a:t>
            </a:r>
            <a:endParaRPr lang="en-US" altLang="ko-KR" b="1" dirty="0"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516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72868" y="1286740"/>
            <a:ext cx="79260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나눔바른고딕" panose="020B0600000101010101" charset="-127"/>
                <a:ea typeface="나눔바른고딕" panose="020B0600000101010101" charset="-127"/>
              </a:rPr>
              <a:t>Item-based collaborative filtering</a:t>
            </a:r>
          </a:p>
          <a:p>
            <a:r>
              <a:rPr lang="en-US" altLang="ko-KR" dirty="0" smtClean="0">
                <a:latin typeface="나눔바른고딕" panose="020B0600000101010101" charset="-127"/>
                <a:ea typeface="나눔바른고딕" panose="020B0600000101010101" charset="-127"/>
              </a:rPr>
              <a:t>Use the similarity between items (and not users) to make predictions</a:t>
            </a:r>
            <a:endParaRPr lang="en-US" altLang="ko-KR" dirty="0"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928902"/>
              </p:ext>
            </p:extLst>
          </p:nvPr>
        </p:nvGraphicFramePr>
        <p:xfrm>
          <a:off x="590372" y="2421149"/>
          <a:ext cx="6073169" cy="33657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654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732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8732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8732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8732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88732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57589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b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       </a:t>
                      </a:r>
                      <a:r>
                        <a:rPr lang="en-US" altLang="ko-KR" sz="2000" b="0" baseline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        </a:t>
                      </a:r>
                      <a:r>
                        <a:rPr lang="en-US" altLang="ko-KR" sz="2000" b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Item</a:t>
                      </a:r>
                      <a:br>
                        <a:rPr lang="en-US" altLang="ko-KR" sz="2000" b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</a:br>
                      <a:r>
                        <a:rPr lang="en-US" altLang="ko-KR" sz="2000" b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user</a:t>
                      </a:r>
                      <a:endParaRPr lang="ko-KR" altLang="en-US" sz="2000" b="0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item</a:t>
                      </a:r>
                      <a:r>
                        <a:rPr lang="en-US" altLang="ko-KR" sz="1800" b="1" baseline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 </a:t>
                      </a:r>
                      <a:r>
                        <a:rPr lang="en-US" altLang="ko-KR" sz="1800" b="1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1</a:t>
                      </a:r>
                      <a:endParaRPr lang="ko-KR" altLang="en-US" sz="1800" b="1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item 2</a:t>
                      </a:r>
                      <a:endParaRPr lang="ko-KR" altLang="en-US" sz="1800" b="1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item 3</a:t>
                      </a:r>
                      <a:endParaRPr lang="ko-KR" altLang="en-US" sz="1800" b="1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item 4</a:t>
                      </a:r>
                      <a:endParaRPr lang="ko-KR" altLang="en-US" sz="1800" b="1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item 5</a:t>
                      </a:r>
                      <a:endParaRPr lang="ko-KR" altLang="en-US" sz="1800" b="1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3294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1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user</a:t>
                      </a:r>
                      <a:r>
                        <a:rPr lang="en-US" altLang="ko-KR" sz="1800" b="1" baseline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 </a:t>
                      </a:r>
                      <a:r>
                        <a:rPr lang="en-US" altLang="ko-KR" sz="1800" b="1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1</a:t>
                      </a:r>
                      <a:endParaRPr lang="ko-KR" altLang="en-US" sz="1800" b="1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5</a:t>
                      </a:r>
                      <a:endParaRPr lang="ko-KR" altLang="en-US" sz="2400" b="0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3</a:t>
                      </a:r>
                      <a:endParaRPr lang="ko-KR" altLang="en-US" sz="2400" b="0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4</a:t>
                      </a:r>
                      <a:endParaRPr lang="ko-KR" altLang="en-US" sz="2400" b="0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4</a:t>
                      </a:r>
                      <a:endParaRPr lang="ko-KR" altLang="en-US" sz="2400" b="0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?</a:t>
                      </a:r>
                      <a:endParaRPr lang="ko-KR" altLang="en-US" sz="2400" b="0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95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3294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1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user 2</a:t>
                      </a:r>
                      <a:endParaRPr lang="ko-KR" altLang="en-US" sz="1800" b="1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3</a:t>
                      </a:r>
                      <a:endParaRPr lang="ko-KR" altLang="en-US" sz="2400" b="0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1</a:t>
                      </a:r>
                      <a:endParaRPr lang="ko-KR" altLang="en-US" sz="2400" b="0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2</a:t>
                      </a:r>
                      <a:endParaRPr lang="ko-KR" altLang="en-US" sz="2400" b="0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2</a:t>
                      </a:r>
                      <a:endParaRPr lang="ko-KR" altLang="en-US" sz="2400" b="0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3</a:t>
                      </a:r>
                      <a:endParaRPr lang="ko-KR" altLang="en-US" sz="2400" b="0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3294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1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user 3</a:t>
                      </a:r>
                      <a:endParaRPr lang="ko-KR" altLang="en-US" sz="1800" b="1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4</a:t>
                      </a:r>
                      <a:endParaRPr lang="ko-KR" altLang="en-US" sz="2400" b="0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3</a:t>
                      </a:r>
                      <a:endParaRPr lang="ko-KR" altLang="en-US" sz="2400" b="0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4</a:t>
                      </a:r>
                      <a:endParaRPr lang="ko-KR" altLang="en-US" sz="2400" b="0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3</a:t>
                      </a:r>
                      <a:endParaRPr lang="ko-KR" altLang="en-US" sz="2400" b="0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5</a:t>
                      </a:r>
                      <a:endParaRPr lang="ko-KR" altLang="en-US" sz="2400" b="0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3294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1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user</a:t>
                      </a:r>
                      <a:r>
                        <a:rPr lang="en-US" altLang="ko-KR" sz="1800" b="1" baseline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 4 </a:t>
                      </a:r>
                      <a:endParaRPr lang="ko-KR" altLang="en-US" sz="1800" b="1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3</a:t>
                      </a:r>
                      <a:endParaRPr lang="ko-KR" altLang="en-US" sz="2400" b="0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3</a:t>
                      </a:r>
                      <a:endParaRPr lang="ko-KR" altLang="en-US" sz="2400" b="0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1</a:t>
                      </a:r>
                      <a:endParaRPr lang="ko-KR" altLang="en-US" sz="2400" b="0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5</a:t>
                      </a:r>
                      <a:endParaRPr lang="ko-KR" altLang="en-US" sz="2400" b="0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4</a:t>
                      </a:r>
                      <a:endParaRPr lang="ko-KR" altLang="en-US" sz="2400" b="0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3294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1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user 5</a:t>
                      </a:r>
                      <a:endParaRPr lang="ko-KR" altLang="en-US" sz="1800" b="1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1</a:t>
                      </a:r>
                      <a:endParaRPr lang="ko-KR" altLang="en-US" sz="2400" b="0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5</a:t>
                      </a:r>
                      <a:endParaRPr lang="ko-KR" altLang="en-US" sz="2400" b="0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5</a:t>
                      </a:r>
                      <a:endParaRPr lang="ko-KR" altLang="en-US" sz="2400" b="0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2</a:t>
                      </a:r>
                      <a:endParaRPr lang="ko-KR" altLang="en-US" sz="2400" b="0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1</a:t>
                      </a:r>
                      <a:endParaRPr lang="ko-KR" altLang="en-US" sz="2400" b="0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395978" y="441073"/>
            <a:ext cx="816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300" dirty="0" smtClean="0">
                <a:solidFill>
                  <a:srgbClr val="443DC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Recommendation System for CF</a:t>
            </a:r>
            <a:endParaRPr lang="ko-KR" altLang="en-US" sz="3600" b="1" spc="300" dirty="0">
              <a:solidFill>
                <a:srgbClr val="443DC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520079" y="286756"/>
            <a:ext cx="1642700" cy="0"/>
            <a:chOff x="455014" y="1097280"/>
            <a:chExt cx="1642700" cy="0"/>
          </a:xfrm>
        </p:grpSpPr>
        <p:cxnSp>
          <p:nvCxnSpPr>
            <p:cNvPr id="15" name="직선 연결선 14"/>
            <p:cNvCxnSpPr/>
            <p:nvPr/>
          </p:nvCxnSpPr>
          <p:spPr>
            <a:xfrm>
              <a:off x="455014" y="1097280"/>
              <a:ext cx="360000" cy="0"/>
            </a:xfrm>
            <a:prstGeom prst="line">
              <a:avLst/>
            </a:prstGeom>
            <a:ln w="44450" cap="rnd">
              <a:solidFill>
                <a:srgbClr val="9A95D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>
              <a:off x="882581" y="109728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1310148" y="109728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1737714" y="109728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14" t="9819" r="81700" b="75563"/>
          <a:stretch/>
        </p:blipFill>
        <p:spPr>
          <a:xfrm>
            <a:off x="1589272" y="3143201"/>
            <a:ext cx="504825" cy="498232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724" t="30207" r="2990" b="54843"/>
          <a:stretch/>
        </p:blipFill>
        <p:spPr>
          <a:xfrm>
            <a:off x="1589271" y="4215167"/>
            <a:ext cx="514351" cy="491178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038" t="27276" r="18233" b="54723"/>
          <a:stretch/>
        </p:blipFill>
        <p:spPr>
          <a:xfrm>
            <a:off x="1589271" y="3682078"/>
            <a:ext cx="496880" cy="492344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51" t="29852" r="66643" b="54594"/>
          <a:stretch/>
        </p:blipFill>
        <p:spPr>
          <a:xfrm>
            <a:off x="1589271" y="4747090"/>
            <a:ext cx="505615" cy="504414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174" t="6100" r="2097" b="75725"/>
          <a:stretch/>
        </p:blipFill>
        <p:spPr>
          <a:xfrm>
            <a:off x="1589272" y="5283790"/>
            <a:ext cx="521566" cy="472926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5776113" y="3123452"/>
            <a:ext cx="877903" cy="2651369"/>
          </a:xfrm>
          <a:prstGeom prst="rect">
            <a:avLst/>
          </a:prstGeom>
          <a:solidFill>
            <a:srgbClr val="9A95D9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225646" y="3123451"/>
            <a:ext cx="877903" cy="2651369"/>
          </a:xfrm>
          <a:prstGeom prst="rect">
            <a:avLst/>
          </a:prstGeom>
          <a:solidFill>
            <a:srgbClr val="9A95D9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1908" y="6619269"/>
            <a:ext cx="91440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>
                <a:latin typeface="나눔바른고딕" panose="020B0600000101010101" charset="-127"/>
                <a:ea typeface="나눔바른고딕" panose="020B0600000101010101" charset="-127"/>
              </a:rPr>
              <a:t>Source: http://www.recommenderbook.net/</a:t>
            </a:r>
            <a:endParaRPr lang="ko-KR" altLang="en-US" sz="1000" dirty="0"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840856" y="4891979"/>
            <a:ext cx="2286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latin typeface="나눔바른고딕" panose="020B0600000101010101" charset="-127"/>
                <a:ea typeface="나눔바른고딕" panose="020B0600000101010101" charset="-127"/>
              </a:rPr>
              <a:t>Item-based </a:t>
            </a:r>
          </a:p>
          <a:p>
            <a:r>
              <a:rPr lang="en-US" altLang="ko-KR" b="1" dirty="0" smtClean="0">
                <a:latin typeface="나눔바른고딕" panose="020B0600000101010101" charset="-127"/>
                <a:ea typeface="나눔바른고딕" panose="020B0600000101010101" charset="-127"/>
              </a:rPr>
              <a:t>nearest-neighbor </a:t>
            </a:r>
          </a:p>
          <a:p>
            <a:r>
              <a:rPr lang="en-US" altLang="ko-KR" b="1" dirty="0" smtClean="0">
                <a:latin typeface="나눔바른고딕" panose="020B0600000101010101" charset="-127"/>
                <a:ea typeface="나눔바른고딕" panose="020B0600000101010101" charset="-127"/>
              </a:rPr>
              <a:t>collaborative filtering</a:t>
            </a:r>
            <a:endParaRPr lang="en-US" altLang="ko-KR" b="1" dirty="0"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sp>
        <p:nvSpPr>
          <p:cNvPr id="28" name="왼쪽으로 구부러진 화살표 27"/>
          <p:cNvSpPr/>
          <p:nvPr/>
        </p:nvSpPr>
        <p:spPr>
          <a:xfrm rot="5400000" flipV="1">
            <a:off x="4361561" y="4027691"/>
            <a:ext cx="292347" cy="3836888"/>
          </a:xfrm>
          <a:prstGeom prst="curvedLeftArrow">
            <a:avLst>
              <a:gd name="adj1" fmla="val 55467"/>
              <a:gd name="adj2" fmla="val 55467"/>
              <a:gd name="adj3" fmla="val 22337"/>
            </a:avLst>
          </a:prstGeom>
          <a:solidFill>
            <a:srgbClr val="9A9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sp>
        <p:nvSpPr>
          <p:cNvPr id="29" name="이등변 삼각형 28"/>
          <p:cNvSpPr/>
          <p:nvPr/>
        </p:nvSpPr>
        <p:spPr>
          <a:xfrm>
            <a:off x="6100252" y="5772428"/>
            <a:ext cx="362139" cy="108642"/>
          </a:xfrm>
          <a:prstGeom prst="triangle">
            <a:avLst/>
          </a:prstGeom>
          <a:solidFill>
            <a:srgbClr val="9A9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5839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472868" y="1272267"/>
            <a:ext cx="79260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>
                <a:latin typeface="나눔바른고딕" panose="020B0600000101010101" charset="-127"/>
                <a:ea typeface="나눔바른고딕" panose="020B0600000101010101" charset="-127"/>
              </a:rPr>
              <a:t>Sparsity</a:t>
            </a:r>
            <a:endParaRPr lang="en-US" altLang="ko-KR" b="1" dirty="0" smtClean="0">
              <a:latin typeface="나눔바른고딕" panose="020B0600000101010101" charset="-127"/>
              <a:ea typeface="나눔바른고딕" panose="020B0600000101010101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나눔바른고딕" panose="020B0600000101010101" charset="-127"/>
                <a:ea typeface="나눔바른고딕" panose="020B0600000101010101" charset="-127"/>
              </a:rPr>
              <a:t>If </a:t>
            </a:r>
            <a:r>
              <a:rPr lang="en-US" altLang="ko-KR" dirty="0">
                <a:latin typeface="나눔바른고딕" panose="020B0600000101010101" charset="-127"/>
                <a:ea typeface="나눔바른고딕" panose="020B0600000101010101" charset="-127"/>
              </a:rPr>
              <a:t>a user purchased few items from the shop and has rated any of </a:t>
            </a:r>
            <a:r>
              <a:rPr lang="en-US" altLang="ko-KR" dirty="0" smtClean="0">
                <a:latin typeface="나눔바른고딕" panose="020B0600000101010101" charset="-127"/>
                <a:ea typeface="나눔바른고딕" panose="020B0600000101010101" charset="-127"/>
              </a:rPr>
              <a:t>them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바른고딕" panose="020B0600000101010101" charset="-127"/>
                <a:ea typeface="나눔바른고딕" panose="020B0600000101010101" charset="-127"/>
              </a:rPr>
              <a:t>S</a:t>
            </a:r>
            <a:r>
              <a:rPr lang="en-US" altLang="ko-KR" dirty="0" smtClean="0">
                <a:latin typeface="나눔바른고딕" panose="020B0600000101010101" charset="-127"/>
                <a:ea typeface="나눔바른고딕" panose="020B0600000101010101" charset="-127"/>
              </a:rPr>
              <a:t>parsity </a:t>
            </a:r>
            <a:r>
              <a:rPr lang="en-US" altLang="ko-KR" dirty="0">
                <a:latin typeface="나눔바른고딕" panose="020B0600000101010101" charset="-127"/>
                <a:ea typeface="나눔바른고딕" panose="020B0600000101010101" charset="-127"/>
              </a:rPr>
              <a:t>is the problem of lack of knowledge</a:t>
            </a:r>
            <a:r>
              <a:rPr lang="en-US" altLang="ko-KR" dirty="0" smtClean="0">
                <a:latin typeface="나눔바른고딕" panose="020B0600000101010101" charset="-127"/>
                <a:ea typeface="나눔바른고딕" panose="020B0600000101010101" charset="-127"/>
              </a:rPr>
              <a:t>.</a:t>
            </a:r>
            <a:endParaRPr lang="en-US" altLang="ko-KR" dirty="0"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157392"/>
              </p:ext>
            </p:extLst>
          </p:nvPr>
        </p:nvGraphicFramePr>
        <p:xfrm>
          <a:off x="590372" y="2421153"/>
          <a:ext cx="6073169" cy="33657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654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732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8732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8732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8732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88732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57589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b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       </a:t>
                      </a:r>
                      <a:r>
                        <a:rPr lang="en-US" altLang="ko-KR" sz="2000" b="0" baseline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        </a:t>
                      </a:r>
                      <a:r>
                        <a:rPr lang="en-US" altLang="ko-KR" sz="2000" b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Item</a:t>
                      </a:r>
                      <a:br>
                        <a:rPr lang="en-US" altLang="ko-KR" sz="2000" b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</a:br>
                      <a:r>
                        <a:rPr lang="en-US" altLang="ko-KR" sz="2000" b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user</a:t>
                      </a:r>
                      <a:endParaRPr lang="ko-KR" altLang="en-US" sz="2000" b="0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item</a:t>
                      </a:r>
                      <a:r>
                        <a:rPr lang="en-US" altLang="ko-KR" sz="1800" b="1" baseline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 </a:t>
                      </a:r>
                      <a:r>
                        <a:rPr lang="en-US" altLang="ko-KR" sz="1800" b="1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1</a:t>
                      </a:r>
                      <a:endParaRPr lang="ko-KR" altLang="en-US" sz="1800" b="1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item 2</a:t>
                      </a:r>
                      <a:endParaRPr lang="ko-KR" altLang="en-US" sz="1800" b="1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item 3</a:t>
                      </a:r>
                      <a:endParaRPr lang="ko-KR" altLang="en-US" sz="1800" b="1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item 4</a:t>
                      </a:r>
                      <a:endParaRPr lang="ko-KR" altLang="en-US" sz="1800" b="1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item 5</a:t>
                      </a:r>
                      <a:endParaRPr lang="ko-KR" altLang="en-US" sz="1800" b="1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3294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1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user</a:t>
                      </a:r>
                      <a:r>
                        <a:rPr lang="en-US" altLang="ko-KR" sz="1800" b="1" baseline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 </a:t>
                      </a:r>
                      <a:r>
                        <a:rPr lang="en-US" altLang="ko-KR" sz="1800" b="1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1</a:t>
                      </a:r>
                      <a:endParaRPr lang="ko-KR" altLang="en-US" sz="1800" b="1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5</a:t>
                      </a:r>
                      <a:endParaRPr lang="ko-KR" altLang="en-US" sz="2400" b="0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?</a:t>
                      </a:r>
                      <a:endParaRPr lang="ko-KR" altLang="en-US" sz="2400" b="0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?</a:t>
                      </a:r>
                      <a:endParaRPr lang="ko-KR" altLang="en-US" sz="2400" b="0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?</a:t>
                      </a:r>
                      <a:endParaRPr lang="ko-KR" altLang="en-US" sz="2400" b="0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?</a:t>
                      </a:r>
                      <a:endParaRPr lang="ko-KR" altLang="en-US" sz="2400" b="0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3294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1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user 2</a:t>
                      </a:r>
                      <a:endParaRPr lang="ko-KR" altLang="en-US" sz="1800" b="1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?</a:t>
                      </a:r>
                      <a:endParaRPr lang="ko-KR" altLang="en-US" sz="2400" b="0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1</a:t>
                      </a:r>
                      <a:endParaRPr lang="ko-KR" altLang="en-US" sz="2400" b="0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?</a:t>
                      </a:r>
                      <a:endParaRPr lang="ko-KR" altLang="en-US" sz="2400" b="0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?</a:t>
                      </a:r>
                      <a:endParaRPr lang="ko-KR" altLang="en-US" sz="2400" b="0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?</a:t>
                      </a:r>
                      <a:endParaRPr lang="ko-KR" altLang="en-US" sz="2400" b="0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3294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1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user 3</a:t>
                      </a:r>
                      <a:endParaRPr lang="ko-KR" altLang="en-US" sz="1800" b="1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?</a:t>
                      </a:r>
                      <a:endParaRPr lang="ko-KR" altLang="en-US" sz="2400" b="0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3</a:t>
                      </a:r>
                      <a:endParaRPr lang="ko-KR" altLang="en-US" sz="2400" b="0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?</a:t>
                      </a:r>
                      <a:endParaRPr lang="ko-KR" altLang="en-US" sz="2400" b="0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?</a:t>
                      </a:r>
                      <a:endParaRPr lang="ko-KR" altLang="en-US" sz="2400" b="0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5</a:t>
                      </a:r>
                      <a:endParaRPr lang="ko-KR" altLang="en-US" sz="2400" b="0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3294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1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user</a:t>
                      </a:r>
                      <a:r>
                        <a:rPr lang="en-US" altLang="ko-KR" sz="1800" b="1" baseline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 4 </a:t>
                      </a:r>
                      <a:endParaRPr lang="ko-KR" altLang="en-US" sz="1800" b="1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?</a:t>
                      </a:r>
                      <a:endParaRPr lang="ko-KR" altLang="en-US" sz="2400" b="0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?</a:t>
                      </a:r>
                      <a:endParaRPr lang="ko-KR" altLang="en-US" sz="2400" b="0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1</a:t>
                      </a:r>
                      <a:endParaRPr lang="ko-KR" altLang="en-US" sz="2400" b="0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?</a:t>
                      </a:r>
                      <a:endParaRPr lang="ko-KR" altLang="en-US" sz="2400" b="0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4</a:t>
                      </a:r>
                      <a:endParaRPr lang="ko-KR" altLang="en-US" sz="2400" b="0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3294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1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user 5</a:t>
                      </a:r>
                      <a:endParaRPr lang="ko-KR" altLang="en-US" sz="1800" b="1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?</a:t>
                      </a:r>
                      <a:endParaRPr lang="ko-KR" altLang="en-US" sz="2400" b="0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?</a:t>
                      </a:r>
                      <a:endParaRPr lang="ko-KR" altLang="en-US" sz="2400" b="0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?</a:t>
                      </a:r>
                      <a:endParaRPr lang="ko-KR" altLang="en-US" sz="2400" b="0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2</a:t>
                      </a:r>
                      <a:endParaRPr lang="ko-KR" altLang="en-US" sz="2400" b="0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?</a:t>
                      </a:r>
                      <a:endParaRPr lang="ko-KR" altLang="en-US" sz="2400" b="0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395978" y="441073"/>
            <a:ext cx="816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300" dirty="0" smtClean="0">
                <a:solidFill>
                  <a:srgbClr val="443DC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Recommendation System for CF</a:t>
            </a:r>
            <a:endParaRPr lang="ko-KR" altLang="en-US" sz="3600" b="1" spc="300" dirty="0">
              <a:solidFill>
                <a:srgbClr val="443DC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520079" y="286756"/>
            <a:ext cx="1642700" cy="0"/>
            <a:chOff x="455014" y="1097280"/>
            <a:chExt cx="1642700" cy="0"/>
          </a:xfrm>
        </p:grpSpPr>
        <p:cxnSp>
          <p:nvCxnSpPr>
            <p:cNvPr id="15" name="직선 연결선 14"/>
            <p:cNvCxnSpPr/>
            <p:nvPr/>
          </p:nvCxnSpPr>
          <p:spPr>
            <a:xfrm>
              <a:off x="455014" y="1097280"/>
              <a:ext cx="360000" cy="0"/>
            </a:xfrm>
            <a:prstGeom prst="line">
              <a:avLst/>
            </a:prstGeom>
            <a:ln w="44450" cap="rnd">
              <a:solidFill>
                <a:srgbClr val="9A95D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>
              <a:off x="882581" y="109728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1310148" y="109728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1737714" y="109728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14" t="9819" r="81700" b="75563"/>
          <a:stretch/>
        </p:blipFill>
        <p:spPr>
          <a:xfrm>
            <a:off x="1589272" y="3143205"/>
            <a:ext cx="504825" cy="498232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724" t="30207" r="2990" b="54843"/>
          <a:stretch/>
        </p:blipFill>
        <p:spPr>
          <a:xfrm>
            <a:off x="1589271" y="4215171"/>
            <a:ext cx="514351" cy="491178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038" t="27276" r="18233" b="54723"/>
          <a:stretch/>
        </p:blipFill>
        <p:spPr>
          <a:xfrm>
            <a:off x="1589271" y="3682082"/>
            <a:ext cx="496880" cy="492344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51" t="29852" r="66643" b="54594"/>
          <a:stretch/>
        </p:blipFill>
        <p:spPr>
          <a:xfrm>
            <a:off x="1589271" y="4747094"/>
            <a:ext cx="505615" cy="504414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174" t="6100" r="2097" b="75725"/>
          <a:stretch/>
        </p:blipFill>
        <p:spPr>
          <a:xfrm>
            <a:off x="1589272" y="5283794"/>
            <a:ext cx="521566" cy="472926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6813450" y="2426690"/>
            <a:ext cx="2145824" cy="1077218"/>
          </a:xfrm>
          <a:prstGeom prst="rect">
            <a:avLst/>
          </a:prstGeom>
          <a:solidFill>
            <a:srgbClr val="9A95D9">
              <a:alpha val="42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b="1" dirty="0" err="1" smtClean="0">
                <a:latin typeface="나눔바른고딕" panose="020B0600000101010101" charset="-127"/>
                <a:ea typeface="나눔바른고딕" panose="020B0600000101010101" charset="-127"/>
              </a:rPr>
              <a:t>MovieLens</a:t>
            </a:r>
            <a:r>
              <a:rPr lang="en-US" altLang="ko-KR" sz="1600" b="1" dirty="0" smtClean="0">
                <a:latin typeface="나눔바른고딕" panose="020B0600000101010101" charset="-127"/>
                <a:ea typeface="나눔바른고딕" panose="020B0600000101010101" charset="-127"/>
              </a:rPr>
              <a:t>: 0.937</a:t>
            </a:r>
          </a:p>
          <a:p>
            <a:r>
              <a:rPr lang="en-US" altLang="ko-KR" sz="1600" dirty="0" smtClean="0">
                <a:latin typeface="나눔바른고딕" panose="020B0600000101010101" charset="-127"/>
                <a:ea typeface="나눔바른고딕" panose="020B0600000101010101" charset="-127"/>
              </a:rPr>
              <a:t> 1- (100k </a:t>
            </a:r>
            <a:r>
              <a:rPr lang="en-US" altLang="ko-KR" sz="1600" dirty="0">
                <a:latin typeface="나눔바른고딕" panose="020B0600000101010101" charset="-127"/>
                <a:ea typeface="나눔바른고딕" panose="020B0600000101010101" charset="-127"/>
              </a:rPr>
              <a:t>ratings </a:t>
            </a:r>
            <a:r>
              <a:rPr lang="en-US" altLang="ko-KR" sz="1600" dirty="0" smtClean="0">
                <a:latin typeface="나눔바른고딕" panose="020B0600000101010101" charset="-127"/>
                <a:ea typeface="나눔바른고딕" panose="020B0600000101010101" charset="-127"/>
              </a:rPr>
              <a:t>/</a:t>
            </a:r>
          </a:p>
          <a:p>
            <a:r>
              <a:rPr lang="en-US" altLang="ko-KR" sz="1600" dirty="0">
                <a:latin typeface="나눔바른고딕" panose="020B0600000101010101" charset="-127"/>
                <a:ea typeface="나눔바른고딕" panose="020B0600000101010101" charset="-127"/>
              </a:rPr>
              <a:t> </a:t>
            </a:r>
            <a:r>
              <a:rPr lang="en-US" altLang="ko-KR" sz="1600" dirty="0" smtClean="0">
                <a:latin typeface="나눔바른고딕" panose="020B0600000101010101" charset="-127"/>
                <a:ea typeface="나눔바른고딕" panose="020B0600000101010101" charset="-127"/>
              </a:rPr>
              <a:t>        943 users </a:t>
            </a:r>
          </a:p>
          <a:p>
            <a:r>
              <a:rPr lang="en-US" altLang="ko-KR" sz="1600" dirty="0" smtClean="0">
                <a:latin typeface="나눔바른고딕" panose="020B0600000101010101" charset="-127"/>
                <a:ea typeface="나눔바른고딕" panose="020B0600000101010101" charset="-127"/>
              </a:rPr>
              <a:t>         on 1682 movie)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813450" y="4174426"/>
            <a:ext cx="2145824" cy="1077218"/>
          </a:xfrm>
          <a:prstGeom prst="rect">
            <a:avLst/>
          </a:prstGeom>
          <a:solidFill>
            <a:srgbClr val="9A95D9">
              <a:alpha val="42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나눔바른고딕" panose="020B0600000101010101" charset="-127"/>
                <a:ea typeface="나눔바른고딕" panose="020B0600000101010101" charset="-127"/>
              </a:rPr>
              <a:t>Jester: 0.442</a:t>
            </a:r>
          </a:p>
          <a:p>
            <a:r>
              <a:rPr lang="en-US" altLang="ko-KR" sz="1600" dirty="0" smtClean="0">
                <a:latin typeface="나눔바른고딕" panose="020B0600000101010101" charset="-127"/>
                <a:ea typeface="나눔바른고딕" panose="020B0600000101010101" charset="-127"/>
              </a:rPr>
              <a:t> 1 - (4.1M ratings </a:t>
            </a:r>
            <a:r>
              <a:rPr lang="en-US" altLang="ko-KR" sz="1600" dirty="0">
                <a:latin typeface="나눔바른고딕" panose="020B0600000101010101" charset="-127"/>
                <a:ea typeface="나눔바른고딕" panose="020B0600000101010101" charset="-127"/>
              </a:rPr>
              <a:t>/ </a:t>
            </a:r>
            <a:endParaRPr lang="en-US" altLang="ko-KR" sz="1600" dirty="0" smtClean="0">
              <a:latin typeface="나눔바른고딕" panose="020B0600000101010101" charset="-127"/>
              <a:ea typeface="나눔바른고딕" panose="020B0600000101010101" charset="-127"/>
            </a:endParaRPr>
          </a:p>
          <a:p>
            <a:r>
              <a:rPr lang="en-US" altLang="ko-KR" sz="1600" dirty="0" smtClean="0">
                <a:latin typeface="나눔바른고딕" panose="020B0600000101010101" charset="-127"/>
                <a:ea typeface="나눔바른고딕" panose="020B0600000101010101" charset="-127"/>
              </a:rPr>
              <a:t>          73,496 </a:t>
            </a:r>
            <a:r>
              <a:rPr lang="en-US" altLang="ko-KR" sz="1600" dirty="0">
                <a:latin typeface="나눔바른고딕" panose="020B0600000101010101" charset="-127"/>
                <a:ea typeface="나눔바른고딕" panose="020B0600000101010101" charset="-127"/>
              </a:rPr>
              <a:t>users </a:t>
            </a:r>
            <a:endParaRPr lang="en-US" altLang="ko-KR" sz="1600" dirty="0" smtClean="0">
              <a:latin typeface="나눔바른고딕" panose="020B0600000101010101" charset="-127"/>
              <a:ea typeface="나눔바른고딕" panose="020B0600000101010101" charset="-127"/>
            </a:endParaRPr>
          </a:p>
          <a:p>
            <a:r>
              <a:rPr lang="en-US" altLang="ko-KR" sz="1600" dirty="0" smtClean="0">
                <a:latin typeface="나눔바른고딕" panose="020B0600000101010101" charset="-127"/>
                <a:ea typeface="나눔바른고딕" panose="020B0600000101010101" charset="-127"/>
              </a:rPr>
              <a:t>          on 100 jokes) 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11908" y="6619269"/>
            <a:ext cx="91440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>
                <a:latin typeface="나눔바른고딕" panose="020B0600000101010101" charset="-127"/>
                <a:ea typeface="나눔바른고딕" panose="020B0600000101010101" charset="-127"/>
              </a:rPr>
              <a:t>Source: http://www.recommenderbook.net/</a:t>
            </a:r>
            <a:endParaRPr lang="ko-KR" altLang="en-US" sz="1000" dirty="0"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2952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 txBox="1">
            <a:spLocks/>
          </p:cNvSpPr>
          <p:nvPr/>
        </p:nvSpPr>
        <p:spPr>
          <a:xfrm>
            <a:off x="0" y="3145206"/>
            <a:ext cx="8066639" cy="504000"/>
          </a:xfrm>
          <a:prstGeom prst="rect">
            <a:avLst/>
          </a:prstGeom>
          <a:solidFill>
            <a:srgbClr val="9A95D9"/>
          </a:solidFill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3200" b="0" kern="1200">
                <a:solidFill>
                  <a:schemeClr val="bg1"/>
                </a:solidFill>
                <a:latin typeface="나눔바른고딕" panose="020B0600000101010101" charset="-127"/>
                <a:ea typeface="나눔바른고딕" panose="020B0600000101010101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480343" y="3151529"/>
            <a:ext cx="5586296" cy="465285"/>
          </a:xfrm>
          <a:prstGeom prst="rect">
            <a:avLst/>
          </a:prstGeom>
          <a:solidFill>
            <a:srgbClr val="9A9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sp>
        <p:nvSpPr>
          <p:cNvPr id="6" name="내용 개체 틀 3"/>
          <p:cNvSpPr txBox="1">
            <a:spLocks/>
          </p:cNvSpPr>
          <p:nvPr/>
        </p:nvSpPr>
        <p:spPr>
          <a:xfrm>
            <a:off x="1692999" y="3156481"/>
            <a:ext cx="6111396" cy="465285"/>
          </a:xfrm>
          <a:prstGeom prst="rect">
            <a:avLst/>
          </a:prstGeom>
          <a:solidFill>
            <a:srgbClr val="9A95D9"/>
          </a:solidFill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b="1" dirty="0" err="1" smtClean="0">
                <a:solidFill>
                  <a:schemeClr val="bg1"/>
                </a:solidFill>
                <a:latin typeface="나눔바른고딕" panose="020B0600000101010101" charset="-127"/>
                <a:ea typeface="나눔바른고딕" panose="020B0600000101010101" charset="-127"/>
              </a:rPr>
              <a:t>Denoising</a:t>
            </a:r>
            <a:r>
              <a:rPr lang="en-US" altLang="ko-KR" b="1" dirty="0" smtClean="0">
                <a:solidFill>
                  <a:schemeClr val="bg1"/>
                </a:solidFill>
                <a:latin typeface="나눔바른고딕" panose="020B0600000101010101" charset="-127"/>
                <a:ea typeface="나눔바른고딕" panose="020B0600000101010101" charset="-127"/>
              </a:rPr>
              <a:t> </a:t>
            </a:r>
            <a:r>
              <a:rPr lang="en-US" altLang="ko-KR" b="1" dirty="0" err="1" smtClean="0">
                <a:solidFill>
                  <a:schemeClr val="bg1"/>
                </a:solidFill>
                <a:latin typeface="나눔바른고딕" panose="020B0600000101010101" charset="-127"/>
                <a:ea typeface="나눔바른고딕" panose="020B0600000101010101" charset="-127"/>
              </a:rPr>
              <a:t>AutoEncoder</a:t>
            </a:r>
            <a:r>
              <a:rPr lang="en-US" altLang="ko-KR" b="1" dirty="0" smtClean="0">
                <a:solidFill>
                  <a:schemeClr val="bg1"/>
                </a:solidFill>
                <a:latin typeface="나눔바른고딕" panose="020B0600000101010101" charset="-127"/>
                <a:ea typeface="나눔바른고딕" panose="020B0600000101010101" charset="-127"/>
              </a:rPr>
              <a:t> (DAE)</a:t>
            </a:r>
            <a:endParaRPr lang="ko-KR" altLang="en-US" b="1" dirty="0">
              <a:solidFill>
                <a:schemeClr val="bg1"/>
              </a:solidFill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1692998" y="2469771"/>
            <a:ext cx="1442985" cy="9144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4400" b="1" dirty="0" smtClean="0">
                <a:latin typeface="나눔바른고딕" panose="020B0600000101010101" charset="-127"/>
                <a:ea typeface="나눔바른고딕" panose="020B0600000101010101" charset="-127"/>
              </a:rPr>
              <a:t>02</a:t>
            </a:r>
            <a:endParaRPr lang="ko-KR" altLang="en-US" sz="4400" b="1" dirty="0"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sp>
        <p:nvSpPr>
          <p:cNvPr id="8" name="내용 개체 틀 3"/>
          <p:cNvSpPr txBox="1">
            <a:spLocks/>
          </p:cNvSpPr>
          <p:nvPr/>
        </p:nvSpPr>
        <p:spPr>
          <a:xfrm>
            <a:off x="1" y="3147690"/>
            <a:ext cx="1692998" cy="504000"/>
          </a:xfrm>
          <a:prstGeom prst="rect">
            <a:avLst/>
          </a:prstGeom>
          <a:solidFill>
            <a:srgbClr val="443DCF"/>
          </a:solidFill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3200" b="0" kern="1200">
                <a:solidFill>
                  <a:schemeClr val="bg1"/>
                </a:solidFill>
                <a:latin typeface="나눔바른고딕" panose="020B0600000101010101" charset="-127"/>
                <a:ea typeface="나눔바른고딕" panose="020B0600000101010101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7188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제목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7110</TotalTime>
  <Words>1054</Words>
  <Application>Microsoft Office PowerPoint</Application>
  <PresentationFormat>화면 슬라이드 쇼(4:3)</PresentationFormat>
  <Paragraphs>433</Paragraphs>
  <Slides>24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2" baseType="lpstr">
      <vt:lpstr>맑은 고딕</vt:lpstr>
      <vt:lpstr>Calibri</vt:lpstr>
      <vt:lpstr>Cambria Math</vt:lpstr>
      <vt:lpstr>나눔바른고딕</vt:lpstr>
      <vt:lpstr>Arial</vt:lpstr>
      <vt:lpstr>Lato</vt:lpstr>
      <vt:lpstr>Cooper Black</vt:lpstr>
      <vt:lpstr>제목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hyeran kang</dc:creator>
  <cp:lastModifiedBy>Registered User</cp:lastModifiedBy>
  <cp:revision>145</cp:revision>
  <cp:lastPrinted>2018-06-15T06:49:12Z</cp:lastPrinted>
  <dcterms:created xsi:type="dcterms:W3CDTF">2017-05-22T03:50:00Z</dcterms:created>
  <dcterms:modified xsi:type="dcterms:W3CDTF">2018-07-06T00:22:23Z</dcterms:modified>
</cp:coreProperties>
</file>