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Barlow Condensed Heavy" charset="1" panose="00000A06000000000000"/>
      <p:regular r:id="rId23"/>
    </p:embeddedFont>
    <p:embeddedFont>
      <p:font typeface="Akzidenz-Grotesk Bold" charset="1" panose="02000803050000020004"/>
      <p:regular r:id="rId24"/>
    </p:embeddedFont>
    <p:embeddedFont>
      <p:font typeface="Aileron" charset="1" panose="00000500000000000000"/>
      <p:regular r:id="rId25"/>
    </p:embeddedFont>
    <p:embeddedFont>
      <p:font typeface="Aileron Bold" charset="1" panose="00000800000000000000"/>
      <p:regular r:id="rId26"/>
    </p:embeddedFont>
    <p:embeddedFont>
      <p:font typeface="Akzidenz-Grotesk Heavy" charset="1" panose="02000503050000020004"/>
      <p:regular r:id="rId27"/>
    </p:embeddedFont>
    <p:embeddedFont>
      <p:font typeface="Akzidenz-Grotesk" charset="1" panose="020005030300000200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4.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469396" y="2719229"/>
            <a:ext cx="2544433" cy="2544433"/>
          </a:xfrm>
          <a:custGeom>
            <a:avLst/>
            <a:gdLst/>
            <a:ahLst/>
            <a:cxnLst/>
            <a:rect r="r" b="b" t="t" l="l"/>
            <a:pathLst>
              <a:path h="2544433" w="2544433">
                <a:moveTo>
                  <a:pt x="0" y="0"/>
                </a:moveTo>
                <a:lnTo>
                  <a:pt x="2544432" y="0"/>
                </a:lnTo>
                <a:lnTo>
                  <a:pt x="2544432" y="2544433"/>
                </a:lnTo>
                <a:lnTo>
                  <a:pt x="0" y="25444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038458" y="3307946"/>
            <a:ext cx="11071218" cy="5950354"/>
            <a:chOff x="-1270" y="0"/>
            <a:chExt cx="5373370" cy="2887980"/>
          </a:xfrm>
        </p:grpSpPr>
        <p:sp>
          <p:nvSpPr>
            <p:cNvPr name="Freeform 4" id="4"/>
            <p:cNvSpPr/>
            <p:nvPr/>
          </p:nvSpPr>
          <p:spPr>
            <a:xfrm flipH="false" flipV="false" rot="0">
              <a:off x="0" y="0"/>
              <a:ext cx="5373370" cy="2887980"/>
            </a:xfrm>
            <a:custGeom>
              <a:avLst/>
              <a:gdLst/>
              <a:ahLst/>
              <a:cxnLst/>
              <a:rect r="r" b="b" t="t" l="l"/>
              <a:pathLst>
                <a:path h="2887980" w="5373370">
                  <a:moveTo>
                    <a:pt x="5373370" y="621030"/>
                  </a:moveTo>
                  <a:cubicBezTo>
                    <a:pt x="5373370" y="963930"/>
                    <a:pt x="5095240" y="1242060"/>
                    <a:pt x="4752340" y="1242060"/>
                  </a:cubicBezTo>
                  <a:lnTo>
                    <a:pt x="3628390" y="1242060"/>
                  </a:lnTo>
                  <a:cubicBezTo>
                    <a:pt x="3602990" y="1242060"/>
                    <a:pt x="3582670" y="1263650"/>
                    <a:pt x="3582670" y="1289050"/>
                  </a:cubicBezTo>
                  <a:cubicBezTo>
                    <a:pt x="3582670" y="1380490"/>
                    <a:pt x="3562350" y="1466850"/>
                    <a:pt x="3528060" y="1545590"/>
                  </a:cubicBezTo>
                  <a:cubicBezTo>
                    <a:pt x="3506470" y="1592580"/>
                    <a:pt x="3540760" y="1645920"/>
                    <a:pt x="3592830" y="1645920"/>
                  </a:cubicBezTo>
                  <a:cubicBezTo>
                    <a:pt x="3935730" y="1645920"/>
                    <a:pt x="4213860" y="1924050"/>
                    <a:pt x="4213860" y="2266950"/>
                  </a:cubicBezTo>
                  <a:cubicBezTo>
                    <a:pt x="4213860" y="2609850"/>
                    <a:pt x="3935730" y="2887980"/>
                    <a:pt x="3592830" y="2887980"/>
                  </a:cubicBezTo>
                  <a:lnTo>
                    <a:pt x="1252220" y="2887980"/>
                  </a:lnTo>
                  <a:cubicBezTo>
                    <a:pt x="909320" y="2887980"/>
                    <a:pt x="631190" y="2609850"/>
                    <a:pt x="631190" y="2266950"/>
                  </a:cubicBezTo>
                  <a:cubicBezTo>
                    <a:pt x="631190" y="2175510"/>
                    <a:pt x="651510" y="2089150"/>
                    <a:pt x="685800" y="2010410"/>
                  </a:cubicBezTo>
                  <a:cubicBezTo>
                    <a:pt x="707390" y="1963420"/>
                    <a:pt x="673100" y="1910080"/>
                    <a:pt x="621030" y="1910080"/>
                  </a:cubicBezTo>
                  <a:cubicBezTo>
                    <a:pt x="278130" y="1910080"/>
                    <a:pt x="0" y="1631950"/>
                    <a:pt x="0" y="1289050"/>
                  </a:cubicBezTo>
                  <a:cubicBezTo>
                    <a:pt x="0" y="946150"/>
                    <a:pt x="278130" y="668020"/>
                    <a:pt x="621030" y="668020"/>
                  </a:cubicBezTo>
                  <a:lnTo>
                    <a:pt x="1744980" y="668020"/>
                  </a:lnTo>
                  <a:cubicBezTo>
                    <a:pt x="1770380" y="668020"/>
                    <a:pt x="1790700" y="647700"/>
                    <a:pt x="1790700" y="622300"/>
                  </a:cubicBezTo>
                  <a:lnTo>
                    <a:pt x="1790700" y="621030"/>
                  </a:lnTo>
                  <a:cubicBezTo>
                    <a:pt x="1790700" y="278130"/>
                    <a:pt x="2068830" y="0"/>
                    <a:pt x="2411730" y="0"/>
                  </a:cubicBezTo>
                  <a:lnTo>
                    <a:pt x="4751070" y="0"/>
                  </a:lnTo>
                  <a:cubicBezTo>
                    <a:pt x="5095240" y="0"/>
                    <a:pt x="5373370" y="278130"/>
                    <a:pt x="5373370" y="621030"/>
                  </a:cubicBezTo>
                  <a:close/>
                </a:path>
              </a:pathLst>
            </a:custGeom>
            <a:blipFill>
              <a:blip r:embed="rId4"/>
              <a:stretch>
                <a:fillRect l="-56043" t="-41125" r="0" b="-20736"/>
              </a:stretch>
            </a:blipFill>
          </p:spPr>
        </p:sp>
      </p:grpSp>
      <p:grpSp>
        <p:nvGrpSpPr>
          <p:cNvPr name="Group 5" id="5"/>
          <p:cNvGrpSpPr/>
          <p:nvPr/>
        </p:nvGrpSpPr>
        <p:grpSpPr>
          <a:xfrm rot="0">
            <a:off x="-1136521" y="3307946"/>
            <a:ext cx="2594369" cy="4588246"/>
            <a:chOff x="0" y="0"/>
            <a:chExt cx="683291" cy="1208427"/>
          </a:xfrm>
        </p:grpSpPr>
        <p:sp>
          <p:nvSpPr>
            <p:cNvPr name="Freeform 6" id="6"/>
            <p:cNvSpPr/>
            <p:nvPr/>
          </p:nvSpPr>
          <p:spPr>
            <a:xfrm flipH="false" flipV="false" rot="0">
              <a:off x="0" y="0"/>
              <a:ext cx="683291" cy="1208427"/>
            </a:xfrm>
            <a:custGeom>
              <a:avLst/>
              <a:gdLst/>
              <a:ahLst/>
              <a:cxnLst/>
              <a:rect r="r" b="b" t="t" l="l"/>
              <a:pathLst>
                <a:path h="1208427" w="683291">
                  <a:moveTo>
                    <a:pt x="152190" y="0"/>
                  </a:moveTo>
                  <a:lnTo>
                    <a:pt x="531100" y="0"/>
                  </a:lnTo>
                  <a:cubicBezTo>
                    <a:pt x="571464" y="0"/>
                    <a:pt x="610174" y="16034"/>
                    <a:pt x="638715" y="44576"/>
                  </a:cubicBezTo>
                  <a:cubicBezTo>
                    <a:pt x="667256" y="73117"/>
                    <a:pt x="683291" y="111827"/>
                    <a:pt x="683291" y="152190"/>
                  </a:cubicBezTo>
                  <a:lnTo>
                    <a:pt x="683291" y="1056237"/>
                  </a:lnTo>
                  <a:cubicBezTo>
                    <a:pt x="683291" y="1096600"/>
                    <a:pt x="667256" y="1135310"/>
                    <a:pt x="638715" y="1163852"/>
                  </a:cubicBezTo>
                  <a:cubicBezTo>
                    <a:pt x="610174" y="1192393"/>
                    <a:pt x="571464" y="1208427"/>
                    <a:pt x="531100" y="1208427"/>
                  </a:cubicBezTo>
                  <a:lnTo>
                    <a:pt x="152190" y="1208427"/>
                  </a:lnTo>
                  <a:cubicBezTo>
                    <a:pt x="111827" y="1208427"/>
                    <a:pt x="73117" y="1192393"/>
                    <a:pt x="44576" y="1163852"/>
                  </a:cubicBezTo>
                  <a:cubicBezTo>
                    <a:pt x="16034" y="1135310"/>
                    <a:pt x="0" y="1096600"/>
                    <a:pt x="0" y="1056237"/>
                  </a:cubicBezTo>
                  <a:lnTo>
                    <a:pt x="0" y="152190"/>
                  </a:lnTo>
                  <a:cubicBezTo>
                    <a:pt x="0" y="111827"/>
                    <a:pt x="16034" y="73117"/>
                    <a:pt x="44576" y="44576"/>
                  </a:cubicBezTo>
                  <a:cubicBezTo>
                    <a:pt x="73117" y="16034"/>
                    <a:pt x="111827" y="0"/>
                    <a:pt x="152190" y="0"/>
                  </a:cubicBezTo>
                  <a:close/>
                </a:path>
              </a:pathLst>
            </a:custGeom>
            <a:solidFill>
              <a:srgbClr val="5188CC"/>
            </a:solidFill>
          </p:spPr>
        </p:sp>
        <p:sp>
          <p:nvSpPr>
            <p:cNvPr name="TextBox 7" id="7"/>
            <p:cNvSpPr txBox="true"/>
            <p:nvPr/>
          </p:nvSpPr>
          <p:spPr>
            <a:xfrm>
              <a:off x="0" y="-47625"/>
              <a:ext cx="683291" cy="1256052"/>
            </a:xfrm>
            <a:prstGeom prst="rect">
              <a:avLst/>
            </a:prstGeom>
          </p:spPr>
          <p:txBody>
            <a:bodyPr anchor="ctr" rtlCol="false" tIns="50800" lIns="50800" bIns="50800" rIns="50800"/>
            <a:lstStyle/>
            <a:p>
              <a:pPr algn="ctr">
                <a:lnSpc>
                  <a:spcPts val="2800"/>
                </a:lnSpc>
              </a:pPr>
            </a:p>
          </p:txBody>
        </p:sp>
      </p:grpSp>
      <p:grpSp>
        <p:nvGrpSpPr>
          <p:cNvPr name="Group 8" id="8"/>
          <p:cNvGrpSpPr/>
          <p:nvPr/>
        </p:nvGrpSpPr>
        <p:grpSpPr>
          <a:xfrm rot="0">
            <a:off x="14405352" y="1259637"/>
            <a:ext cx="2787273" cy="665701"/>
            <a:chOff x="0" y="0"/>
            <a:chExt cx="734096" cy="175329"/>
          </a:xfrm>
        </p:grpSpPr>
        <p:sp>
          <p:nvSpPr>
            <p:cNvPr name="Freeform 9" id="9"/>
            <p:cNvSpPr/>
            <p:nvPr/>
          </p:nvSpPr>
          <p:spPr>
            <a:xfrm flipH="false" flipV="false" rot="0">
              <a:off x="0" y="0"/>
              <a:ext cx="734096" cy="175329"/>
            </a:xfrm>
            <a:custGeom>
              <a:avLst/>
              <a:gdLst/>
              <a:ahLst/>
              <a:cxnLst/>
              <a:rect r="r" b="b" t="t" l="l"/>
              <a:pathLst>
                <a:path h="175329" w="734096">
                  <a:moveTo>
                    <a:pt x="87664" y="0"/>
                  </a:moveTo>
                  <a:lnTo>
                    <a:pt x="646432" y="0"/>
                  </a:lnTo>
                  <a:cubicBezTo>
                    <a:pt x="694848" y="0"/>
                    <a:pt x="734096" y="39249"/>
                    <a:pt x="734096" y="87664"/>
                  </a:cubicBezTo>
                  <a:lnTo>
                    <a:pt x="734096" y="87664"/>
                  </a:lnTo>
                  <a:cubicBezTo>
                    <a:pt x="734096" y="110914"/>
                    <a:pt x="724860" y="133212"/>
                    <a:pt x="708420" y="149652"/>
                  </a:cubicBezTo>
                  <a:cubicBezTo>
                    <a:pt x="691980" y="166093"/>
                    <a:pt x="669682" y="175329"/>
                    <a:pt x="646432" y="175329"/>
                  </a:cubicBezTo>
                  <a:lnTo>
                    <a:pt x="87664" y="175329"/>
                  </a:lnTo>
                  <a:cubicBezTo>
                    <a:pt x="64414" y="175329"/>
                    <a:pt x="42117" y="166093"/>
                    <a:pt x="25676" y="149652"/>
                  </a:cubicBezTo>
                  <a:cubicBezTo>
                    <a:pt x="9236" y="133212"/>
                    <a:pt x="0" y="110914"/>
                    <a:pt x="0" y="87664"/>
                  </a:cubicBezTo>
                  <a:lnTo>
                    <a:pt x="0" y="87664"/>
                  </a:lnTo>
                  <a:cubicBezTo>
                    <a:pt x="0" y="64414"/>
                    <a:pt x="9236" y="42117"/>
                    <a:pt x="25676" y="25676"/>
                  </a:cubicBezTo>
                  <a:cubicBezTo>
                    <a:pt x="42117" y="9236"/>
                    <a:pt x="64414" y="0"/>
                    <a:pt x="87664" y="0"/>
                  </a:cubicBezTo>
                  <a:close/>
                </a:path>
              </a:pathLst>
            </a:custGeom>
            <a:solidFill>
              <a:srgbClr val="3A577B"/>
            </a:solidFill>
          </p:spPr>
        </p:sp>
        <p:sp>
          <p:nvSpPr>
            <p:cNvPr name="TextBox 10" id="10"/>
            <p:cNvSpPr txBox="true"/>
            <p:nvPr/>
          </p:nvSpPr>
          <p:spPr>
            <a:xfrm>
              <a:off x="0" y="-47625"/>
              <a:ext cx="734096" cy="222954"/>
            </a:xfrm>
            <a:prstGeom prst="rect">
              <a:avLst/>
            </a:prstGeom>
          </p:spPr>
          <p:txBody>
            <a:bodyPr anchor="ctr" rtlCol="false" tIns="50800" lIns="50800" bIns="50800" rIns="50800"/>
            <a:lstStyle/>
            <a:p>
              <a:pPr algn="ctr">
                <a:lnSpc>
                  <a:spcPts val="2800"/>
                </a:lnSpc>
              </a:pPr>
            </a:p>
          </p:txBody>
        </p:sp>
      </p:grpSp>
      <p:sp>
        <p:nvSpPr>
          <p:cNvPr name="Freeform 11" id="11"/>
          <p:cNvSpPr/>
          <p:nvPr/>
        </p:nvSpPr>
        <p:spPr>
          <a:xfrm flipH="false" flipV="false" rot="0">
            <a:off x="1028700" y="-252231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1958605" y="3307946"/>
            <a:ext cx="1025128" cy="1025128"/>
          </a:xfrm>
          <a:custGeom>
            <a:avLst/>
            <a:gdLst/>
            <a:ahLst/>
            <a:cxnLst/>
            <a:rect r="r" b="b" t="t" l="l"/>
            <a:pathLst>
              <a:path h="1025128" w="1025128">
                <a:moveTo>
                  <a:pt x="0" y="0"/>
                </a:moveTo>
                <a:lnTo>
                  <a:pt x="1025127" y="0"/>
                </a:lnTo>
                <a:lnTo>
                  <a:pt x="1025127" y="1025127"/>
                </a:lnTo>
                <a:lnTo>
                  <a:pt x="0" y="10251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7843805" y="8248617"/>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2769424" y="2436835"/>
            <a:ext cx="806841" cy="564789"/>
          </a:xfrm>
          <a:custGeom>
            <a:avLst/>
            <a:gdLst/>
            <a:ahLst/>
            <a:cxnLst/>
            <a:rect r="r" b="b" t="t" l="l"/>
            <a:pathLst>
              <a:path h="564789" w="806841">
                <a:moveTo>
                  <a:pt x="0" y="0"/>
                </a:moveTo>
                <a:lnTo>
                  <a:pt x="806840" y="0"/>
                </a:lnTo>
                <a:lnTo>
                  <a:pt x="806840" y="564788"/>
                </a:lnTo>
                <a:lnTo>
                  <a:pt x="0" y="56478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2412807" y="8799767"/>
            <a:ext cx="1483489" cy="458533"/>
          </a:xfrm>
          <a:custGeom>
            <a:avLst/>
            <a:gdLst/>
            <a:ahLst/>
            <a:cxnLst/>
            <a:rect r="r" b="b" t="t" l="l"/>
            <a:pathLst>
              <a:path h="458533" w="1483489">
                <a:moveTo>
                  <a:pt x="0" y="0"/>
                </a:moveTo>
                <a:lnTo>
                  <a:pt x="1483489" y="0"/>
                </a:lnTo>
                <a:lnTo>
                  <a:pt x="1483489" y="458533"/>
                </a:lnTo>
                <a:lnTo>
                  <a:pt x="0" y="45853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6" id="16"/>
          <p:cNvSpPr txBox="true"/>
          <p:nvPr/>
        </p:nvSpPr>
        <p:spPr>
          <a:xfrm rot="0">
            <a:off x="2412807" y="2990863"/>
            <a:ext cx="9734623" cy="2756025"/>
          </a:xfrm>
          <a:prstGeom prst="rect">
            <a:avLst/>
          </a:prstGeom>
        </p:spPr>
        <p:txBody>
          <a:bodyPr anchor="t" rtlCol="false" tIns="0" lIns="0" bIns="0" rIns="0">
            <a:spAutoFit/>
          </a:bodyPr>
          <a:lstStyle/>
          <a:p>
            <a:pPr algn="l">
              <a:lnSpc>
                <a:spcPts val="10608"/>
              </a:lnSpc>
            </a:pPr>
            <a:r>
              <a:rPr lang="en-US" sz="10299" b="true">
                <a:solidFill>
                  <a:srgbClr val="0E2F5F"/>
                </a:solidFill>
                <a:latin typeface="Barlow Condensed Heavy"/>
                <a:ea typeface="Barlow Condensed Heavy"/>
                <a:cs typeface="Barlow Condensed Heavy"/>
                <a:sym typeface="Barlow Condensed Heavy"/>
              </a:rPr>
              <a:t>BEACH RESORT BOOKING SYSTEM </a:t>
            </a:r>
          </a:p>
        </p:txBody>
      </p:sp>
      <p:sp>
        <p:nvSpPr>
          <p:cNvPr name="TextBox 17" id="17"/>
          <p:cNvSpPr txBox="true"/>
          <p:nvPr/>
        </p:nvSpPr>
        <p:spPr>
          <a:xfrm rot="0">
            <a:off x="2412807" y="6542505"/>
            <a:ext cx="8625651" cy="1539240"/>
          </a:xfrm>
          <a:prstGeom prst="rect">
            <a:avLst/>
          </a:prstGeom>
        </p:spPr>
        <p:txBody>
          <a:bodyPr anchor="t" rtlCol="false" tIns="0" lIns="0" bIns="0" rIns="0">
            <a:spAutoFit/>
          </a:bodyPr>
          <a:lstStyle/>
          <a:p>
            <a:pPr algn="l">
              <a:lnSpc>
                <a:spcPts val="3930"/>
              </a:lnSpc>
            </a:pPr>
            <a:r>
              <a:rPr lang="en-US" sz="3000" b="true">
                <a:solidFill>
                  <a:srgbClr val="021828"/>
                </a:solidFill>
                <a:latin typeface="Akzidenz-Grotesk Bold"/>
                <a:ea typeface="Akzidenz-Grotesk Bold"/>
                <a:cs typeface="Akzidenz-Grotesk Bold"/>
                <a:sym typeface="Akzidenz-Grotesk Bold"/>
              </a:rPr>
              <a:t>Presented by:</a:t>
            </a:r>
          </a:p>
          <a:p>
            <a:pPr algn="l">
              <a:lnSpc>
                <a:spcPts val="3930"/>
              </a:lnSpc>
            </a:pPr>
            <a:r>
              <a:rPr lang="en-US" sz="3000" b="true">
                <a:solidFill>
                  <a:srgbClr val="021828"/>
                </a:solidFill>
                <a:latin typeface="Akzidenz-Grotesk Bold"/>
                <a:ea typeface="Akzidenz-Grotesk Bold"/>
                <a:cs typeface="Akzidenz-Grotesk Bold"/>
                <a:sym typeface="Akzidenz-Grotesk Bold"/>
              </a:rPr>
              <a:t>Castro, Kate | Gabonada, Renzo | Ricablanca, John Dyll | Sagayoc, Armando | Tagud, Janus </a:t>
            </a:r>
          </a:p>
        </p:txBody>
      </p:sp>
      <p:sp>
        <p:nvSpPr>
          <p:cNvPr name="TextBox 18" id="18"/>
          <p:cNvSpPr txBox="true"/>
          <p:nvPr/>
        </p:nvSpPr>
        <p:spPr>
          <a:xfrm rot="0">
            <a:off x="14249674" y="1416528"/>
            <a:ext cx="3009626" cy="342392"/>
          </a:xfrm>
          <a:prstGeom prst="rect">
            <a:avLst/>
          </a:prstGeom>
        </p:spPr>
        <p:txBody>
          <a:bodyPr anchor="t" rtlCol="false" tIns="0" lIns="0" bIns="0" rIns="0">
            <a:spAutoFit/>
          </a:bodyPr>
          <a:lstStyle/>
          <a:p>
            <a:pPr algn="ctr">
              <a:lnSpc>
                <a:spcPts val="2793"/>
              </a:lnSpc>
            </a:pPr>
            <a:r>
              <a:rPr lang="en-US" sz="2199">
                <a:solidFill>
                  <a:srgbClr val="FFFFFF"/>
                </a:solidFill>
                <a:latin typeface="Aileron"/>
                <a:ea typeface="Aileron"/>
                <a:cs typeface="Aileron"/>
                <a:sym typeface="Aileron"/>
              </a:rPr>
              <a:t>IT 126A (T142)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48550" y="1944578"/>
            <a:ext cx="1226460" cy="379088"/>
          </a:xfrm>
          <a:custGeom>
            <a:avLst/>
            <a:gdLst/>
            <a:ahLst/>
            <a:cxnLst/>
            <a:rect r="r" b="b" t="t" l="l"/>
            <a:pathLst>
              <a:path h="379088" w="1226460">
                <a:moveTo>
                  <a:pt x="0" y="0"/>
                </a:moveTo>
                <a:lnTo>
                  <a:pt x="1226460" y="0"/>
                </a:lnTo>
                <a:lnTo>
                  <a:pt x="1226460" y="379087"/>
                </a:lnTo>
                <a:lnTo>
                  <a:pt x="0" y="379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4" id="4"/>
          <p:cNvGraphicFramePr>
            <a:graphicFrameLocks noGrp="true"/>
          </p:cNvGraphicFramePr>
          <p:nvPr/>
        </p:nvGraphicFramePr>
        <p:xfrm>
          <a:off x="1399546" y="2323665"/>
          <a:ext cx="6182292" cy="6934200"/>
        </p:xfrm>
        <a:graphic>
          <a:graphicData uri="http://schemas.openxmlformats.org/drawingml/2006/table">
            <a:tbl>
              <a:tblPr/>
              <a:tblGrid>
                <a:gridCol w="1936944"/>
                <a:gridCol w="2223247"/>
                <a:gridCol w="2022101"/>
              </a:tblGrid>
              <a:tr h="63038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Booking_ID</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RoomNumber_ID</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Roomtype_ID</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38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38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38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38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38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38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38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B004</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304</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38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B004</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304</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38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B005</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038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B005</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graphicFrame>
        <p:nvGraphicFramePr>
          <p:cNvPr name="Table 5" id="5"/>
          <p:cNvGraphicFramePr>
            <a:graphicFrameLocks noGrp="true"/>
          </p:cNvGraphicFramePr>
          <p:nvPr/>
        </p:nvGraphicFramePr>
        <p:xfrm>
          <a:off x="9961632" y="3976415"/>
          <a:ext cx="4886918" cy="4038600"/>
        </p:xfrm>
        <a:graphic>
          <a:graphicData uri="http://schemas.openxmlformats.org/drawingml/2006/table">
            <a:tbl>
              <a:tblPr/>
              <a:tblGrid>
                <a:gridCol w="2443459"/>
                <a:gridCol w="2443459"/>
              </a:tblGrid>
              <a:tr h="807720">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Amenity_ID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Amenity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07720">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Pool Access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07720">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Beach Chair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07720">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Spa Access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07720">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Kayak Rental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1028700" y="904875"/>
            <a:ext cx="10179833" cy="816356"/>
          </a:xfrm>
          <a:prstGeom prst="rect">
            <a:avLst/>
          </a:prstGeom>
        </p:spPr>
        <p:txBody>
          <a:bodyPr anchor="t" rtlCol="false" tIns="0" lIns="0" bIns="0" rIns="0">
            <a:spAutoFit/>
          </a:bodyPr>
          <a:lstStyle/>
          <a:p>
            <a:pPr algn="l">
              <a:lnSpc>
                <a:spcPts val="5842"/>
              </a:lnSpc>
            </a:pPr>
            <a:r>
              <a:rPr lang="en-US" sz="4600" b="true">
                <a:solidFill>
                  <a:srgbClr val="0E2F5F"/>
                </a:solidFill>
                <a:latin typeface="Akzidenz-Grotesk Heavy"/>
                <a:ea typeface="Akzidenz-Grotesk Heavy"/>
                <a:cs typeface="Akzidenz-Grotesk Heavy"/>
                <a:sym typeface="Akzidenz-Grotesk Heavy"/>
              </a:rPr>
              <a:t>Third Normal Form (3NF)</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48550" y="1944578"/>
            <a:ext cx="1226460" cy="379088"/>
          </a:xfrm>
          <a:custGeom>
            <a:avLst/>
            <a:gdLst/>
            <a:ahLst/>
            <a:cxnLst/>
            <a:rect r="r" b="b" t="t" l="l"/>
            <a:pathLst>
              <a:path h="379088" w="1226460">
                <a:moveTo>
                  <a:pt x="0" y="0"/>
                </a:moveTo>
                <a:lnTo>
                  <a:pt x="1226460" y="0"/>
                </a:lnTo>
                <a:lnTo>
                  <a:pt x="1226460" y="379087"/>
                </a:lnTo>
                <a:lnTo>
                  <a:pt x="0" y="379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4" id="4"/>
          <p:cNvGraphicFramePr>
            <a:graphicFrameLocks noGrp="true"/>
          </p:cNvGraphicFramePr>
          <p:nvPr/>
        </p:nvGraphicFramePr>
        <p:xfrm>
          <a:off x="3014760" y="2938726"/>
          <a:ext cx="12258481" cy="6788818"/>
        </p:xfrm>
        <a:graphic>
          <a:graphicData uri="http://schemas.openxmlformats.org/drawingml/2006/table">
            <a:tbl>
              <a:tblPr/>
              <a:tblGrid>
                <a:gridCol w="2451696"/>
                <a:gridCol w="2451696"/>
                <a:gridCol w="2451696"/>
                <a:gridCol w="2451696"/>
                <a:gridCol w="2451696"/>
              </a:tblGrid>
              <a:tr h="617165">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Booking_ID</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Guess name </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Address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GuestPhone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RoomNumber_ID</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7165">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B001</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Alice Jones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Casisang</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555-1234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7165">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B001</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Alice Jones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Casisang</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555-1234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7165">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Bob Smith</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Kalasungay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555-9876</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7165">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Bob Smith</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Kalasungay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555-9876</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7165">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Alice Jones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Casisang</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555-1234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7165">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Alice Jones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Casisang</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555-1234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7165">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Carla White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Bangcud</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555-2222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7165">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Carla White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Bangcud</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555-2222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7165">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Bob Smith</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Kalasungay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555-9876</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7165">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Bob Smith</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Kalasungay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555-9876</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1028700" y="904875"/>
            <a:ext cx="10179833" cy="816356"/>
          </a:xfrm>
          <a:prstGeom prst="rect">
            <a:avLst/>
          </a:prstGeom>
        </p:spPr>
        <p:txBody>
          <a:bodyPr anchor="t" rtlCol="false" tIns="0" lIns="0" bIns="0" rIns="0">
            <a:spAutoFit/>
          </a:bodyPr>
          <a:lstStyle/>
          <a:p>
            <a:pPr algn="l">
              <a:lnSpc>
                <a:spcPts val="5842"/>
              </a:lnSpc>
            </a:pPr>
            <a:r>
              <a:rPr lang="en-US" sz="4600" b="true">
                <a:solidFill>
                  <a:srgbClr val="0E2F5F"/>
                </a:solidFill>
                <a:latin typeface="Akzidenz-Grotesk Heavy"/>
                <a:ea typeface="Akzidenz-Grotesk Heavy"/>
                <a:cs typeface="Akzidenz-Grotesk Heavy"/>
                <a:sym typeface="Akzidenz-Grotesk Heavy"/>
              </a:rPr>
              <a:t>Fourth Normal Form (4NF)</a:t>
            </a:r>
          </a:p>
        </p:txBody>
      </p:sp>
      <p:sp>
        <p:nvSpPr>
          <p:cNvPr name="TextBox 6" id="6"/>
          <p:cNvSpPr txBox="true"/>
          <p:nvPr/>
        </p:nvSpPr>
        <p:spPr>
          <a:xfrm rot="0">
            <a:off x="1348805" y="2247465"/>
            <a:ext cx="5411496" cy="472186"/>
          </a:xfrm>
          <a:prstGeom prst="rect">
            <a:avLst/>
          </a:prstGeom>
        </p:spPr>
        <p:txBody>
          <a:bodyPr anchor="t" rtlCol="false" tIns="0" lIns="0" bIns="0" rIns="0">
            <a:spAutoFit/>
          </a:bodyPr>
          <a:lstStyle/>
          <a:p>
            <a:pPr algn="l">
              <a:lnSpc>
                <a:spcPts val="3302"/>
              </a:lnSpc>
              <a:spcBef>
                <a:spcPct val="0"/>
              </a:spcBef>
            </a:pPr>
            <a:r>
              <a:rPr lang="en-US" b="true" sz="2600">
                <a:solidFill>
                  <a:srgbClr val="0E2F5F"/>
                </a:solidFill>
                <a:latin typeface="Akzidenz-Grotesk Heavy"/>
                <a:ea typeface="Akzidenz-Grotesk Heavy"/>
                <a:cs typeface="Akzidenz-Grotesk Heavy"/>
                <a:sym typeface="Akzidenz-Grotesk Heavy"/>
              </a:rPr>
              <a:t>Guest Booking Table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48550" y="1944578"/>
            <a:ext cx="1226460" cy="379088"/>
          </a:xfrm>
          <a:custGeom>
            <a:avLst/>
            <a:gdLst/>
            <a:ahLst/>
            <a:cxnLst/>
            <a:rect r="r" b="b" t="t" l="l"/>
            <a:pathLst>
              <a:path h="379088" w="1226460">
                <a:moveTo>
                  <a:pt x="0" y="0"/>
                </a:moveTo>
                <a:lnTo>
                  <a:pt x="1226460" y="0"/>
                </a:lnTo>
                <a:lnTo>
                  <a:pt x="1226460" y="379087"/>
                </a:lnTo>
                <a:lnTo>
                  <a:pt x="0" y="379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4" id="4"/>
          <p:cNvGraphicFramePr>
            <a:graphicFrameLocks noGrp="true"/>
          </p:cNvGraphicFramePr>
          <p:nvPr/>
        </p:nvGraphicFramePr>
        <p:xfrm>
          <a:off x="2039299" y="2385001"/>
          <a:ext cx="14209402" cy="7601115"/>
        </p:xfrm>
        <a:graphic>
          <a:graphicData uri="http://schemas.openxmlformats.org/drawingml/2006/table">
            <a:tbl>
              <a:tblPr/>
              <a:tblGrid>
                <a:gridCol w="2004376"/>
                <a:gridCol w="1669186"/>
                <a:gridCol w="2026722"/>
                <a:gridCol w="1937338"/>
                <a:gridCol w="1825608"/>
                <a:gridCol w="2422338"/>
                <a:gridCol w="2323833"/>
              </a:tblGrid>
              <a:tr h="546766">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Roomtype_ID</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Room type</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CheckInDate</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CheckoutDate</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Amenity</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PaymentDate</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PaymentAmount</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46766">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Ocean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2024-06-15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800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46766">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Ocean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2024-06-15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800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943439">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Garden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2024-07-02</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2024-07-04</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2024-07-04</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2024-06-20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450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943439">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Garden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2024-07-02</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2024-07-04</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2024-07-04</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2024-06-20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450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46766">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Ocean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2024-08-10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2024-08-12</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2024-08-12</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350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46766">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Ocean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2024-08-10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2024-08-12</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2024-08-12</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350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46766">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304</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Suite</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2024-07-15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2024-07-18</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2024-07-18</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2024-07-10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1200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46766">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304</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Suite</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2024-07-15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2024-07-18</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2024-07-18</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2024-07-10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1200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943439">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Garden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2024-08-05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2024-08-08</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2024-08-08</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2024-07-30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600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943439">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Garden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2024-08-05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2024-08-08</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2024-08-08</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2024-07-30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600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1028700" y="904875"/>
            <a:ext cx="10179833" cy="816356"/>
          </a:xfrm>
          <a:prstGeom prst="rect">
            <a:avLst/>
          </a:prstGeom>
        </p:spPr>
        <p:txBody>
          <a:bodyPr anchor="t" rtlCol="false" tIns="0" lIns="0" bIns="0" rIns="0">
            <a:spAutoFit/>
          </a:bodyPr>
          <a:lstStyle/>
          <a:p>
            <a:pPr algn="l">
              <a:lnSpc>
                <a:spcPts val="5842"/>
              </a:lnSpc>
            </a:pPr>
            <a:r>
              <a:rPr lang="en-US" sz="4600" b="true">
                <a:solidFill>
                  <a:srgbClr val="0E2F5F"/>
                </a:solidFill>
                <a:latin typeface="Akzidenz-Grotesk Heavy"/>
                <a:ea typeface="Akzidenz-Grotesk Heavy"/>
                <a:cs typeface="Akzidenz-Grotesk Heavy"/>
                <a:sym typeface="Akzidenz-Grotesk Heavy"/>
              </a:rPr>
              <a:t>Fourth Normal Form (4NF)</a:t>
            </a:r>
          </a:p>
        </p:txBody>
      </p:sp>
      <p:sp>
        <p:nvSpPr>
          <p:cNvPr name="TextBox 6" id="6"/>
          <p:cNvSpPr txBox="true"/>
          <p:nvPr/>
        </p:nvSpPr>
        <p:spPr>
          <a:xfrm rot="0">
            <a:off x="2039299" y="1912815"/>
            <a:ext cx="2804848" cy="472186"/>
          </a:xfrm>
          <a:prstGeom prst="rect">
            <a:avLst/>
          </a:prstGeom>
        </p:spPr>
        <p:txBody>
          <a:bodyPr anchor="t" rtlCol="false" tIns="0" lIns="0" bIns="0" rIns="0">
            <a:spAutoFit/>
          </a:bodyPr>
          <a:lstStyle/>
          <a:p>
            <a:pPr algn="ctr">
              <a:lnSpc>
                <a:spcPts val="3302"/>
              </a:lnSpc>
              <a:spcBef>
                <a:spcPct val="0"/>
              </a:spcBef>
            </a:pPr>
            <a:r>
              <a:rPr lang="en-US" b="true" sz="2600">
                <a:solidFill>
                  <a:srgbClr val="0E2F5F"/>
                </a:solidFill>
                <a:latin typeface="Akzidenz-Grotesk Heavy"/>
                <a:ea typeface="Akzidenz-Grotesk Heavy"/>
                <a:cs typeface="Akzidenz-Grotesk Heavy"/>
                <a:sym typeface="Akzidenz-Grotesk Heavy"/>
              </a:rPr>
              <a:t>Resort Info Table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1990874" y="2861454"/>
          <a:ext cx="5812164" cy="6724650"/>
        </p:xfrm>
        <a:graphic>
          <a:graphicData uri="http://schemas.openxmlformats.org/drawingml/2006/table">
            <a:tbl>
              <a:tblPr/>
              <a:tblGrid>
                <a:gridCol w="1776439"/>
                <a:gridCol w="2294965"/>
                <a:gridCol w="1740759"/>
              </a:tblGrid>
              <a:tr h="61133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Booking_ID</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RoomNumber_ID</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Roomtype_ID</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133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B001</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301</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133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B001</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301</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133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B002</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133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B002</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133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B003</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301</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133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B003</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301</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133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B004</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304</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133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B004</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304</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133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B005</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133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B005</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graphicFrame>
        <p:nvGraphicFramePr>
          <p:cNvPr name="Table 4" id="4"/>
          <p:cNvGraphicFramePr>
            <a:graphicFrameLocks noGrp="true"/>
          </p:cNvGraphicFramePr>
          <p:nvPr/>
        </p:nvGraphicFramePr>
        <p:xfrm>
          <a:off x="10966476" y="2861454"/>
          <a:ext cx="4308755" cy="4038600"/>
        </p:xfrm>
        <a:graphic>
          <a:graphicData uri="http://schemas.openxmlformats.org/drawingml/2006/table">
            <a:tbl>
              <a:tblPr/>
              <a:tblGrid>
                <a:gridCol w="2154378"/>
                <a:gridCol w="2154378"/>
              </a:tblGrid>
              <a:tr h="807720">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Amenity_ID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Amenity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07720">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Pool Access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07720">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Beach Chair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07720">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Spa Access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07720">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Kayak Rental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1028700" y="904875"/>
            <a:ext cx="10179833" cy="816356"/>
          </a:xfrm>
          <a:prstGeom prst="rect">
            <a:avLst/>
          </a:prstGeom>
        </p:spPr>
        <p:txBody>
          <a:bodyPr anchor="t" rtlCol="false" tIns="0" lIns="0" bIns="0" rIns="0">
            <a:spAutoFit/>
          </a:bodyPr>
          <a:lstStyle/>
          <a:p>
            <a:pPr algn="l">
              <a:lnSpc>
                <a:spcPts val="5842"/>
              </a:lnSpc>
            </a:pPr>
            <a:r>
              <a:rPr lang="en-US" sz="4600" b="true">
                <a:solidFill>
                  <a:srgbClr val="0E2F5F"/>
                </a:solidFill>
                <a:latin typeface="Akzidenz-Grotesk Heavy"/>
                <a:ea typeface="Akzidenz-Grotesk Heavy"/>
                <a:cs typeface="Akzidenz-Grotesk Heavy"/>
                <a:sym typeface="Akzidenz-Grotesk Heavy"/>
              </a:rPr>
              <a:t>Fourth Normal Form (4NF)</a:t>
            </a:r>
          </a:p>
        </p:txBody>
      </p:sp>
      <p:sp>
        <p:nvSpPr>
          <p:cNvPr name="TextBox 6" id="6"/>
          <p:cNvSpPr txBox="true"/>
          <p:nvPr/>
        </p:nvSpPr>
        <p:spPr>
          <a:xfrm rot="0">
            <a:off x="11930428" y="2233657"/>
            <a:ext cx="2380853" cy="472186"/>
          </a:xfrm>
          <a:prstGeom prst="rect">
            <a:avLst/>
          </a:prstGeom>
        </p:spPr>
        <p:txBody>
          <a:bodyPr anchor="t" rtlCol="false" tIns="0" lIns="0" bIns="0" rIns="0">
            <a:spAutoFit/>
          </a:bodyPr>
          <a:lstStyle/>
          <a:p>
            <a:pPr algn="ctr">
              <a:lnSpc>
                <a:spcPts val="3302"/>
              </a:lnSpc>
              <a:spcBef>
                <a:spcPct val="0"/>
              </a:spcBef>
            </a:pPr>
            <a:r>
              <a:rPr lang="en-US" b="true" sz="2600">
                <a:solidFill>
                  <a:srgbClr val="0E2F5F"/>
                </a:solidFill>
                <a:latin typeface="Akzidenz-Grotesk Heavy"/>
                <a:ea typeface="Akzidenz-Grotesk Heavy"/>
                <a:cs typeface="Akzidenz-Grotesk Heavy"/>
                <a:sym typeface="Akzidenz-Grotesk Heavy"/>
              </a:rPr>
              <a:t>Amenity Table</a:t>
            </a:r>
          </a:p>
        </p:txBody>
      </p:sp>
      <p:sp>
        <p:nvSpPr>
          <p:cNvPr name="TextBox 7" id="7"/>
          <p:cNvSpPr txBox="true"/>
          <p:nvPr/>
        </p:nvSpPr>
        <p:spPr>
          <a:xfrm rot="0">
            <a:off x="3550319" y="2233657"/>
            <a:ext cx="2243138" cy="472186"/>
          </a:xfrm>
          <a:prstGeom prst="rect">
            <a:avLst/>
          </a:prstGeom>
        </p:spPr>
        <p:txBody>
          <a:bodyPr anchor="t" rtlCol="false" tIns="0" lIns="0" bIns="0" rIns="0">
            <a:spAutoFit/>
          </a:bodyPr>
          <a:lstStyle/>
          <a:p>
            <a:pPr algn="ctr">
              <a:lnSpc>
                <a:spcPts val="3302"/>
              </a:lnSpc>
              <a:spcBef>
                <a:spcPct val="0"/>
              </a:spcBef>
            </a:pPr>
            <a:r>
              <a:rPr lang="en-US" b="true" sz="2600">
                <a:solidFill>
                  <a:srgbClr val="0E2F5F"/>
                </a:solidFill>
                <a:latin typeface="Akzidenz-Grotesk Heavy"/>
                <a:ea typeface="Akzidenz-Grotesk Heavy"/>
                <a:cs typeface="Akzidenz-Grotesk Heavy"/>
                <a:sym typeface="Akzidenz-Grotesk Heavy"/>
              </a:rPr>
              <a:t>Primary Keys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48550" y="1944578"/>
            <a:ext cx="1226460" cy="379088"/>
          </a:xfrm>
          <a:custGeom>
            <a:avLst/>
            <a:gdLst/>
            <a:ahLst/>
            <a:cxnLst/>
            <a:rect r="r" b="b" t="t" l="l"/>
            <a:pathLst>
              <a:path h="379088" w="1226460">
                <a:moveTo>
                  <a:pt x="0" y="0"/>
                </a:moveTo>
                <a:lnTo>
                  <a:pt x="1226460" y="0"/>
                </a:lnTo>
                <a:lnTo>
                  <a:pt x="1226460" y="379087"/>
                </a:lnTo>
                <a:lnTo>
                  <a:pt x="0" y="379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39532" y="2769043"/>
            <a:ext cx="15808936" cy="6489257"/>
          </a:xfrm>
          <a:custGeom>
            <a:avLst/>
            <a:gdLst/>
            <a:ahLst/>
            <a:cxnLst/>
            <a:rect r="r" b="b" t="t" l="l"/>
            <a:pathLst>
              <a:path h="6489257" w="15808936">
                <a:moveTo>
                  <a:pt x="0" y="0"/>
                </a:moveTo>
                <a:lnTo>
                  <a:pt x="15808936" y="0"/>
                </a:lnTo>
                <a:lnTo>
                  <a:pt x="15808936" y="6489257"/>
                </a:lnTo>
                <a:lnTo>
                  <a:pt x="0" y="6489257"/>
                </a:lnTo>
                <a:lnTo>
                  <a:pt x="0" y="0"/>
                </a:lnTo>
                <a:close/>
              </a:path>
            </a:pathLst>
          </a:custGeom>
          <a:blipFill>
            <a:blip r:embed="rId6"/>
            <a:stretch>
              <a:fillRect l="-6116" t="-143686" r="-4660" b="-12353"/>
            </a:stretch>
          </a:blipFill>
        </p:spPr>
      </p:sp>
      <p:sp>
        <p:nvSpPr>
          <p:cNvPr name="TextBox 5" id="5"/>
          <p:cNvSpPr txBox="true"/>
          <p:nvPr/>
        </p:nvSpPr>
        <p:spPr>
          <a:xfrm rot="0">
            <a:off x="1028700" y="904875"/>
            <a:ext cx="8763857" cy="1549781"/>
          </a:xfrm>
          <a:prstGeom prst="rect">
            <a:avLst/>
          </a:prstGeom>
        </p:spPr>
        <p:txBody>
          <a:bodyPr anchor="t" rtlCol="false" tIns="0" lIns="0" bIns="0" rIns="0">
            <a:spAutoFit/>
          </a:bodyPr>
          <a:lstStyle/>
          <a:p>
            <a:pPr algn="l">
              <a:lnSpc>
                <a:spcPts val="5842"/>
              </a:lnSpc>
            </a:pPr>
            <a:r>
              <a:rPr lang="en-US" sz="4600" b="true">
                <a:solidFill>
                  <a:srgbClr val="0E2F5F"/>
                </a:solidFill>
                <a:latin typeface="Akzidenz-Grotesk Heavy"/>
                <a:ea typeface="Akzidenz-Grotesk Heavy"/>
                <a:cs typeface="Akzidenz-Grotesk Heavy"/>
                <a:sym typeface="Akzidenz-Grotesk Heavy"/>
              </a:rPr>
              <a:t>Entity Relationship Diagram (Logical)</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48550" y="1944578"/>
            <a:ext cx="1226460" cy="379088"/>
          </a:xfrm>
          <a:custGeom>
            <a:avLst/>
            <a:gdLst/>
            <a:ahLst/>
            <a:cxnLst/>
            <a:rect r="r" b="b" t="t" l="l"/>
            <a:pathLst>
              <a:path h="379088" w="1226460">
                <a:moveTo>
                  <a:pt x="0" y="0"/>
                </a:moveTo>
                <a:lnTo>
                  <a:pt x="1226460" y="0"/>
                </a:lnTo>
                <a:lnTo>
                  <a:pt x="1226460" y="379087"/>
                </a:lnTo>
                <a:lnTo>
                  <a:pt x="0" y="379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39532" y="2769043"/>
            <a:ext cx="15808936" cy="6489257"/>
          </a:xfrm>
          <a:custGeom>
            <a:avLst/>
            <a:gdLst/>
            <a:ahLst/>
            <a:cxnLst/>
            <a:rect r="r" b="b" t="t" l="l"/>
            <a:pathLst>
              <a:path h="6489257" w="15808936">
                <a:moveTo>
                  <a:pt x="0" y="0"/>
                </a:moveTo>
                <a:lnTo>
                  <a:pt x="15808936" y="0"/>
                </a:lnTo>
                <a:lnTo>
                  <a:pt x="15808936" y="6489257"/>
                </a:lnTo>
                <a:lnTo>
                  <a:pt x="0" y="6489257"/>
                </a:lnTo>
                <a:lnTo>
                  <a:pt x="0" y="0"/>
                </a:lnTo>
                <a:close/>
              </a:path>
            </a:pathLst>
          </a:custGeom>
          <a:blipFill>
            <a:blip r:embed="rId6"/>
            <a:stretch>
              <a:fillRect l="-5220" t="-13699" r="-5556" b="-142340"/>
            </a:stretch>
          </a:blipFill>
        </p:spPr>
      </p:sp>
      <p:sp>
        <p:nvSpPr>
          <p:cNvPr name="TextBox 5" id="5"/>
          <p:cNvSpPr txBox="true"/>
          <p:nvPr/>
        </p:nvSpPr>
        <p:spPr>
          <a:xfrm rot="0">
            <a:off x="1028700" y="904875"/>
            <a:ext cx="8763857" cy="1549781"/>
          </a:xfrm>
          <a:prstGeom prst="rect">
            <a:avLst/>
          </a:prstGeom>
        </p:spPr>
        <p:txBody>
          <a:bodyPr anchor="t" rtlCol="false" tIns="0" lIns="0" bIns="0" rIns="0">
            <a:spAutoFit/>
          </a:bodyPr>
          <a:lstStyle/>
          <a:p>
            <a:pPr algn="l">
              <a:lnSpc>
                <a:spcPts val="5842"/>
              </a:lnSpc>
            </a:pPr>
            <a:r>
              <a:rPr lang="en-US" sz="4600" b="true">
                <a:solidFill>
                  <a:srgbClr val="0E2F5F"/>
                </a:solidFill>
                <a:latin typeface="Akzidenz-Grotesk Heavy"/>
                <a:ea typeface="Akzidenz-Grotesk Heavy"/>
                <a:cs typeface="Akzidenz-Grotesk Heavy"/>
                <a:sym typeface="Akzidenz-Grotesk Heavy"/>
              </a:rPr>
              <a:t>Entity Relationship Diagram (Physical)</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780466" y="1028700"/>
            <a:ext cx="3076459" cy="3076459"/>
          </a:xfrm>
          <a:custGeom>
            <a:avLst/>
            <a:gdLst/>
            <a:ahLst/>
            <a:cxnLst/>
            <a:rect r="r" b="b" t="t" l="l"/>
            <a:pathLst>
              <a:path h="3076459" w="3076459">
                <a:moveTo>
                  <a:pt x="0" y="0"/>
                </a:moveTo>
                <a:lnTo>
                  <a:pt x="3076459" y="0"/>
                </a:lnTo>
                <a:lnTo>
                  <a:pt x="3076459" y="3076459"/>
                </a:lnTo>
                <a:lnTo>
                  <a:pt x="0" y="30764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123130" y="3861098"/>
            <a:ext cx="5650143" cy="6425902"/>
            <a:chOff x="0" y="0"/>
            <a:chExt cx="1488104" cy="1692419"/>
          </a:xfrm>
        </p:grpSpPr>
        <p:sp>
          <p:nvSpPr>
            <p:cNvPr name="Freeform 4" id="4"/>
            <p:cNvSpPr/>
            <p:nvPr/>
          </p:nvSpPr>
          <p:spPr>
            <a:xfrm flipH="false" flipV="false" rot="0">
              <a:off x="0" y="0"/>
              <a:ext cx="1488104" cy="1692419"/>
            </a:xfrm>
            <a:custGeom>
              <a:avLst/>
              <a:gdLst/>
              <a:ahLst/>
              <a:cxnLst/>
              <a:rect r="r" b="b" t="t" l="l"/>
              <a:pathLst>
                <a:path h="1692419" w="1488104">
                  <a:moveTo>
                    <a:pt x="0" y="0"/>
                  </a:moveTo>
                  <a:lnTo>
                    <a:pt x="1488104" y="0"/>
                  </a:lnTo>
                  <a:lnTo>
                    <a:pt x="1488104" y="1692419"/>
                  </a:lnTo>
                  <a:lnTo>
                    <a:pt x="0" y="1692419"/>
                  </a:lnTo>
                  <a:close/>
                </a:path>
              </a:pathLst>
            </a:custGeom>
            <a:solidFill>
              <a:srgbClr val="E1EDFC"/>
            </a:solidFill>
          </p:spPr>
        </p:sp>
        <p:sp>
          <p:nvSpPr>
            <p:cNvPr name="TextBox 5" id="5"/>
            <p:cNvSpPr txBox="true"/>
            <p:nvPr/>
          </p:nvSpPr>
          <p:spPr>
            <a:xfrm>
              <a:off x="0" y="-47625"/>
              <a:ext cx="1488104" cy="1740044"/>
            </a:xfrm>
            <a:prstGeom prst="rect">
              <a:avLst/>
            </a:prstGeom>
          </p:spPr>
          <p:txBody>
            <a:bodyPr anchor="ctr" rtlCol="false" tIns="50800" lIns="50800" bIns="50800" rIns="50800"/>
            <a:lstStyle/>
            <a:p>
              <a:pPr algn="ctr">
                <a:lnSpc>
                  <a:spcPts val="2800"/>
                </a:lnSpc>
              </a:pPr>
            </a:p>
          </p:txBody>
        </p:sp>
      </p:grpSp>
      <p:grpSp>
        <p:nvGrpSpPr>
          <p:cNvPr name="Group 6" id="6"/>
          <p:cNvGrpSpPr/>
          <p:nvPr/>
        </p:nvGrpSpPr>
        <p:grpSpPr>
          <a:xfrm rot="0">
            <a:off x="11108476" y="1028700"/>
            <a:ext cx="5664797" cy="566479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30902" t="0" r="-23760" b="0"/>
              </a:stretch>
            </a:blipFill>
          </p:spPr>
        </p:sp>
      </p:grpSp>
      <p:sp>
        <p:nvSpPr>
          <p:cNvPr name="Freeform 8" id="8"/>
          <p:cNvSpPr/>
          <p:nvPr/>
        </p:nvSpPr>
        <p:spPr>
          <a:xfrm flipH="false" flipV="false" rot="0">
            <a:off x="8155324" y="3099455"/>
            <a:ext cx="1291547" cy="1291547"/>
          </a:xfrm>
          <a:custGeom>
            <a:avLst/>
            <a:gdLst/>
            <a:ahLst/>
            <a:cxnLst/>
            <a:rect r="r" b="b" t="t" l="l"/>
            <a:pathLst>
              <a:path h="1291547" w="1291547">
                <a:moveTo>
                  <a:pt x="0" y="0"/>
                </a:moveTo>
                <a:lnTo>
                  <a:pt x="1291548" y="0"/>
                </a:lnTo>
                <a:lnTo>
                  <a:pt x="1291548" y="1291547"/>
                </a:lnTo>
                <a:lnTo>
                  <a:pt x="0" y="12915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9" id="9"/>
          <p:cNvSpPr/>
          <p:nvPr/>
        </p:nvSpPr>
        <p:spPr>
          <a:xfrm flipH="false" flipV="false" rot="0">
            <a:off x="13181211" y="8788690"/>
            <a:ext cx="1519327" cy="469610"/>
          </a:xfrm>
          <a:custGeom>
            <a:avLst/>
            <a:gdLst/>
            <a:ahLst/>
            <a:cxnLst/>
            <a:rect r="r" b="b" t="t" l="l"/>
            <a:pathLst>
              <a:path h="469610" w="1519327">
                <a:moveTo>
                  <a:pt x="0" y="0"/>
                </a:moveTo>
                <a:lnTo>
                  <a:pt x="1519327" y="0"/>
                </a:lnTo>
                <a:lnTo>
                  <a:pt x="1519327" y="469610"/>
                </a:lnTo>
                <a:lnTo>
                  <a:pt x="0" y="46961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1067577" y="4798022"/>
            <a:ext cx="7809089" cy="3724275"/>
          </a:xfrm>
          <a:prstGeom prst="rect">
            <a:avLst/>
          </a:prstGeom>
        </p:spPr>
        <p:txBody>
          <a:bodyPr anchor="t" rtlCol="false" tIns="0" lIns="0" bIns="0" rIns="0">
            <a:spAutoFit/>
          </a:bodyPr>
          <a:lstStyle/>
          <a:p>
            <a:pPr algn="just">
              <a:lnSpc>
                <a:spcPts val="4200"/>
              </a:lnSpc>
            </a:pPr>
            <a:r>
              <a:rPr lang="en-US" sz="3000" b="true">
                <a:solidFill>
                  <a:srgbClr val="021828"/>
                </a:solidFill>
                <a:latin typeface="Aileron Bold"/>
                <a:ea typeface="Aileron Bold"/>
                <a:cs typeface="Aileron Bold"/>
                <a:sym typeface="Aileron Bold"/>
              </a:rPr>
              <a:t>The Beach Booking System was optimized through normalization (1NF to 4NF) and an ERD, resulting in a structured, consistent, and scalable database that minimizes redundancy and clearly defines relationships between guests, rooms, bookings, and amenities.</a:t>
            </a:r>
          </a:p>
        </p:txBody>
      </p:sp>
      <p:sp>
        <p:nvSpPr>
          <p:cNvPr name="TextBox 11" id="11"/>
          <p:cNvSpPr txBox="true"/>
          <p:nvPr/>
        </p:nvSpPr>
        <p:spPr>
          <a:xfrm rot="0">
            <a:off x="1067577" y="3078796"/>
            <a:ext cx="5430398" cy="1161415"/>
          </a:xfrm>
          <a:prstGeom prst="rect">
            <a:avLst/>
          </a:prstGeom>
        </p:spPr>
        <p:txBody>
          <a:bodyPr anchor="t" rtlCol="false" tIns="0" lIns="0" bIns="0" rIns="0">
            <a:spAutoFit/>
          </a:bodyPr>
          <a:lstStyle/>
          <a:p>
            <a:pPr algn="l" marL="0" indent="0" lvl="0">
              <a:lnSpc>
                <a:spcPts val="8254"/>
              </a:lnSpc>
              <a:spcBef>
                <a:spcPct val="0"/>
              </a:spcBef>
            </a:pPr>
            <a:r>
              <a:rPr lang="en-US" b="true" sz="6499" strike="noStrike" u="none">
                <a:solidFill>
                  <a:srgbClr val="0E2F5F"/>
                </a:solidFill>
                <a:latin typeface="Akzidenz-Grotesk Heavy"/>
                <a:ea typeface="Akzidenz-Grotesk Heavy"/>
                <a:cs typeface="Akzidenz-Grotesk Heavy"/>
                <a:sym typeface="Akzidenz-Grotesk Heavy"/>
              </a:rPr>
              <a:t>Conclusion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749695" y="4021162"/>
            <a:ext cx="12788611" cy="2039612"/>
          </a:xfrm>
          <a:prstGeom prst="rect">
            <a:avLst/>
          </a:prstGeom>
        </p:spPr>
        <p:txBody>
          <a:bodyPr anchor="t" rtlCol="false" tIns="0" lIns="0" bIns="0" rIns="0">
            <a:spAutoFit/>
          </a:bodyPr>
          <a:lstStyle/>
          <a:p>
            <a:pPr algn="ctr">
              <a:lnSpc>
                <a:spcPts val="14658"/>
              </a:lnSpc>
            </a:pPr>
            <a:r>
              <a:rPr lang="en-US" b="true" sz="16848">
                <a:solidFill>
                  <a:srgbClr val="0E2F5F"/>
                </a:solidFill>
                <a:latin typeface="Barlow Condensed Heavy"/>
                <a:ea typeface="Barlow Condensed Heavy"/>
                <a:cs typeface="Barlow Condensed Heavy"/>
                <a:sym typeface="Barlow Condensed Heavy"/>
              </a:rPr>
              <a:t>THANK YOU!</a:t>
            </a:r>
          </a:p>
        </p:txBody>
      </p:sp>
      <p:sp>
        <p:nvSpPr>
          <p:cNvPr name="Freeform 3" id="3"/>
          <p:cNvSpPr/>
          <p:nvPr/>
        </p:nvSpPr>
        <p:spPr>
          <a:xfrm flipH="false" flipV="false" rot="0">
            <a:off x="7511163" y="7791225"/>
            <a:ext cx="305535" cy="302202"/>
          </a:xfrm>
          <a:custGeom>
            <a:avLst/>
            <a:gdLst/>
            <a:ahLst/>
            <a:cxnLst/>
            <a:rect r="r" b="b" t="t" l="l"/>
            <a:pathLst>
              <a:path h="302202" w="305535">
                <a:moveTo>
                  <a:pt x="0" y="0"/>
                </a:moveTo>
                <a:lnTo>
                  <a:pt x="305535" y="0"/>
                </a:lnTo>
                <a:lnTo>
                  <a:pt x="305535" y="302203"/>
                </a:lnTo>
                <a:lnTo>
                  <a:pt x="0" y="3022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424608" y="-1072654"/>
            <a:ext cx="11438784" cy="2839490"/>
            <a:chOff x="0" y="0"/>
            <a:chExt cx="3012684" cy="747849"/>
          </a:xfrm>
        </p:grpSpPr>
        <p:sp>
          <p:nvSpPr>
            <p:cNvPr name="Freeform 5" id="5"/>
            <p:cNvSpPr/>
            <p:nvPr/>
          </p:nvSpPr>
          <p:spPr>
            <a:xfrm flipH="false" flipV="false" rot="0">
              <a:off x="0" y="0"/>
              <a:ext cx="3012684" cy="747849"/>
            </a:xfrm>
            <a:custGeom>
              <a:avLst/>
              <a:gdLst/>
              <a:ahLst/>
              <a:cxnLst/>
              <a:rect r="r" b="b" t="t" l="l"/>
              <a:pathLst>
                <a:path h="747849" w="3012684">
                  <a:moveTo>
                    <a:pt x="39932" y="0"/>
                  </a:moveTo>
                  <a:lnTo>
                    <a:pt x="2972752" y="0"/>
                  </a:lnTo>
                  <a:cubicBezTo>
                    <a:pt x="2994806" y="0"/>
                    <a:pt x="3012684" y="17878"/>
                    <a:pt x="3012684" y="39932"/>
                  </a:cubicBezTo>
                  <a:lnTo>
                    <a:pt x="3012684" y="707917"/>
                  </a:lnTo>
                  <a:cubicBezTo>
                    <a:pt x="3012684" y="729971"/>
                    <a:pt x="2994806" y="747849"/>
                    <a:pt x="2972752" y="747849"/>
                  </a:cubicBezTo>
                  <a:lnTo>
                    <a:pt x="39932" y="747849"/>
                  </a:lnTo>
                  <a:cubicBezTo>
                    <a:pt x="17878" y="747849"/>
                    <a:pt x="0" y="729971"/>
                    <a:pt x="0" y="707917"/>
                  </a:cubicBezTo>
                  <a:lnTo>
                    <a:pt x="0" y="39932"/>
                  </a:lnTo>
                  <a:cubicBezTo>
                    <a:pt x="0" y="17878"/>
                    <a:pt x="17878" y="0"/>
                    <a:pt x="39932" y="0"/>
                  </a:cubicBezTo>
                  <a:close/>
                </a:path>
              </a:pathLst>
            </a:custGeom>
            <a:solidFill>
              <a:srgbClr val="E1EDFC"/>
            </a:solidFill>
            <a:ln cap="rnd">
              <a:noFill/>
              <a:prstDash val="solid"/>
              <a:round/>
            </a:ln>
          </p:spPr>
        </p:sp>
        <p:sp>
          <p:nvSpPr>
            <p:cNvPr name="TextBox 6" id="6"/>
            <p:cNvSpPr txBox="true"/>
            <p:nvPr/>
          </p:nvSpPr>
          <p:spPr>
            <a:xfrm>
              <a:off x="0" y="-47625"/>
              <a:ext cx="3012684" cy="795474"/>
            </a:xfrm>
            <a:prstGeom prst="rect">
              <a:avLst/>
            </a:prstGeom>
          </p:spPr>
          <p:txBody>
            <a:bodyPr anchor="ctr" rtlCol="false" tIns="50800" lIns="50800" bIns="50800" rIns="50800"/>
            <a:lstStyle/>
            <a:p>
              <a:pPr algn="ctr" marL="0" indent="0" lvl="0">
                <a:lnSpc>
                  <a:spcPts val="2800"/>
                </a:lnSpc>
                <a:spcBef>
                  <a:spcPct val="0"/>
                </a:spcBef>
              </a:pPr>
            </a:p>
          </p:txBody>
        </p:sp>
      </p:grpSp>
      <p:grpSp>
        <p:nvGrpSpPr>
          <p:cNvPr name="Group 7" id="7"/>
          <p:cNvGrpSpPr/>
          <p:nvPr/>
        </p:nvGrpSpPr>
        <p:grpSpPr>
          <a:xfrm rot="0">
            <a:off x="8395527" y="1028700"/>
            <a:ext cx="1496945" cy="149694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10" id="10"/>
          <p:cNvSpPr/>
          <p:nvPr/>
        </p:nvSpPr>
        <p:spPr>
          <a:xfrm flipH="false" flipV="false" rot="0">
            <a:off x="8673581" y="1447879"/>
            <a:ext cx="940838" cy="658587"/>
          </a:xfrm>
          <a:custGeom>
            <a:avLst/>
            <a:gdLst/>
            <a:ahLst/>
            <a:cxnLst/>
            <a:rect r="r" b="b" t="t" l="l"/>
            <a:pathLst>
              <a:path h="658587" w="940838">
                <a:moveTo>
                  <a:pt x="0" y="0"/>
                </a:moveTo>
                <a:lnTo>
                  <a:pt x="940838" y="0"/>
                </a:lnTo>
                <a:lnTo>
                  <a:pt x="940838" y="658587"/>
                </a:lnTo>
                <a:lnTo>
                  <a:pt x="0" y="6585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0" y="8996715"/>
            <a:ext cx="18288000" cy="1290285"/>
            <a:chOff x="0" y="0"/>
            <a:chExt cx="4816593" cy="339828"/>
          </a:xfrm>
        </p:grpSpPr>
        <p:sp>
          <p:nvSpPr>
            <p:cNvPr name="Freeform 12" id="12"/>
            <p:cNvSpPr/>
            <p:nvPr/>
          </p:nvSpPr>
          <p:spPr>
            <a:xfrm flipH="false" flipV="false" rot="0">
              <a:off x="0" y="0"/>
              <a:ext cx="4816592" cy="339828"/>
            </a:xfrm>
            <a:custGeom>
              <a:avLst/>
              <a:gdLst/>
              <a:ahLst/>
              <a:cxnLst/>
              <a:rect r="r" b="b" t="t" l="l"/>
              <a:pathLst>
                <a:path h="339828" w="4816592">
                  <a:moveTo>
                    <a:pt x="0" y="0"/>
                  </a:moveTo>
                  <a:lnTo>
                    <a:pt x="4816592" y="0"/>
                  </a:lnTo>
                  <a:lnTo>
                    <a:pt x="4816592" y="339828"/>
                  </a:lnTo>
                  <a:lnTo>
                    <a:pt x="0" y="339828"/>
                  </a:lnTo>
                  <a:close/>
                </a:path>
              </a:pathLst>
            </a:custGeom>
            <a:solidFill>
              <a:srgbClr val="0E2F5F"/>
            </a:solidFill>
            <a:ln cap="sq">
              <a:noFill/>
              <a:prstDash val="solid"/>
              <a:miter/>
            </a:ln>
          </p:spPr>
        </p:sp>
        <p:sp>
          <p:nvSpPr>
            <p:cNvPr name="TextBox 13" id="13"/>
            <p:cNvSpPr txBox="true"/>
            <p:nvPr/>
          </p:nvSpPr>
          <p:spPr>
            <a:xfrm>
              <a:off x="0" y="-47625"/>
              <a:ext cx="4816593" cy="387453"/>
            </a:xfrm>
            <a:prstGeom prst="rect">
              <a:avLst/>
            </a:prstGeom>
          </p:spPr>
          <p:txBody>
            <a:bodyPr anchor="ctr" rtlCol="false" tIns="50800" lIns="50800" bIns="50800" rIns="50800"/>
            <a:lstStyle/>
            <a:p>
              <a:pPr algn="ctr" marL="0" indent="0" lvl="0">
                <a:lnSpc>
                  <a:spcPts val="2800"/>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734028" y="6733028"/>
            <a:ext cx="5050544" cy="5050544"/>
          </a:xfrm>
          <a:custGeom>
            <a:avLst/>
            <a:gdLst/>
            <a:ahLst/>
            <a:cxnLst/>
            <a:rect r="r" b="b" t="t" l="l"/>
            <a:pathLst>
              <a:path h="5050544" w="5050544">
                <a:moveTo>
                  <a:pt x="0" y="0"/>
                </a:moveTo>
                <a:lnTo>
                  <a:pt x="5050544" y="0"/>
                </a:lnTo>
                <a:lnTo>
                  <a:pt x="5050544" y="5050544"/>
                </a:lnTo>
                <a:lnTo>
                  <a:pt x="0" y="5050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4392170"/>
            <a:ext cx="5650143" cy="5894830"/>
            <a:chOff x="0" y="0"/>
            <a:chExt cx="1488104" cy="1552548"/>
          </a:xfrm>
        </p:grpSpPr>
        <p:sp>
          <p:nvSpPr>
            <p:cNvPr name="Freeform 4" id="4"/>
            <p:cNvSpPr/>
            <p:nvPr/>
          </p:nvSpPr>
          <p:spPr>
            <a:xfrm flipH="false" flipV="false" rot="0">
              <a:off x="0" y="0"/>
              <a:ext cx="1488104" cy="1552548"/>
            </a:xfrm>
            <a:custGeom>
              <a:avLst/>
              <a:gdLst/>
              <a:ahLst/>
              <a:cxnLst/>
              <a:rect r="r" b="b" t="t" l="l"/>
              <a:pathLst>
                <a:path h="1552548" w="1488104">
                  <a:moveTo>
                    <a:pt x="0" y="0"/>
                  </a:moveTo>
                  <a:lnTo>
                    <a:pt x="1488104" y="0"/>
                  </a:lnTo>
                  <a:lnTo>
                    <a:pt x="1488104" y="1552548"/>
                  </a:lnTo>
                  <a:lnTo>
                    <a:pt x="0" y="1552548"/>
                  </a:lnTo>
                  <a:close/>
                </a:path>
              </a:pathLst>
            </a:custGeom>
            <a:solidFill>
              <a:srgbClr val="E1EDFC"/>
            </a:solidFill>
          </p:spPr>
        </p:sp>
        <p:sp>
          <p:nvSpPr>
            <p:cNvPr name="TextBox 5" id="5"/>
            <p:cNvSpPr txBox="true"/>
            <p:nvPr/>
          </p:nvSpPr>
          <p:spPr>
            <a:xfrm>
              <a:off x="0" y="-47625"/>
              <a:ext cx="1488104" cy="1600173"/>
            </a:xfrm>
            <a:prstGeom prst="rect">
              <a:avLst/>
            </a:prstGeom>
          </p:spPr>
          <p:txBody>
            <a:bodyPr anchor="ctr" rtlCol="false" tIns="50800" lIns="50800" bIns="50800" rIns="50800"/>
            <a:lstStyle/>
            <a:p>
              <a:pPr algn="ctr">
                <a:lnSpc>
                  <a:spcPts val="2800"/>
                </a:lnSpc>
              </a:pPr>
            </a:p>
          </p:txBody>
        </p:sp>
      </p:grpSp>
      <p:grpSp>
        <p:nvGrpSpPr>
          <p:cNvPr name="Group 6" id="6"/>
          <p:cNvGrpSpPr/>
          <p:nvPr/>
        </p:nvGrpSpPr>
        <p:grpSpPr>
          <a:xfrm rot="0">
            <a:off x="1028700" y="1689442"/>
            <a:ext cx="5650143" cy="565014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54228" t="0" r="-54228" b="0"/>
              </a:stretch>
            </a:blipFill>
          </p:spPr>
        </p:sp>
      </p:grpSp>
      <p:grpSp>
        <p:nvGrpSpPr>
          <p:cNvPr name="Group 8" id="8"/>
          <p:cNvGrpSpPr/>
          <p:nvPr/>
        </p:nvGrpSpPr>
        <p:grpSpPr>
          <a:xfrm rot="0">
            <a:off x="4648406" y="1028700"/>
            <a:ext cx="1858734" cy="185873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188CC"/>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11" id="11"/>
          <p:cNvSpPr/>
          <p:nvPr/>
        </p:nvSpPr>
        <p:spPr>
          <a:xfrm flipH="false" flipV="false" rot="0">
            <a:off x="5277754" y="1509529"/>
            <a:ext cx="600038" cy="897076"/>
          </a:xfrm>
          <a:custGeom>
            <a:avLst/>
            <a:gdLst/>
            <a:ahLst/>
            <a:cxnLst/>
            <a:rect r="r" b="b" t="t" l="l"/>
            <a:pathLst>
              <a:path h="897076" w="600038">
                <a:moveTo>
                  <a:pt x="0" y="0"/>
                </a:moveTo>
                <a:lnTo>
                  <a:pt x="600038" y="0"/>
                </a:lnTo>
                <a:lnTo>
                  <a:pt x="600038" y="897076"/>
                </a:lnTo>
                <a:lnTo>
                  <a:pt x="0" y="8970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7165061" y="3544536"/>
            <a:ext cx="10301221" cy="5857874"/>
          </a:xfrm>
          <a:prstGeom prst="rect">
            <a:avLst/>
          </a:prstGeom>
        </p:spPr>
        <p:txBody>
          <a:bodyPr anchor="t" rtlCol="false" tIns="0" lIns="0" bIns="0" rIns="0">
            <a:spAutoFit/>
          </a:bodyPr>
          <a:lstStyle/>
          <a:p>
            <a:pPr algn="just">
              <a:lnSpc>
                <a:spcPts val="4200"/>
              </a:lnSpc>
            </a:pPr>
            <a:r>
              <a:rPr lang="en-US" sz="3000" b="true">
                <a:solidFill>
                  <a:srgbClr val="021828"/>
                </a:solidFill>
                <a:latin typeface="Aileron Bold"/>
                <a:ea typeface="Aileron Bold"/>
                <a:cs typeface="Aileron Bold"/>
                <a:sym typeface="Aileron Bold"/>
              </a:rPr>
              <a:t>The Beach Booking System is designed to manage guest reservations at a beach resort. It keeps track of guest information, room bookings, amenities, payment details, and stay dates. Through this system, guests can easily reserve their preferred room types like "Ocean View," "Garden View," or "Suite" while adding special amenities such as pool access, beach chairs, and kayak rentals. The system ensures smooth operations for both guests and staff by organizing all booking details efficiently, aiming for a comfortable and worry-free beach vacation experience.</a:t>
            </a:r>
          </a:p>
        </p:txBody>
      </p:sp>
      <p:sp>
        <p:nvSpPr>
          <p:cNvPr name="Freeform 13" id="13"/>
          <p:cNvSpPr/>
          <p:nvPr/>
        </p:nvSpPr>
        <p:spPr>
          <a:xfrm flipH="false" flipV="false" rot="0">
            <a:off x="16264511" y="5348601"/>
            <a:ext cx="1025128" cy="1025128"/>
          </a:xfrm>
          <a:custGeom>
            <a:avLst/>
            <a:gdLst/>
            <a:ahLst/>
            <a:cxnLst/>
            <a:rect r="r" b="b" t="t" l="l"/>
            <a:pathLst>
              <a:path h="1025128" w="1025128">
                <a:moveTo>
                  <a:pt x="0" y="0"/>
                </a:moveTo>
                <a:lnTo>
                  <a:pt x="1025128" y="0"/>
                </a:lnTo>
                <a:lnTo>
                  <a:pt x="1025128" y="1025127"/>
                </a:lnTo>
                <a:lnTo>
                  <a:pt x="0" y="10251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7165061" y="1970849"/>
            <a:ext cx="4904983" cy="1080036"/>
          </a:xfrm>
          <a:prstGeom prst="rect">
            <a:avLst/>
          </a:prstGeom>
        </p:spPr>
        <p:txBody>
          <a:bodyPr anchor="t" rtlCol="false" tIns="0" lIns="0" bIns="0" rIns="0">
            <a:spAutoFit/>
          </a:bodyPr>
          <a:lstStyle/>
          <a:p>
            <a:pPr algn="l">
              <a:lnSpc>
                <a:spcPts val="7619"/>
              </a:lnSpc>
            </a:pPr>
            <a:r>
              <a:rPr lang="en-US" sz="5999" b="true">
                <a:solidFill>
                  <a:srgbClr val="0E2F5F"/>
                </a:solidFill>
                <a:latin typeface="Akzidenz-Grotesk Heavy"/>
                <a:ea typeface="Akzidenz-Grotesk Heavy"/>
                <a:cs typeface="Akzidenz-Grotesk Heavy"/>
                <a:sym typeface="Akzidenz-Grotesk Heavy"/>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48550" y="1944578"/>
            <a:ext cx="1226460" cy="379088"/>
          </a:xfrm>
          <a:custGeom>
            <a:avLst/>
            <a:gdLst/>
            <a:ahLst/>
            <a:cxnLst/>
            <a:rect r="r" b="b" t="t" l="l"/>
            <a:pathLst>
              <a:path h="379088" w="1226460">
                <a:moveTo>
                  <a:pt x="0" y="0"/>
                </a:moveTo>
                <a:lnTo>
                  <a:pt x="1226460" y="0"/>
                </a:lnTo>
                <a:lnTo>
                  <a:pt x="1226460" y="379087"/>
                </a:lnTo>
                <a:lnTo>
                  <a:pt x="0" y="379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4" id="4"/>
          <p:cNvGraphicFramePr>
            <a:graphicFrameLocks noGrp="true"/>
          </p:cNvGraphicFramePr>
          <p:nvPr/>
        </p:nvGraphicFramePr>
        <p:xfrm>
          <a:off x="1272985" y="2542740"/>
          <a:ext cx="14802025" cy="6242844"/>
        </p:xfrm>
        <a:graphic>
          <a:graphicData uri="http://schemas.openxmlformats.org/drawingml/2006/table">
            <a:tbl>
              <a:tblPr/>
              <a:tblGrid>
                <a:gridCol w="1448279"/>
                <a:gridCol w="1448279"/>
                <a:gridCol w="1448279"/>
                <a:gridCol w="1448279"/>
                <a:gridCol w="1448279"/>
                <a:gridCol w="1448279"/>
                <a:gridCol w="1448279"/>
                <a:gridCol w="1448279"/>
                <a:gridCol w="1448279"/>
                <a:gridCol w="1767516"/>
              </a:tblGrid>
              <a:tr h="626760">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BookingID</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GuestName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GuestPhone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RoomNumber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RoomType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CheckInDate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CheckOutDate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Amenity</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PaymentDate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PaymentAmount</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61608">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B001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Alice Jones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555-1234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101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Ocean View</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2024-07-01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2024-07-05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Pool Access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2024-06-15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800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61608">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B001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Alice Jones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555-1234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101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Ocean View</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2024-07-01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2024-07-05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Beach Chair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2024-06-15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800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61608">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B002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Bob Smith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555-9876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Garden View</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2024-07-02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2024-07-04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Spa Access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2024-06-20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450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61608">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B002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Bob Smith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555-9876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Garden View</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2024-07-02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2024-07-04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Pool Access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2024-06-20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450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61608">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B003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Alice Jones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555-1234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101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Ocean View</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2024-08-10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2024-08-12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Beach Chair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2024-08-01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350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61608">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B003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Alice Jones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555-1234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101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Ocean View</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2024-08-10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2024-08-12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Kayak Rental</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2024-08-01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350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61608">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B004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Carla White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555-2222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303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Suite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2024-07-15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2024-07-18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Pool Access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2024-07-10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1200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61608">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B004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Carla White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555-2222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303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Suite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2024-07-15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2024-07-18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Spa Access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2024-07-10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1200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61608">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B005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Bob Smith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555-9876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Garden View</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2024-08-05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2024-08-08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Kayak Rental</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2024-07-30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600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61608">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B005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Bob Smith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555-9876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Garden View</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2024-08-05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2024-08-08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Beach Chair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2024-07-30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1959"/>
                        </a:lnSpc>
                        <a:defRPr/>
                      </a:pPr>
                      <a:r>
                        <a:rPr lang="en-US" sz="1399">
                          <a:solidFill>
                            <a:srgbClr val="000000"/>
                          </a:solidFill>
                          <a:latin typeface="Akzidenz-Grotesk"/>
                          <a:ea typeface="Akzidenz-Grotesk"/>
                          <a:cs typeface="Akzidenz-Grotesk"/>
                          <a:sym typeface="Akzidenz-Grotesk"/>
                        </a:rPr>
                        <a:t>600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1028700" y="904875"/>
            <a:ext cx="10179833" cy="816356"/>
          </a:xfrm>
          <a:prstGeom prst="rect">
            <a:avLst/>
          </a:prstGeom>
        </p:spPr>
        <p:txBody>
          <a:bodyPr anchor="t" rtlCol="false" tIns="0" lIns="0" bIns="0" rIns="0">
            <a:spAutoFit/>
          </a:bodyPr>
          <a:lstStyle/>
          <a:p>
            <a:pPr algn="l">
              <a:lnSpc>
                <a:spcPts val="5842"/>
              </a:lnSpc>
            </a:pPr>
            <a:r>
              <a:rPr lang="en-US" sz="4600" b="true">
                <a:solidFill>
                  <a:srgbClr val="0E2F5F"/>
                </a:solidFill>
                <a:latin typeface="Akzidenz-Grotesk Heavy"/>
                <a:ea typeface="Akzidenz-Grotesk Heavy"/>
                <a:cs typeface="Akzidenz-Grotesk Heavy"/>
                <a:sym typeface="Akzidenz-Grotesk Heavy"/>
              </a:rPr>
              <a:t>Unormalized Form (Original Data)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48550" y="1944578"/>
            <a:ext cx="1226460" cy="379088"/>
          </a:xfrm>
          <a:custGeom>
            <a:avLst/>
            <a:gdLst/>
            <a:ahLst/>
            <a:cxnLst/>
            <a:rect r="r" b="b" t="t" l="l"/>
            <a:pathLst>
              <a:path h="379088" w="1226460">
                <a:moveTo>
                  <a:pt x="0" y="0"/>
                </a:moveTo>
                <a:lnTo>
                  <a:pt x="1226460" y="0"/>
                </a:lnTo>
                <a:lnTo>
                  <a:pt x="1226460" y="379087"/>
                </a:lnTo>
                <a:lnTo>
                  <a:pt x="0" y="379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904875"/>
            <a:ext cx="10179833" cy="816356"/>
          </a:xfrm>
          <a:prstGeom prst="rect">
            <a:avLst/>
          </a:prstGeom>
        </p:spPr>
        <p:txBody>
          <a:bodyPr anchor="t" rtlCol="false" tIns="0" lIns="0" bIns="0" rIns="0">
            <a:spAutoFit/>
          </a:bodyPr>
          <a:lstStyle/>
          <a:p>
            <a:pPr algn="l">
              <a:lnSpc>
                <a:spcPts val="5842"/>
              </a:lnSpc>
            </a:pPr>
            <a:r>
              <a:rPr lang="en-US" sz="4600" b="true">
                <a:solidFill>
                  <a:srgbClr val="0E2F5F"/>
                </a:solidFill>
                <a:latin typeface="Akzidenz-Grotesk Heavy"/>
                <a:ea typeface="Akzidenz-Grotesk Heavy"/>
                <a:cs typeface="Akzidenz-Grotesk Heavy"/>
                <a:sym typeface="Akzidenz-Grotesk Heavy"/>
              </a:rPr>
              <a:t>First Normal Form (1NF)</a:t>
            </a:r>
          </a:p>
        </p:txBody>
      </p:sp>
      <p:graphicFrame>
        <p:nvGraphicFramePr>
          <p:cNvPr name="Table 5" id="5"/>
          <p:cNvGraphicFramePr>
            <a:graphicFrameLocks noGrp="true"/>
          </p:cNvGraphicFramePr>
          <p:nvPr/>
        </p:nvGraphicFramePr>
        <p:xfrm>
          <a:off x="447174" y="1944578"/>
          <a:ext cx="17674564" cy="6958913"/>
        </p:xfrm>
        <a:graphic>
          <a:graphicData uri="http://schemas.openxmlformats.org/drawingml/2006/table">
            <a:tbl>
              <a:tblPr/>
              <a:tblGrid>
                <a:gridCol w="1730928"/>
                <a:gridCol w="1730928"/>
                <a:gridCol w="1730928"/>
                <a:gridCol w="1730928"/>
                <a:gridCol w="1730928"/>
                <a:gridCol w="1730928"/>
                <a:gridCol w="1730928"/>
                <a:gridCol w="1730928"/>
                <a:gridCol w="1730928"/>
                <a:gridCol w="2096216"/>
              </a:tblGrid>
              <a:tr h="838395">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BookingID</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GuestName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GuestPhone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RoomNumber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RoomType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CheckInDate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CheckOutDate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Amenity</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PaymentDate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PaymentAmount</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1205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Alice Jones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555-1234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Ocean View</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Pool Access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2024-06-15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800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1205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Alice Jones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555-1234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Ocean View</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Beach Chair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2024-06-15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800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1205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Bob Smith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555-9876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Garden View</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Spa Access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2024-06-20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450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1205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Bob Smith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555-9876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Garden View</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Pool Access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2024-06-20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450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1205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Alice Jones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555-1234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Ocean View</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2024-08-10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2024-08-12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Beach Chair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2024-08-01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350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1205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Alice Jones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555-1234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Ocean View</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2024-08-10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2024-08-12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Kayak Rental</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2024-08-01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350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1205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Carla White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555-2222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Suite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2024-07-15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2024-07-18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Pool Access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2024-07-10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1200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1205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Carla White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555-2222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Suite</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2024-07-15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2024-07-18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Spa Access</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2024-07-10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1200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1205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Bob Smith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555-9876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Garden View</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2024-08-05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2024-08-08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Kayak Rental</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2024-07-30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600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12052">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Bob Smith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555-9876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Garden View</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2024-08-05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2024-08-08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Beach Chair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2024-07-30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600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48550" y="1944578"/>
            <a:ext cx="1226460" cy="379088"/>
          </a:xfrm>
          <a:custGeom>
            <a:avLst/>
            <a:gdLst/>
            <a:ahLst/>
            <a:cxnLst/>
            <a:rect r="r" b="b" t="t" l="l"/>
            <a:pathLst>
              <a:path h="379088" w="1226460">
                <a:moveTo>
                  <a:pt x="0" y="0"/>
                </a:moveTo>
                <a:lnTo>
                  <a:pt x="1226460" y="0"/>
                </a:lnTo>
                <a:lnTo>
                  <a:pt x="1226460" y="379087"/>
                </a:lnTo>
                <a:lnTo>
                  <a:pt x="0" y="379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4" id="4"/>
          <p:cNvGraphicFramePr>
            <a:graphicFrameLocks noGrp="true"/>
          </p:cNvGraphicFramePr>
          <p:nvPr/>
        </p:nvGraphicFramePr>
        <p:xfrm>
          <a:off x="1161978" y="2247900"/>
          <a:ext cx="14913032" cy="7010400"/>
        </p:xfrm>
        <a:graphic>
          <a:graphicData uri="http://schemas.openxmlformats.org/drawingml/2006/table">
            <a:tbl>
              <a:tblPr/>
              <a:tblGrid>
                <a:gridCol w="2982606"/>
                <a:gridCol w="2982606"/>
                <a:gridCol w="2982606"/>
                <a:gridCol w="2982606"/>
                <a:gridCol w="2982606"/>
              </a:tblGrid>
              <a:tr h="608687">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Booking_ID</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Guess name </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Address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GuestPhone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RoomNumber</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08687">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B001</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Alice Jones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Casisang</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555-1234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08687">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B001</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Alice Jones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Casisang</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555-1234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08687">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Bob Smith</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Kalasungay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555-9876</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08687">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Bob Smith</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Kalasungay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555-9876</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08687">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Alice Jones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Casisang</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555-1234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23526">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Alice Jones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Casisang</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555-1234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08687">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Carla White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Bangcud</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555-2222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08687">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Carla White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Bangcud</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555-2222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08687">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Bob Smith</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Kalasungay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555-9876</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08687">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Bob Smith</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Kalasungay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555-9876</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1028700" y="904875"/>
            <a:ext cx="10179833" cy="816356"/>
          </a:xfrm>
          <a:prstGeom prst="rect">
            <a:avLst/>
          </a:prstGeom>
        </p:spPr>
        <p:txBody>
          <a:bodyPr anchor="t" rtlCol="false" tIns="0" lIns="0" bIns="0" rIns="0">
            <a:spAutoFit/>
          </a:bodyPr>
          <a:lstStyle/>
          <a:p>
            <a:pPr algn="l">
              <a:lnSpc>
                <a:spcPts val="5842"/>
              </a:lnSpc>
            </a:pPr>
            <a:r>
              <a:rPr lang="en-US" sz="4600" b="true">
                <a:solidFill>
                  <a:srgbClr val="0E2F5F"/>
                </a:solidFill>
                <a:latin typeface="Akzidenz-Grotesk Heavy"/>
                <a:ea typeface="Akzidenz-Grotesk Heavy"/>
                <a:cs typeface="Akzidenz-Grotesk Heavy"/>
                <a:sym typeface="Akzidenz-Grotesk Heavy"/>
              </a:rPr>
              <a:t>Second Normal Form (2NF)</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48550" y="1944578"/>
            <a:ext cx="1226460" cy="379088"/>
          </a:xfrm>
          <a:custGeom>
            <a:avLst/>
            <a:gdLst/>
            <a:ahLst/>
            <a:cxnLst/>
            <a:rect r="r" b="b" t="t" l="l"/>
            <a:pathLst>
              <a:path h="379088" w="1226460">
                <a:moveTo>
                  <a:pt x="0" y="0"/>
                </a:moveTo>
                <a:lnTo>
                  <a:pt x="1226460" y="0"/>
                </a:lnTo>
                <a:lnTo>
                  <a:pt x="1226460" y="379087"/>
                </a:lnTo>
                <a:lnTo>
                  <a:pt x="0" y="379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4" id="4"/>
          <p:cNvGraphicFramePr>
            <a:graphicFrameLocks noGrp="true"/>
          </p:cNvGraphicFramePr>
          <p:nvPr/>
        </p:nvGraphicFramePr>
        <p:xfrm>
          <a:off x="1028700" y="2323665"/>
          <a:ext cx="15750442" cy="7101695"/>
        </p:xfrm>
        <a:graphic>
          <a:graphicData uri="http://schemas.openxmlformats.org/drawingml/2006/table">
            <a:tbl>
              <a:tblPr/>
              <a:tblGrid>
                <a:gridCol w="2250063"/>
                <a:gridCol w="2250063"/>
                <a:gridCol w="2250063"/>
                <a:gridCol w="2250063"/>
                <a:gridCol w="2250063"/>
                <a:gridCol w="2250063"/>
                <a:gridCol w="2250063"/>
              </a:tblGrid>
              <a:tr h="645609">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Roomtype_ID</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Room type</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CheckInDate</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CheckoutDate</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Amenity</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PaymentDate</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PaymentAmount</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45609">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Ocean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2024-07-01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2024-07-05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Pool Access</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2024-06-15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800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45609">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Ocean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2024-07-01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2024-07-05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Beach Chair</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2024-06-15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800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45609">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303</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Garden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2024-07-02</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2024-07-04</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Spa Access</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2024-06-20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450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45609">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303</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Garden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2024-07-02</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2024-07-04</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Pool Access</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2024-06-20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450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45609">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Ocean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2024-08-10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2024-08-12</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Beach Chair</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2024-08-01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350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45609">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Ocean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2024-08-10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2024-08-12</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Kayak Rental</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2024-08-01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350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45609">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304</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Suite</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2024-07-15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2024-07-18</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Pool Access</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2024-07-10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1200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45609">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304</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Suite</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2024-07-15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2024-07-18</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Spa Access</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2024-07-10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1200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45609">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303</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Garden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2024-08-05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2024-08-08</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Kayak Rental</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2024-07-30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600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45609">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303</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Garden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2024-08-05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2024-08-08</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Beach Chair</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2024-07-30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600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1028700" y="904875"/>
            <a:ext cx="10179833" cy="816356"/>
          </a:xfrm>
          <a:prstGeom prst="rect">
            <a:avLst/>
          </a:prstGeom>
        </p:spPr>
        <p:txBody>
          <a:bodyPr anchor="t" rtlCol="false" tIns="0" lIns="0" bIns="0" rIns="0">
            <a:spAutoFit/>
          </a:bodyPr>
          <a:lstStyle/>
          <a:p>
            <a:pPr algn="l">
              <a:lnSpc>
                <a:spcPts val="5842"/>
              </a:lnSpc>
            </a:pPr>
            <a:r>
              <a:rPr lang="en-US" sz="4600" b="true">
                <a:solidFill>
                  <a:srgbClr val="0E2F5F"/>
                </a:solidFill>
                <a:latin typeface="Akzidenz-Grotesk Heavy"/>
                <a:ea typeface="Akzidenz-Grotesk Heavy"/>
                <a:cs typeface="Akzidenz-Grotesk Heavy"/>
                <a:sym typeface="Akzidenz-Grotesk Heavy"/>
              </a:rPr>
              <a:t>Second Normal Form (2NF)</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48550" y="1944578"/>
            <a:ext cx="1226460" cy="379088"/>
          </a:xfrm>
          <a:custGeom>
            <a:avLst/>
            <a:gdLst/>
            <a:ahLst/>
            <a:cxnLst/>
            <a:rect r="r" b="b" t="t" l="l"/>
            <a:pathLst>
              <a:path h="379088" w="1226460">
                <a:moveTo>
                  <a:pt x="0" y="0"/>
                </a:moveTo>
                <a:lnTo>
                  <a:pt x="1226460" y="0"/>
                </a:lnTo>
                <a:lnTo>
                  <a:pt x="1226460" y="379087"/>
                </a:lnTo>
                <a:lnTo>
                  <a:pt x="0" y="379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4" id="4"/>
          <p:cNvGraphicFramePr>
            <a:graphicFrameLocks noGrp="true"/>
          </p:cNvGraphicFramePr>
          <p:nvPr/>
        </p:nvGraphicFramePr>
        <p:xfrm>
          <a:off x="1028700" y="2323665"/>
          <a:ext cx="16230600" cy="7028132"/>
        </p:xfrm>
        <a:graphic>
          <a:graphicData uri="http://schemas.openxmlformats.org/drawingml/2006/table">
            <a:tbl>
              <a:tblPr/>
              <a:tblGrid>
                <a:gridCol w="5410200"/>
                <a:gridCol w="5410200"/>
                <a:gridCol w="5410200"/>
              </a:tblGrid>
              <a:tr h="638921">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Booking_ID</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RoomNumber</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Roomtype_ID</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8921">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B001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101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301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8921">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B001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101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301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8921">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B002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303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8921">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B002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303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8921">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B003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101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301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8921">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B003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101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301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8921">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B004</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303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304</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8921">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B004</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303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304</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8921">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B005</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303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38921">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B005</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202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a:solidFill>
                            <a:srgbClr val="000000"/>
                          </a:solidFill>
                          <a:latin typeface="Akzidenz-Grotesk"/>
                          <a:ea typeface="Akzidenz-Grotesk"/>
                          <a:cs typeface="Akzidenz-Grotesk"/>
                          <a:sym typeface="Akzidenz-Grotesk"/>
                        </a:rPr>
                        <a:t>303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1028700" y="904875"/>
            <a:ext cx="10179833" cy="816356"/>
          </a:xfrm>
          <a:prstGeom prst="rect">
            <a:avLst/>
          </a:prstGeom>
        </p:spPr>
        <p:txBody>
          <a:bodyPr anchor="t" rtlCol="false" tIns="0" lIns="0" bIns="0" rIns="0">
            <a:spAutoFit/>
          </a:bodyPr>
          <a:lstStyle/>
          <a:p>
            <a:pPr algn="l">
              <a:lnSpc>
                <a:spcPts val="5842"/>
              </a:lnSpc>
            </a:pPr>
            <a:r>
              <a:rPr lang="en-US" sz="4600" b="true">
                <a:solidFill>
                  <a:srgbClr val="0E2F5F"/>
                </a:solidFill>
                <a:latin typeface="Akzidenz-Grotesk Heavy"/>
                <a:ea typeface="Akzidenz-Grotesk Heavy"/>
                <a:cs typeface="Akzidenz-Grotesk Heavy"/>
                <a:sym typeface="Akzidenz-Grotesk Heavy"/>
              </a:rPr>
              <a:t>Second Normal Form (2NF)</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48550" y="1944578"/>
            <a:ext cx="1226460" cy="379088"/>
          </a:xfrm>
          <a:custGeom>
            <a:avLst/>
            <a:gdLst/>
            <a:ahLst/>
            <a:cxnLst/>
            <a:rect r="r" b="b" t="t" l="l"/>
            <a:pathLst>
              <a:path h="379088" w="1226460">
                <a:moveTo>
                  <a:pt x="0" y="0"/>
                </a:moveTo>
                <a:lnTo>
                  <a:pt x="1226460" y="0"/>
                </a:lnTo>
                <a:lnTo>
                  <a:pt x="1226460" y="379087"/>
                </a:lnTo>
                <a:lnTo>
                  <a:pt x="0" y="379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4" id="4"/>
          <p:cNvGraphicFramePr>
            <a:graphicFrameLocks noGrp="true"/>
          </p:cNvGraphicFramePr>
          <p:nvPr/>
        </p:nvGraphicFramePr>
        <p:xfrm>
          <a:off x="1028700" y="2323665"/>
          <a:ext cx="14027851" cy="7069555"/>
        </p:xfrm>
        <a:graphic>
          <a:graphicData uri="http://schemas.openxmlformats.org/drawingml/2006/table">
            <a:tbl>
              <a:tblPr/>
              <a:tblGrid>
                <a:gridCol w="2805570"/>
                <a:gridCol w="2805570"/>
                <a:gridCol w="2805570"/>
                <a:gridCol w="2805570"/>
                <a:gridCol w="2805570"/>
              </a:tblGrid>
              <a:tr h="642687">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Booking_ID</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Guess name </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Address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GuestPhone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RoomNumber_ID</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42687">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B001</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Alice Jones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Casisang</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555-1234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42687">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B001</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Alice Jones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Casisang</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555-1234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42687">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Bob Smith</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Kalasungay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555-9876</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42687">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Bob Smith</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Kalasungay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555-9876</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42687">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Alice Jones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Casisang</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555-1234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42687">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Alice Jones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Casisang</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555-1234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101</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42687">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Carla White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Bangcud</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555-2222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42687">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B004</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Carla White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Bangcud</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555-2222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42687">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Bob Smith</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Kalasungay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555-9876</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42687">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B005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Bob Smith</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Kalasungay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555-9876</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1028700" y="904875"/>
            <a:ext cx="10179833" cy="816356"/>
          </a:xfrm>
          <a:prstGeom prst="rect">
            <a:avLst/>
          </a:prstGeom>
        </p:spPr>
        <p:txBody>
          <a:bodyPr anchor="t" rtlCol="false" tIns="0" lIns="0" bIns="0" rIns="0">
            <a:spAutoFit/>
          </a:bodyPr>
          <a:lstStyle/>
          <a:p>
            <a:pPr algn="l">
              <a:lnSpc>
                <a:spcPts val="5842"/>
              </a:lnSpc>
            </a:pPr>
            <a:r>
              <a:rPr lang="en-US" sz="4600" b="true">
                <a:solidFill>
                  <a:srgbClr val="0E2F5F"/>
                </a:solidFill>
                <a:latin typeface="Akzidenz-Grotesk Heavy"/>
                <a:ea typeface="Akzidenz-Grotesk Heavy"/>
                <a:cs typeface="Akzidenz-Grotesk Heavy"/>
                <a:sym typeface="Akzidenz-Grotesk Heavy"/>
              </a:rPr>
              <a:t>Third Normal Form (3NF)</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48550" y="1944578"/>
            <a:ext cx="1226460" cy="379088"/>
          </a:xfrm>
          <a:custGeom>
            <a:avLst/>
            <a:gdLst/>
            <a:ahLst/>
            <a:cxnLst/>
            <a:rect r="r" b="b" t="t" l="l"/>
            <a:pathLst>
              <a:path h="379088" w="1226460">
                <a:moveTo>
                  <a:pt x="0" y="0"/>
                </a:moveTo>
                <a:lnTo>
                  <a:pt x="1226460" y="0"/>
                </a:lnTo>
                <a:lnTo>
                  <a:pt x="1226460" y="379087"/>
                </a:lnTo>
                <a:lnTo>
                  <a:pt x="0" y="379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298985" y="1028700"/>
            <a:ext cx="960315" cy="960315"/>
          </a:xfrm>
          <a:custGeom>
            <a:avLst/>
            <a:gdLst/>
            <a:ahLst/>
            <a:cxnLst/>
            <a:rect r="r" b="b" t="t" l="l"/>
            <a:pathLst>
              <a:path h="960315" w="960315">
                <a:moveTo>
                  <a:pt x="0" y="0"/>
                </a:moveTo>
                <a:lnTo>
                  <a:pt x="960315" y="0"/>
                </a:lnTo>
                <a:lnTo>
                  <a:pt x="960315" y="960315"/>
                </a:lnTo>
                <a:lnTo>
                  <a:pt x="0" y="960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4" id="4"/>
          <p:cNvGraphicFramePr>
            <a:graphicFrameLocks noGrp="true"/>
          </p:cNvGraphicFramePr>
          <p:nvPr/>
        </p:nvGraphicFramePr>
        <p:xfrm>
          <a:off x="1210147" y="2562012"/>
          <a:ext cx="16049153" cy="6696288"/>
        </p:xfrm>
        <a:graphic>
          <a:graphicData uri="http://schemas.openxmlformats.org/drawingml/2006/table">
            <a:tbl>
              <a:tblPr/>
              <a:tblGrid>
                <a:gridCol w="2292736"/>
                <a:gridCol w="2292736"/>
                <a:gridCol w="2292736"/>
                <a:gridCol w="2292736"/>
                <a:gridCol w="2292736"/>
                <a:gridCol w="2292736"/>
                <a:gridCol w="2292736"/>
              </a:tblGrid>
              <a:tr h="608753">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Roomtype_ID</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Room type</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CheckInDate</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CheckoutDate</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Amenity</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PaymentDate</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PaymentAmount</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08753">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Ocean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2024-06-15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800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08753">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Ocean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2024-06-15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800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08753">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Garden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2024-07-02</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2024-07-04</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2024-07-04</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2024-06-20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450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08753">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Garden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2024-07-02</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2024-07-04</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2024-07-04</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2024-06-20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450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08753">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Ocean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2024-08-10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2024-08-12</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2024-08-12</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350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08753">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Ocean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2024-08-10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2024-08-12</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2024-08-12</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2024-08-01</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350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08753">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304</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Suite</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2024-07-15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2024-07-18</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2024-07-18</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2024-07-10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1200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08753">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304</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Suite</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2024-07-15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2024-07-18</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2024-07-18</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2024-07-10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1200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08753">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Garden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2024-08-05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2024-08-08</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2024-08-08</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2024-07-30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600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08753">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303</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Garden View</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2024-08-05</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2024-08-08</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2024-08-08</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2024-07-30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800"/>
                        </a:lnSpc>
                        <a:defRPr/>
                      </a:pPr>
                      <a:r>
                        <a:rPr lang="en-US" sz="2000">
                          <a:solidFill>
                            <a:srgbClr val="000000"/>
                          </a:solidFill>
                          <a:latin typeface="Akzidenz-Grotesk"/>
                          <a:ea typeface="Akzidenz-Grotesk"/>
                          <a:cs typeface="Akzidenz-Grotesk"/>
                          <a:sym typeface="Akzidenz-Grotesk"/>
                        </a:rPr>
                        <a:t>600</a:t>
                      </a:r>
                      <a:endParaRPr lang="en-US" sz="1100"/>
                    </a:p>
                  </a:txBody>
                  <a:tcPr marL="47625" marR="47625" marT="47625" marB="4762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1028700" y="904875"/>
            <a:ext cx="10179833" cy="816356"/>
          </a:xfrm>
          <a:prstGeom prst="rect">
            <a:avLst/>
          </a:prstGeom>
        </p:spPr>
        <p:txBody>
          <a:bodyPr anchor="t" rtlCol="false" tIns="0" lIns="0" bIns="0" rIns="0">
            <a:spAutoFit/>
          </a:bodyPr>
          <a:lstStyle/>
          <a:p>
            <a:pPr algn="l">
              <a:lnSpc>
                <a:spcPts val="5842"/>
              </a:lnSpc>
            </a:pPr>
            <a:r>
              <a:rPr lang="en-US" sz="4600" b="true">
                <a:solidFill>
                  <a:srgbClr val="0E2F5F"/>
                </a:solidFill>
                <a:latin typeface="Akzidenz-Grotesk Heavy"/>
                <a:ea typeface="Akzidenz-Grotesk Heavy"/>
                <a:cs typeface="Akzidenz-Grotesk Heavy"/>
                <a:sym typeface="Akzidenz-Grotesk Heavy"/>
              </a:rPr>
              <a:t>Third Normal Form (3NF)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DAGl7oEP07E</dc:identifier>
  <dcterms:modified xsi:type="dcterms:W3CDTF">2011-08-01T06:04:30Z</dcterms:modified>
  <cp:revision>1</cp:revision>
  <dc:title>Database-IM</dc:title>
</cp:coreProperties>
</file>