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406" r:id="rId2"/>
    <p:sldId id="395" r:id="rId3"/>
    <p:sldId id="396" r:id="rId4"/>
    <p:sldId id="397" r:id="rId5"/>
    <p:sldId id="374" r:id="rId6"/>
    <p:sldId id="407" r:id="rId7"/>
    <p:sldId id="361" r:id="rId8"/>
    <p:sldId id="398" r:id="rId9"/>
    <p:sldId id="405" r:id="rId10"/>
    <p:sldId id="401" r:id="rId11"/>
    <p:sldId id="402" r:id="rId12"/>
    <p:sldId id="403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 Kok Keong" initials="TKK" lastIdx="2" clrIdx="0">
    <p:extLst>
      <p:ext uri="{19B8F6BF-5375-455C-9EA6-DF929625EA0E}">
        <p15:presenceInfo xmlns:p15="http://schemas.microsoft.com/office/powerpoint/2012/main" userId="S-1-5-21-69290438-237730288-637696952-21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9933"/>
    <a:srgbClr val="DDDDDD"/>
    <a:srgbClr val="990099"/>
    <a:srgbClr val="CCFF66"/>
    <a:srgbClr val="CCFF33"/>
    <a:srgbClr val="515F73"/>
    <a:srgbClr val="E03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3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 Kok Keong" userId="S::teokk@tp.edu.sg::de23ca2a-645d-4c81-97a2-9fe9949b0e4a" providerId="AD" clId="Web-{8A096639-D203-4B8B-8C8D-929F34B943CD}"/>
    <pc:docChg chg="addSld modSld">
      <pc:chgData name="Teo Kok Keong" userId="S::teokk@tp.edu.sg::de23ca2a-645d-4c81-97a2-9fe9949b0e4a" providerId="AD" clId="Web-{8A096639-D203-4B8B-8C8D-929F34B943CD}" dt="2018-05-11T01:00:10.155" v="11"/>
      <pc:docMkLst>
        <pc:docMk/>
      </pc:docMkLst>
      <pc:sldChg chg="addSp delSp modSp">
        <pc:chgData name="Teo Kok Keong" userId="S::teokk@tp.edu.sg::de23ca2a-645d-4c81-97a2-9fe9949b0e4a" providerId="AD" clId="Web-{8A096639-D203-4B8B-8C8D-929F34B943CD}" dt="2018-05-11T00:59:35.780" v="1"/>
        <pc:sldMkLst>
          <pc:docMk/>
          <pc:sldMk cId="480962179" sldId="361"/>
        </pc:sldMkLst>
        <pc:picChg chg="add del mod">
          <ac:chgData name="Teo Kok Keong" userId="S::teokk@tp.edu.sg::de23ca2a-645d-4c81-97a2-9fe9949b0e4a" providerId="AD" clId="Web-{8A096639-D203-4B8B-8C8D-929F34B943CD}" dt="2018-05-11T00:59:35.780" v="1"/>
          <ac:picMkLst>
            <pc:docMk/>
            <pc:sldMk cId="480962179" sldId="361"/>
            <ac:picMk id="2" creationId="{EF3034AA-FEE3-4088-A477-14CE76F29A3C}"/>
          </ac:picMkLst>
        </pc:picChg>
      </pc:sldChg>
      <pc:sldChg chg="addSp delSp modSp new mod setBg">
        <pc:chgData name="Teo Kok Keong" userId="S::teokk@tp.edu.sg::de23ca2a-645d-4c81-97a2-9fe9949b0e4a" providerId="AD" clId="Web-{8A096639-D203-4B8B-8C8D-929F34B943CD}" dt="2018-05-11T01:00:10.155" v="11"/>
        <pc:sldMkLst>
          <pc:docMk/>
          <pc:sldMk cId="3365713141" sldId="404"/>
        </pc:sldMkLst>
        <pc:spChg chg="del">
          <ac:chgData name="Teo Kok Keong" userId="S::teokk@tp.edu.sg::de23ca2a-645d-4c81-97a2-9fe9949b0e4a" providerId="AD" clId="Web-{8A096639-D203-4B8B-8C8D-929F34B943CD}" dt="2018-05-11T00:59:54.077" v="4"/>
          <ac:spMkLst>
            <pc:docMk/>
            <pc:sldMk cId="3365713141" sldId="404"/>
            <ac:spMk id="2" creationId="{65A1D1D4-FEDD-4A69-9946-E8AC56DC8D7E}"/>
          </ac:spMkLst>
        </pc:spChg>
        <pc:spChg chg="del">
          <ac:chgData name="Teo Kok Keong" userId="S::teokk@tp.edu.sg::de23ca2a-645d-4c81-97a2-9fe9949b0e4a" providerId="AD" clId="Web-{8A096639-D203-4B8B-8C8D-929F34B943CD}" dt="2018-05-11T00:59:55.264" v="5"/>
          <ac:spMkLst>
            <pc:docMk/>
            <pc:sldMk cId="3365713141" sldId="404"/>
            <ac:spMk id="3" creationId="{631E2B8E-CF72-423E-A218-138BD0F0DCF1}"/>
          </ac:spMkLst>
        </pc:spChg>
        <pc:spChg chg="del">
          <ac:chgData name="Teo Kok Keong" userId="S::teokk@tp.edu.sg::de23ca2a-645d-4c81-97a2-9fe9949b0e4a" providerId="AD" clId="Web-{8A096639-D203-4B8B-8C8D-929F34B943CD}" dt="2018-05-11T00:59:50.733" v="3"/>
          <ac:spMkLst>
            <pc:docMk/>
            <pc:sldMk cId="3365713141" sldId="404"/>
            <ac:spMk id="4" creationId="{4B7C9E42-09E8-4EBC-BA4A-BC5D1CB6FE9C}"/>
          </ac:spMkLst>
        </pc:spChg>
        <pc:spChg chg="add del">
          <ac:chgData name="Teo Kok Keong" userId="S::teokk@tp.edu.sg::de23ca2a-645d-4c81-97a2-9fe9949b0e4a" providerId="AD" clId="Web-{8A096639-D203-4B8B-8C8D-929F34B943CD}" dt="2018-05-11T01:00:10.109" v="10"/>
          <ac:spMkLst>
            <pc:docMk/>
            <pc:sldMk cId="3365713141" sldId="404"/>
            <ac:spMk id="10" creationId="{32BC26D8-82FB-445E-AA49-62A77D7C1EE0}"/>
          </ac:spMkLst>
        </pc:spChg>
        <pc:spChg chg="add del">
          <ac:chgData name="Teo Kok Keong" userId="S::teokk@tp.edu.sg::de23ca2a-645d-4c81-97a2-9fe9949b0e4a" providerId="AD" clId="Web-{8A096639-D203-4B8B-8C8D-929F34B943CD}" dt="2018-05-11T01:00:10.109" v="10"/>
          <ac:spMkLst>
            <pc:docMk/>
            <pc:sldMk cId="3365713141" sldId="404"/>
            <ac:spMk id="12" creationId="{CB44330D-EA18-4254-AA95-EB49948539B8}"/>
          </ac:spMkLst>
        </pc:spChg>
        <pc:picChg chg="add mod">
          <ac:chgData name="Teo Kok Keong" userId="S::teokk@tp.edu.sg::de23ca2a-645d-4c81-97a2-9fe9949b0e4a" providerId="AD" clId="Web-{8A096639-D203-4B8B-8C8D-929F34B943CD}" dt="2018-05-11T01:00:10.155" v="11"/>
          <ac:picMkLst>
            <pc:docMk/>
            <pc:sldMk cId="3365713141" sldId="404"/>
            <ac:picMk id="5" creationId="{40DDEB45-D198-47C1-894E-9926AFCA76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FE7D71A-6D82-43DC-946A-FAD4B282895A}" type="datetime1">
              <a:rPr lang="en-US"/>
              <a:pPr/>
              <a:t>10/11/2018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8D4BCA-5011-4EE4-A980-44C80976FA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816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7FDC6FC-9D7D-4E43-B38E-AF7A14426C92}" type="datetime1">
              <a:rPr lang="en-US"/>
              <a:pPr/>
              <a:t>10/11/2018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2" y="4560304"/>
            <a:ext cx="5852843" cy="43207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93A9A7D-20A3-480A-A163-92D90AB2D81A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657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4600" y="723900"/>
            <a:ext cx="4826000" cy="36195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676EE-8CDE-4095-9A49-5FD08B950E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5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students should know that Unix timestamp</a:t>
            </a:r>
            <a:r>
              <a:rPr lang="en-US" baseline="0"/>
              <a:t> is the number of s or </a:t>
            </a:r>
            <a:r>
              <a:rPr lang="en-US" baseline="0" err="1"/>
              <a:t>ms</a:t>
            </a:r>
            <a:r>
              <a:rPr lang="en-US" baseline="0"/>
              <a:t> from 1970 1</a:t>
            </a:r>
            <a:r>
              <a:rPr lang="en-US" baseline="30000"/>
              <a:t>st</a:t>
            </a:r>
            <a:r>
              <a:rPr lang="en-US" baseline="0"/>
              <a:t> January midnight (00:00)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Again this is also to have a efficient way to represent date time that would be easy to store and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86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Follow</a:t>
            </a:r>
            <a:r>
              <a:rPr lang="en-US" baseline="0"/>
              <a:t> the link to go to the online epoch converter and demo some operation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14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Just an example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50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This  is just to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01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/>
              <a:t>In statistics, the term Anna Karenina principle is used to describe significance tests: there are any number of ways in which a dataset may violate the null hypothesis and only one in which all the assumptions are satisfied.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Lot</a:t>
            </a:r>
            <a:r>
              <a:rPr lang="en-US" baseline="0"/>
              <a:t> of effort is put into data cleaning as there is no fixed formula or method for data cleaning as there is no fixed way data is “dirty”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19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34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25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For example, the data sample below contains measurements of flower sepal and petal dimensions : ??</a:t>
            </a:r>
          </a:p>
          <a:p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63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Date</a:t>
            </a:r>
            <a:r>
              <a:rPr lang="en-US" baseline="0"/>
              <a:t> Time conversion is one type of Data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Date time in </a:t>
            </a:r>
            <a:r>
              <a:rPr lang="en-US" baseline="0" err="1"/>
              <a:t>dd</a:t>
            </a:r>
            <a:r>
              <a:rPr lang="en-US" baseline="0"/>
              <a:t>/mm/</a:t>
            </a:r>
            <a:r>
              <a:rPr lang="en-US" baseline="0" err="1"/>
              <a:t>yy</a:t>
            </a:r>
            <a:r>
              <a:rPr lang="en-US" baseline="0"/>
              <a:t> </a:t>
            </a:r>
            <a:r>
              <a:rPr lang="en-US" baseline="0" err="1"/>
              <a:t>hh:mm:ss</a:t>
            </a:r>
            <a:r>
              <a:rPr lang="en-US" baseline="0"/>
              <a:t> may not be useful for operation such as 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If we convert the date time to </a:t>
            </a:r>
            <a:r>
              <a:rPr lang="en-US" baseline="0" err="1"/>
              <a:t>unix</a:t>
            </a:r>
            <a:r>
              <a:rPr lang="en-US" baseline="0"/>
              <a:t> timestamp, we could do a simple numerical 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What is </a:t>
            </a:r>
            <a:r>
              <a:rPr lang="en-SG" sz="1200"/>
              <a:t>cyclic effort or time-pattern event? I can’t find online.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6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Date</a:t>
            </a:r>
            <a:r>
              <a:rPr lang="en-US" baseline="0"/>
              <a:t> Time conversion is one type of Data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Date time in </a:t>
            </a:r>
            <a:r>
              <a:rPr lang="en-US" baseline="0" err="1"/>
              <a:t>dd</a:t>
            </a:r>
            <a:r>
              <a:rPr lang="en-US" baseline="0"/>
              <a:t>/mm/</a:t>
            </a:r>
            <a:r>
              <a:rPr lang="en-US" baseline="0" err="1"/>
              <a:t>yy</a:t>
            </a:r>
            <a:r>
              <a:rPr lang="en-US" baseline="0"/>
              <a:t> </a:t>
            </a:r>
            <a:r>
              <a:rPr lang="en-US" baseline="0" err="1"/>
              <a:t>hh:mm:ss</a:t>
            </a:r>
            <a:r>
              <a:rPr lang="en-US" baseline="0"/>
              <a:t> may not be useful for operation such as 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If we convert the date time to </a:t>
            </a:r>
            <a:r>
              <a:rPr lang="en-US" baseline="0" err="1"/>
              <a:t>unix</a:t>
            </a:r>
            <a:r>
              <a:rPr lang="en-US" baseline="0"/>
              <a:t> timestamp, we could do a simple numerical 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What is </a:t>
            </a:r>
            <a:r>
              <a:rPr lang="en-SG" sz="1200"/>
              <a:t>cyclic effort or time-pattern event? I can’t find online.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28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91EFE-98B8-408A-8858-67065B4C7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F266-5365-4920-B7F9-2BEBCD166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91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BA593-D707-4A6A-92A7-70ADC55BB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41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508787"/>
            <a:ext cx="849694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2411015"/>
            <a:ext cx="849694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3588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6938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99D92F-33AE-4D3E-B5BE-6BE530FE1F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254750"/>
            <a:ext cx="2584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111C9-79D7-4445-8C8A-0EA45CAED440}"/>
              </a:ext>
            </a:extLst>
          </p:cNvPr>
          <p:cNvSpPr/>
          <p:nvPr userDrawn="1"/>
        </p:nvSpPr>
        <p:spPr>
          <a:xfrm>
            <a:off x="404812" y="6259704"/>
            <a:ext cx="2004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AY2018/2019 APR SEMESTER</a:t>
            </a:r>
            <a:endParaRPr lang="en-US" sz="120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A09C938E-E7C6-48A5-B89B-1FA83282CC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63132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1pPr>
            <a:lvl2pPr marL="742950" indent="-285750" algn="l" defTabSz="455613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2pPr>
            <a:lvl3pPr marL="1143000" indent="-228600" algn="l" defTabSz="455613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3pPr>
            <a:lvl4pPr marL="1600200" indent="-228600" algn="l" defTabSz="455613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4pPr>
            <a:lvl5pPr marL="2057400" indent="-228600" algn="l" defTabSz="455613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5pPr>
            <a:lvl6pPr marL="2514600" indent="-228600" algn="l" defTabSz="455613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6pPr>
            <a:lvl7pPr marL="2971800" indent="-228600" algn="l" defTabSz="455613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7pPr>
            <a:lvl8pPr marL="3429000" indent="-228600" algn="l" defTabSz="455613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8pPr>
            <a:lvl9pPr marL="3886200" indent="-228600" algn="l" defTabSz="455613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7F26BCBA-EF85-4B41-A6DB-6B2E4D965B65}" type="slidenum">
              <a:rPr lang="en-US" altLang="en-US" sz="1200" smtClean="0">
                <a:solidFill>
                  <a:srgbClr val="A0A0A0"/>
                </a:solidFill>
                <a:cs typeface="+mn-cs"/>
              </a:rPr>
              <a:pPr algn="ctr"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en-US" sz="1200">
              <a:solidFill>
                <a:srgbClr val="A0A0A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1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44743-9B6A-40B5-9908-38FB6FB1F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05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BB884-5971-475B-828F-82A929C11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7523-B928-41F6-9DBB-A86FE67F7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21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844A1-92AD-47AC-9FCE-04C3D7543A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9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179F5-DCB1-4C23-B311-7D862B4D1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6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DB22C-FE2F-41D9-99AC-703F12FE9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6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A8671-BBE8-45B5-93F5-7050F2910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 defTabSz="457148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666666">
                    <a:tint val="75000"/>
                  </a:srgb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4/5/2012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455613" eaLnBrk="1" hangingPunct="1">
              <a:defRPr sz="1200">
                <a:solidFill>
                  <a:srgbClr val="A0A0A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AY2013/2014 OCT SEMESTER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defTabSz="455613" eaLnBrk="1" hangingPunct="1">
              <a:defRPr sz="1200" smtClean="0">
                <a:solidFill>
                  <a:srgbClr val="A0A0A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DB1BFBC-1EC4-4F5C-99CB-0E7FA26F1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90" y="2961598"/>
            <a:ext cx="4230152" cy="2997767"/>
          </a:xfrm>
          <a:prstGeom prst="rect">
            <a:avLst/>
          </a:prstGeom>
        </p:spPr>
      </p:pic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6292850"/>
            <a:ext cx="2584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030"/>
          <p:cNvSpPr>
            <a:spLocks noChangeArrowheads="1"/>
          </p:cNvSpPr>
          <p:nvPr/>
        </p:nvSpPr>
        <p:spPr bwMode="auto">
          <a:xfrm>
            <a:off x="0" y="569527"/>
            <a:ext cx="9144000" cy="419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en-US" altLang="en-US" sz="6000" b="1" dirty="0">
                <a:solidFill>
                  <a:srgbClr val="EF0C1D"/>
                </a:solidFill>
              </a:rPr>
              <a:t>ENGINEERING ANALYTICS &amp; MACHINE LEARNING </a:t>
            </a:r>
            <a:br>
              <a:rPr lang="en-US" altLang="en-US" sz="6000" b="1" dirty="0">
                <a:solidFill>
                  <a:srgbClr val="EF0C1D"/>
                </a:solidFill>
              </a:rPr>
            </a:br>
            <a:endParaRPr lang="en-US" altLang="en-US" sz="6000" b="1" dirty="0">
              <a:solidFill>
                <a:srgbClr val="EF0C1D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0C1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t/>
            </a:r>
            <a:br>
              <a:rPr kumimoji="0" lang="en-US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0C1D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</a:br>
            <a:r>
              <a:rPr lang="en-US" altLang="en-US" sz="6000" b="1" dirty="0" smtClean="0">
                <a:solidFill>
                  <a:srgbClr val="EF0C1D"/>
                </a:solidFill>
              </a:rPr>
              <a:t>Data Cleaning</a:t>
            </a:r>
            <a:endParaRPr kumimoji="0" lang="en-US" alt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EF0C1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charset="0"/>
            </a:endParaRPr>
          </a:p>
        </p:txBody>
      </p:sp>
      <p:sp>
        <p:nvSpPr>
          <p:cNvPr id="512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3508375" y="6350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5613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5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6BCBA-EF85-4B41-A6DB-6B2E4D965B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Unix Epoch</a:t>
            </a:r>
            <a:endParaRPr lang="en-US" sz="4800" b="1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864" y="1526117"/>
            <a:ext cx="78950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SG" sz="2000"/>
              <a:t>The Unix epoch (or Unix time or POSIX time or Unix timestamp) is the number of seconds that have elapsed since January 1, 1970 (midnight UTC/GMT), not counting leap seconds (in ISO 8601: 1970-01-01T00:00:00Z). 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SG" sz="2000"/>
              <a:t>Literally speaking the epoch is Unix time 0 (midnight 1/1/1970), but 'epoch' is often used as a synonym for 'Unix time’. 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endParaRPr lang="en-SG" sz="2000"/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SG" sz="2000"/>
              <a:t>Most epoch time stamp is in seconds, milliseconds or microseconds.</a:t>
            </a:r>
          </a:p>
          <a:p>
            <a:pPr hangingPunct="0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62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Unix Epoch</a:t>
            </a:r>
            <a:endParaRPr lang="en-US" sz="4800" b="1">
              <a:solidFill>
                <a:schemeClr val="tx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2127" y="1399897"/>
          <a:ext cx="609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796200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979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Human readable time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Seconds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1 hour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3600 seconds</a:t>
                      </a:r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1 day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86400 seconds</a:t>
                      </a:r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1 week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604800 seconds</a:t>
                      </a:r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2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1 month (30.44 days)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2629743 seconds</a:t>
                      </a:r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7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/>
                        <a:t>1 year (365.24 days)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/>
                        <a:t>31556926 seconds</a:t>
                      </a:r>
                      <a:endParaRPr lang="en-US" sz="1800"/>
                    </a:p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7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0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Online Epoch Converter</a:t>
            </a:r>
            <a:endParaRPr lang="en-US" sz="4800" b="1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311" y="5717792"/>
            <a:ext cx="7114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/>
              <a:t>https://www.epochconverter.com/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1" y="833494"/>
            <a:ext cx="8099968" cy="49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Data Analytic Process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3" y="2081680"/>
            <a:ext cx="8415801" cy="27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07311" y="157811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What is raw data? (Recap)</a:t>
            </a:r>
            <a:endParaRPr lang="en-US" sz="48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339" y="991305"/>
            <a:ext cx="77870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/>
              <a:t>No software had been run on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/>
              <a:t>No manipulation ad been done any numbers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/>
              <a:t>No data or number had been remove</a:t>
            </a:r>
          </a:p>
          <a:p>
            <a:endParaRPr lang="en-S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data are not summarize in any way</a:t>
            </a: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/>
              <a:t>The strange binary file generated by the measurement machine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/>
              <a:t>The  JSON data you got from scrapping the Twitter API or Facebook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SG"/>
              <a:t>The hand-entered numbers collected from paper survey forms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/>
              <a:t>Random like numbers generated by sensor network</a:t>
            </a:r>
            <a:endParaRPr lang="en-SG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729131" y="1349627"/>
            <a:ext cx="7841991" cy="99924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>
                <a:solidFill>
                  <a:schemeClr val="tx1"/>
                </a:solidFill>
              </a:rPr>
              <a:t>Happy families are all alike; every unhappy family is unhappy in its own way ---- Leo Tolstoy</a:t>
            </a:r>
            <a:endParaRPr kumimoji="0" lang="en-SG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101" y="2743767"/>
            <a:ext cx="8032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맑은 고딕"/>
                <a:cs typeface="+mn-cs"/>
              </a:rPr>
              <a:t>Huge amount of effort is spent cleaning data to get it ready for analysis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맑은 고딕"/>
                <a:cs typeface="+mn-cs"/>
              </a:rPr>
              <a:t>It is often said that 80% of data analysis is spent on the process of cleaning and preparing the data.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맑은 고딕"/>
                <a:cs typeface="+mn-cs"/>
              </a:rPr>
              <a:t>Data preparation is not just the first step but must be repeated over the course of analysis as new problems come to light or new data is collected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맑은 고딕"/>
                <a:cs typeface="+mn-cs"/>
              </a:rPr>
              <a:t>Data cleaning is sometime painfully manual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black"/>
              </a:solidFill>
              <a:latin typeface="맑은 고딕"/>
              <a:cs typeface="+mn-cs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Data Cleaning</a:t>
            </a:r>
            <a:endParaRPr lang="en-US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9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604101" y="1371634"/>
            <a:ext cx="7415271" cy="99924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SG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an important stage and is necessary because the data that is collected is often “dirty” due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061" y="2495173"/>
            <a:ext cx="8092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맑은 고딕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Missing data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Unacceptable formats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Erroneous values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Data could be embedded inside text or other information and needs to be extracted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Collected data in an unacceptable format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>
                <a:latin typeface="맑은 고딕"/>
                <a:cs typeface="+mn-cs"/>
              </a:rPr>
              <a:t>Remove or compensate for outliers that skews the data unrealistically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black"/>
              </a:solidFill>
              <a:latin typeface="맑은 고딕"/>
              <a:cs typeface="+mn-cs"/>
            </a:endParaRPr>
          </a:p>
        </p:txBody>
      </p:sp>
      <p:pic>
        <p:nvPicPr>
          <p:cNvPr id="7" name="Picture 2" descr="Image result for missing 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84" y="2495173"/>
            <a:ext cx="1771349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2"/>
                </a:solidFill>
              </a:rPr>
              <a:t>Data Cleaning</a:t>
            </a:r>
            <a:endParaRPr lang="en-US" sz="4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4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2059" y="1903503"/>
            <a:ext cx="82271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맑은 고딕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None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Python objects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If we perform any aggregation function such as sum() or min() across an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arrary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 with a None value will lead to an error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맑은 고딕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NaN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 : Not a Number</a:t>
            </a:r>
          </a:p>
          <a:p>
            <a:pPr marL="800100" lvl="1" indent="-342900" fontAlgn="auto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It is a special floating-point  value recognized by all systems that use the standard IEEE floating-point representations</a:t>
            </a:r>
          </a:p>
          <a:p>
            <a:pPr marL="800100" lvl="1" indent="-342900" fontAlgn="auto" latinLnBrk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Regardless of the operation, the result of arithmetic with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NaN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 will be another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맑은 고딕"/>
                <a:cs typeface="+mn-cs"/>
              </a:rPr>
              <a:t>NaN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맑은 고딕"/>
              <a:cs typeface="+mn-cs"/>
            </a:endParaRPr>
          </a:p>
        </p:txBody>
      </p:sp>
      <p:pic>
        <p:nvPicPr>
          <p:cNvPr id="7" name="Picture 2" descr="Image result for missing 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49" y="863596"/>
            <a:ext cx="1771349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739068" y="358846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Missing Data In Pandas</a:t>
            </a: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191" y="332156"/>
            <a:ext cx="7973123" cy="833494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Data Transformation / Extraction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191" y="1437774"/>
            <a:ext cx="83888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400">
                <a:latin typeface="Calibri" panose="020F0502020204030204"/>
              </a:rPr>
              <a:t>Data collected and read into analysis tools may need to be preprocessed because</a:t>
            </a:r>
          </a:p>
          <a:p>
            <a:pPr marL="285750" indent="-285750" latinLnBrk="0">
              <a:buFontTx/>
              <a:buChar char="-"/>
            </a:pPr>
            <a:endParaRPr lang="en-US" sz="2400">
              <a:latin typeface="Calibri" panose="020F0502020204030204"/>
            </a:endParaRPr>
          </a:p>
          <a:p>
            <a:pPr marL="285750" indent="-285750" latinLnBrk="0">
              <a:buFontTx/>
              <a:buChar char="-"/>
            </a:pPr>
            <a:r>
              <a:rPr lang="en-US" sz="2400">
                <a:latin typeface="Calibri" panose="020F0502020204030204"/>
              </a:rPr>
              <a:t>The data types may be unsuitable for processing. For example, a floating point number may be wrongly formatted as strings. If mathematical computations are required. These “floating point strings” need to be reformatted as floating point numbers.</a:t>
            </a:r>
          </a:p>
          <a:p>
            <a:pPr marL="285750" indent="-285750" latinLnBrk="0">
              <a:buFontTx/>
              <a:buChar char="-"/>
            </a:pPr>
            <a:endParaRPr lang="en-US" sz="2400">
              <a:latin typeface="Calibri" panose="020F0502020204030204"/>
            </a:endParaRPr>
          </a:p>
          <a:p>
            <a:pPr marL="285750" indent="-285750" latinLnBrk="0">
              <a:buFontTx/>
              <a:buChar char="-"/>
            </a:pPr>
            <a:r>
              <a:rPr lang="en-US" sz="2400">
                <a:latin typeface="Calibri" panose="020F0502020204030204"/>
              </a:rPr>
              <a:t>The additional variables need to be calculated from the existing data to facilitate meaningful analysis. For example, the data sample below contains measurements of flower sepal and petal dimensions :</a:t>
            </a:r>
          </a:p>
          <a:p>
            <a:pPr latinLnBrk="0"/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 latinLnBrk="0">
              <a:buFontTx/>
              <a:buChar char="-"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096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Date </a:t>
            </a:r>
            <a:r>
              <a:rPr lang="en-US" sz="3200" b="1" dirty="0">
                <a:solidFill>
                  <a:schemeClr val="tx2"/>
                </a:solidFill>
              </a:rPr>
              <a:t>Time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566" y="1515433"/>
            <a:ext cx="76162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2000"/>
              <a:t>Engineering data such as those from sensors, measurement equipment or machines usually come with date time</a:t>
            </a:r>
          </a:p>
          <a:p>
            <a:pPr algn="just"/>
            <a:endParaRPr lang="en-SG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2000"/>
              <a:t>We usually refer to these type of data as time series data</a:t>
            </a:r>
          </a:p>
          <a:p>
            <a:pPr algn="just"/>
            <a:endParaRPr lang="en-SG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2000"/>
              <a:t>The data change according to time instead of some event</a:t>
            </a:r>
          </a:p>
          <a:p>
            <a:pPr algn="just"/>
            <a:endParaRPr lang="en-SG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2000"/>
              <a:t>The relationship between the data point and time such as cyclic effort or time-pattern event are pretty important</a:t>
            </a:r>
          </a:p>
          <a:p>
            <a:pPr algn="just"/>
            <a:endParaRPr lang="en-SG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2000"/>
              <a:t>The identification of such events would assist in analysis and also building of model for prediction purposes.</a:t>
            </a:r>
          </a:p>
        </p:txBody>
      </p:sp>
    </p:spTree>
    <p:extLst>
      <p:ext uri="{BB962C8B-B14F-4D97-AF65-F5344CB8AC3E}">
        <p14:creationId xmlns:p14="http://schemas.microsoft.com/office/powerpoint/2010/main" val="34079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63566" y="413843"/>
            <a:ext cx="8401776" cy="83349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 Data </a:t>
            </a:r>
            <a:r>
              <a:rPr lang="en-US" sz="3200" b="1" dirty="0" smtClean="0">
                <a:solidFill>
                  <a:schemeClr val="tx2"/>
                </a:solidFill>
              </a:rPr>
              <a:t>Transformation</a:t>
            </a:r>
            <a:endParaRPr lang="en-US" sz="48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6" y="992952"/>
            <a:ext cx="8055755" cy="49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4">
      <a:dk1>
        <a:srgbClr val="666666"/>
      </a:dk1>
      <a:lt1>
        <a:sysClr val="window" lastClr="FFFFFF"/>
      </a:lt1>
      <a:dk2>
        <a:srgbClr val="EF0C1D"/>
      </a:dk2>
      <a:lt2>
        <a:srgbClr val="00708D"/>
      </a:lt2>
      <a:accent1>
        <a:srgbClr val="789BAF"/>
      </a:accent1>
      <a:accent2>
        <a:srgbClr val="7CA9BA"/>
      </a:accent2>
      <a:accent3>
        <a:srgbClr val="A7C6D1"/>
      </a:accent3>
      <a:accent4>
        <a:srgbClr val="009F93"/>
      </a:accent4>
      <a:accent5>
        <a:srgbClr val="EF4135"/>
      </a:accent5>
      <a:accent6>
        <a:srgbClr val="FBB034"/>
      </a:accent6>
      <a:hlink>
        <a:srgbClr val="EF0C1D"/>
      </a:hlink>
      <a:folHlink>
        <a:srgbClr val="383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863</Words>
  <Application>Microsoft Office PowerPoint</Application>
  <PresentationFormat>On-screen Show (4:3)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1_Office Theme</vt:lpstr>
      <vt:lpstr>PowerPoint Presentation</vt:lpstr>
      <vt:lpstr>Data Analytic Process</vt:lpstr>
      <vt:lpstr>What is raw data? (Recap)</vt:lpstr>
      <vt:lpstr>Data Cleaning</vt:lpstr>
      <vt:lpstr>Data Cleaning</vt:lpstr>
      <vt:lpstr>Missing Data In Pandas</vt:lpstr>
      <vt:lpstr>Data Transformation / Extraction</vt:lpstr>
      <vt:lpstr>Date Time</vt:lpstr>
      <vt:lpstr> Data Transformation</vt:lpstr>
      <vt:lpstr>Unix Epoch</vt:lpstr>
      <vt:lpstr>Unix Epoch</vt:lpstr>
      <vt:lpstr>Online Epoch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Kok Keong</dc:creator>
  <cp:lastModifiedBy>Teo Kok Keong</cp:lastModifiedBy>
  <cp:revision>13</cp:revision>
  <cp:lastPrinted>2018-10-11T12:39:26Z</cp:lastPrinted>
  <dcterms:modified xsi:type="dcterms:W3CDTF">2018-10-11T12:39:37Z</dcterms:modified>
</cp:coreProperties>
</file>