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23"/>
  </p:notesMasterIdLst>
  <p:handoutMasterIdLst>
    <p:handoutMasterId r:id="rId24"/>
  </p:handoutMasterIdLst>
  <p:sldIdLst>
    <p:sldId id="395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13" r:id="rId10"/>
    <p:sldId id="410" r:id="rId11"/>
    <p:sldId id="409" r:id="rId12"/>
    <p:sldId id="411" r:id="rId13"/>
    <p:sldId id="412" r:id="rId14"/>
    <p:sldId id="396" r:id="rId15"/>
    <p:sldId id="397" r:id="rId16"/>
    <p:sldId id="398" r:id="rId17"/>
    <p:sldId id="399" r:id="rId18"/>
    <p:sldId id="391" r:id="rId19"/>
    <p:sldId id="392" r:id="rId20"/>
    <p:sldId id="393" r:id="rId21"/>
    <p:sldId id="394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 Kok Keong" initials="TKK" lastIdx="2" clrIdx="0">
    <p:extLst>
      <p:ext uri="{19B8F6BF-5375-455C-9EA6-DF929625EA0E}">
        <p15:presenceInfo xmlns:p15="http://schemas.microsoft.com/office/powerpoint/2012/main" userId="S-1-5-21-69290438-237730288-637696952-21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9933"/>
    <a:srgbClr val="DDDDDD"/>
    <a:srgbClr val="990099"/>
    <a:srgbClr val="CCFF66"/>
    <a:srgbClr val="CCFF33"/>
    <a:srgbClr val="515F73"/>
    <a:srgbClr val="E03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77751" autoAdjust="0"/>
  </p:normalViewPr>
  <p:slideViewPr>
    <p:cSldViewPr snapToGrid="0">
      <p:cViewPr varScale="1">
        <p:scale>
          <a:sx n="53" d="100"/>
          <a:sy n="53" d="100"/>
        </p:scale>
        <p:origin x="9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724" y="-102"/>
      </p:cViewPr>
      <p:guideLst>
        <p:guide orient="horz" pos="3023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Temperature</a:t>
            </a:r>
            <a:r>
              <a:rPr lang="en-SG" baseline="0"/>
              <a:t> vs Sale</a:t>
            </a:r>
            <a:endParaRPr lang="en-S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1000</c:v>
                </c:pt>
                <c:pt idx="1">
                  <c:v>1200</c:v>
                </c:pt>
                <c:pt idx="2">
                  <c:v>1800</c:v>
                </c:pt>
                <c:pt idx="3">
                  <c:v>2500</c:v>
                </c:pt>
                <c:pt idx="4">
                  <c:v>1700</c:v>
                </c:pt>
                <c:pt idx="5">
                  <c:v>1700</c:v>
                </c:pt>
                <c:pt idx="6">
                  <c:v>1050</c:v>
                </c:pt>
                <c:pt idx="7">
                  <c:v>1100</c:v>
                </c:pt>
                <c:pt idx="8">
                  <c:v>1700</c:v>
                </c:pt>
                <c:pt idx="9">
                  <c:v>2600</c:v>
                </c:pt>
                <c:pt idx="10">
                  <c:v>1500</c:v>
                </c:pt>
                <c:pt idx="11">
                  <c:v>1800</c:v>
                </c:pt>
                <c:pt idx="12">
                  <c:v>1000</c:v>
                </c:pt>
                <c:pt idx="13">
                  <c:v>1200</c:v>
                </c:pt>
                <c:pt idx="14">
                  <c:v>1800</c:v>
                </c:pt>
                <c:pt idx="15">
                  <c:v>2500</c:v>
                </c:pt>
                <c:pt idx="16">
                  <c:v>1700</c:v>
                </c:pt>
                <c:pt idx="17">
                  <c:v>1700</c:v>
                </c:pt>
                <c:pt idx="18">
                  <c:v>1050</c:v>
                </c:pt>
                <c:pt idx="19">
                  <c:v>1100</c:v>
                </c:pt>
                <c:pt idx="20">
                  <c:v>1700</c:v>
                </c:pt>
                <c:pt idx="21">
                  <c:v>2600</c:v>
                </c:pt>
                <c:pt idx="22">
                  <c:v>1500</c:v>
                </c:pt>
                <c:pt idx="23">
                  <c:v>1800</c:v>
                </c:pt>
                <c:pt idx="24">
                  <c:v>1000</c:v>
                </c:pt>
                <c:pt idx="25">
                  <c:v>1200</c:v>
                </c:pt>
                <c:pt idx="26">
                  <c:v>1800</c:v>
                </c:pt>
                <c:pt idx="27">
                  <c:v>2500</c:v>
                </c:pt>
                <c:pt idx="28">
                  <c:v>1700</c:v>
                </c:pt>
                <c:pt idx="29">
                  <c:v>1700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EC-4C4C-A837-B7F82ABDD5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Temp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Sheet1!$C$2:$C$31</c:f>
              <c:numCache>
                <c:formatCode>General</c:formatCode>
                <c:ptCount val="30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31</c:v>
                </c:pt>
                <c:pt idx="4">
                  <c:v>28</c:v>
                </c:pt>
                <c:pt idx="5">
                  <c:v>27</c:v>
                </c:pt>
                <c:pt idx="6">
                  <c:v>25</c:v>
                </c:pt>
                <c:pt idx="7">
                  <c:v>27</c:v>
                </c:pt>
                <c:pt idx="8">
                  <c:v>31</c:v>
                </c:pt>
                <c:pt idx="9">
                  <c:v>32</c:v>
                </c:pt>
                <c:pt idx="10">
                  <c:v>27</c:v>
                </c:pt>
                <c:pt idx="11">
                  <c:v>26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28</c:v>
                </c:pt>
                <c:pt idx="17">
                  <c:v>27</c:v>
                </c:pt>
                <c:pt idx="18">
                  <c:v>25</c:v>
                </c:pt>
                <c:pt idx="19">
                  <c:v>27</c:v>
                </c:pt>
                <c:pt idx="20">
                  <c:v>31</c:v>
                </c:pt>
                <c:pt idx="21">
                  <c:v>32</c:v>
                </c:pt>
                <c:pt idx="22">
                  <c:v>27</c:v>
                </c:pt>
                <c:pt idx="23">
                  <c:v>26</c:v>
                </c:pt>
                <c:pt idx="24">
                  <c:v>26</c:v>
                </c:pt>
                <c:pt idx="25">
                  <c:v>28</c:v>
                </c:pt>
                <c:pt idx="26">
                  <c:v>30</c:v>
                </c:pt>
                <c:pt idx="27">
                  <c:v>31</c:v>
                </c:pt>
                <c:pt idx="28">
                  <c:v>28</c:v>
                </c:pt>
                <c:pt idx="2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EC-4C4C-A837-B7F82ABDD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8682480"/>
        <c:axId val="828692464"/>
      </c:scatterChart>
      <c:valAx>
        <c:axId val="82868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692464"/>
        <c:crosses val="autoZero"/>
        <c:crossBetween val="midCat"/>
      </c:valAx>
      <c:valAx>
        <c:axId val="82869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682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Temperature</a:t>
            </a:r>
            <a:r>
              <a:rPr lang="en-SG" baseline="0"/>
              <a:t> vs Sale</a:t>
            </a:r>
            <a:endParaRPr lang="en-S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N Sale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Sheet1!$D$2:$D$31</c:f>
              <c:numCache>
                <c:formatCode>General</c:formatCode>
                <c:ptCount val="30"/>
                <c:pt idx="0">
                  <c:v>0</c:v>
                </c:pt>
                <c:pt idx="1">
                  <c:v>0.125</c:v>
                </c:pt>
                <c:pt idx="2">
                  <c:v>0.5</c:v>
                </c:pt>
                <c:pt idx="3">
                  <c:v>0.9375</c:v>
                </c:pt>
                <c:pt idx="4">
                  <c:v>0.4375</c:v>
                </c:pt>
                <c:pt idx="5">
                  <c:v>0.4375</c:v>
                </c:pt>
                <c:pt idx="6">
                  <c:v>3.125E-2</c:v>
                </c:pt>
                <c:pt idx="7">
                  <c:v>6.25E-2</c:v>
                </c:pt>
                <c:pt idx="8">
                  <c:v>0.4375</c:v>
                </c:pt>
                <c:pt idx="9">
                  <c:v>1</c:v>
                </c:pt>
                <c:pt idx="10">
                  <c:v>0.3125</c:v>
                </c:pt>
                <c:pt idx="11">
                  <c:v>0.5</c:v>
                </c:pt>
                <c:pt idx="12">
                  <c:v>0</c:v>
                </c:pt>
                <c:pt idx="13">
                  <c:v>0.125</c:v>
                </c:pt>
                <c:pt idx="14">
                  <c:v>0.5</c:v>
                </c:pt>
                <c:pt idx="15">
                  <c:v>0.9375</c:v>
                </c:pt>
                <c:pt idx="16">
                  <c:v>0.4375</c:v>
                </c:pt>
                <c:pt idx="17">
                  <c:v>0.4375</c:v>
                </c:pt>
                <c:pt idx="18">
                  <c:v>3.125E-2</c:v>
                </c:pt>
                <c:pt idx="19">
                  <c:v>6.25E-2</c:v>
                </c:pt>
                <c:pt idx="20">
                  <c:v>0.4375</c:v>
                </c:pt>
                <c:pt idx="21">
                  <c:v>1</c:v>
                </c:pt>
                <c:pt idx="22">
                  <c:v>0.3125</c:v>
                </c:pt>
                <c:pt idx="23">
                  <c:v>0.5</c:v>
                </c:pt>
                <c:pt idx="24">
                  <c:v>0</c:v>
                </c:pt>
                <c:pt idx="25">
                  <c:v>0.125</c:v>
                </c:pt>
                <c:pt idx="26">
                  <c:v>0.5</c:v>
                </c:pt>
                <c:pt idx="27">
                  <c:v>0.9375</c:v>
                </c:pt>
                <c:pt idx="28">
                  <c:v>0.4375</c:v>
                </c:pt>
                <c:pt idx="29">
                  <c:v>0.4375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F3-4AED-94C8-C7EA02A70A5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N Temp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Sheet1!$E$2:$E$31</c:f>
              <c:numCache>
                <c:formatCode>General</c:formatCode>
                <c:ptCount val="30"/>
                <c:pt idx="0">
                  <c:v>0.14285714285714285</c:v>
                </c:pt>
                <c:pt idx="1">
                  <c:v>0.42857142857142855</c:v>
                </c:pt>
                <c:pt idx="2">
                  <c:v>0.7142857142857143</c:v>
                </c:pt>
                <c:pt idx="3">
                  <c:v>0.8571428571428571</c:v>
                </c:pt>
                <c:pt idx="4">
                  <c:v>0.42857142857142855</c:v>
                </c:pt>
                <c:pt idx="5">
                  <c:v>0.2857142857142857</c:v>
                </c:pt>
                <c:pt idx="6">
                  <c:v>0</c:v>
                </c:pt>
                <c:pt idx="7">
                  <c:v>0.2857142857142857</c:v>
                </c:pt>
                <c:pt idx="8">
                  <c:v>0.8571428571428571</c:v>
                </c:pt>
                <c:pt idx="9">
                  <c:v>1</c:v>
                </c:pt>
                <c:pt idx="10">
                  <c:v>0.2857142857142857</c:v>
                </c:pt>
                <c:pt idx="11">
                  <c:v>0.14285714285714285</c:v>
                </c:pt>
                <c:pt idx="12">
                  <c:v>0.14285714285714285</c:v>
                </c:pt>
                <c:pt idx="13">
                  <c:v>0.42857142857142855</c:v>
                </c:pt>
                <c:pt idx="14">
                  <c:v>0.7142857142857143</c:v>
                </c:pt>
                <c:pt idx="15">
                  <c:v>0.8571428571428571</c:v>
                </c:pt>
                <c:pt idx="16">
                  <c:v>0.42857142857142855</c:v>
                </c:pt>
                <c:pt idx="17">
                  <c:v>0.2857142857142857</c:v>
                </c:pt>
                <c:pt idx="18">
                  <c:v>0</c:v>
                </c:pt>
                <c:pt idx="19">
                  <c:v>0.2857142857142857</c:v>
                </c:pt>
                <c:pt idx="20">
                  <c:v>0.8571428571428571</c:v>
                </c:pt>
                <c:pt idx="21">
                  <c:v>1</c:v>
                </c:pt>
                <c:pt idx="22">
                  <c:v>0.2857142857142857</c:v>
                </c:pt>
                <c:pt idx="23">
                  <c:v>0.14285714285714285</c:v>
                </c:pt>
                <c:pt idx="24">
                  <c:v>0.14285714285714285</c:v>
                </c:pt>
                <c:pt idx="25">
                  <c:v>0.42857142857142855</c:v>
                </c:pt>
                <c:pt idx="26">
                  <c:v>0.7142857142857143</c:v>
                </c:pt>
                <c:pt idx="27">
                  <c:v>0.8571428571428571</c:v>
                </c:pt>
                <c:pt idx="28">
                  <c:v>0.42857142857142855</c:v>
                </c:pt>
                <c:pt idx="29">
                  <c:v>0.2857142857142857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F3-4AED-94C8-C7EA02A70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5885024"/>
        <c:axId val="715886688"/>
      </c:scatterChart>
      <c:valAx>
        <c:axId val="71588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886688"/>
        <c:crosses val="autoZero"/>
        <c:crossBetween val="midCat"/>
      </c:valAx>
      <c:valAx>
        <c:axId val="71588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885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FE7D71A-6D82-43DC-946A-FAD4B282895A}" type="datetime1">
              <a:rPr lang="en-US"/>
              <a:pPr/>
              <a:t>10/13/2018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78D4BCA-5011-4EE4-A980-44C80976FA5C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8160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3"/>
            <a:ext cx="3170717" cy="4805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7FDC6FC-9D7D-4E43-B38E-AF7A14426C92}" type="datetime1">
              <a:rPr lang="en-US"/>
              <a:pPr/>
              <a:t>10/13/2018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2" y="4560304"/>
            <a:ext cx="5852843" cy="43207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8"/>
            <a:ext cx="3170717" cy="480596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93A9A7D-20A3-480A-A163-92D90AB2D81A}" type="slidenum">
              <a:rPr lang="en-SG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6579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44600" y="723900"/>
            <a:ext cx="4826000" cy="36195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A676EE-8CDE-4095-9A49-5FD08B950E8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40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aggregation</a:t>
            </a:r>
            <a:r>
              <a:rPr lang="en-US" baseline="0" dirty="0" smtClean="0"/>
              <a:t> is to summarize the data for insight accordingly to different grouping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 the groupings are chosen is purely based on the data and application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really no hard and fast rule, most of the time aggregation is done to answer specify questions about the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8568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a simple examples</a:t>
            </a:r>
            <a:r>
              <a:rPr lang="en-US" baseline="0" dirty="0" smtClean="0"/>
              <a:t> to get students thinking about the questions they can come up with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368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319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 ask the students</a:t>
            </a:r>
            <a:r>
              <a:rPr lang="en-US" baseline="0" dirty="0" smtClean="0"/>
              <a:t> to come up with questions based on this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Or the students come up with their data and the kind of questions that can be answered by </a:t>
            </a:r>
            <a:r>
              <a:rPr lang="en-US" baseline="0" dirty="0" err="1" smtClean="0"/>
              <a:t>aggregration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5528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is essential part 2 of Lab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to put everything students in term 1 together in one typical project with background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Brief the student on the intention of this project so that they get some idea what the data mean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7648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Can briefing go thru the system</a:t>
            </a:r>
            <a:r>
              <a:rPr lang="en-US" baseline="0" dirty="0" smtClean="0"/>
              <a:t> diagram so that students had a system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walk students thru the data sheet of the Microwave sensor which is the heart of this setup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371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actual</a:t>
            </a:r>
            <a:r>
              <a:rPr lang="en-US" baseline="0" dirty="0" smtClean="0"/>
              <a:t> hardware setup for the test run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3365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Deployment at EN15-7 lab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715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81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94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43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74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19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4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798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Again recap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52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66F4-27EA-4858-9D26-1A6D072825D9}" type="datetime1">
              <a:rPr lang="en-US" smtClean="0"/>
              <a:t>10/13/2018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CE54CFA3-2020-4A78-A50F-288DC6B57AB7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5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001E-767C-42F7-8E15-C6A0AB315877}" type="datetime1">
              <a:rPr lang="en-US" smtClean="0"/>
              <a:t>10/13/2018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3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EB1-96DF-4091-9C1F-580CFE02BBA1}" type="datetime1">
              <a:rPr lang="en-US" smtClean="0"/>
              <a:t>10/13/2018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42BDDB2B-4880-4A96-9138-CDF7E9CD6C2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7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7490-0282-4BC4-8F8C-9C6A8A5203C2}" type="datetime1">
              <a:rPr lang="en-US" smtClean="0"/>
              <a:t>10/13/2018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173-7A93-479D-800F-A93A31029028}" type="datetime1">
              <a:rPr lang="en-US" smtClean="0"/>
              <a:t>10/13/2018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0F2D87F3-27D9-4C48-913A-9B4C265FDFD1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4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7BA2-8489-45C7-8621-F331DB7E562A}" type="datetime1">
              <a:rPr lang="en-US" smtClean="0"/>
              <a:t>10/13/2018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C918D3C0-AD36-4CE5-AC1F-586556BE4965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473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803C-FFA4-467B-B0A1-10A75C553EAE}" type="datetime1">
              <a:rPr lang="en-US" smtClean="0"/>
              <a:t>10/13/2018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D81AD5DD-5FAF-4946-8E11-E74CEDAF0709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529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6FDC-DE41-4CE9-AE8C-5A8C7CEEF5C4}" type="datetime1">
              <a:rPr lang="en-US" smtClean="0"/>
              <a:t>10/13/2018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A5543958-9014-423E-AB1E-6D9FB6C18A8C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242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C4ED-B95D-44BD-8C1D-87865957A132}" type="datetime1">
              <a:rPr lang="en-US" smtClean="0"/>
              <a:t>10/13/2018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4" r:id="rId6"/>
    <p:sldLayoutId id="2147483825" r:id="rId7"/>
    <p:sldLayoutId id="214748382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eclipse.org/paho/articles/talkingsmall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rub-a-dub-dub/mqtt-influxdb/blob/master/mqtt-influxdb.p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wp-content/uploads/2016/11/alternate-z-score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statisticshowto.com/wp-content/uploads/2015/11/normalize-data.p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statisticshowto.com/wp-content/uploads/2015/11/normalize-data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90" y="2961598"/>
            <a:ext cx="4230152" cy="2997767"/>
          </a:xfrm>
          <a:prstGeom prst="rect">
            <a:avLst/>
          </a:prstGeom>
        </p:spPr>
      </p:pic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6292850"/>
            <a:ext cx="25844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030"/>
          <p:cNvSpPr>
            <a:spLocks noChangeArrowheads="1"/>
          </p:cNvSpPr>
          <p:nvPr/>
        </p:nvSpPr>
        <p:spPr bwMode="auto">
          <a:xfrm>
            <a:off x="3175" y="865768"/>
            <a:ext cx="9144000" cy="419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spcBef>
                <a:spcPct val="0"/>
              </a:spcBef>
              <a:buNone/>
              <a:defRPr/>
            </a:pPr>
            <a:r>
              <a:rPr lang="en-SG" altLang="en-US" sz="6000" b="1" dirty="0">
                <a:solidFill>
                  <a:srgbClr val="EF0C1D"/>
                </a:solidFill>
              </a:rPr>
              <a:t>Engineering Analytics &amp; Machine Learning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en-SG" altLang="en-US" sz="6000" b="1" dirty="0">
                <a:solidFill>
                  <a:srgbClr val="EF0C1D"/>
                </a:solidFill>
              </a:rPr>
              <a:t> (ECSE202) </a:t>
            </a:r>
            <a:endParaRPr lang="en-SG" altLang="en-US" sz="6000" b="1" dirty="0" smtClean="0">
              <a:solidFill>
                <a:srgbClr val="EF0C1D"/>
              </a:solidFill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en-US" altLang="en-US" sz="6000" b="1" smtClean="0">
                <a:solidFill>
                  <a:srgbClr val="EF0C1D"/>
                </a:solidFill>
              </a:rPr>
              <a:t>Seminar </a:t>
            </a:r>
            <a:r>
              <a:rPr lang="en-US" altLang="en-US" sz="6000" b="1" dirty="0" smtClean="0">
                <a:solidFill>
                  <a:srgbClr val="EF0C1D"/>
                </a:solidFill>
              </a:rPr>
              <a:t>4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en-US" altLang="en-US" sz="6000" b="1" dirty="0" smtClean="0">
                <a:solidFill>
                  <a:srgbClr val="EF0C1D"/>
                </a:solidFill>
              </a:rPr>
              <a:t>Data 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en-US" altLang="en-US" sz="6000" b="1" dirty="0" smtClean="0">
                <a:solidFill>
                  <a:srgbClr val="EF0C1D"/>
                </a:solidFill>
              </a:rPr>
              <a:t>Transformation</a:t>
            </a:r>
            <a:endParaRPr lang="en-US" altLang="en-US" sz="6000" b="1" dirty="0">
              <a:solidFill>
                <a:srgbClr val="EF0C1D"/>
              </a:solidFill>
            </a:endParaRPr>
          </a:p>
        </p:txBody>
      </p:sp>
      <p:sp>
        <p:nvSpPr>
          <p:cNvPr id="512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08375" y="63500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56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5613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56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56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6BCBA-EF85-4B41-A6DB-6B2E4D965B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0A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charset="0"/>
              </a:rPr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A0A0A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2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800" u="none" dirty="0" smtClean="0">
                <a:solidFill>
                  <a:schemeClr val="tx1"/>
                </a:solidFill>
              </a:rPr>
              <a:t>Example 3: Iris Dataset</a:t>
            </a:r>
            <a:endParaRPr lang="en-US" sz="2800" u="none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0" y="1006252"/>
            <a:ext cx="5879559" cy="58517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40" y="2321769"/>
            <a:ext cx="3048000" cy="1504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93605" y="4413271"/>
            <a:ext cx="3608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 smtClean="0"/>
              <a:t>Source: http</a:t>
            </a:r>
            <a:r>
              <a:rPr lang="en-SG" sz="1600" dirty="0"/>
              <a:t>://scikit-learn.org/stable/datasets/index.html#iris-dataset</a:t>
            </a:r>
          </a:p>
        </p:txBody>
      </p:sp>
    </p:spTree>
    <p:extLst>
      <p:ext uri="{BB962C8B-B14F-4D97-AF65-F5344CB8AC3E}">
        <p14:creationId xmlns:p14="http://schemas.microsoft.com/office/powerpoint/2010/main" val="7226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800" u="none" dirty="0" smtClean="0">
                <a:solidFill>
                  <a:schemeClr val="tx1"/>
                </a:solidFill>
              </a:rPr>
              <a:t>Example 2: Iris Dataset</a:t>
            </a:r>
            <a:endParaRPr lang="en-US" sz="2800" u="non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68" y="117705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data sample below contains measurements of flower sepal and petal dimensions :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414" y="2299735"/>
            <a:ext cx="3048000" cy="15049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094752" y="3804685"/>
            <a:ext cx="1495587" cy="1774556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567960" y="4073464"/>
          <a:ext cx="5790833" cy="1312036"/>
        </p:xfrm>
        <a:graphic>
          <a:graphicData uri="http://schemas.openxmlformats.org/drawingml/2006/table">
            <a:tbl>
              <a:tblPr/>
              <a:tblGrid>
                <a:gridCol w="965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3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0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Sepal.Length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Sepal.Width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Petal.Length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Petal.Width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Sepal.Ratio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1.457142857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1.633333333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1.46875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1.483870968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1.388888889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3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1.384615385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7554514" y="3400430"/>
            <a:ext cx="576064" cy="618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46502" y="2611080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from existing variables.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609" y="2370677"/>
            <a:ext cx="2164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It may be beneficial to create a new variable from the existing data containing the ratio of sepal lengths to sepal widths for further analysis of the data. 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330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800" u="none" dirty="0" smtClean="0">
                <a:solidFill>
                  <a:schemeClr val="tx1"/>
                </a:solidFill>
              </a:rPr>
              <a:t>Example 2: Iris Dataset</a:t>
            </a:r>
            <a:endParaRPr lang="en-US" sz="2800" u="non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68" y="1177054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Plots of both Sepal and Pedal respective width vs length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8" y="1884940"/>
            <a:ext cx="8177049" cy="42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81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800" u="none" dirty="0" smtClean="0">
                <a:solidFill>
                  <a:schemeClr val="tx1"/>
                </a:solidFill>
              </a:rPr>
              <a:t>Example 2: Iris Dataset</a:t>
            </a:r>
            <a:endParaRPr lang="en-US" sz="2800" u="none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68" y="1177054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Plot of Pedal Ratio vs Sepal Ratio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" y="1984092"/>
            <a:ext cx="8392954" cy="43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39346" y="520676"/>
            <a:ext cx="8496944" cy="460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Data aggregation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346" y="5137186"/>
            <a:ext cx="747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77" y="1438524"/>
            <a:ext cx="7666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 aggregation is a type of data and information mining process where data is searched, gathered and presented in a report-based, summarized format to achieve specific business objectives or processes and/or conduct human analysis.</a:t>
            </a:r>
          </a:p>
        </p:txBody>
      </p:sp>
      <p:pic>
        <p:nvPicPr>
          <p:cNvPr id="1026" name="Picture 2" descr="Image result for aggregate data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40" y="2860868"/>
            <a:ext cx="4706357" cy="349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56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39346" y="520676"/>
            <a:ext cx="8496944" cy="460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smtClean="0"/>
              <a:t>Example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346" y="5137186"/>
            <a:ext cx="747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2948" y="4537021"/>
            <a:ext cx="7666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Example above show the attribute of data from a street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probably can collection thousand and thousand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data by itself is not useful and do not provide any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we may have to ask ourselves what kind of questions do we want to be answered by the data?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39818" y="1344548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40407396"/>
                    </a:ext>
                  </a:extLst>
                </a:gridCol>
              </a:tblGrid>
              <a:tr h="27051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11767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86684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59731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82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Wear</a:t>
                      </a:r>
                      <a:r>
                        <a:rPr lang="en-US" baseline="0" dirty="0" smtClean="0"/>
                        <a:t> Glass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27493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6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77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39346" y="520676"/>
            <a:ext cx="8496944" cy="460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smtClean="0"/>
              <a:t>Example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346" y="5137186"/>
            <a:ext cx="747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492" y="1102317"/>
            <a:ext cx="7666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the average height of male?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316794" y="1961975"/>
          <a:ext cx="22515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597">
                  <a:extLst>
                    <a:ext uri="{9D8B030D-6E8A-4147-A177-3AD203B41FA5}">
                      <a16:colId xmlns:a16="http://schemas.microsoft.com/office/drawing/2014/main" val="440407396"/>
                    </a:ext>
                  </a:extLst>
                </a:gridCol>
              </a:tblGrid>
              <a:tr h="27051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11767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86684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59731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82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Wear</a:t>
                      </a:r>
                      <a:r>
                        <a:rPr lang="en-US" baseline="0" dirty="0" smtClean="0"/>
                        <a:t> Glass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27493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6549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001323" y="2481948"/>
            <a:ext cx="2018371" cy="423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Height</a:t>
            </a:r>
            <a:endParaRPr lang="en-SG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68391" y="2510614"/>
            <a:ext cx="1432932" cy="18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523" y="2078517"/>
            <a:ext cx="2018371" cy="423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Grouped by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2" idx="1"/>
          </p:cNvCxnSpPr>
          <p:nvPr/>
        </p:nvCxnSpPr>
        <p:spPr>
          <a:xfrm flipV="1">
            <a:off x="3606093" y="2693822"/>
            <a:ext cx="1395230" cy="20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5305" y="2178471"/>
            <a:ext cx="2018371" cy="423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Average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81992" y="2647529"/>
            <a:ext cx="14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4492" y="4576591"/>
            <a:ext cx="7666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would group all Heights that belong to Gender=male and perform average on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also group all Height that belong to Gender=female and perform average on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643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39346" y="520676"/>
            <a:ext cx="8496944" cy="460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smtClean="0"/>
              <a:t>Example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346" y="5137186"/>
            <a:ext cx="747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492" y="1102317"/>
            <a:ext cx="7666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people with higher income tend to wear glasses? (Example &gt;10k is considered high income)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49166" y="1961975"/>
          <a:ext cx="225159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597">
                  <a:extLst>
                    <a:ext uri="{9D8B030D-6E8A-4147-A177-3AD203B41FA5}">
                      <a16:colId xmlns:a16="http://schemas.microsoft.com/office/drawing/2014/main" val="440407396"/>
                    </a:ext>
                  </a:extLst>
                </a:gridCol>
              </a:tblGrid>
              <a:tr h="27051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11767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86684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59731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82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Wear</a:t>
                      </a:r>
                      <a:r>
                        <a:rPr lang="en-US" baseline="0" dirty="0" smtClean="0"/>
                        <a:t> Glasses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27493"/>
                  </a:ext>
                </a:extLst>
              </a:tr>
              <a:tr h="274268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96549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20346" y="3610848"/>
            <a:ext cx="2018371" cy="423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 Glasses</a:t>
            </a:r>
            <a:endParaRPr lang="en-SG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38465" y="3639514"/>
            <a:ext cx="1432932" cy="18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89192" y="3940971"/>
            <a:ext cx="2018371" cy="423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Grouped by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76167" y="3850603"/>
            <a:ext cx="1395230" cy="20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39929" y="3455694"/>
            <a:ext cx="2018371" cy="423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Count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38717" y="3877595"/>
            <a:ext cx="14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4492" y="4576591"/>
            <a:ext cx="7666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would group the data by two group, those within income &lt;10k and those 10k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do a count of the number of people in the income categorical that wear glasses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we compare the two counts and we would know the answer t o the question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9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39346" y="464920"/>
            <a:ext cx="8496944" cy="460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err="1" smtClean="0"/>
              <a:t>RemoteEye</a:t>
            </a:r>
            <a:r>
              <a:rPr lang="en-US" altLang="ko-KR" b="1" dirty="0" smtClean="0"/>
              <a:t> Exercise Briefing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346" y="5137186"/>
            <a:ext cx="747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972" y="3396336"/>
            <a:ext cx="7674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/>
              <a:t>Motivation</a:t>
            </a:r>
            <a:r>
              <a:rPr lang="en-SG" b="1" dirty="0"/>
              <a:t>: </a:t>
            </a:r>
            <a:r>
              <a:rPr lang="en-SG" dirty="0"/>
              <a:t>Elderly people who live alone are at risk of passing on without </a:t>
            </a:r>
            <a:r>
              <a:rPr lang="en-SG" dirty="0" smtClean="0"/>
              <a:t>neighbours </a:t>
            </a:r>
            <a:r>
              <a:rPr lang="en-SG" dirty="0"/>
              <a:t>knowing. An article in the Straits Times on 10 April 2016 highlighted this social issue (Figure 1).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1" dirty="0" smtClean="0"/>
              <a:t>Scope</a:t>
            </a:r>
            <a:r>
              <a:rPr lang="en-SG" b="1" dirty="0"/>
              <a:t>: </a:t>
            </a:r>
            <a:r>
              <a:rPr lang="en-SG" dirty="0"/>
              <a:t>In this proposed project, non-image based sensors shall be used to monitor the activities of these elderly people. Data collected from sensors can be used to facilitate activity-aware </a:t>
            </a:r>
            <a:r>
              <a:rPr lang="en-SG" dirty="0" err="1"/>
              <a:t>IoT</a:t>
            </a:r>
            <a:r>
              <a:rPr lang="en-SG" dirty="0"/>
              <a:t> applications. These applications can enable family members or </a:t>
            </a:r>
            <a:r>
              <a:rPr lang="en-SG" dirty="0" smtClean="0"/>
              <a:t>neighbours </a:t>
            </a:r>
            <a:r>
              <a:rPr lang="en-SG" dirty="0"/>
              <a:t>to look out for their loved ones or their elderly </a:t>
            </a:r>
            <a:r>
              <a:rPr lang="en-SG" dirty="0" smtClean="0"/>
              <a:t>neighbours.</a:t>
            </a:r>
            <a:endParaRPr lang="en-SG" dirty="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5" y="1283399"/>
            <a:ext cx="2667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88768" y="18988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latin typeface="Calibri" panose="020F0502020204030204" pitchFamily="34" charset="0"/>
                <a:ea typeface="Times New Roman" panose="02020603050405020304" pitchFamily="18" charset="0"/>
              </a:rPr>
              <a:t>Article in Straits Times on 10 April 2016: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'When I die, I want someone to know': Fear of dying alone increases among elderly folk</a:t>
            </a:r>
            <a:endParaRPr lang="en-SG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RemoteEye</a:t>
            </a:r>
            <a:r>
              <a:rPr lang="en-US" sz="3200" dirty="0" smtClean="0"/>
              <a:t> System Diagram</a:t>
            </a:r>
            <a:endParaRPr lang="en-GB" sz="3200" dirty="0"/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2362200" y="1905000"/>
            <a:ext cx="13716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 </a:t>
            </a:r>
          </a:p>
          <a:p>
            <a:pPr algn="ctr"/>
            <a:r>
              <a:rPr lang="en-US" b="1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19050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 </a:t>
            </a:r>
            <a:r>
              <a:rPr lang="en-US" b="1" dirty="0" smtClean="0"/>
              <a:t>Broker</a:t>
            </a: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7162800" y="1905000"/>
            <a:ext cx="13716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MQTT-to-</a:t>
            </a:r>
            <a:r>
              <a:rPr lang="en-US" dirty="0" err="1" smtClean="0"/>
              <a:t>InfluxDB</a:t>
            </a:r>
            <a:endParaRPr lang="en-US" dirty="0" smtClean="0"/>
          </a:p>
        </p:txBody>
      </p:sp>
      <p:sp>
        <p:nvSpPr>
          <p:cNvPr id="8" name="Can 7"/>
          <p:cNvSpPr/>
          <p:nvPr/>
        </p:nvSpPr>
        <p:spPr>
          <a:xfrm>
            <a:off x="7048500" y="3355930"/>
            <a:ext cx="1600200" cy="1295400"/>
          </a:xfrm>
          <a:prstGeom prst="ca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InfluxDB</a:t>
            </a:r>
            <a:r>
              <a:rPr lang="en-US" dirty="0" smtClean="0">
                <a:solidFill>
                  <a:schemeClr val="tx1"/>
                </a:solidFill>
              </a:rPr>
              <a:t> Storage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733800" y="222816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477000" y="2228164"/>
            <a:ext cx="685800" cy="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810500" y="2539227"/>
            <a:ext cx="0" cy="740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 descr="Image result for xb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1498" y="1865529"/>
            <a:ext cx="660944" cy="72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5" y="2750930"/>
            <a:ext cx="660944" cy="72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Connector 48"/>
          <p:cNvCxnSpPr>
            <a:stCxn id="1029" idx="3"/>
            <a:endCxn id="4" idx="1"/>
          </p:cNvCxnSpPr>
          <p:nvPr/>
        </p:nvCxnSpPr>
        <p:spPr>
          <a:xfrm>
            <a:off x="1862442" y="2228164"/>
            <a:ext cx="499758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62442" y="2009001"/>
            <a:ext cx="65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serial</a:t>
            </a:r>
            <a:endParaRPr lang="en-GB" dirty="0"/>
          </a:p>
        </p:txBody>
      </p:sp>
      <p:sp>
        <p:nvSpPr>
          <p:cNvPr id="52" name="Lightning Bolt 51"/>
          <p:cNvSpPr/>
          <p:nvPr/>
        </p:nvSpPr>
        <p:spPr>
          <a:xfrm rot="17503585">
            <a:off x="642295" y="2473162"/>
            <a:ext cx="609600" cy="3048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76800" y="1600200"/>
            <a:ext cx="4114800" cy="40386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648200" y="1224976"/>
            <a:ext cx="1962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Server (Desktop)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324100" y="1603517"/>
            <a:ext cx="1638300" cy="14128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862442" y="1224976"/>
            <a:ext cx="2785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IoT</a:t>
            </a:r>
            <a:r>
              <a:rPr lang="en-US" b="1" dirty="0" smtClean="0">
                <a:solidFill>
                  <a:srgbClr val="008000"/>
                </a:solidFill>
              </a:rPr>
              <a:t> Gateway (Raspberry Pi)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2480" y="5193268"/>
            <a:ext cx="2476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</a:t>
            </a:r>
            <a:r>
              <a:rPr lang="en-US" dirty="0" err="1" smtClean="0"/>
              <a:t>Visualisation</a:t>
            </a:r>
            <a:endParaRPr lang="en-US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838162" y="4715397"/>
            <a:ext cx="0" cy="470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80" y="5638800"/>
            <a:ext cx="2741520" cy="119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21534"/>
            <a:ext cx="1749051" cy="12533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5148525"/>
            <a:ext cx="2171700" cy="1619250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24" idx="2"/>
          </p:cNvCxnSpPr>
          <p:nvPr/>
        </p:nvCxnSpPr>
        <p:spPr>
          <a:xfrm>
            <a:off x="370127" y="3476200"/>
            <a:ext cx="0" cy="6386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71800" y="2714200"/>
            <a:ext cx="0" cy="243432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374" y="3325793"/>
            <a:ext cx="26638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Embedded device with microwave-sensor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39" y="1649394"/>
            <a:ext cx="1042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ZigBee-based wireless network</a:t>
            </a:r>
            <a:endParaRPr lang="en-GB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2253972"/>
            <a:ext cx="104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LAN wired connection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1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83349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SG" sz="3600" b="1" dirty="0" smtClean="0">
                <a:solidFill>
                  <a:srgbClr val="FF0000"/>
                </a:solidFill>
              </a:rPr>
              <a:t>Normalization </a:t>
            </a:r>
            <a:r>
              <a:rPr lang="en-SG" sz="3600" b="1" dirty="0">
                <a:solidFill>
                  <a:srgbClr val="FF0000"/>
                </a:solidFill>
              </a:rPr>
              <a:t/>
            </a:r>
            <a:br>
              <a:rPr lang="en-SG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0499" y="822980"/>
                <a:ext cx="8368191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 fontAlgn="base" latinLnBrk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Normalization is the pre-processing of capture power to a standard scale regardless of AP gain and mobile phone RF gain</a:t>
                </a:r>
              </a:p>
              <a:p>
                <a:pPr marL="342900" indent="-342900" algn="just" fontAlgn="base" latinLnBrk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In reality, the users would be using mobile phone from various manufacturers (even the same manufacturer and model do not guarantee the same gain)</a:t>
                </a:r>
              </a:p>
              <a:p>
                <a:pPr marL="342900" indent="-342900" algn="just" fontAlgn="base" latinLnBrk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 standard score normalization method is deployed:</a:t>
                </a:r>
              </a:p>
              <a:p>
                <a:pPr algn="just" fontAlgn="base" latinLnBrk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)/</m:t>
                      </m:r>
                      <m:r>
                        <a:rPr lang="el-G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𝝈</m:t>
                      </m:r>
                    </m:oMath>
                  </m:oMathPara>
                </a14:m>
                <a:endParaRPr lang="en-US" sz="2400" b="1" dirty="0" smtClean="0">
                  <a:solidFill>
                    <a:srgbClr val="FF0000"/>
                  </a:solidFill>
                  <a:latin typeface="+mj-lt"/>
                  <a:ea typeface="Cambria Math"/>
                </a:endParaRPr>
              </a:p>
              <a:p>
                <a:pPr algn="just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is the normalization power, P is the captured power,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𝜇</m:t>
                    </m:r>
                  </m:oMath>
                </a14:m>
                <a:endParaRPr lang="en-US" sz="24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Cambria Math"/>
                </a:endParaRPr>
              </a:p>
              <a:p>
                <a:pPr algn="just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is the mean of the power and </a:t>
                </a:r>
                <a:r>
                  <a:rPr lang="el-GR" sz="2400" i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σ</a:t>
                </a:r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 is the standard deviation </a:t>
                </a:r>
                <a:r>
                  <a:rPr lang="en-US" sz="2400" i="1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at the location </a:t>
                </a:r>
                <a:r>
                  <a:rPr lang="en-US" sz="2400" i="1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.</a:t>
                </a:r>
              </a:p>
              <a:p>
                <a:pPr algn="just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i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endParaRPr>
              </a:p>
              <a:p>
                <a:pPr marL="285750" indent="-285750" algn="just" fontAlgn="base" latinLnBrk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With this, the bias cause by AP gain+ Mobile Phone RF gain would be remove</a:t>
                </a:r>
              </a:p>
              <a:p>
                <a:pPr marL="285750" indent="-285750" algn="just" fontAlgn="base" latinLnBrk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solidFill>
                      <a:schemeClr val="bg1">
                        <a:lumMod val="50000"/>
                      </a:schemeClr>
                    </a:solidFill>
                    <a:latin typeface="+mj-lt"/>
                  </a:rPr>
                  <a:t>Only the different cause by distance from the AP would remain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9" y="822980"/>
                <a:ext cx="8368191" cy="5262979"/>
              </a:xfrm>
              <a:prstGeom prst="rect">
                <a:avLst/>
              </a:prstGeom>
              <a:blipFill>
                <a:blip r:embed="rId3"/>
                <a:stretch>
                  <a:fillRect l="-1166" t="-927" r="-1166" b="-17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47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RemoteEye</a:t>
            </a:r>
            <a:r>
              <a:rPr lang="en-US" sz="3200" dirty="0" smtClean="0"/>
              <a:t> Hardware  Implementation</a:t>
            </a:r>
            <a:endParaRPr lang="en-GB" sz="3200" dirty="0"/>
          </a:p>
        </p:txBody>
      </p:sp>
      <p:sp>
        <p:nvSpPr>
          <p:cNvPr id="20" name="AutoShape 2" descr="Image result for xb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1905214"/>
            <a:ext cx="6311758" cy="35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RemoteEye</a:t>
            </a:r>
            <a:r>
              <a:rPr lang="en-US" sz="3200" dirty="0" smtClean="0"/>
              <a:t> Test run Setup in EN15-7 Labs</a:t>
            </a:r>
            <a:endParaRPr lang="en-GB" sz="3200" dirty="0"/>
          </a:p>
        </p:txBody>
      </p:sp>
      <p:sp>
        <p:nvSpPr>
          <p:cNvPr id="20" name="AutoShape 2" descr="Image result for xb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041115"/>
            <a:ext cx="4664717" cy="2623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21535" y="2144443"/>
            <a:ext cx="5406491" cy="30411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9873" y="4331284"/>
            <a:ext cx="4425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To Test run the system, the </a:t>
            </a:r>
            <a:r>
              <a:rPr lang="en-SG" dirty="0" err="1" smtClean="0"/>
              <a:t>RemoteEye</a:t>
            </a:r>
            <a:r>
              <a:rPr lang="en-SG" dirty="0" smtClean="0"/>
              <a:t> was installed in one of the lab in EN15-7 to monitor the movement in the lab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78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00324" y="0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</a:rPr>
              <a:t>Normalization </a:t>
            </a:r>
            <a:r>
              <a:rPr lang="en-US" sz="4000" b="1" dirty="0">
                <a:solidFill>
                  <a:srgbClr val="FF0000"/>
                </a:solidFill>
              </a:rPr>
              <a:t>Transformation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339" y="991305"/>
            <a:ext cx="77870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rgbClr val="666666"/>
                </a:solidFill>
                <a:latin typeface="Calibri"/>
              </a:rPr>
              <a:t>In statistics and applications of statistics, normalization can have a range of meanings.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rgbClr val="666666"/>
                </a:solidFill>
                <a:latin typeface="Calibri"/>
              </a:rPr>
              <a:t>In the simplest cases, normalization of ratings means adjusting values measured on different scales to a notionally common scale, often prior to averaging.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SG" sz="2800" dirty="0">
                <a:solidFill>
                  <a:srgbClr val="666666"/>
                </a:solidFill>
                <a:latin typeface="Calibri"/>
              </a:rPr>
              <a:t>In more complicated cases, normalization may refer to more sophisticated adjustments where the intention is to bring the entire probability distributions of adjusted values into alignment.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00324" y="0"/>
            <a:ext cx="7973123" cy="83349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</a:rPr>
              <a:t>Normalization </a:t>
            </a:r>
            <a:r>
              <a:rPr lang="en-US" sz="4000" b="1" dirty="0">
                <a:solidFill>
                  <a:srgbClr val="FF0000"/>
                </a:solidFill>
              </a:rPr>
              <a:t>Transformation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786" y="871496"/>
            <a:ext cx="80532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SG" sz="2400" b="1" dirty="0" smtClean="0">
                <a:latin typeface="+mj-lt"/>
              </a:rPr>
              <a:t>Standardization</a:t>
            </a:r>
            <a:r>
              <a:rPr lang="en-SG" sz="2400" b="1" dirty="0">
                <a:latin typeface="+mj-lt"/>
              </a:rPr>
              <a:t> transforms </a:t>
            </a:r>
            <a:r>
              <a:rPr lang="en-SG" sz="2400" dirty="0">
                <a:latin typeface="+mj-lt"/>
              </a:rPr>
              <a:t>data to have a mean of zero and a standard deviation of 1. This standardization is called a z-score, and data points can be standardized with the following formula</a:t>
            </a:r>
            <a:r>
              <a:rPr lang="en-SG" sz="2400" dirty="0" smtClean="0">
                <a:latin typeface="+mj-lt"/>
              </a:rPr>
              <a:t>: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SG" sz="2400" dirty="0" smtClean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SG" sz="2400" dirty="0"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SG" sz="2400" b="1" dirty="0" smtClean="0">
                <a:latin typeface="+mj-lt"/>
              </a:rPr>
              <a:t>Rescaling </a:t>
            </a:r>
            <a:r>
              <a:rPr lang="en-SG" sz="2400" b="1" dirty="0">
                <a:latin typeface="+mj-lt"/>
              </a:rPr>
              <a:t>data</a:t>
            </a:r>
            <a:r>
              <a:rPr lang="en-SG" sz="2400" dirty="0">
                <a:latin typeface="+mj-lt"/>
              </a:rPr>
              <a:t> to have values between 0 and 1. This is usually called feature scaling. One possible formula to achieve this is:</a:t>
            </a:r>
          </a:p>
          <a:p>
            <a:pPr algn="just"/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  <a:latin typeface="+mj-lt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7" name="Picture 14" descr="http://www.statisticshowto.com/wp-content/uploads/2016/11/alternate-z-score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119" y="2485048"/>
            <a:ext cx="2031225" cy="102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://www.statisticshowto.com/wp-content/uploads/2015/11/normalize-data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17" y="4585706"/>
            <a:ext cx="2956624" cy="108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7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00324" y="0"/>
            <a:ext cx="7973123" cy="833494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How </a:t>
            </a:r>
            <a:r>
              <a:rPr lang="en-US" sz="4000" b="1" dirty="0">
                <a:solidFill>
                  <a:srgbClr val="FF0000"/>
                </a:solidFill>
              </a:rPr>
              <a:t>to Normalize </a:t>
            </a:r>
            <a:r>
              <a:rPr lang="en-US" sz="4000" b="1" dirty="0" smtClean="0">
                <a:solidFill>
                  <a:srgbClr val="FF0000"/>
                </a:solidFill>
              </a:rPr>
              <a:t>Data?</a:t>
            </a: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08180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dirty="0">
                <a:solidFill>
                  <a:srgbClr val="FF0000"/>
                </a:solidFill>
                <a:latin typeface="+mj-lt"/>
              </a:rPr>
              <a:t>https://www.youtube.com/watch?v=7DQMAXaiXmk&amp;gl=SG&amp;hl=en-GB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87" y="712412"/>
            <a:ext cx="6101895" cy="4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" y="164387"/>
            <a:ext cx="9143999" cy="83349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Example 1: </a:t>
            </a:r>
            <a:r>
              <a:rPr lang="en-SG" sz="3600" b="1" dirty="0" smtClean="0">
                <a:solidFill>
                  <a:srgbClr val="FF0000"/>
                </a:solidFill>
              </a:rPr>
              <a:t>Fictional </a:t>
            </a:r>
            <a:r>
              <a:rPr lang="en-SG" sz="3600" b="1" dirty="0">
                <a:solidFill>
                  <a:srgbClr val="FF0000"/>
                </a:solidFill>
              </a:rPr>
              <a:t>Sale of </a:t>
            </a:r>
            <a:r>
              <a:rPr lang="en-SG" sz="3600" b="1" dirty="0" smtClean="0">
                <a:solidFill>
                  <a:srgbClr val="FF0000"/>
                </a:solidFill>
              </a:rPr>
              <a:t>an </a:t>
            </a:r>
            <a:r>
              <a:rPr lang="en-SG" sz="3600" b="1" dirty="0">
                <a:solidFill>
                  <a:srgbClr val="FF0000"/>
                </a:solidFill>
              </a:rPr>
              <a:t>Ice-cream Shop</a:t>
            </a: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6676" y="4480750"/>
            <a:ext cx="59173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+mj-lt"/>
              </a:rPr>
              <a:t>Want to find answer to the question: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What is the relationship of sale vs temperature?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Due to difference in magnitude, temperature appears to be a straight line</a:t>
            </a:r>
            <a:endParaRPr lang="en-SG" sz="24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62201"/>
              </p:ext>
            </p:extLst>
          </p:nvPr>
        </p:nvGraphicFramePr>
        <p:xfrm>
          <a:off x="232669" y="1308389"/>
          <a:ext cx="2665143" cy="5052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381">
                  <a:extLst>
                    <a:ext uri="{9D8B030D-6E8A-4147-A177-3AD203B41FA5}">
                      <a16:colId xmlns:a16="http://schemas.microsoft.com/office/drawing/2014/main" val="4172648376"/>
                    </a:ext>
                  </a:extLst>
                </a:gridCol>
                <a:gridCol w="888381">
                  <a:extLst>
                    <a:ext uri="{9D8B030D-6E8A-4147-A177-3AD203B41FA5}">
                      <a16:colId xmlns:a16="http://schemas.microsoft.com/office/drawing/2014/main" val="3319668100"/>
                    </a:ext>
                  </a:extLst>
                </a:gridCol>
                <a:gridCol w="888381">
                  <a:extLst>
                    <a:ext uri="{9D8B030D-6E8A-4147-A177-3AD203B41FA5}">
                      <a16:colId xmlns:a16="http://schemas.microsoft.com/office/drawing/2014/main" val="2255591493"/>
                    </a:ext>
                  </a:extLst>
                </a:gridCol>
              </a:tblGrid>
              <a:tr h="2436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Day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Sale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Temp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679076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1000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2535059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7731893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1800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7190706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2500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5011906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9294635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9944540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1050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25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9338225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1100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27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4500777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8953076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2600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1575073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1500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2007896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1800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0277482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13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7600786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14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28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585197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1800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507102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16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2500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9279446"/>
                  </a:ext>
                </a:extLst>
              </a:tr>
              <a:tr h="195148"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1700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28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549086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183206"/>
              </p:ext>
            </p:extLst>
          </p:nvPr>
        </p:nvGraphicFramePr>
        <p:xfrm>
          <a:off x="3328709" y="997881"/>
          <a:ext cx="5062654" cy="364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773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83349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SG" sz="4000" b="1" dirty="0" smtClean="0">
                <a:solidFill>
                  <a:srgbClr val="FF0000"/>
                </a:solidFill>
              </a:rPr>
              <a:t>Rescaling </a:t>
            </a:r>
            <a:r>
              <a:rPr lang="en-SG" sz="4000" b="1" dirty="0">
                <a:solidFill>
                  <a:srgbClr val="FF0000"/>
                </a:solidFill>
              </a:rPr>
              <a:t>the data</a:t>
            </a:r>
            <a:br>
              <a:rPr lang="en-SG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183" y="5205444"/>
            <a:ext cx="8022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+mj-lt"/>
              </a:rPr>
              <a:t>Rescale the sale and the temperature data by the scaling formulae to scale both data to 0 to 1. </a:t>
            </a:r>
            <a:endParaRPr lang="en-SG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" y="1286672"/>
            <a:ext cx="8374567" cy="2285457"/>
          </a:xfrm>
          <a:prstGeom prst="rect">
            <a:avLst/>
          </a:prstGeom>
        </p:spPr>
      </p:pic>
      <p:pic>
        <p:nvPicPr>
          <p:cNvPr id="13" name="Picture 16" descr="http://www.statisticshowto.com/wp-content/uploads/2015/11/normalize-dat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02" y="3867759"/>
            <a:ext cx="2956624" cy="108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83349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/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SG" sz="4000" b="1" dirty="0" smtClean="0">
                <a:solidFill>
                  <a:srgbClr val="FF0000"/>
                </a:solidFill>
              </a:rPr>
              <a:t>Rescaling </a:t>
            </a:r>
            <a:r>
              <a:rPr lang="en-SG" sz="4000" b="1" dirty="0">
                <a:solidFill>
                  <a:srgbClr val="FF0000"/>
                </a:solidFill>
              </a:rPr>
              <a:t>the data</a:t>
            </a:r>
            <a:br>
              <a:rPr lang="en-SG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/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65869" y="4394960"/>
            <a:ext cx="52204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y applying scaling, we are able to see the relationship between sale and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The two attributes are positively correlated (i.e. when temperature goes up, sale also goes up)</a:t>
            </a:r>
            <a:endParaRPr lang="en-SG" sz="2000" dirty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9919" y="940706"/>
          <a:ext cx="3585949" cy="485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026">
                  <a:extLst>
                    <a:ext uri="{9D8B030D-6E8A-4147-A177-3AD203B41FA5}">
                      <a16:colId xmlns:a16="http://schemas.microsoft.com/office/drawing/2014/main" val="1805529797"/>
                    </a:ext>
                  </a:extLst>
                </a:gridCol>
                <a:gridCol w="571420">
                  <a:extLst>
                    <a:ext uri="{9D8B030D-6E8A-4147-A177-3AD203B41FA5}">
                      <a16:colId xmlns:a16="http://schemas.microsoft.com/office/drawing/2014/main" val="81920734"/>
                    </a:ext>
                  </a:extLst>
                </a:gridCol>
                <a:gridCol w="618066">
                  <a:extLst>
                    <a:ext uri="{9D8B030D-6E8A-4147-A177-3AD203B41FA5}">
                      <a16:colId xmlns:a16="http://schemas.microsoft.com/office/drawing/2014/main" val="4113829950"/>
                    </a:ext>
                  </a:extLst>
                </a:gridCol>
                <a:gridCol w="688036">
                  <a:extLst>
                    <a:ext uri="{9D8B030D-6E8A-4147-A177-3AD203B41FA5}">
                      <a16:colId xmlns:a16="http://schemas.microsoft.com/office/drawing/2014/main" val="3312701121"/>
                    </a:ext>
                  </a:extLst>
                </a:gridCol>
                <a:gridCol w="1244401">
                  <a:extLst>
                    <a:ext uri="{9D8B030D-6E8A-4147-A177-3AD203B41FA5}">
                      <a16:colId xmlns:a16="http://schemas.microsoft.com/office/drawing/2014/main" val="4081612053"/>
                    </a:ext>
                  </a:extLst>
                </a:gridCol>
              </a:tblGrid>
              <a:tr h="25563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Day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 dirty="0">
                          <a:effectLst/>
                        </a:rPr>
                        <a:t>Sale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Temp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 dirty="0">
                          <a:effectLst/>
                        </a:rPr>
                        <a:t>N Sale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u="none" strike="noStrike">
                          <a:effectLst/>
                        </a:rPr>
                        <a:t>N Temp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3266438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1000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0.142857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8053735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1200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0.125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0.428571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3222909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1800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30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0.714286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2266773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2500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31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0.9375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0.857143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2221323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1700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0.4375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0.428571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1007326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1700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0.4375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0.285714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219678"/>
                  </a:ext>
                </a:extLst>
              </a:tr>
              <a:tr h="504773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1050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0.03125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1124436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1100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0.0625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0.285714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0404550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1700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31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0.4375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0.857143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6998583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2600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046839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1500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0.3125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0.285714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3037349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1800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0.142857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896398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1000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0.142857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5294588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1200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0.125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0.428571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7551303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1800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30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0.714286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1338782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2500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31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0.9375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0.857143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0840376"/>
                  </a:ext>
                </a:extLst>
              </a:tr>
              <a:tr h="255631"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1700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28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>
                          <a:effectLst/>
                        </a:rPr>
                        <a:t>0.4375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600" u="none" strike="noStrike" dirty="0">
                          <a:effectLst/>
                        </a:rPr>
                        <a:t>0.428571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570718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3902926" y="845383"/>
          <a:ext cx="4817328" cy="3549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629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83349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Example </a:t>
            </a:r>
            <a:r>
              <a:rPr lang="en-US" sz="3600" b="1" dirty="0">
                <a:solidFill>
                  <a:srgbClr val="FF0000"/>
                </a:solidFill>
              </a:rPr>
              <a:t>2</a:t>
            </a:r>
            <a:r>
              <a:rPr lang="en-US" sz="3600" b="1" dirty="0" smtClean="0">
                <a:solidFill>
                  <a:srgbClr val="FF0000"/>
                </a:solidFill>
              </a:rPr>
              <a:t>: </a:t>
            </a:r>
            <a:r>
              <a:rPr lang="en-SG" sz="3600" b="1" dirty="0" smtClean="0">
                <a:solidFill>
                  <a:srgbClr val="FF0000"/>
                </a:solidFill>
              </a:rPr>
              <a:t>Indoor Location Detection </a:t>
            </a:r>
            <a:r>
              <a:rPr lang="en-SG" sz="3600" b="1" dirty="0">
                <a:solidFill>
                  <a:srgbClr val="FF0000"/>
                </a:solidFill>
              </a:rPr>
              <a:t/>
            </a:r>
            <a:br>
              <a:rPr lang="en-SG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66" y="38344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21547" y="1376856"/>
            <a:ext cx="4270205" cy="4087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Each room was scanned by a mobile app.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Different locations with different AP (Access Point) would have different power.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Different mobile phone would have different gain.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The power value obtained cannot be compared with different AP and different mobile phone.</a:t>
            </a:r>
          </a:p>
          <a:p>
            <a:pPr algn="just"/>
            <a:endParaRPr lang="ko-KR" altLang="en-US" sz="2400" dirty="0">
              <a:latin typeface="+mj-lt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2" y="1156138"/>
            <a:ext cx="4558908" cy="430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3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8407</TotalTime>
  <Words>1183</Words>
  <Application>Microsoft Office PowerPoint</Application>
  <PresentationFormat>On-screen Show (4:3)</PresentationFormat>
  <Paragraphs>323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Office Theme</vt:lpstr>
      <vt:lpstr>PowerPoint Presentation</vt:lpstr>
      <vt:lpstr>  Normalization    </vt:lpstr>
      <vt:lpstr>Normalization Transformation </vt:lpstr>
      <vt:lpstr>Normalization Transformation </vt:lpstr>
      <vt:lpstr> How to Normalize Data?  </vt:lpstr>
      <vt:lpstr> Example 1: Fictional Sale of an Ice-cream Shop  </vt:lpstr>
      <vt:lpstr>  Rescaling the data   </vt:lpstr>
      <vt:lpstr>  Rescaling the data   </vt:lpstr>
      <vt:lpstr>  Example 2: Indoor Location Detection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RemoteEye System Diagram</vt:lpstr>
      <vt:lpstr>RemoteEye Hardware  Implementation</vt:lpstr>
      <vt:lpstr>RemoteEye Test run Setup in EN15-7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SeahBP</dc:creator>
  <cp:lastModifiedBy>Teo Kok Keong</cp:lastModifiedBy>
  <cp:revision>678</cp:revision>
  <cp:lastPrinted>2018-10-13T07:30:05Z</cp:lastPrinted>
  <dcterms:created xsi:type="dcterms:W3CDTF">2010-04-03T08:18:20Z</dcterms:created>
  <dcterms:modified xsi:type="dcterms:W3CDTF">2018-10-13T07:34:21Z</dcterms:modified>
</cp:coreProperties>
</file>