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71" r:id="rId2"/>
    <p:sldId id="344" r:id="rId3"/>
    <p:sldId id="362" r:id="rId4"/>
    <p:sldId id="363" r:id="rId5"/>
    <p:sldId id="314" r:id="rId6"/>
    <p:sldId id="316" r:id="rId7"/>
    <p:sldId id="318" r:id="rId8"/>
    <p:sldId id="317" r:id="rId9"/>
    <p:sldId id="326" r:id="rId10"/>
    <p:sldId id="327" r:id="rId11"/>
    <p:sldId id="328" r:id="rId12"/>
    <p:sldId id="319" r:id="rId13"/>
    <p:sldId id="315" r:id="rId14"/>
    <p:sldId id="321" r:id="rId15"/>
    <p:sldId id="322" r:id="rId16"/>
    <p:sldId id="323" r:id="rId17"/>
    <p:sldId id="325" r:id="rId18"/>
    <p:sldId id="336" r:id="rId19"/>
    <p:sldId id="329" r:id="rId20"/>
    <p:sldId id="333" r:id="rId21"/>
    <p:sldId id="330" r:id="rId22"/>
    <p:sldId id="331" r:id="rId23"/>
    <p:sldId id="332" r:id="rId24"/>
    <p:sldId id="334" r:id="rId25"/>
    <p:sldId id="335" r:id="rId26"/>
    <p:sldId id="324" r:id="rId27"/>
    <p:sldId id="374" r:id="rId28"/>
    <p:sldId id="375" r:id="rId29"/>
    <p:sldId id="349" r:id="rId30"/>
    <p:sldId id="351" r:id="rId31"/>
    <p:sldId id="350" r:id="rId32"/>
    <p:sldId id="373" r:id="rId33"/>
    <p:sldId id="369" r:id="rId34"/>
    <p:sldId id="370" r:id="rId3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o Kok Keong" initials="TKK" lastIdx="1" clrIdx="0">
    <p:extLst>
      <p:ext uri="{19B8F6BF-5375-455C-9EA6-DF929625EA0E}">
        <p15:presenceInfo xmlns:p15="http://schemas.microsoft.com/office/powerpoint/2012/main" userId="S-1-5-21-69290438-237730288-637696952-215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1BA48-74F4-4F25-91BD-FFBCCF1DAB51}" type="datetimeFigureOut">
              <a:rPr lang="en-SG" smtClean="0"/>
              <a:t>12/12/2018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EFD3-C27D-4D4B-8CFF-594C535E209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2815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709A7-A06C-4908-A205-C554C602544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22143-5D46-4154-AB00-66E51D8F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41325" y="723900"/>
            <a:ext cx="6432550" cy="36195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A676EE-8CDE-4095-9A49-5FD08B950E8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9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8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9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7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65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https://www.kaggle.com/joniarroba/noshowappointments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9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https://www.kaggle.com/joniarroba/noshowappointments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70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https://www.kaggle.com/joniarroba/noshowappointments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4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1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2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2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2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78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https://machinelearningmastery.com/binary-classification-tutorial-with-the-keras-deep-learning-library/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22143-5D46-4154-AB00-66E51D8F7A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98B6-15B3-4AF1-BBBC-637EE25AF9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53D8-6CE9-4C91-8D2A-BE14B3CD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8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98B6-15B3-4AF1-BBBC-637EE25AF9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53D8-6CE9-4C91-8D2A-BE14B3CD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98B6-15B3-4AF1-BBBC-637EE25AF9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53D8-6CE9-4C91-8D2A-BE14B3CD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8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31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8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058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8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838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98B6-15B3-4AF1-BBBC-637EE25AF9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53D8-6CE9-4C91-8D2A-BE14B3CD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98B6-15B3-4AF1-BBBC-637EE25AF9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53D8-6CE9-4C91-8D2A-BE14B3CD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98B6-15B3-4AF1-BBBC-637EE25AF9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53D8-6CE9-4C91-8D2A-BE14B3CD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9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98B6-15B3-4AF1-BBBC-637EE25AF9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53D8-6CE9-4C91-8D2A-BE14B3CD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98B6-15B3-4AF1-BBBC-637EE25AF9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53D8-6CE9-4C91-8D2A-BE14B3CD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98B6-15B3-4AF1-BBBC-637EE25AF9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53D8-6CE9-4C91-8D2A-BE14B3CD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4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98B6-15B3-4AF1-BBBC-637EE25AF9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53D8-6CE9-4C91-8D2A-BE14B3CD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98B6-15B3-4AF1-BBBC-637EE25AF9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53D8-6CE9-4C91-8D2A-BE14B3CD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98B6-15B3-4AF1-BBBC-637EE25AF9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53D8-6CE9-4C91-8D2A-BE14B3CDB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5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22" y="1433882"/>
            <a:ext cx="4230152" cy="2997767"/>
          </a:xfrm>
          <a:prstGeom prst="rect">
            <a:avLst/>
          </a:prstGeom>
        </p:spPr>
      </p:pic>
      <p:pic>
        <p:nvPicPr>
          <p:cNvPr id="51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75" y="6292851"/>
            <a:ext cx="2584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030"/>
          <p:cNvSpPr>
            <a:spLocks noChangeArrowheads="1"/>
          </p:cNvSpPr>
          <p:nvPr/>
        </p:nvSpPr>
        <p:spPr bwMode="auto">
          <a:xfrm>
            <a:off x="1608083" y="493986"/>
            <a:ext cx="9144000" cy="558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SG" altLang="en-US" sz="4800" b="1" dirty="0">
                <a:solidFill>
                  <a:srgbClr val="EF0C1D"/>
                </a:solidFill>
                <a:latin typeface="Arial" charset="0"/>
                <a:cs typeface="Arial" charset="0"/>
              </a:rPr>
              <a:t>Engineering Analytics &amp; Machine Learning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SG" altLang="en-US" sz="4800" b="1" dirty="0">
                <a:solidFill>
                  <a:srgbClr val="EF0C1D"/>
                </a:solidFill>
                <a:latin typeface="Arial" charset="0"/>
                <a:cs typeface="Arial" charset="0"/>
              </a:rPr>
              <a:t> (ECSE202)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5400" b="1" dirty="0" smtClean="0">
                <a:solidFill>
                  <a:srgbClr val="EF0C1D"/>
                </a:solidFill>
              </a:rPr>
              <a:t>Seminar 7</a:t>
            </a:r>
            <a:endParaRPr lang="en-US" altLang="en-US" sz="5400" b="1" dirty="0">
              <a:solidFill>
                <a:srgbClr val="EF0C1D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6000" b="1" dirty="0">
              <a:solidFill>
                <a:srgbClr val="EF0C1D"/>
              </a:solidFill>
            </a:endParaRPr>
          </a:p>
          <a:p>
            <a:pPr lvl="0">
              <a:spcBef>
                <a:spcPct val="0"/>
              </a:spcBef>
              <a:buNone/>
              <a:defRPr/>
            </a:pPr>
            <a:r>
              <a:rPr lang="en-US" altLang="en-US" sz="6000" b="1" dirty="0" smtClean="0">
                <a:solidFill>
                  <a:srgbClr val="339933"/>
                </a:solidFill>
              </a:rPr>
              <a:t>Artificial Neural Network</a:t>
            </a:r>
            <a:endParaRPr lang="en-US" altLang="en-US" sz="6000" b="1" dirty="0">
              <a:solidFill>
                <a:srgbClr val="339933"/>
              </a:solidFill>
            </a:endParaRPr>
          </a:p>
        </p:txBody>
      </p:sp>
      <p:sp>
        <p:nvSpPr>
          <p:cNvPr id="5126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5032375" y="635000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56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5613">
              <a:spcBef>
                <a:spcPct val="200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56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56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fld id="{7F26BCBA-EF85-4B41-A6DB-6B2E4D965B65}" type="slidenum">
              <a:rPr lang="en-US" altLang="en-US" sz="1200">
                <a:solidFill>
                  <a:srgbClr val="A0A0A0"/>
                </a:solidFill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</a:t>
            </a:fld>
            <a:endParaRPr lang="en-US" altLang="en-US" sz="1200">
              <a:solidFill>
                <a:srgbClr val="A0A0A0"/>
              </a:solidFill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4988" y="6253163"/>
            <a:ext cx="524351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148">
              <a:defRPr/>
            </a:pPr>
            <a:r>
              <a:rPr lang="en-US" sz="1050" dirty="0">
                <a:solidFill>
                  <a:srgbClr val="FF0000"/>
                </a:solidFill>
                <a:latin typeface="Calibri"/>
                <a:cs typeface="Arial" charset="0"/>
              </a:rPr>
              <a:t> AY2018/2019 OCT SEMESTER</a:t>
            </a:r>
            <a:endParaRPr lang="en-US" sz="1050" dirty="0">
              <a:solidFill>
                <a:srgbClr val="FF0000"/>
              </a:solidFill>
              <a:latin typeface="Calibri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7316" y="712619"/>
            <a:ext cx="5062326" cy="884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Activation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099086" y="1980367"/>
            <a:ext cx="1333330" cy="884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err="1" smtClean="0">
                <a:solidFill>
                  <a:schemeClr val="tx1"/>
                </a:solidFill>
              </a:rPr>
              <a:t>tanh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4815988" y="1890720"/>
            <a:ext cx="6264390" cy="3934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</a:rPr>
              <a:t>Squashes number to range from 0 to 1</a:t>
            </a:r>
            <a:endParaRPr lang="en-US" sz="29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</a:rPr>
              <a:t>Zero </a:t>
            </a:r>
            <a:r>
              <a:rPr lang="en-US" sz="2900" dirty="0" err="1" smtClean="0">
                <a:solidFill>
                  <a:schemeClr val="tx1"/>
                </a:solidFill>
              </a:rPr>
              <a:t>centred</a:t>
            </a:r>
            <a:endParaRPr lang="en-US" sz="2900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rgbClr val="FF0000"/>
                </a:solidFill>
              </a:rPr>
              <a:t>Issues: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FF0000"/>
                </a:solidFill>
              </a:rPr>
              <a:t>Saturated Neuron “kill” the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46" y="2681075"/>
            <a:ext cx="3119134" cy="2101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20" y="4782738"/>
            <a:ext cx="2554663" cy="7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7316" y="712619"/>
            <a:ext cx="5062326" cy="884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Activation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098862" y="1675567"/>
            <a:ext cx="1333330" cy="884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err="1" smtClean="0">
                <a:solidFill>
                  <a:schemeClr val="tx1"/>
                </a:solidFill>
              </a:rPr>
              <a:t>Relu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4815988" y="1890720"/>
            <a:ext cx="6264390" cy="3934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</a:rPr>
              <a:t>Does not saturate</a:t>
            </a:r>
            <a:endParaRPr lang="en-US" sz="29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</a:rPr>
              <a:t>Computationally efficient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</a:rPr>
              <a:t>Converges much faster than sigmoid/</a:t>
            </a:r>
            <a:r>
              <a:rPr lang="en-US" sz="2900" dirty="0" err="1" smtClean="0">
                <a:solidFill>
                  <a:schemeClr val="tx1"/>
                </a:solidFill>
              </a:rPr>
              <a:t>tanh</a:t>
            </a:r>
            <a:endParaRPr lang="en-US" sz="2900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rgbClr val="FF0000"/>
                </a:solidFill>
              </a:rPr>
              <a:t>Issues</a:t>
            </a:r>
            <a:r>
              <a:rPr lang="en-US" sz="2900" dirty="0" smtClean="0">
                <a:solidFill>
                  <a:schemeClr val="tx1"/>
                </a:solidFill>
              </a:rPr>
              <a:t>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FF0000"/>
                </a:solidFill>
              </a:rPr>
              <a:t>Not zero </a:t>
            </a:r>
            <a:r>
              <a:rPr lang="en-US" sz="2500" dirty="0" err="1" smtClean="0">
                <a:solidFill>
                  <a:srgbClr val="FF0000"/>
                </a:solidFill>
              </a:rPr>
              <a:t>centred</a:t>
            </a:r>
            <a:endParaRPr lang="en-US" sz="2500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42" y="2488610"/>
            <a:ext cx="3406552" cy="2276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231" y="4903694"/>
            <a:ext cx="2204592" cy="6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9695" y="489444"/>
            <a:ext cx="7658580" cy="884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Fully Connected Multiple  Layer Perceptron Network (MLP)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68" y="1613043"/>
            <a:ext cx="8400234" cy="41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98868" y="6037294"/>
            <a:ext cx="8597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://hackernoon.com/training-an-architectural-classifier-iii-84dd5f3cf51c</a:t>
            </a:r>
          </a:p>
        </p:txBody>
      </p:sp>
    </p:spTree>
    <p:extLst>
      <p:ext uri="{BB962C8B-B14F-4D97-AF65-F5344CB8AC3E}">
        <p14:creationId xmlns:p14="http://schemas.microsoft.com/office/powerpoint/2010/main" val="17029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477047" y="196516"/>
            <a:ext cx="7045752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Multi-Layer Perceptron(MLP)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neural network one hidden la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70" y="1083834"/>
            <a:ext cx="6544010" cy="361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0050" y="4791006"/>
            <a:ext cx="6085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Image Source: https</a:t>
            </a:r>
            <a:r>
              <a:rPr lang="en-US" sz="1400" dirty="0"/>
              <a:t>://www.researchgate.net/figure/258524366_fig5_Neural-network-with-one-hidden-layer-of-neurons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832652" y="3584378"/>
                <a:ext cx="3263522" cy="1511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652" y="3584378"/>
                <a:ext cx="3263522" cy="1511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7832652" y="1608466"/>
            <a:ext cx="2879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Output of hidden layer: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7832651" y="3216040"/>
            <a:ext cx="2879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Output of output layer: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696017" y="2164836"/>
                <a:ext cx="3653564" cy="859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=∅(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017" y="2164836"/>
                <a:ext cx="3653564" cy="8597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923113" y="436278"/>
            <a:ext cx="6974044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Classification Loss functions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86780" y="2572151"/>
                <a:ext cx="5770619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)+(1−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780" y="2572151"/>
                <a:ext cx="5770619" cy="11308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644869" y="2055496"/>
            <a:ext cx="9191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Cross entropy loss function with sigmoid as output activation function: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66193" y="3647983"/>
            <a:ext cx="9191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Where t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is the target vector where it is either 1 or 0 and </a:t>
            </a:r>
            <a:r>
              <a:rPr lang="en-US" sz="2400" dirty="0" err="1" smtClean="0"/>
              <a:t>yi</a:t>
            </a:r>
            <a:r>
              <a:rPr lang="en-US" sz="2400" dirty="0" smtClean="0"/>
              <a:t> is the output vector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17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351473" y="335065"/>
            <a:ext cx="6974044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Regression Loss functions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7780" y="1815303"/>
            <a:ext cx="9191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loss function when the task is to predict real value such as measurement of houses or blood pressure: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096812" y="5124746"/>
            <a:ext cx="7483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Where ti is the target vector and y is the output vector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72275" y="2972982"/>
                <a:ext cx="2442335" cy="594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32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75" y="2972982"/>
                <a:ext cx="2442335" cy="594650"/>
              </a:xfrm>
              <a:prstGeom prst="rect">
                <a:avLst/>
              </a:prstGeom>
              <a:blipFill rotWithShape="0">
                <a:blip r:embed="rId3"/>
                <a:stretch>
                  <a:fillRect l="-6500" t="-11340" b="-3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77184" y="4203414"/>
                <a:ext cx="2735108" cy="673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dirty="0"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/>
                          <m:sup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2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84" y="4203414"/>
                <a:ext cx="2735108" cy="673005"/>
              </a:xfrm>
              <a:prstGeom prst="rect">
                <a:avLst/>
              </a:prstGeom>
              <a:blipFill rotWithShape="0">
                <a:blip r:embed="rId4"/>
                <a:stretch>
                  <a:fillRect l="-5568" t="-3636" b="-2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719201" y="3039474"/>
            <a:ext cx="2406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L1 Norm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666649" y="4271445"/>
            <a:ext cx="2406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L2 Norm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3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3072662" y="279792"/>
            <a:ext cx="5841345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Gradient Descent (GD)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346" y="5423338"/>
            <a:ext cx="4966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</a:t>
            </a:r>
            <a:r>
              <a:rPr lang="en-US" sz="1400" dirty="0" smtClean="0"/>
              <a:t>: https</a:t>
            </a:r>
            <a:r>
              <a:rPr lang="en-US" sz="1400" dirty="0"/>
              <a:t>://www.quora.com/Whats-the-difference-between-gradient-descent-and-stochastic-gradient-descent</a:t>
            </a:r>
          </a:p>
        </p:txBody>
      </p:sp>
      <p:pic>
        <p:nvPicPr>
          <p:cNvPr id="2054" name="Picture 6" descr="Image result for stochastic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2" y="1394825"/>
            <a:ext cx="6837486" cy="37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254588" y="2825655"/>
                <a:ext cx="2412455" cy="1033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88" y="2825655"/>
                <a:ext cx="2412455" cy="10331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333668" y="4850098"/>
                <a:ext cx="40309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is the learning rate 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668" y="4850098"/>
                <a:ext cx="403093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33668" y="3962993"/>
                <a:ext cx="2477666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668" y="3962993"/>
                <a:ext cx="2477666" cy="5579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89415" y="1834380"/>
                <a:ext cx="474892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𝑇𝑎𝑟𝑔𝑒𝑡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𝐴𝑐𝑡𝑢𝑎𝑙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415" y="1834380"/>
                <a:ext cx="4748929" cy="9885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5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1961657" y="437867"/>
            <a:ext cx="8626587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Stochastic Gradient Descent (SGD)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2871" y="1943413"/>
            <a:ext cx="97363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GD is too computation expensive for the entire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SGD instead the entire training set is divide into mini-batch and weights are update in each mini-batch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name stochastic as the gradient is estimated by each sample (mini-batch) rather the entire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 smtClean="0"/>
              <a:t>SGD had shown to almost </a:t>
            </a:r>
            <a:r>
              <a:rPr lang="en-SG" sz="2400" dirty="0"/>
              <a:t>surely converges to the global cost minimum if the cost function is convex (or </a:t>
            </a:r>
            <a:r>
              <a:rPr lang="en-SG" sz="2400" dirty="0" smtClean="0"/>
              <a:t>pseudo-convex).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61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/>
          <p:cNvSpPr txBox="1">
            <a:spLocks/>
          </p:cNvSpPr>
          <p:nvPr/>
        </p:nvSpPr>
        <p:spPr>
          <a:xfrm>
            <a:off x="3252737" y="448596"/>
            <a:ext cx="4218060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err="1" smtClean="0">
                <a:solidFill>
                  <a:srgbClr val="FF0000"/>
                </a:solidFill>
              </a:rPr>
              <a:t>Backpropagation</a:t>
            </a:r>
            <a:r>
              <a:rPr lang="en-US" altLang="zh-CN" sz="4000" dirty="0" smtClean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27287" y="5510297"/>
            <a:ext cx="4428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Source: https</a:t>
            </a:r>
            <a:r>
              <a:rPr lang="en-US" sz="1600" dirty="0"/>
              <a:t>://brilliant.org/wiki/backpropagation/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7287" y="1816530"/>
            <a:ext cx="3879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err="1">
                <a:solidFill>
                  <a:srgbClr val="161616"/>
                </a:solidFill>
                <a:latin typeface="Helvetica Neue"/>
              </a:rPr>
              <a:t>Backpropagation</a:t>
            </a:r>
            <a:r>
              <a:rPr lang="en-SG" dirty="0">
                <a:solidFill>
                  <a:srgbClr val="161616"/>
                </a:solidFill>
                <a:latin typeface="Helvetica Neue"/>
              </a:rPr>
              <a:t> was invented in the 1970s as a general optimization method for performing automatic differentiation of complex nested functions. However, it wasn't until 1986, with the publishing of a paper by </a:t>
            </a:r>
            <a:r>
              <a:rPr lang="en-SG" dirty="0" err="1">
                <a:solidFill>
                  <a:srgbClr val="161616"/>
                </a:solidFill>
                <a:latin typeface="Helvetica Neue"/>
              </a:rPr>
              <a:t>Rumelhart</a:t>
            </a:r>
            <a:r>
              <a:rPr lang="en-SG" dirty="0">
                <a:solidFill>
                  <a:srgbClr val="161616"/>
                </a:solidFill>
                <a:latin typeface="Helvetica Neue"/>
              </a:rPr>
              <a:t>, Hinton, and Williams, titled "Learning Representations by Back-Propagating Errors," that the importance of the algorithm was appreciated by the machine learning community at large.</a:t>
            </a:r>
            <a:endParaRPr lang="en-US" dirty="0"/>
          </a:p>
        </p:txBody>
      </p:sp>
      <p:pic>
        <p:nvPicPr>
          <p:cNvPr id="23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6" y="2266918"/>
            <a:ext cx="6510005" cy="324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48236" y="1837764"/>
            <a:ext cx="6472976" cy="429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Signal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448237" y="5546155"/>
            <a:ext cx="6462736" cy="444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Signal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45165" y="1416420"/>
            <a:ext cx="1421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Feedfoward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2945165" y="6035617"/>
            <a:ext cx="1938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Backpropagation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29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1303961" y="318102"/>
            <a:ext cx="8626587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Simple Example of 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Backpropagation</a:t>
            </a:r>
            <a:r>
              <a:rPr lang="en-US" altLang="zh-CN" sz="4000" dirty="0" smtClean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600151" y="6048298"/>
                <a:ext cx="34144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desired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1" y="6048298"/>
                <a:ext cx="341447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0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2716306" y="3426814"/>
                <a:ext cx="6096000" cy="23255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2∗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2∗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306" y="3426814"/>
                <a:ext cx="6096000" cy="23255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600151" y="1601037"/>
            <a:ext cx="4934015" cy="1417631"/>
            <a:chOff x="3600151" y="1601037"/>
            <a:chExt cx="4934015" cy="1417631"/>
          </a:xfrm>
        </p:grpSpPr>
        <p:sp>
          <p:nvSpPr>
            <p:cNvPr id="6" name="Flowchart: Connector 5"/>
            <p:cNvSpPr/>
            <p:nvPr/>
          </p:nvSpPr>
          <p:spPr>
            <a:xfrm>
              <a:off x="4949484" y="1803024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+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6" idx="2"/>
            </p:cNvCxnSpPr>
            <p:nvPr/>
          </p:nvCxnSpPr>
          <p:spPr>
            <a:xfrm>
              <a:off x="4105051" y="2031624"/>
              <a:ext cx="84443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6" idx="4"/>
            </p:cNvCxnSpPr>
            <p:nvPr/>
          </p:nvCxnSpPr>
          <p:spPr>
            <a:xfrm flipV="1">
              <a:off x="3964855" y="2260224"/>
              <a:ext cx="1213229" cy="554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lowchart: Connector 16"/>
            <p:cNvSpPr/>
            <p:nvPr/>
          </p:nvSpPr>
          <p:spPr>
            <a:xfrm>
              <a:off x="7144531" y="1828383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7601731" y="2026034"/>
              <a:ext cx="648656" cy="134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385086" y="2052897"/>
              <a:ext cx="1759445" cy="11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781288" y="1822804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X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00151" y="2649336"/>
              <a:ext cx="4935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y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66607" y="1618358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z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01242" y="1601037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w1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48847" y="2629860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w2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38319" y="1618714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w3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38319" y="1618358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w3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33476" y="1660446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q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3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7978" y="736600"/>
            <a:ext cx="9144000" cy="5070823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Objective of AI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672919" y="5219900"/>
                <a:ext cx="320406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learning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rate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919" y="5219900"/>
                <a:ext cx="320406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714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534618" y="3991338"/>
                <a:ext cx="2458221" cy="898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618" y="3991338"/>
                <a:ext cx="2458221" cy="8988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3935672" y="3452299"/>
            <a:ext cx="4030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Objective is to find:</a:t>
            </a:r>
            <a:endParaRPr lang="en-US" dirty="0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1637845" y="456749"/>
            <a:ext cx="8626587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Simple Example of 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Backpropagation</a:t>
            </a:r>
            <a:r>
              <a:rPr lang="en-US" altLang="zh-CN" sz="4000" dirty="0" smtClean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600151" y="1601037"/>
            <a:ext cx="4934015" cy="1417631"/>
            <a:chOff x="3600151" y="1601037"/>
            <a:chExt cx="4934015" cy="1417631"/>
          </a:xfrm>
        </p:grpSpPr>
        <p:sp>
          <p:nvSpPr>
            <p:cNvPr id="23" name="Flowchart: Connector 22"/>
            <p:cNvSpPr/>
            <p:nvPr/>
          </p:nvSpPr>
          <p:spPr>
            <a:xfrm>
              <a:off x="4949484" y="1803024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+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3" idx="2"/>
            </p:cNvCxnSpPr>
            <p:nvPr/>
          </p:nvCxnSpPr>
          <p:spPr>
            <a:xfrm>
              <a:off x="4105051" y="2031624"/>
              <a:ext cx="84443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3" idx="4"/>
            </p:cNvCxnSpPr>
            <p:nvPr/>
          </p:nvCxnSpPr>
          <p:spPr>
            <a:xfrm flipV="1">
              <a:off x="3964855" y="2260224"/>
              <a:ext cx="1213229" cy="554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lowchart: Connector 28"/>
            <p:cNvSpPr/>
            <p:nvPr/>
          </p:nvSpPr>
          <p:spPr>
            <a:xfrm>
              <a:off x="7144531" y="1828383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7601731" y="2026034"/>
              <a:ext cx="648656" cy="134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385086" y="2052897"/>
              <a:ext cx="1759445" cy="11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781288" y="1822804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X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0151" y="2649336"/>
              <a:ext cx="4935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y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66607" y="1618358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z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01242" y="1601037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w1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8847" y="2629860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w2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38319" y="1618714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w3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38319" y="1618358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w3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476" y="1660446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q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7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30648" y="2609957"/>
                <a:ext cx="5615341" cy="4206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)=−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2∗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648" y="2609957"/>
                <a:ext cx="5615341" cy="42062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2"/>
          <p:cNvSpPr txBox="1">
            <a:spLocks/>
          </p:cNvSpPr>
          <p:nvPr/>
        </p:nvSpPr>
        <p:spPr>
          <a:xfrm>
            <a:off x="2077596" y="484356"/>
            <a:ext cx="8626587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Simple Example of 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Backpropagation</a:t>
            </a:r>
            <a:r>
              <a:rPr lang="en-US" altLang="zh-CN" sz="4000" dirty="0" smtClean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27814" y="3421640"/>
            <a:ext cx="125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hain rule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600151" y="1601037"/>
            <a:ext cx="4934015" cy="1417631"/>
            <a:chOff x="3600151" y="1601037"/>
            <a:chExt cx="4934015" cy="1417631"/>
          </a:xfrm>
        </p:grpSpPr>
        <p:sp>
          <p:nvSpPr>
            <p:cNvPr id="23" name="Flowchart: Connector 22"/>
            <p:cNvSpPr/>
            <p:nvPr/>
          </p:nvSpPr>
          <p:spPr>
            <a:xfrm>
              <a:off x="4949484" y="1803024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+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3" idx="2"/>
            </p:cNvCxnSpPr>
            <p:nvPr/>
          </p:nvCxnSpPr>
          <p:spPr>
            <a:xfrm>
              <a:off x="4105051" y="2031624"/>
              <a:ext cx="84443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3" idx="4"/>
            </p:cNvCxnSpPr>
            <p:nvPr/>
          </p:nvCxnSpPr>
          <p:spPr>
            <a:xfrm flipV="1">
              <a:off x="3964855" y="2260224"/>
              <a:ext cx="1213229" cy="554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lowchart: Connector 28"/>
            <p:cNvSpPr/>
            <p:nvPr/>
          </p:nvSpPr>
          <p:spPr>
            <a:xfrm>
              <a:off x="7144531" y="1828383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7601731" y="2026034"/>
              <a:ext cx="648656" cy="134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385086" y="2052897"/>
              <a:ext cx="1759445" cy="11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781288" y="1822804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X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0151" y="2649336"/>
              <a:ext cx="4935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y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66607" y="1618358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z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01242" y="1601037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w1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8847" y="2629860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w2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38319" y="1618714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w3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38319" y="1618358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w3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476" y="1660446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q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7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63134" y="3109712"/>
                <a:ext cx="5378823" cy="3577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)∗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=e*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34" y="3109712"/>
                <a:ext cx="5378823" cy="35774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2"/>
          <p:cNvSpPr txBox="1">
            <a:spLocks/>
          </p:cNvSpPr>
          <p:nvPr/>
        </p:nvSpPr>
        <p:spPr>
          <a:xfrm>
            <a:off x="1739251" y="399649"/>
            <a:ext cx="8626587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Simple Example of 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Backpropagation</a:t>
            </a:r>
            <a:r>
              <a:rPr lang="en-US" altLang="zh-CN" sz="4000" dirty="0" smtClean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18850" y="3510542"/>
            <a:ext cx="125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hain rule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600151" y="1601037"/>
            <a:ext cx="4934015" cy="1417631"/>
            <a:chOff x="3600151" y="1601037"/>
            <a:chExt cx="4934015" cy="1417631"/>
          </a:xfrm>
        </p:grpSpPr>
        <p:sp>
          <p:nvSpPr>
            <p:cNvPr id="23" name="Flowchart: Connector 22"/>
            <p:cNvSpPr/>
            <p:nvPr/>
          </p:nvSpPr>
          <p:spPr>
            <a:xfrm>
              <a:off x="4949484" y="1803024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+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3" idx="2"/>
            </p:cNvCxnSpPr>
            <p:nvPr/>
          </p:nvCxnSpPr>
          <p:spPr>
            <a:xfrm>
              <a:off x="4105051" y="2031624"/>
              <a:ext cx="84443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3" idx="4"/>
            </p:cNvCxnSpPr>
            <p:nvPr/>
          </p:nvCxnSpPr>
          <p:spPr>
            <a:xfrm flipV="1">
              <a:off x="3964855" y="2260224"/>
              <a:ext cx="1213229" cy="554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lowchart: Connector 28"/>
            <p:cNvSpPr/>
            <p:nvPr/>
          </p:nvSpPr>
          <p:spPr>
            <a:xfrm>
              <a:off x="7144531" y="1828383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7601731" y="2026034"/>
              <a:ext cx="648656" cy="134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385086" y="2052897"/>
              <a:ext cx="1759445" cy="11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781288" y="1822804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X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0151" y="2649336"/>
              <a:ext cx="4935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y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66607" y="1618358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z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01242" y="1601037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w1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8847" y="2629860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w2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38319" y="1618714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w3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38319" y="1618358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w3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476" y="1660446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q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6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74293" y="3508608"/>
                <a:ext cx="6096000" cy="285039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293" y="3508608"/>
                <a:ext cx="6096000" cy="28503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2"/>
          <p:cNvSpPr txBox="1">
            <a:spLocks/>
          </p:cNvSpPr>
          <p:nvPr/>
        </p:nvSpPr>
        <p:spPr>
          <a:xfrm>
            <a:off x="1608999" y="448596"/>
            <a:ext cx="8626587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Simple Example of 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Backpropagation</a:t>
            </a:r>
            <a:r>
              <a:rPr lang="en-US" altLang="zh-CN" sz="4000" dirty="0" smtClean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14049" y="3771264"/>
            <a:ext cx="1254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hain rule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600151" y="1601037"/>
            <a:ext cx="4934015" cy="1417631"/>
            <a:chOff x="3600151" y="1601037"/>
            <a:chExt cx="4934015" cy="1417631"/>
          </a:xfrm>
        </p:grpSpPr>
        <p:sp>
          <p:nvSpPr>
            <p:cNvPr id="23" name="Flowchart: Connector 22"/>
            <p:cNvSpPr/>
            <p:nvPr/>
          </p:nvSpPr>
          <p:spPr>
            <a:xfrm>
              <a:off x="4949484" y="1803024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+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3" idx="2"/>
            </p:cNvCxnSpPr>
            <p:nvPr/>
          </p:nvCxnSpPr>
          <p:spPr>
            <a:xfrm>
              <a:off x="4105051" y="2031624"/>
              <a:ext cx="84443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3" idx="4"/>
            </p:cNvCxnSpPr>
            <p:nvPr/>
          </p:nvCxnSpPr>
          <p:spPr>
            <a:xfrm flipV="1">
              <a:off x="3964855" y="2260224"/>
              <a:ext cx="1213229" cy="554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lowchart: Connector 28"/>
            <p:cNvSpPr/>
            <p:nvPr/>
          </p:nvSpPr>
          <p:spPr>
            <a:xfrm>
              <a:off x="7144531" y="1828383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7601731" y="2026034"/>
              <a:ext cx="648656" cy="134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385086" y="2052897"/>
              <a:ext cx="1759445" cy="11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781288" y="1822804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X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00151" y="2649336"/>
              <a:ext cx="4935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y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66607" y="1618358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z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01242" y="1601037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w1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8847" y="2629860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w2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38319" y="1618714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w3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38319" y="1618358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w3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476" y="1660446"/>
              <a:ext cx="5675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b="1" dirty="0" smtClean="0">
                  <a:solidFill>
                    <a:prstClr val="black"/>
                  </a:solidFill>
                </a:rPr>
                <a:t>q</a:t>
              </a:r>
              <a:endParaRPr lang="en-US" b="1" baseline="-25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7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178314" y="1602964"/>
            <a:ext cx="5374859" cy="1336600"/>
            <a:chOff x="2955505" y="2159298"/>
            <a:chExt cx="5374859" cy="1336600"/>
          </a:xfrm>
        </p:grpSpPr>
        <p:sp>
          <p:nvSpPr>
            <p:cNvPr id="6" name="Flowchart: Connector 5"/>
            <p:cNvSpPr/>
            <p:nvPr/>
          </p:nvSpPr>
          <p:spPr>
            <a:xfrm>
              <a:off x="4311151" y="2361285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+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6" idx="2"/>
            </p:cNvCxnSpPr>
            <p:nvPr/>
          </p:nvCxnSpPr>
          <p:spPr>
            <a:xfrm>
              <a:off x="3466718" y="2589885"/>
              <a:ext cx="84443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6" idx="4"/>
            </p:cNvCxnSpPr>
            <p:nvPr/>
          </p:nvCxnSpPr>
          <p:spPr>
            <a:xfrm flipV="1">
              <a:off x="3326522" y="2818485"/>
              <a:ext cx="1213229" cy="554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lowchart: Connector 16"/>
            <p:cNvSpPr/>
            <p:nvPr/>
          </p:nvSpPr>
          <p:spPr>
            <a:xfrm>
              <a:off x="6506198" y="2386644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963398" y="2584295"/>
              <a:ext cx="648656" cy="134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746753" y="2611158"/>
              <a:ext cx="1759445" cy="11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014667" y="2349065"/>
              <a:ext cx="6648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200" b="1" dirty="0" smtClean="0">
                  <a:solidFill>
                    <a:prstClr val="black"/>
                  </a:solidFill>
                </a:rPr>
                <a:t>X=0.5</a:t>
              </a:r>
              <a:endParaRPr lang="en-US" sz="12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55505" y="3102250"/>
              <a:ext cx="8302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200" b="1" dirty="0" smtClean="0">
                  <a:solidFill>
                    <a:prstClr val="black"/>
                  </a:solidFill>
                </a:rPr>
                <a:t>Y=0.1</a:t>
              </a:r>
              <a:endParaRPr lang="en-US" sz="12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12054" y="2359882"/>
              <a:ext cx="5675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 smtClean="0">
                  <a:solidFill>
                    <a:prstClr val="black"/>
                  </a:solidFill>
                </a:rPr>
                <a:t>z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62909" y="2159298"/>
              <a:ext cx="10012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b="1" dirty="0" smtClean="0">
                  <a:solidFill>
                    <a:prstClr val="black"/>
                  </a:solidFill>
                </a:rPr>
                <a:t>W1=0.5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10514" y="3188121"/>
              <a:ext cx="8292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b="1" dirty="0" smtClean="0">
                  <a:solidFill>
                    <a:prstClr val="black"/>
                  </a:solidFill>
                </a:rPr>
                <a:t>W2=0.9</a:t>
              </a:r>
              <a:endParaRPr lang="en-US" sz="1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97590" y="2205994"/>
              <a:ext cx="8967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b="1" dirty="0" smtClean="0">
                  <a:solidFill>
                    <a:prstClr val="black"/>
                  </a:solidFill>
                </a:rPr>
                <a:t>W3=0.8</a:t>
              </a:r>
              <a:endParaRPr lang="en-US" sz="1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61301" y="2698143"/>
              <a:ext cx="8690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b="1" dirty="0" err="1" smtClean="0">
                  <a:solidFill>
                    <a:prstClr val="black"/>
                  </a:solidFill>
                </a:rPr>
                <a:t>Z</a:t>
              </a:r>
              <a:r>
                <a:rPr lang="en-US" sz="1400" b="1" baseline="-25000" dirty="0" err="1" smtClean="0">
                  <a:solidFill>
                    <a:prstClr val="black"/>
                  </a:solidFill>
                </a:rPr>
                <a:t>t</a:t>
              </a:r>
              <a:r>
                <a:rPr lang="en-US" sz="1400" b="1" dirty="0" smtClean="0">
                  <a:solidFill>
                    <a:prstClr val="black"/>
                  </a:solidFill>
                </a:rPr>
                <a:t>=0.7</a:t>
              </a:r>
              <a:endParaRPr lang="en-US" sz="1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6753" y="2196449"/>
              <a:ext cx="5675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 smtClean="0">
                  <a:solidFill>
                    <a:prstClr val="black"/>
                  </a:solidFill>
                </a:rPr>
                <a:t>q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8" name="Title 2"/>
          <p:cNvSpPr txBox="1">
            <a:spLocks/>
          </p:cNvSpPr>
          <p:nvPr/>
        </p:nvSpPr>
        <p:spPr>
          <a:xfrm>
            <a:off x="1608999" y="448596"/>
            <a:ext cx="8626587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Simple Example of 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Backpropagation</a:t>
            </a:r>
            <a:r>
              <a:rPr lang="en-US" altLang="zh-CN" sz="4000" dirty="0" smtClean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48839" y="3208415"/>
                <a:ext cx="5528373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=0.5∗0.5+0.1∗0.9=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0.34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9" y="3208415"/>
                <a:ext cx="5528373" cy="5242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8838" y="3709278"/>
                <a:ext cx="20423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=0.272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8" y="3709278"/>
                <a:ext cx="204235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7576" r="-238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8839" y="4189854"/>
                <a:ext cx="2529475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=0.428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9" y="4189854"/>
                <a:ext cx="2529475" cy="5242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0968" y="4610251"/>
                <a:ext cx="2966646" cy="61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0.14552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68" y="4610251"/>
                <a:ext cx="2966646" cy="617220"/>
              </a:xfrm>
              <a:prstGeom prst="rect">
                <a:avLst/>
              </a:prstGeom>
              <a:blipFill rotWithShape="0">
                <a:blip r:embed="rId6"/>
                <a:stretch>
                  <a:fillRect r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4718" y="5246453"/>
                <a:ext cx="3013325" cy="806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=0.03424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8" y="5246453"/>
                <a:ext cx="3013325" cy="8069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30968" y="5898643"/>
                <a:ext cx="2781595" cy="615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=0.1712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68" y="5898643"/>
                <a:ext cx="2781595" cy="615681"/>
              </a:xfrm>
              <a:prstGeom prst="rect">
                <a:avLst/>
              </a:prstGeom>
              <a:blipFill rotWithShape="0">
                <a:blip r:embed="rId8"/>
                <a:stretch>
                  <a:fillRect r="-1974"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36399" y="3833063"/>
                <a:ext cx="5892895" cy="582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=0.8−0.01∗(</m:t>
                    </m:r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0.1712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=0.801712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399" y="3833063"/>
                <a:ext cx="5892895" cy="582852"/>
              </a:xfrm>
              <a:prstGeom prst="rect">
                <a:avLst/>
              </a:prstGeom>
              <a:blipFill rotWithShape="0">
                <a:blip r:embed="rId9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436399" y="4630643"/>
                <a:ext cx="3651769" cy="72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=0.8996576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399" y="4630643"/>
                <a:ext cx="3651769" cy="72789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436399" y="5550821"/>
                <a:ext cx="3492816" cy="87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0.498288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399" y="5550821"/>
                <a:ext cx="3492816" cy="8749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684110" y="2372175"/>
            <a:ext cx="2560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smtClean="0">
                <a:solidFill>
                  <a:prstClr val="black"/>
                </a:solidFill>
              </a:rPr>
              <a:t>Where </a:t>
            </a:r>
            <a:r>
              <a:rPr lang="en-US" sz="1400" b="1" dirty="0" err="1" smtClean="0">
                <a:solidFill>
                  <a:prstClr val="black"/>
                </a:solidFill>
              </a:rPr>
              <a:t>Z</a:t>
            </a:r>
            <a:r>
              <a:rPr lang="en-US" sz="1400" b="1" baseline="-25000" dirty="0" err="1" smtClean="0">
                <a:solidFill>
                  <a:prstClr val="black"/>
                </a:solidFill>
              </a:rPr>
              <a:t>t</a:t>
            </a:r>
            <a:r>
              <a:rPr lang="en-US" sz="1400" b="1" dirty="0" smtClean="0">
                <a:solidFill>
                  <a:prstClr val="black"/>
                </a:solidFill>
              </a:rPr>
              <a:t> is the target value of z</a:t>
            </a:r>
            <a:endParaRPr lang="en-US" sz="1400" b="1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194314" y="1576460"/>
            <a:ext cx="5455956" cy="1336600"/>
            <a:chOff x="2955505" y="2159298"/>
            <a:chExt cx="5455956" cy="1336600"/>
          </a:xfrm>
        </p:grpSpPr>
        <p:sp>
          <p:nvSpPr>
            <p:cNvPr id="6" name="Flowchart: Connector 5"/>
            <p:cNvSpPr/>
            <p:nvPr/>
          </p:nvSpPr>
          <p:spPr>
            <a:xfrm>
              <a:off x="4311151" y="2361285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+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6" idx="2"/>
            </p:cNvCxnSpPr>
            <p:nvPr/>
          </p:nvCxnSpPr>
          <p:spPr>
            <a:xfrm>
              <a:off x="3466718" y="2589885"/>
              <a:ext cx="84443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6" idx="4"/>
            </p:cNvCxnSpPr>
            <p:nvPr/>
          </p:nvCxnSpPr>
          <p:spPr>
            <a:xfrm flipV="1">
              <a:off x="3326522" y="2818485"/>
              <a:ext cx="1213229" cy="554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lowchart: Connector 16"/>
            <p:cNvSpPr/>
            <p:nvPr/>
          </p:nvSpPr>
          <p:spPr>
            <a:xfrm>
              <a:off x="6506198" y="2386644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963398" y="2584295"/>
              <a:ext cx="648656" cy="134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746753" y="2611158"/>
              <a:ext cx="1759445" cy="11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014667" y="2349065"/>
              <a:ext cx="6648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200" b="1" dirty="0" smtClean="0">
                  <a:solidFill>
                    <a:prstClr val="black"/>
                  </a:solidFill>
                </a:rPr>
                <a:t>X=0.1</a:t>
              </a:r>
              <a:endParaRPr lang="en-US" sz="12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55505" y="3102250"/>
              <a:ext cx="8302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200" b="1" dirty="0" smtClean="0">
                  <a:solidFill>
                    <a:prstClr val="black"/>
                  </a:solidFill>
                </a:rPr>
                <a:t>Y=0.5</a:t>
              </a:r>
              <a:endParaRPr lang="en-US" sz="12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28274" y="2176619"/>
              <a:ext cx="5675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 smtClean="0">
                  <a:solidFill>
                    <a:prstClr val="black"/>
                  </a:solidFill>
                </a:rPr>
                <a:t>z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662908" y="2159298"/>
                  <a:ext cx="1534682" cy="3120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400" b="1" dirty="0" smtClean="0">
                      <a:solidFill>
                        <a:prstClr val="black"/>
                      </a:solidFill>
                    </a:rPr>
                    <a:t>W1=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i="1" dirty="0"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0.498288</m:t>
                      </m:r>
                    </m:oMath>
                  </a14:m>
                  <a:endParaRPr lang="en-US" sz="1400" dirty="0"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908" y="2159298"/>
                  <a:ext cx="1534682" cy="3120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710513" y="3188121"/>
                  <a:ext cx="1563971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prstClr val="black"/>
                      </a:solidFill>
                    </a:rPr>
                    <a:t>W2=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0.8996576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513" y="3188121"/>
                  <a:ext cx="156397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72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5197590" y="2205994"/>
              <a:ext cx="1537208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</a:rPr>
                <a:t>W3=</a:t>
              </a:r>
              <a:r>
                <a:rPr lang="en-US" sz="1400" dirty="0"/>
                <a:t> 0.801712</a:t>
              </a:r>
            </a:p>
            <a:p>
              <a:pPr lvl="0"/>
              <a:endParaRPr lang="en-US" sz="1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42398" y="2391983"/>
              <a:ext cx="8690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b="1" dirty="0" err="1" smtClean="0">
                  <a:solidFill>
                    <a:prstClr val="black"/>
                  </a:solidFill>
                </a:rPr>
                <a:t>Z</a:t>
              </a:r>
              <a:r>
                <a:rPr lang="en-US" sz="1400" b="1" baseline="-25000" dirty="0" err="1" smtClean="0">
                  <a:solidFill>
                    <a:prstClr val="black"/>
                  </a:solidFill>
                </a:rPr>
                <a:t>t</a:t>
              </a:r>
              <a:r>
                <a:rPr lang="en-US" sz="1400" b="1" dirty="0" smtClean="0">
                  <a:solidFill>
                    <a:prstClr val="black"/>
                  </a:solidFill>
                </a:rPr>
                <a:t>=0.8</a:t>
              </a:r>
              <a:endParaRPr lang="en-US" sz="1400" b="1" baseline="-25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8" name="Title 2"/>
          <p:cNvSpPr txBox="1">
            <a:spLocks/>
          </p:cNvSpPr>
          <p:nvPr/>
        </p:nvSpPr>
        <p:spPr>
          <a:xfrm>
            <a:off x="1608999" y="448596"/>
            <a:ext cx="8626587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Simple Example of 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Backpropagation</a:t>
            </a:r>
            <a:r>
              <a:rPr lang="en-US" altLang="zh-CN" sz="4000" dirty="0" smtClean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01998" y="3443781"/>
                <a:ext cx="3915367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=0.4996576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98" y="3443781"/>
                <a:ext cx="3915367" cy="5242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84790" y="3944644"/>
                <a:ext cx="34706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=0.4005814938112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90" y="3944644"/>
                <a:ext cx="347063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94314" y="4418217"/>
                <a:ext cx="4041106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0.3994185061888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314" y="4418217"/>
                <a:ext cx="4041106" cy="5242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2"/>
          <p:cNvSpPr txBox="1">
            <a:spLocks/>
          </p:cNvSpPr>
          <p:nvPr/>
        </p:nvSpPr>
        <p:spPr>
          <a:xfrm>
            <a:off x="2306290" y="4954338"/>
            <a:ext cx="7797425" cy="1296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Initially the e=0.428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With the updated weights, e=0.399 which show an improvement of 0.029 (6.78%)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3308118" y="399266"/>
            <a:ext cx="4265702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2800" dirty="0" smtClean="0">
                <a:solidFill>
                  <a:schemeClr val="tx1"/>
                </a:solidFill>
              </a:rPr>
              <a:t>Demo: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Backpropagation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008382" y="2266511"/>
            <a:ext cx="5374859" cy="1336600"/>
            <a:chOff x="2955505" y="2159298"/>
            <a:chExt cx="5374859" cy="1336600"/>
          </a:xfrm>
        </p:grpSpPr>
        <p:sp>
          <p:nvSpPr>
            <p:cNvPr id="49" name="Flowchart: Connector 48"/>
            <p:cNvSpPr/>
            <p:nvPr/>
          </p:nvSpPr>
          <p:spPr>
            <a:xfrm>
              <a:off x="4311151" y="2361285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+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49" idx="2"/>
            </p:cNvCxnSpPr>
            <p:nvPr/>
          </p:nvCxnSpPr>
          <p:spPr>
            <a:xfrm>
              <a:off x="3466718" y="2589885"/>
              <a:ext cx="84443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9" idx="4"/>
            </p:cNvCxnSpPr>
            <p:nvPr/>
          </p:nvCxnSpPr>
          <p:spPr>
            <a:xfrm flipV="1">
              <a:off x="3326522" y="2818485"/>
              <a:ext cx="1213229" cy="5543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6506198" y="2386644"/>
              <a:ext cx="457200" cy="4572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963398" y="2584295"/>
              <a:ext cx="648656" cy="134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4746753" y="2611158"/>
              <a:ext cx="1759445" cy="11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014667" y="2349065"/>
              <a:ext cx="6648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200" b="1" dirty="0" smtClean="0">
                  <a:solidFill>
                    <a:prstClr val="black"/>
                  </a:solidFill>
                </a:rPr>
                <a:t>X=0.5</a:t>
              </a:r>
              <a:endParaRPr lang="en-US" sz="12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955505" y="3102250"/>
              <a:ext cx="8302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200" b="1" dirty="0" smtClean="0">
                  <a:solidFill>
                    <a:prstClr val="black"/>
                  </a:solidFill>
                </a:rPr>
                <a:t>Y=0.1</a:t>
              </a:r>
              <a:endParaRPr lang="en-US" sz="12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12054" y="2359882"/>
              <a:ext cx="5675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 smtClean="0">
                  <a:solidFill>
                    <a:prstClr val="black"/>
                  </a:solidFill>
                </a:rPr>
                <a:t>z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62909" y="2159298"/>
              <a:ext cx="100123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b="1" dirty="0" smtClean="0">
                  <a:solidFill>
                    <a:prstClr val="black"/>
                  </a:solidFill>
                </a:rPr>
                <a:t>W1=0.5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10514" y="3188121"/>
              <a:ext cx="8292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b="1" dirty="0" smtClean="0">
                  <a:solidFill>
                    <a:prstClr val="black"/>
                  </a:solidFill>
                </a:rPr>
                <a:t>W2=0.9</a:t>
              </a:r>
              <a:endParaRPr lang="en-US" sz="1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97590" y="2205994"/>
              <a:ext cx="8967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b="1" dirty="0" smtClean="0">
                  <a:solidFill>
                    <a:prstClr val="black"/>
                  </a:solidFill>
                </a:rPr>
                <a:t>W3=0.8</a:t>
              </a:r>
              <a:endParaRPr lang="en-US" sz="1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61301" y="2698143"/>
              <a:ext cx="8690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b="1" dirty="0" err="1" smtClean="0">
                  <a:solidFill>
                    <a:prstClr val="black"/>
                  </a:solidFill>
                </a:rPr>
                <a:t>Z</a:t>
              </a:r>
              <a:r>
                <a:rPr lang="en-US" sz="1400" b="1" baseline="-25000" dirty="0" err="1" smtClean="0">
                  <a:solidFill>
                    <a:prstClr val="black"/>
                  </a:solidFill>
                </a:rPr>
                <a:t>t</a:t>
              </a:r>
              <a:r>
                <a:rPr lang="en-US" sz="1400" b="1" dirty="0" smtClean="0">
                  <a:solidFill>
                    <a:prstClr val="black"/>
                  </a:solidFill>
                </a:rPr>
                <a:t>=0.7</a:t>
              </a:r>
              <a:endParaRPr lang="en-US" sz="14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746753" y="2196449"/>
              <a:ext cx="56755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600" b="1" dirty="0" smtClean="0">
                  <a:solidFill>
                    <a:prstClr val="black"/>
                  </a:solidFill>
                </a:rPr>
                <a:t>q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0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234100" y="408502"/>
            <a:ext cx="3499082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2800" dirty="0" smtClean="0">
                <a:solidFill>
                  <a:schemeClr val="tx1"/>
                </a:solidFill>
              </a:rPr>
              <a:t>One-Hot Encoding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one 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90" y="1206454"/>
            <a:ext cx="9313302" cy="523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3168073" y="142341"/>
            <a:ext cx="5615379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2800" dirty="0" smtClean="0">
                <a:solidFill>
                  <a:schemeClr val="tx1"/>
                </a:solidFill>
              </a:rPr>
              <a:t>One-Hot Encoding example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09" y="1530144"/>
            <a:ext cx="4254015" cy="290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21674" y="1385293"/>
            <a:ext cx="2946399" cy="4470400"/>
            <a:chOff x="230910" y="963513"/>
            <a:chExt cx="2946399" cy="4470400"/>
          </a:xfrm>
        </p:grpSpPr>
        <p:sp>
          <p:nvSpPr>
            <p:cNvPr id="12" name="Rectangle 11"/>
            <p:cNvSpPr/>
            <p:nvPr/>
          </p:nvSpPr>
          <p:spPr>
            <a:xfrm>
              <a:off x="230910" y="963513"/>
              <a:ext cx="2946399" cy="447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03218" y="1314788"/>
              <a:ext cx="2186163" cy="3915167"/>
              <a:chOff x="760236" y="1238724"/>
              <a:chExt cx="3045145" cy="444720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60236" y="1238724"/>
                <a:ext cx="532855" cy="9304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</a:t>
                </a:r>
                <a:endParaRPr lang="en-US" sz="54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 flipV="1">
                <a:off x="1191491" y="1699310"/>
                <a:ext cx="1052945" cy="9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60236" y="2215515"/>
                <a:ext cx="532855" cy="9304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</a:t>
                </a:r>
                <a:endParaRPr lang="en-US" sz="54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0236" y="3425478"/>
                <a:ext cx="532855" cy="10488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C</a:t>
                </a:r>
                <a:endParaRPr lang="en-US" sz="54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0236" y="4755515"/>
                <a:ext cx="532855" cy="9304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D</a:t>
                </a:r>
                <a:endParaRPr lang="en-US" sz="54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44436" y="1385293"/>
                <a:ext cx="1560945" cy="646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1,0,0,0</a:t>
                </a:r>
                <a:endParaRPr lang="en-SG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244436" y="2388435"/>
                <a:ext cx="1560945" cy="646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0,1,0,0</a:t>
                </a:r>
                <a:endParaRPr lang="en-SG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44436" y="3567410"/>
                <a:ext cx="1560945" cy="646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0,0,1,0</a:t>
                </a:r>
                <a:endParaRPr lang="en-SG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44435" y="4897447"/>
                <a:ext cx="1560945" cy="646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0,0,0,1</a:t>
                </a:r>
                <a:endParaRPr lang="en-SG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191490" y="2679704"/>
                <a:ext cx="1052945" cy="9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191490" y="3890682"/>
                <a:ext cx="1052945" cy="9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136070" y="5220719"/>
                <a:ext cx="1052945" cy="9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397164" y="1108364"/>
              <a:ext cx="2022763" cy="335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One-Hot Encoding</a:t>
              </a:r>
              <a:endParaRPr lang="en-SG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201561" y="1007356"/>
            <a:ext cx="628073" cy="2285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0.3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0.2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0.4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99007" y="1119132"/>
            <a:ext cx="628395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</a:t>
            </a:r>
          </a:p>
          <a:p>
            <a:pPr algn="ctr"/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CD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8829634" y="1855319"/>
            <a:ext cx="885219" cy="4801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8825237" y="1449405"/>
            <a:ext cx="1038084" cy="5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1800" dirty="0" err="1" smtClean="0">
                <a:solidFill>
                  <a:schemeClr val="tx1"/>
                </a:solidFill>
              </a:rPr>
              <a:t>Argmax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9107111" y="2030183"/>
            <a:ext cx="328104" cy="240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1800" dirty="0" smtClean="0">
                <a:solidFill>
                  <a:schemeClr val="tx1"/>
                </a:solidFill>
              </a:rPr>
              <a:t>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10458782" y="1780631"/>
            <a:ext cx="747823" cy="4801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11185820" y="1697873"/>
            <a:ext cx="421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SG" sz="3200" dirty="0"/>
          </a:p>
        </p:txBody>
      </p:sp>
      <p:sp>
        <p:nvSpPr>
          <p:cNvPr id="37" name="Rectangle 36"/>
          <p:cNvSpPr/>
          <p:nvPr/>
        </p:nvSpPr>
        <p:spPr>
          <a:xfrm>
            <a:off x="8219193" y="3814757"/>
            <a:ext cx="628073" cy="2285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0.8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0.9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0.4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816639" y="3926533"/>
            <a:ext cx="628395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</a:t>
            </a:r>
          </a:p>
          <a:p>
            <a:pPr algn="ctr"/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CD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847266" y="4662720"/>
            <a:ext cx="885219" cy="4801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8842869" y="4256806"/>
            <a:ext cx="1038084" cy="5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1800" dirty="0" err="1" smtClean="0">
                <a:solidFill>
                  <a:schemeClr val="tx1"/>
                </a:solidFill>
              </a:rPr>
              <a:t>Argmax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1" name="Title 2"/>
          <p:cNvSpPr txBox="1">
            <a:spLocks/>
          </p:cNvSpPr>
          <p:nvPr/>
        </p:nvSpPr>
        <p:spPr>
          <a:xfrm>
            <a:off x="9124743" y="4837584"/>
            <a:ext cx="328104" cy="240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10476414" y="4588032"/>
            <a:ext cx="747823" cy="48015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11203452" y="4505274"/>
            <a:ext cx="404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0809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7978" y="736600"/>
            <a:ext cx="9144000" cy="5070823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AI Frameworks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499" y="466230"/>
            <a:ext cx="9144000" cy="1208741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Human Learning</a:t>
            </a:r>
            <a:endParaRPr lang="en-US" sz="6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0940" y="1945341"/>
            <a:ext cx="5295920" cy="3330666"/>
            <a:chOff x="141292" y="1838884"/>
            <a:chExt cx="7314574" cy="46153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292" y="1838884"/>
              <a:ext cx="4492334" cy="3710268"/>
            </a:xfrm>
            <a:prstGeom prst="rect">
              <a:avLst/>
            </a:prstGeom>
          </p:spPr>
        </p:pic>
        <p:pic>
          <p:nvPicPr>
            <p:cNvPr id="1030" name="Picture 6" descr="Image result for addition book for student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470" y="3249165"/>
              <a:ext cx="4273396" cy="3205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6047499" y="1707085"/>
            <a:ext cx="554386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Show sample of  examples for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Not for the kid to be fixed to the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Able to 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Able to extrapolate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Able to adapt to similar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Able to innovate</a:t>
            </a:r>
          </a:p>
        </p:txBody>
      </p:sp>
    </p:spTree>
    <p:extLst>
      <p:ext uri="{BB962C8B-B14F-4D97-AF65-F5344CB8AC3E}">
        <p14:creationId xmlns:p14="http://schemas.microsoft.com/office/powerpoint/2010/main" val="32436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9014" y="351118"/>
            <a:ext cx="9144000" cy="903942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AI Framework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8105" y="6045584"/>
            <a:ext cx="7853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://www.kdnuggets.com/2017/03/getting-started-deep-learning.html</a:t>
            </a:r>
          </a:p>
        </p:txBody>
      </p:sp>
      <p:pic>
        <p:nvPicPr>
          <p:cNvPr id="2050" name="Picture 2" descr="Image result for deep learning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014" y="1129554"/>
            <a:ext cx="8647767" cy="47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9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9014" y="351118"/>
            <a:ext cx="9144000" cy="903942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AI Framework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pbs.twimg.com/media/DBa7RkFUQAAYynh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80" y="932330"/>
            <a:ext cx="9030728" cy="534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01202" y="6090951"/>
            <a:ext cx="631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://twitter.com/fchollet/status/871089784898310144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9900" y="3234652"/>
            <a:ext cx="335220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b="1" dirty="0">
                <a:latin typeface="Arial" panose="020B0604020202020204" pitchFamily="34" charset="0"/>
                <a:ea typeface="DengXian"/>
              </a:rPr>
              <a:t>Deep Learning Classification</a:t>
            </a:r>
            <a:endParaRPr lang="en-SG" sz="105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7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/>
          <p:cNvSpPr txBox="1">
            <a:spLocks/>
          </p:cNvSpPr>
          <p:nvPr/>
        </p:nvSpPr>
        <p:spPr>
          <a:xfrm>
            <a:off x="3252737" y="448596"/>
            <a:ext cx="4218060" cy="976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sz="4000" dirty="0" err="1" smtClean="0">
                <a:solidFill>
                  <a:srgbClr val="FF0000"/>
                </a:solidFill>
              </a:rPr>
              <a:t>Tensorflow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0797" y="5933643"/>
            <a:ext cx="4530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/>
              <a:t>You can access link below the access the official site:</a:t>
            </a:r>
          </a:p>
          <a:p>
            <a:r>
              <a:rPr lang="en-SG" sz="1600" dirty="0" smtClean="0">
                <a:hlinkClick r:id="rId3"/>
              </a:rPr>
              <a:t>https</a:t>
            </a:r>
            <a:r>
              <a:rPr lang="en-SG" sz="1600" dirty="0">
                <a:hlinkClick r:id="rId3"/>
              </a:rPr>
              <a:t>://www.tensorflow.org</a:t>
            </a:r>
            <a:r>
              <a:rPr lang="en-SG" sz="1600" dirty="0" smtClean="0">
                <a:hlinkClick r:id="rId3"/>
              </a:rPr>
              <a:t>/</a:t>
            </a:r>
            <a:endParaRPr lang="en-SG" sz="1600" dirty="0"/>
          </a:p>
        </p:txBody>
      </p:sp>
      <p:sp>
        <p:nvSpPr>
          <p:cNvPr id="29" name="Rectangle 28"/>
          <p:cNvSpPr/>
          <p:nvPr/>
        </p:nvSpPr>
        <p:spPr>
          <a:xfrm>
            <a:off x="2945165" y="1416420"/>
            <a:ext cx="2040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Tensorflow</a:t>
            </a:r>
            <a:r>
              <a:rPr lang="en-US" sz="2000" dirty="0" smtClean="0"/>
              <a:t> Layers</a:t>
            </a:r>
            <a:endParaRPr lang="en-US" sz="2000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2" y="2207673"/>
            <a:ext cx="7303075" cy="319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70797" y="448596"/>
            <a:ext cx="38700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 err="1" smtClean="0"/>
              <a:t>TensorFlow</a:t>
            </a:r>
            <a:r>
              <a:rPr lang="en-SG" dirty="0"/>
              <a:t>™ is an open source software library for high performance numerical computation</a:t>
            </a:r>
            <a:r>
              <a:rPr lang="en-SG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 smtClean="0"/>
              <a:t>Its </a:t>
            </a:r>
            <a:r>
              <a:rPr lang="en-SG" dirty="0"/>
              <a:t>flexible architecture allows easy deployment of computation across a variety of platforms (CPUs, GPUs, TPUs), and from desktops to clusters of servers to mobile and edge devices. </a:t>
            </a:r>
            <a:endParaRPr lang="en-S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 smtClean="0"/>
              <a:t>Originally </a:t>
            </a:r>
            <a:r>
              <a:rPr lang="en-SG" dirty="0"/>
              <a:t>developed by researchers and engineers from the Google Brain team within Google’s AI </a:t>
            </a:r>
            <a:r>
              <a:rPr lang="en-SG" dirty="0" smtClean="0"/>
              <a:t>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 smtClean="0"/>
              <a:t>it </a:t>
            </a:r>
            <a:r>
              <a:rPr lang="en-SG" dirty="0"/>
              <a:t>comes with strong support for machine learning and deep learning and the flexible </a:t>
            </a:r>
            <a:r>
              <a:rPr lang="en-SG" dirty="0" smtClean="0"/>
              <a:t>numerical computation core is used across many other scientific domains.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82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7978" y="736600"/>
            <a:ext cx="9144000" cy="5070823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smtClean="0">
                <a:solidFill>
                  <a:schemeClr val="tx1"/>
                </a:solidFill>
              </a:rPr>
              <a:t>Resources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2223" y="1124221"/>
            <a:ext cx="6382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CS231n: Convolutional Neural Networks for Visual Recognition</a:t>
            </a:r>
          </a:p>
          <a:p>
            <a:r>
              <a:rPr lang="en-US" dirty="0" smtClean="0"/>
              <a:t>(http</a:t>
            </a:r>
            <a:r>
              <a:rPr lang="en-US" dirty="0"/>
              <a:t>://cs231n.stanford.edu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2223" y="1852505"/>
            <a:ext cx="6382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NUS </a:t>
            </a:r>
            <a:r>
              <a:rPr lang="en-US" dirty="0" err="1" smtClean="0"/>
              <a:t>SoC</a:t>
            </a:r>
            <a:r>
              <a:rPr lang="en-US" dirty="0" smtClean="0"/>
              <a:t>  CS6101 Deep Learning </a:t>
            </a:r>
            <a:r>
              <a:rPr lang="en-US" dirty="0" err="1" smtClean="0"/>
              <a:t>vis</a:t>
            </a:r>
            <a:r>
              <a:rPr lang="en-US" dirty="0" smtClean="0"/>
              <a:t> Fast.AI</a:t>
            </a:r>
          </a:p>
          <a:p>
            <a:r>
              <a:rPr lang="en-US" dirty="0" smtClean="0"/>
              <a:t>(http</a:t>
            </a:r>
            <a:r>
              <a:rPr lang="en-US" dirty="0"/>
              <a:t>://www.comp.nus.edu.sg/~kanmy/courses/6101_2017_2/)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2223" y="2677892"/>
            <a:ext cx="5466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Coursera</a:t>
            </a:r>
            <a:r>
              <a:rPr lang="en-US" dirty="0" smtClean="0"/>
              <a:t> Deep Learning Specialization</a:t>
            </a:r>
          </a:p>
          <a:p>
            <a:r>
              <a:rPr lang="en-US" dirty="0" smtClean="0"/>
              <a:t>https</a:t>
            </a:r>
            <a:r>
              <a:rPr lang="en-US" dirty="0"/>
              <a:t>://www.coursera.org/specializations/deep-learning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32223" y="3454725"/>
            <a:ext cx="2006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Fast.ai</a:t>
            </a:r>
          </a:p>
          <a:p>
            <a:r>
              <a:rPr lang="en-US" dirty="0" smtClean="0"/>
              <a:t>http</a:t>
            </a:r>
            <a:r>
              <a:rPr lang="en-US" dirty="0"/>
              <a:t>://www.fast.ai/</a:t>
            </a:r>
          </a:p>
        </p:txBody>
      </p:sp>
      <p:sp>
        <p:nvSpPr>
          <p:cNvPr id="7" name="Rectangle 6"/>
          <p:cNvSpPr/>
          <p:nvPr/>
        </p:nvSpPr>
        <p:spPr>
          <a:xfrm>
            <a:off x="932223" y="4926958"/>
            <a:ext cx="5327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archive of papers to be read</a:t>
            </a:r>
          </a:p>
          <a:p>
            <a:r>
              <a:rPr lang="en-US" dirty="0"/>
              <a:t>https://github.com/coolingozone/readingdeeplearning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223" y="4190841"/>
            <a:ext cx="7049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Awesome AI Papers (Deep Learning, Computer Vision, Robotics, NLP etc.)</a:t>
            </a:r>
          </a:p>
          <a:p>
            <a:r>
              <a:rPr lang="en-US" dirty="0" smtClean="0"/>
              <a:t>https://www.facebook.com/groups/awesomeaipapers/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784" y="1447386"/>
            <a:ext cx="2599752" cy="34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52693" y="4994779"/>
            <a:ext cx="3531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http://www.deeplearningbook.org/</a:t>
            </a:r>
          </a:p>
        </p:txBody>
      </p:sp>
      <p:sp>
        <p:nvSpPr>
          <p:cNvPr id="9" name="Rectangle 8"/>
          <p:cNvSpPr/>
          <p:nvPr/>
        </p:nvSpPr>
        <p:spPr>
          <a:xfrm>
            <a:off x="7982102" y="5364111"/>
            <a:ext cx="412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TP Library Open Shelf, Level 7 Q325.5 Goo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08154" y="1219898"/>
            <a:ext cx="6153467" cy="830997"/>
          </a:xfrm>
          <a:prstGeom prst="rect">
            <a:avLst/>
          </a:prstGeom>
          <a:solidFill>
            <a:schemeClr val="bg1">
              <a:lumMod val="65000"/>
              <a:alpha val="72000"/>
            </a:schemeClr>
          </a:solidFill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Not to fit the train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25131" y="4300405"/>
            <a:ext cx="6119511" cy="1208741"/>
          </a:xfrm>
          <a:solidFill>
            <a:schemeClr val="bg1">
              <a:lumMod val="65000"/>
              <a:alpha val="67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Generalize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7978" y="736600"/>
            <a:ext cx="9144000" cy="5070823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 smtClean="0">
                <a:solidFill>
                  <a:schemeClr val="tx1"/>
                </a:solidFill>
              </a:rPr>
              <a:t>Fundamental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7470" y="543233"/>
            <a:ext cx="4834906" cy="8844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Single Perceptron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70" y="1976238"/>
            <a:ext cx="6367120" cy="3291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586" y="2606363"/>
            <a:ext cx="2933857" cy="10155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155" y="3816613"/>
            <a:ext cx="1855655" cy="8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5800" y="552197"/>
            <a:ext cx="7172182" cy="8844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Type of Activation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738510" y="1524000"/>
            <a:ext cx="9686235" cy="4550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000" dirty="0" smtClean="0">
                <a:solidFill>
                  <a:schemeClr val="tx1"/>
                </a:solidFill>
              </a:rPr>
              <a:t>Activation functions are transfer functions which is nonlinear that act as threshold. Desired characteristic: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Mostly smooth, continuous, differentiable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Fairly linear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Activation functions are need as they provide the nonlinearities to handle complex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Layers of linear function is just a combined linear 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 combined linear function can only learn linear transformation of the input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5800" y="552197"/>
            <a:ext cx="7172182" cy="8844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Type of Activation Function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relu in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72" y="1566841"/>
            <a:ext cx="8867638" cy="445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6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07316" y="712619"/>
            <a:ext cx="5062326" cy="884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Activation Functions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54974" y="2814856"/>
            <a:ext cx="3260352" cy="3078258"/>
            <a:chOff x="1006848" y="2157130"/>
            <a:chExt cx="2741773" cy="2630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848" y="2157130"/>
              <a:ext cx="2741773" cy="186802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5825" y="4139452"/>
              <a:ext cx="2243818" cy="647700"/>
            </a:xfrm>
            <a:prstGeom prst="rect">
              <a:avLst/>
            </a:prstGeom>
          </p:spPr>
        </p:pic>
      </p:grpSp>
      <p:sp>
        <p:nvSpPr>
          <p:cNvPr id="11" name="Title 2"/>
          <p:cNvSpPr txBox="1">
            <a:spLocks/>
          </p:cNvSpPr>
          <p:nvPr/>
        </p:nvSpPr>
        <p:spPr>
          <a:xfrm>
            <a:off x="1547914" y="1796609"/>
            <a:ext cx="2274472" cy="884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Sigmoid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4815988" y="1607417"/>
            <a:ext cx="6264390" cy="4307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</a:rPr>
              <a:t>Squashes number to range from 0 to 1</a:t>
            </a:r>
            <a:endParaRPr lang="en-US" sz="29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tx1"/>
                </a:solidFill>
              </a:rPr>
              <a:t>Historically popular as it could be interpreted as a “firing rate” of a neuron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rgbClr val="FF0000"/>
                </a:solidFill>
              </a:rPr>
              <a:t>Issues: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FF0000"/>
                </a:solidFill>
              </a:rPr>
              <a:t>Saturated Neuron “kill” the gradient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FF0000"/>
                </a:solidFill>
              </a:rPr>
              <a:t>Output is not zero centered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rgbClr val="FF0000"/>
                </a:solidFill>
              </a:rPr>
              <a:t>Exponential is computational expensive</a:t>
            </a:r>
          </a:p>
        </p:txBody>
      </p:sp>
    </p:spTree>
    <p:extLst>
      <p:ext uri="{BB962C8B-B14F-4D97-AF65-F5344CB8AC3E}">
        <p14:creationId xmlns:p14="http://schemas.microsoft.com/office/powerpoint/2010/main" val="8823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1009</Words>
  <Application>Microsoft Office PowerPoint</Application>
  <PresentationFormat>Widescreen</PresentationFormat>
  <Paragraphs>303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DengXian</vt:lpstr>
      <vt:lpstr>Helvetica Neue</vt:lpstr>
      <vt:lpstr>맑은 고딕</vt:lpstr>
      <vt:lpstr>宋体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Objective of AI</vt:lpstr>
      <vt:lpstr>Human Learning</vt:lpstr>
      <vt:lpstr>Generalize</vt:lpstr>
      <vt:lpstr>Fundamental</vt:lpstr>
      <vt:lpstr>Single Perceptron</vt:lpstr>
      <vt:lpstr>Type of Activation Function</vt:lpstr>
      <vt:lpstr>Type of Activation Function</vt:lpstr>
      <vt:lpstr>Activation Functions</vt:lpstr>
      <vt:lpstr>Activation Functions</vt:lpstr>
      <vt:lpstr>Activation Functions</vt:lpstr>
      <vt:lpstr>Fully Connected Multiple  Layer Perceptron Network (MLP)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 Frameworks</vt:lpstr>
      <vt:lpstr>AI Framework</vt:lpstr>
      <vt:lpstr>AI Framework</vt:lpstr>
      <vt:lpstr>PowerPoint Presentation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 Kok Keong</dc:creator>
  <cp:lastModifiedBy>Teo Kok Keong</cp:lastModifiedBy>
  <cp:revision>150</cp:revision>
  <cp:lastPrinted>2018-09-27T09:49:15Z</cp:lastPrinted>
  <dcterms:created xsi:type="dcterms:W3CDTF">2018-01-18T08:19:02Z</dcterms:created>
  <dcterms:modified xsi:type="dcterms:W3CDTF">2018-12-12T15:30:16Z</dcterms:modified>
</cp:coreProperties>
</file>